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7"/>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68" name="Google Shape;68;p7"/>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69" name="Google Shape;69;p7"/>
          <p:cNvSpPr txBox="1"/>
          <p:nvPr/>
        </p:nvSpPr>
        <p:spPr>
          <a:xfrm>
            <a:off x="3272998" y="3219600"/>
            <a:ext cx="45231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7"/>
          <p:cNvSpPr txBox="1"/>
          <p:nvPr/>
        </p:nvSpPr>
        <p:spPr>
          <a:xfrm>
            <a:off x="4812327" y="3329115"/>
            <a:ext cx="431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B. PAVITHRA </a:t>
            </a:r>
            <a:endParaRPr b="1" sz="1800">
              <a:latin typeface="Calibri"/>
              <a:ea typeface="Calibri"/>
              <a:cs typeface="Calibri"/>
              <a:sym typeface="Calibri"/>
            </a:endParaRPr>
          </a:p>
        </p:txBody>
      </p:sp>
      <p:sp>
        <p:nvSpPr>
          <p:cNvPr id="71" name="Google Shape;71;p7"/>
          <p:cNvSpPr txBox="1"/>
          <p:nvPr/>
        </p:nvSpPr>
        <p:spPr>
          <a:xfrm>
            <a:off x="3408752" y="3244006"/>
            <a:ext cx="431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72" name="Google Shape;72;p7"/>
          <p:cNvSpPr txBox="1"/>
          <p:nvPr/>
        </p:nvSpPr>
        <p:spPr>
          <a:xfrm>
            <a:off x="4812324" y="3683400"/>
            <a:ext cx="11149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122201479</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8" name="Google Shape;198;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9" name="Google Shape;199;p16"/>
          <p:cNvSpPr txBox="1"/>
          <p:nvPr/>
        </p:nvSpPr>
        <p:spPr>
          <a:xfrm>
            <a:off x="1219200" y="1371600"/>
            <a:ext cx="6019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ibre Baskerville"/>
                <a:ea typeface="Libre Baskerville"/>
                <a:cs typeface="Libre Baskerville"/>
                <a:sym typeface="Libre Baskerville"/>
              </a:rPr>
              <a:t>Data collection :                                                                                        </a:t>
            </a:r>
            <a:endParaRPr/>
          </a:p>
        </p:txBody>
      </p:sp>
      <p:sp>
        <p:nvSpPr>
          <p:cNvPr id="200" name="Google Shape;200;p16"/>
          <p:cNvSpPr txBox="1"/>
          <p:nvPr/>
        </p:nvSpPr>
        <p:spPr>
          <a:xfrm>
            <a:off x="1751867" y="1771710"/>
            <a:ext cx="4429200" cy="132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Department                                                        2). Division                                                          3). Job Function                                                  4). Employee Classification</a:t>
            </a:r>
            <a:endParaRPr/>
          </a:p>
        </p:txBody>
      </p:sp>
      <p:sp>
        <p:nvSpPr>
          <p:cNvPr id="201" name="Google Shape;201;p16"/>
          <p:cNvSpPr txBox="1"/>
          <p:nvPr/>
        </p:nvSpPr>
        <p:spPr>
          <a:xfrm>
            <a:off x="1219200" y="3197164"/>
            <a:ext cx="2590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 </a:t>
            </a:r>
            <a:r>
              <a:rPr lang="en-US" sz="2000">
                <a:solidFill>
                  <a:schemeClr val="dk1"/>
                </a:solidFill>
                <a:latin typeface="Libre Baskerville"/>
                <a:ea typeface="Libre Baskerville"/>
                <a:cs typeface="Libre Baskerville"/>
                <a:sym typeface="Libre Baskerville"/>
              </a:rPr>
              <a:t>DATA CLEANING : </a:t>
            </a:r>
            <a:r>
              <a:rPr lang="en-US" sz="1800">
                <a:solidFill>
                  <a:schemeClr val="dk1"/>
                </a:solidFill>
                <a:latin typeface="Libre Baskerville"/>
                <a:ea typeface="Libre Baskerville"/>
                <a:cs typeface="Libre Baskerville"/>
                <a:sym typeface="Libre Baskerville"/>
              </a:rPr>
              <a:t> </a:t>
            </a:r>
            <a:endParaRPr/>
          </a:p>
        </p:txBody>
      </p:sp>
      <p:sp>
        <p:nvSpPr>
          <p:cNvPr id="202" name="Google Shape;202;p16"/>
          <p:cNvSpPr txBox="1"/>
          <p:nvPr/>
        </p:nvSpPr>
        <p:spPr>
          <a:xfrm>
            <a:off x="1751867" y="3699289"/>
            <a:ext cx="2438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Start date                     2). End date</a:t>
            </a:r>
            <a:endParaRPr/>
          </a:p>
        </p:txBody>
      </p:sp>
      <p:sp>
        <p:nvSpPr>
          <p:cNvPr id="203" name="Google Shape;203;p16"/>
          <p:cNvSpPr txBox="1"/>
          <p:nvPr/>
        </p:nvSpPr>
        <p:spPr>
          <a:xfrm>
            <a:off x="1222131" y="4509190"/>
            <a:ext cx="3505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ibre Baskerville"/>
                <a:ea typeface="Libre Baskerville"/>
                <a:cs typeface="Libre Baskerville"/>
                <a:sym typeface="Libre Baskerville"/>
              </a:rPr>
              <a:t>PERFORMANCE LEVEL : </a:t>
            </a:r>
            <a:endParaRPr/>
          </a:p>
        </p:txBody>
      </p:sp>
      <p:sp>
        <p:nvSpPr>
          <p:cNvPr id="204" name="Google Shape;204;p16"/>
          <p:cNvSpPr txBox="1"/>
          <p:nvPr/>
        </p:nvSpPr>
        <p:spPr>
          <a:xfrm>
            <a:off x="1751867" y="4999902"/>
            <a:ext cx="2670000" cy="132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Very high                        2). High                                   3). Medium                           4). Low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2" name="Google Shape;212;p17"/>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3" name="Google Shape;213;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14" name="Google Shape;214;p17"/>
          <p:cNvGraphicFramePr/>
          <p:nvPr/>
        </p:nvGraphicFramePr>
        <p:xfrm>
          <a:off x="838200" y="1295400"/>
          <a:ext cx="6553200" cy="39624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0" name="Google Shape;220;p18"/>
          <p:cNvSpPr txBox="1"/>
          <p:nvPr/>
        </p:nvSpPr>
        <p:spPr>
          <a:xfrm>
            <a:off x="1066800" y="1600200"/>
            <a:ext cx="74676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8" name="Google Shape;78;p8"/>
          <p:cNvGrpSpPr/>
          <p:nvPr/>
        </p:nvGrpSpPr>
        <p:grpSpPr>
          <a:xfrm>
            <a:off x="7448612" y="0"/>
            <a:ext cx="4743795" cy="6858466"/>
            <a:chOff x="7448612" y="0"/>
            <a:chExt cx="4743795" cy="6858466"/>
          </a:xfrm>
        </p:grpSpPr>
        <p:sp>
          <p:nvSpPr>
            <p:cNvPr id="79" name="Google Shape;7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3" name="Google Shape;93;p8"/>
          <p:cNvGrpSpPr/>
          <p:nvPr/>
        </p:nvGrpSpPr>
        <p:grpSpPr>
          <a:xfrm>
            <a:off x="466725" y="6410325"/>
            <a:ext cx="3705225" cy="295275"/>
            <a:chOff x="466725" y="6410325"/>
            <a:chExt cx="3705225" cy="295275"/>
          </a:xfrm>
        </p:grpSpPr>
        <p:pic>
          <p:nvPicPr>
            <p:cNvPr id="94" name="Google Shape;9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5" name="Google Shape;9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6" name="Google Shape;96;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7" name="Google Shape;97;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3" name="Google Shape;103;p9"/>
          <p:cNvGrpSpPr/>
          <p:nvPr/>
        </p:nvGrpSpPr>
        <p:grpSpPr>
          <a:xfrm>
            <a:off x="7448612" y="0"/>
            <a:ext cx="4743795" cy="6858466"/>
            <a:chOff x="7448612" y="0"/>
            <a:chExt cx="4743795" cy="6858466"/>
          </a:xfrm>
        </p:grpSpPr>
        <p:sp>
          <p:nvSpPr>
            <p:cNvPr id="104" name="Google Shape;10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5" name="Google Shape;11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8" name="Google Shape;118;p9"/>
          <p:cNvGrpSpPr/>
          <p:nvPr/>
        </p:nvGrpSpPr>
        <p:grpSpPr>
          <a:xfrm>
            <a:off x="47625" y="3819523"/>
            <a:ext cx="4124325" cy="3009897"/>
            <a:chOff x="47625" y="3819523"/>
            <a:chExt cx="4124325" cy="3009897"/>
          </a:xfrm>
        </p:grpSpPr>
        <p:pic>
          <p:nvPicPr>
            <p:cNvPr id="119" name="Google Shape;119;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20" name="Google Shape;120;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21" name="Google Shape;121;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22" name="Google Shape;122;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3" name="Google Shape;123;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0"/>
          <p:cNvGrpSpPr/>
          <p:nvPr/>
        </p:nvGrpSpPr>
        <p:grpSpPr>
          <a:xfrm>
            <a:off x="7991475" y="2933700"/>
            <a:ext cx="2762251" cy="3257550"/>
            <a:chOff x="7991475" y="2933700"/>
            <a:chExt cx="2762251" cy="3257550"/>
          </a:xfrm>
        </p:grpSpPr>
        <p:sp>
          <p:nvSpPr>
            <p:cNvPr id="129" name="Google Shape;12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2" name="Google Shape;132;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3" name="Google Shape;133;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4" name="Google Shape;134;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5" name="Google Shape;135;p10"/>
          <p:cNvSpPr txBox="1"/>
          <p:nvPr/>
        </p:nvSpPr>
        <p:spPr>
          <a:xfrm>
            <a:off x="834072" y="1456285"/>
            <a:ext cx="7172400" cy="45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Bell MT"/>
                <a:ea typeface="Bell MT"/>
                <a:cs typeface="Bell MT"/>
                <a:sym typeface="Bell MT"/>
              </a:rPr>
              <a:t>A  large dataset of employee information in Excel, including personal details, job roles, performance metrics, and attendance records. Despite having this data, we face challenges in efficiently analyzing and leveraging this information for decision-making.</a:t>
            </a:r>
            <a:endParaRPr sz="3600">
              <a:solidFill>
                <a:schemeClr val="dk1"/>
              </a:solidFill>
              <a:latin typeface="Bell MT"/>
              <a:ea typeface="Bell MT"/>
              <a:cs typeface="Bell MT"/>
              <a:sym typeface="Bell M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11"/>
          <p:cNvGrpSpPr/>
          <p:nvPr/>
        </p:nvGrpSpPr>
        <p:grpSpPr>
          <a:xfrm>
            <a:off x="8658225" y="2647950"/>
            <a:ext cx="3533775" cy="3810000"/>
            <a:chOff x="8658225" y="2647950"/>
            <a:chExt cx="3533775" cy="3810000"/>
          </a:xfrm>
        </p:grpSpPr>
        <p:sp>
          <p:nvSpPr>
            <p:cNvPr id="141" name="Google Shape;14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4" name="Google Shape;144;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5" name="Google Shape;14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7" name="Google Shape;147;p11"/>
          <p:cNvSpPr txBox="1"/>
          <p:nvPr/>
        </p:nvSpPr>
        <p:spPr>
          <a:xfrm>
            <a:off x="866775" y="1975545"/>
            <a:ext cx="8486700" cy="353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Bell MT"/>
                <a:ea typeface="Bell MT"/>
                <a:cs typeface="Bell MT"/>
                <a:sym typeface="Bell M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sz="2800">
              <a:solidFill>
                <a:schemeClr val="dk1"/>
              </a:solidFill>
              <a:latin typeface="Bell MT"/>
              <a:ea typeface="Bell MT"/>
              <a:cs typeface="Bell MT"/>
              <a:sym typeface="Bell M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5" name="Google Shape;15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6" name="Google Shape;156;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7" name="Google Shape;157;p1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8" name="Google Shape;158;p12"/>
          <p:cNvPicPr preferRelativeResize="0"/>
          <p:nvPr/>
        </p:nvPicPr>
        <p:blipFill rotWithShape="1">
          <a:blip r:embed="rId4">
            <a:alphaModFix/>
          </a:blip>
          <a:srcRect b="0" l="0" r="0" t="0"/>
          <a:stretch/>
        </p:blipFill>
        <p:spPr>
          <a:xfrm>
            <a:off x="696521" y="1688040"/>
            <a:ext cx="8162925" cy="4079088"/>
          </a:xfrm>
          <a:prstGeom prst="rect">
            <a:avLst/>
          </a:prstGeom>
          <a:noFill/>
          <a:ln>
            <a:noFill/>
          </a:ln>
        </p:spPr>
      </p:pic>
      <p:sp>
        <p:nvSpPr>
          <p:cNvPr id="159" name="Google Shape;159;p12"/>
          <p:cNvSpPr txBox="1"/>
          <p:nvPr/>
        </p:nvSpPr>
        <p:spPr>
          <a:xfrm>
            <a:off x="4495800" y="4731722"/>
            <a:ext cx="129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highlight>
                  <a:srgbClr val="C0C0C0"/>
                </a:highlight>
                <a:latin typeface="Arial Rounded"/>
                <a:ea typeface="Arial Rounded"/>
                <a:cs typeface="Arial Rounded"/>
                <a:sym typeface="Arial Rounded"/>
              </a:rPr>
              <a:t>Employer</a:t>
            </a:r>
            <a:endParaRPr/>
          </a:p>
        </p:txBody>
      </p:sp>
      <p:sp>
        <p:nvSpPr>
          <p:cNvPr id="160" name="Google Shape;160;p12"/>
          <p:cNvSpPr txBox="1"/>
          <p:nvPr/>
        </p:nvSpPr>
        <p:spPr>
          <a:xfrm>
            <a:off x="6128238" y="4785946"/>
            <a:ext cx="1371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highlight>
                  <a:srgbClr val="C0C0C0"/>
                </a:highlight>
                <a:latin typeface="Arial Rounded"/>
                <a:ea typeface="Arial Rounded"/>
                <a:cs typeface="Arial Rounded"/>
                <a:sym typeface="Arial Rounded"/>
              </a:rPr>
              <a:t>Employee</a:t>
            </a:r>
            <a:endParaRPr/>
          </a:p>
        </p:txBody>
      </p:sp>
      <p:sp>
        <p:nvSpPr>
          <p:cNvPr id="161" name="Google Shape;161;p12"/>
          <p:cNvSpPr txBox="1"/>
          <p:nvPr/>
        </p:nvSpPr>
        <p:spPr>
          <a:xfrm>
            <a:off x="7496175" y="4709746"/>
            <a:ext cx="2038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highlight>
                  <a:srgbClr val="C0C0C0"/>
                </a:highlight>
                <a:latin typeface="Arial Rounded"/>
                <a:ea typeface="Arial Rounded"/>
                <a:cs typeface="Arial Rounded"/>
                <a:sym typeface="Arial Rounded"/>
              </a:rPr>
              <a:t>Organisation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3"/>
          <p:cNvPicPr preferRelativeResize="0"/>
          <p:nvPr/>
        </p:nvPicPr>
        <p:blipFill rotWithShape="1">
          <a:blip r:embed="rId3">
            <a:alphaModFix/>
          </a:blip>
          <a:srcRect b="0" l="0" r="0" t="0"/>
          <a:stretch/>
        </p:blipFill>
        <p:spPr>
          <a:xfrm>
            <a:off x="762000" y="1981200"/>
            <a:ext cx="2695574" cy="3248025"/>
          </a:xfrm>
          <a:prstGeom prst="rect">
            <a:avLst/>
          </a:prstGeom>
          <a:noFill/>
          <a:ln>
            <a:noFill/>
          </a:ln>
        </p:spPr>
      </p:pic>
      <p:sp>
        <p:nvSpPr>
          <p:cNvPr id="167" name="Google Shape;167;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70" name="Google Shape;170;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1" name="Google Shape;17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2" name="Google Shape;172;p13"/>
          <p:cNvSpPr txBox="1"/>
          <p:nvPr/>
        </p:nvSpPr>
        <p:spPr>
          <a:xfrm>
            <a:off x="3733800" y="2151727"/>
            <a:ext cx="6705600" cy="25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mbria Math"/>
                <a:ea typeface="Cambria Math"/>
                <a:cs typeface="Cambria Math"/>
                <a:sym typeface="Cambria Math"/>
              </a:rPr>
              <a:t>Conditional Formatting – Missing          Filter – Remove                                       Formulae – Performance                            Pivot – Summary                                         Gragh – 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8" name="Google Shape;178;p14"/>
          <p:cNvSpPr txBox="1"/>
          <p:nvPr/>
        </p:nvSpPr>
        <p:spPr>
          <a:xfrm>
            <a:off x="755332" y="1828800"/>
            <a:ext cx="10843800" cy="30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mbria Math"/>
                <a:ea typeface="Cambria Math"/>
                <a:cs typeface="Cambria Math"/>
                <a:sym typeface="Cambria Math"/>
              </a:rPr>
              <a:t>Employee dataset – Kaggle 26 Features                                     Employee ID - </a:t>
            </a:r>
            <a:r>
              <a:rPr lang="en-US" sz="2400">
                <a:solidFill>
                  <a:schemeClr val="dk1"/>
                </a:solidFill>
                <a:latin typeface="Cambria Math"/>
                <a:ea typeface="Cambria Math"/>
                <a:cs typeface="Cambria Math"/>
                <a:sym typeface="Cambria Math"/>
              </a:rPr>
              <a:t>DE5B5E0E981696191474813EBC226A7F</a:t>
            </a:r>
            <a:r>
              <a:rPr lang="en-US" sz="3200">
                <a:solidFill>
                  <a:schemeClr val="dk1"/>
                </a:solidFill>
                <a:latin typeface="Cambria Math"/>
                <a:ea typeface="Cambria Math"/>
                <a:cs typeface="Cambria Math"/>
                <a:sym typeface="Cambria Math"/>
              </a:rPr>
              <a:t>                     Name – Text                                                                                           Performance Level – Very High , High , Medium , Low         Gender – Male , Female                                                             Employee Ratings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7" name="Google Shape;187;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8" name="Google Shape;188;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9" name="Google Shape;189;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0" name="Google Shape;190;p15"/>
          <p:cNvSpPr txBox="1"/>
          <p:nvPr/>
        </p:nvSpPr>
        <p:spPr>
          <a:xfrm>
            <a:off x="990600" y="1717928"/>
            <a:ext cx="9525000" cy="15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Performance level                                                         IFS(Z8-5,"VERY HIGH" 28 -4,"HIGH",28&gt;-3,"MED", TRUE, "LOW")</a:t>
            </a:r>
            <a:endParaRPr sz="3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