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0" r:id="rId2"/>
    <p:sldId id="261" r:id="rId3"/>
    <p:sldId id="296" r:id="rId4"/>
    <p:sldId id="279" r:id="rId5"/>
    <p:sldId id="314" r:id="rId6"/>
    <p:sldId id="280" r:id="rId7"/>
    <p:sldId id="283" r:id="rId8"/>
    <p:sldId id="292" r:id="rId9"/>
    <p:sldId id="282" r:id="rId10"/>
    <p:sldId id="293" r:id="rId11"/>
    <p:sldId id="286" r:id="rId12"/>
    <p:sldId id="285" r:id="rId13"/>
    <p:sldId id="284" r:id="rId14"/>
    <p:sldId id="287" r:id="rId15"/>
    <p:sldId id="289" r:id="rId16"/>
    <p:sldId id="288" r:id="rId17"/>
    <p:sldId id="291" r:id="rId18"/>
    <p:sldId id="295" r:id="rId19"/>
    <p:sldId id="301" r:id="rId20"/>
    <p:sldId id="312" r:id="rId21"/>
    <p:sldId id="305" r:id="rId22"/>
    <p:sldId id="29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0460" autoAdjust="0"/>
    <p:restoredTop sz="94680" autoAdjust="0"/>
  </p:normalViewPr>
  <p:slideViewPr>
    <p:cSldViewPr>
      <p:cViewPr>
        <p:scale>
          <a:sx n="80" d="100"/>
          <a:sy n="80" d="100"/>
        </p:scale>
        <p:origin x="-1301"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8E2692-1F97-445B-93EC-4B83DEE4B51A}" type="datetimeFigureOut">
              <a:rPr lang="en-IN" smtClean="0"/>
              <a:t>25-04-2022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263D3A-0105-4897-B4FD-8253A099EE07}" type="slidenum">
              <a:rPr lang="en-IN" smtClean="0"/>
              <a:t>‹#›</a:t>
            </a:fld>
            <a:endParaRPr lang="en-IN"/>
          </a:p>
        </p:txBody>
      </p:sp>
    </p:spTree>
    <p:extLst>
      <p:ext uri="{BB962C8B-B14F-4D97-AF65-F5344CB8AC3E}">
        <p14:creationId xmlns:p14="http://schemas.microsoft.com/office/powerpoint/2010/main" val="1557838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263D3A-0105-4897-B4FD-8253A099EE07}" type="slidenum">
              <a:rPr lang="en-IN" smtClean="0"/>
              <a:t>2</a:t>
            </a:fld>
            <a:endParaRPr lang="en-IN"/>
          </a:p>
        </p:txBody>
      </p:sp>
    </p:spTree>
    <p:extLst>
      <p:ext uri="{BB962C8B-B14F-4D97-AF65-F5344CB8AC3E}">
        <p14:creationId xmlns:p14="http://schemas.microsoft.com/office/powerpoint/2010/main" val="1247810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microsoft.com/office/2007/relationships/hdphoto" Target="../media/hdphoto3.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hyperlink" Target="http://ex-airman.blogspot.com/?m=1" TargetMode="Externa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https://web.umang.gov.in/landing/" TargetMode="External"/><Relationship Id="rId4" Type="http://schemas.openxmlformats.org/officeDocument/2006/relationships/hyperlink" Target="https://iafpensioners.gov.in/ords/dav_portal/r/dte_av/login"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04800"/>
            <a:ext cx="7848600" cy="5867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5800" y="6274119"/>
            <a:ext cx="3270319" cy="307777"/>
          </a:xfrm>
          <a:prstGeom prst="rect">
            <a:avLst/>
          </a:prstGeom>
          <a:noFill/>
          <a:ln w="19050">
            <a:solidFill>
              <a:schemeClr val="tx1"/>
            </a:solidFill>
          </a:ln>
        </p:spPr>
        <p:txBody>
          <a:bodyPr wrap="none" rtlCol="0">
            <a:spAutoFit/>
          </a:bodyPr>
          <a:lstStyle/>
          <a:p>
            <a:r>
              <a:rPr lang="en-US" sz="1400" b="1" dirty="0" smtClean="0">
                <a:latin typeface="Arial Black" pitchFamily="34" charset="0"/>
              </a:rPr>
              <a:t>Prepared By: DSW - Puducherry</a:t>
            </a:r>
            <a:endParaRPr lang="en-IN" sz="1400" b="1" dirty="0">
              <a:latin typeface="Arial Black" pitchFamily="34" charset="0"/>
            </a:endParaRPr>
          </a:p>
        </p:txBody>
      </p:sp>
      <p:sp>
        <p:nvSpPr>
          <p:cNvPr id="5" name="Wave 4"/>
          <p:cNvSpPr/>
          <p:nvPr/>
        </p:nvSpPr>
        <p:spPr>
          <a:xfrm>
            <a:off x="5023449" y="2311160"/>
            <a:ext cx="3352800" cy="914399"/>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Air Veterans’ </a:t>
            </a:r>
            <a:r>
              <a:rPr lang="en-US" sz="2400" b="1" dirty="0" smtClean="0">
                <a:solidFill>
                  <a:srgbClr val="FFFF00"/>
                </a:solidFill>
              </a:rPr>
              <a:t>Hand </a:t>
            </a:r>
            <a:r>
              <a:rPr lang="en-US" sz="2400" b="1" dirty="0">
                <a:solidFill>
                  <a:srgbClr val="FFFF00"/>
                </a:solidFill>
              </a:rPr>
              <a:t>book</a:t>
            </a:r>
            <a:endParaRPr lang="en-IN" sz="2400" b="1" dirty="0">
              <a:solidFill>
                <a:srgbClr val="FFFF00"/>
              </a:solidFill>
            </a:endParaRPr>
          </a:p>
        </p:txBody>
      </p:sp>
      <p:pic>
        <p:nvPicPr>
          <p:cNvPr id="1026" name="Picture 2"/>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391400" y="1210031"/>
            <a:ext cx="909638" cy="1123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661838" y="6317411"/>
            <a:ext cx="1899879" cy="261610"/>
          </a:xfrm>
          <a:prstGeom prst="rect">
            <a:avLst/>
          </a:prstGeom>
          <a:noFill/>
          <a:ln w="19050">
            <a:solidFill>
              <a:schemeClr val="tx1"/>
            </a:solidFill>
          </a:ln>
        </p:spPr>
        <p:txBody>
          <a:bodyPr wrap="none" rtlCol="0">
            <a:spAutoFit/>
          </a:bodyPr>
          <a:lstStyle/>
          <a:p>
            <a:r>
              <a:rPr lang="en-IN" sz="1100" b="1" dirty="0" smtClean="0">
                <a:latin typeface="Arial Black" pitchFamily="34" charset="0"/>
              </a:rPr>
              <a:t>Rev.2 Dt. 11 Apr. 2022</a:t>
            </a:r>
            <a:endParaRPr lang="en-IN" sz="1100" b="1" dirty="0">
              <a:latin typeface="Arial Black" pitchFamily="34" charset="0"/>
            </a:endParaRPr>
          </a:p>
        </p:txBody>
      </p:sp>
    </p:spTree>
    <p:extLst>
      <p:ext uri="{BB962C8B-B14F-4D97-AF65-F5344CB8AC3E}">
        <p14:creationId xmlns:p14="http://schemas.microsoft.com/office/powerpoint/2010/main" val="2151523741"/>
      </p:ext>
    </p:extLst>
  </p:cSld>
  <p:clrMapOvr>
    <a:masterClrMapping/>
  </p:clrMapOvr>
  <mc:AlternateContent xmlns:mc="http://schemas.openxmlformats.org/markup-compatibility/2006" xmlns:p14="http://schemas.microsoft.com/office/powerpoint/2010/main">
    <mc:Choice Requires="p14">
      <p:transition spd="slow" p14:dur="1750">
        <p:wipe/>
      </p:transition>
    </mc:Choice>
    <mc:Fallback xmlns="">
      <p:transition spd="slow">
        <p:wip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30" y="-35319"/>
            <a:ext cx="9220200" cy="690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le 7">
            <a:extLst>
              <a:ext uri="{FF2B5EF4-FFF2-40B4-BE49-F238E27FC236}">
                <a16:creationId xmlns:a16="http://schemas.microsoft.com/office/drawing/2014/main" xmlns="" id="{EE99905C-A12E-4F84-B5D5-7AAD510EE7BA}"/>
              </a:ext>
            </a:extLst>
          </p:cNvPr>
          <p:cNvSpPr txBox="1">
            <a:spLocks/>
          </p:cNvSpPr>
          <p:nvPr/>
        </p:nvSpPr>
        <p:spPr>
          <a:xfrm>
            <a:off x="14377" y="914400"/>
            <a:ext cx="7758023" cy="9048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smtClean="0">
                <a:latin typeface="Arial Black" panose="020B0A04020102020204" pitchFamily="34" charset="0"/>
              </a:rPr>
              <a:t>Change of DOB of  Child </a:t>
            </a:r>
            <a:endParaRPr lang="en-IN" sz="3600" b="1" dirty="0">
              <a:latin typeface="Arial Black" panose="020B0A04020102020204" pitchFamily="34" charset="0"/>
            </a:endParaRPr>
          </a:p>
        </p:txBody>
      </p:sp>
      <p:sp>
        <p:nvSpPr>
          <p:cNvPr id="11" name="TextBox 10">
            <a:extLst>
              <a:ext uri="{FF2B5EF4-FFF2-40B4-BE49-F238E27FC236}">
                <a16:creationId xmlns:a16="http://schemas.microsoft.com/office/drawing/2014/main" xmlns="" id="{1ED39E14-73C5-49D0-8E05-647DD70FA26F}"/>
              </a:ext>
            </a:extLst>
          </p:cNvPr>
          <p:cNvSpPr txBox="1"/>
          <p:nvPr/>
        </p:nvSpPr>
        <p:spPr>
          <a:xfrm>
            <a:off x="114300" y="1809750"/>
            <a:ext cx="8529696" cy="3170099"/>
          </a:xfrm>
          <a:prstGeom prst="rect">
            <a:avLst/>
          </a:prstGeom>
          <a:noFill/>
        </p:spPr>
        <p:txBody>
          <a:bodyPr wrap="square" rtlCol="0">
            <a:spAutoFit/>
          </a:bodyPr>
          <a:lstStyle/>
          <a:p>
            <a:pPr marL="342900" indent="-342900" algn="just">
              <a:buAutoNum type="arabicPeriod"/>
            </a:pPr>
            <a:r>
              <a:rPr lang="en-US" sz="2000" b="1" dirty="0"/>
              <a:t>Personal application by the Air veteran for correction/ amendment of DOB.</a:t>
            </a:r>
          </a:p>
          <a:p>
            <a:pPr marL="342900" indent="-342900" algn="just">
              <a:buAutoNum type="arabicPeriod"/>
            </a:pPr>
            <a:r>
              <a:rPr lang="en-US" sz="2000" b="1" dirty="0"/>
              <a:t>Self attested copy of INK signed copy of DOB certificate issued by registrar of Birth &amp; Death. OR Any one self attested copy of PPO/ </a:t>
            </a:r>
            <a:r>
              <a:rPr lang="en-US" sz="2000" b="1" dirty="0" smtClean="0"/>
              <a:t>Corr. </a:t>
            </a:r>
            <a:r>
              <a:rPr lang="en-US" sz="2000" b="1" dirty="0"/>
              <a:t>PPO/ Pension Certificate/ Aadhar card/ PAN card/ Matriculation </a:t>
            </a:r>
            <a:r>
              <a:rPr lang="en-US" sz="2000" b="1" dirty="0" smtClean="0"/>
              <a:t>Certificate </a:t>
            </a:r>
            <a:r>
              <a:rPr lang="en-US" sz="2000" b="1" dirty="0"/>
              <a:t>with photo/ Voter Id card/ Indian Passport.</a:t>
            </a:r>
          </a:p>
          <a:p>
            <a:pPr marL="342900" indent="-342900" algn="just">
              <a:buAutoNum type="arabicPeriod"/>
            </a:pPr>
            <a:r>
              <a:rPr lang="en-US" sz="2000" b="1" dirty="0"/>
              <a:t>Attach all DOB proof such as Aadhar/ PAN/ school certificates.</a:t>
            </a:r>
          </a:p>
          <a:p>
            <a:pPr marL="342900" indent="-342900" algn="just">
              <a:buAutoNum type="arabicPeriod"/>
            </a:pPr>
            <a:r>
              <a:rPr lang="en-US" sz="2000" b="1" dirty="0"/>
              <a:t>Submit all the documents with DSW along with a letter of application to DAV.</a:t>
            </a:r>
          </a:p>
          <a:p>
            <a:pPr marL="342900" indent="-342900" algn="just">
              <a:buAutoNum type="arabicPeriod"/>
            </a:pPr>
            <a:r>
              <a:rPr lang="en-US" sz="2000" b="1" dirty="0"/>
              <a:t>The Birth certificate/ Matriculation certificate should include the name of father and mother</a:t>
            </a:r>
            <a:r>
              <a:rPr lang="en-US" sz="2000" b="1" dirty="0" smtClean="0"/>
              <a:t>.</a:t>
            </a:r>
            <a:endParaRPr lang="en-IN" sz="2000" b="1" dirty="0"/>
          </a:p>
        </p:txBody>
      </p:sp>
      <p:sp>
        <p:nvSpPr>
          <p:cNvPr id="4" name="TextBox 3"/>
          <p:cNvSpPr txBox="1"/>
          <p:nvPr/>
        </p:nvSpPr>
        <p:spPr>
          <a:xfrm>
            <a:off x="114300" y="4979849"/>
            <a:ext cx="8915400" cy="1569660"/>
          </a:xfrm>
          <a:prstGeom prst="rect">
            <a:avLst/>
          </a:prstGeom>
          <a:noFill/>
          <a:ln w="28575">
            <a:solidFill>
              <a:schemeClr val="tx1"/>
            </a:solidFill>
          </a:ln>
        </p:spPr>
        <p:txBody>
          <a:bodyPr wrap="square" rtlCol="0">
            <a:spAutoFit/>
          </a:bodyPr>
          <a:lstStyle/>
          <a:p>
            <a:r>
              <a:rPr lang="en-US" sz="2400" b="1" dirty="0" smtClean="0"/>
              <a:t>Note: </a:t>
            </a:r>
          </a:p>
          <a:p>
            <a:pPr marL="342900" indent="-342900">
              <a:buAutoNum type="arabicPeriod"/>
            </a:pPr>
            <a:r>
              <a:rPr lang="en-US" sz="2400" b="1" dirty="0" smtClean="0"/>
              <a:t>It is always better to attach the Birth Certificate. </a:t>
            </a:r>
          </a:p>
          <a:p>
            <a:pPr marL="342900" indent="-342900">
              <a:buAutoNum type="arabicPeriod"/>
            </a:pPr>
            <a:r>
              <a:rPr lang="en-US" sz="2400" b="1" dirty="0" smtClean="0"/>
              <a:t>In </a:t>
            </a:r>
            <a:r>
              <a:rPr lang="en-US" sz="2400" b="1" dirty="0"/>
              <a:t>case where both change of name and DOB of dependents are involved affidavit from first class magistrate is mandatory.</a:t>
            </a:r>
          </a:p>
        </p:txBody>
      </p:sp>
    </p:spTree>
    <p:extLst>
      <p:ext uri="{BB962C8B-B14F-4D97-AF65-F5344CB8AC3E}">
        <p14:creationId xmlns:p14="http://schemas.microsoft.com/office/powerpoint/2010/main" val="775357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5" y="-18896"/>
            <a:ext cx="9220200" cy="690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5717" y="1143000"/>
            <a:ext cx="4211483" cy="646331"/>
          </a:xfrm>
          <a:prstGeom prst="rect">
            <a:avLst/>
          </a:prstGeom>
          <a:noFill/>
        </p:spPr>
        <p:txBody>
          <a:bodyPr wrap="square" rtlCol="0">
            <a:spAutoFit/>
          </a:bodyPr>
          <a:lstStyle/>
          <a:p>
            <a:r>
              <a:rPr lang="en-IN" sz="3600" b="1" dirty="0" smtClean="0">
                <a:latin typeface="Arial Black" pitchFamily="34" charset="0"/>
              </a:rPr>
              <a:t>Birth of Child</a:t>
            </a:r>
            <a:endParaRPr lang="en-IN" sz="3600" b="1" dirty="0">
              <a:latin typeface="Arial Black" pitchFamily="34" charset="0"/>
            </a:endParaRPr>
          </a:p>
        </p:txBody>
      </p:sp>
      <p:sp>
        <p:nvSpPr>
          <p:cNvPr id="11" name="Rectangle 10"/>
          <p:cNvSpPr/>
          <p:nvPr/>
        </p:nvSpPr>
        <p:spPr>
          <a:xfrm>
            <a:off x="217098" y="2066330"/>
            <a:ext cx="8610600" cy="1815882"/>
          </a:xfrm>
          <a:prstGeom prst="rect">
            <a:avLst/>
          </a:prstGeom>
        </p:spPr>
        <p:txBody>
          <a:bodyPr wrap="square">
            <a:spAutoFit/>
          </a:bodyPr>
          <a:lstStyle/>
          <a:p>
            <a:pPr marL="342900" indent="-342900" algn="just">
              <a:buAutoNum type="arabicPeriod"/>
            </a:pPr>
            <a:r>
              <a:rPr lang="en-US" sz="2800" b="1" dirty="0"/>
              <a:t>Personal application by the Air veteran for </a:t>
            </a:r>
            <a:r>
              <a:rPr lang="en-US" sz="2800" b="1" dirty="0" smtClean="0"/>
              <a:t>registration of DOB of child.</a:t>
            </a:r>
            <a:endParaRPr lang="en-US" sz="2800" b="1" dirty="0"/>
          </a:p>
          <a:p>
            <a:pPr marL="342900" indent="-342900" algn="just">
              <a:buAutoNum type="arabicPeriod"/>
            </a:pPr>
            <a:r>
              <a:rPr lang="en-US" sz="2800" b="1" dirty="0"/>
              <a:t>Self attested copy of INK signed copy of DOB certificate issued by registrar of Birth &amp; Death. </a:t>
            </a:r>
            <a:endParaRPr lang="en-IN" sz="2800" dirty="0"/>
          </a:p>
        </p:txBody>
      </p:sp>
      <p:sp>
        <p:nvSpPr>
          <p:cNvPr id="12" name="TextBox 11"/>
          <p:cNvSpPr txBox="1"/>
          <p:nvPr/>
        </p:nvSpPr>
        <p:spPr>
          <a:xfrm>
            <a:off x="363747" y="4191000"/>
            <a:ext cx="8458200" cy="2308324"/>
          </a:xfrm>
          <a:prstGeom prst="rect">
            <a:avLst/>
          </a:prstGeom>
          <a:noFill/>
          <a:ln w="28575">
            <a:solidFill>
              <a:schemeClr val="tx1"/>
            </a:solidFill>
          </a:ln>
        </p:spPr>
        <p:txBody>
          <a:bodyPr wrap="square" rtlCol="0">
            <a:spAutoFit/>
          </a:bodyPr>
          <a:lstStyle/>
          <a:p>
            <a:r>
              <a:rPr lang="en-IN" sz="2400" b="1" dirty="0" smtClean="0"/>
              <a:t>Note: </a:t>
            </a:r>
          </a:p>
          <a:p>
            <a:pPr marL="342900" indent="-342900">
              <a:buAutoNum type="arabicPeriod"/>
            </a:pPr>
            <a:r>
              <a:rPr lang="en-IN" sz="2400" b="1" dirty="0" smtClean="0"/>
              <a:t>Prior to 1999 where registration of birth was not mandatory the case may be dealt based on the documents such as Matriculation certificate).</a:t>
            </a:r>
          </a:p>
          <a:p>
            <a:pPr marL="342900" indent="-342900">
              <a:buAutoNum type="arabicPeriod"/>
            </a:pPr>
            <a:r>
              <a:rPr lang="en-IN" sz="2400" b="1" dirty="0" smtClean="0"/>
              <a:t>It is better attach a latest document of the child with annotation of father and mother on it.</a:t>
            </a:r>
            <a:endParaRPr lang="en-IN" sz="2400" b="1" dirty="0"/>
          </a:p>
        </p:txBody>
      </p:sp>
    </p:spTree>
    <p:extLst>
      <p:ext uri="{BB962C8B-B14F-4D97-AF65-F5344CB8AC3E}">
        <p14:creationId xmlns:p14="http://schemas.microsoft.com/office/powerpoint/2010/main" val="3000741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696"/>
            <a:ext cx="9220200" cy="690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7">
            <a:extLst>
              <a:ext uri="{FF2B5EF4-FFF2-40B4-BE49-F238E27FC236}">
                <a16:creationId xmlns:a16="http://schemas.microsoft.com/office/drawing/2014/main" xmlns="" id="{EE99905C-A12E-4F84-B5D5-7AAD510EE7BA}"/>
              </a:ext>
            </a:extLst>
          </p:cNvPr>
          <p:cNvSpPr txBox="1">
            <a:spLocks/>
          </p:cNvSpPr>
          <p:nvPr/>
        </p:nvSpPr>
        <p:spPr>
          <a:xfrm>
            <a:off x="0" y="914400"/>
            <a:ext cx="8001000" cy="7540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u="sng" dirty="0" smtClean="0">
                <a:latin typeface="Arial Black" pitchFamily="34" charset="0"/>
              </a:rPr>
              <a:t>Marriage/ Re-Marriage</a:t>
            </a:r>
            <a:endParaRPr lang="en-IN" sz="4000" b="1" u="sng" dirty="0">
              <a:latin typeface="Arial Black" pitchFamily="34" charset="0"/>
            </a:endParaRPr>
          </a:p>
        </p:txBody>
      </p:sp>
      <p:sp>
        <p:nvSpPr>
          <p:cNvPr id="6" name="Rectangle 5"/>
          <p:cNvSpPr/>
          <p:nvPr/>
        </p:nvSpPr>
        <p:spPr>
          <a:xfrm>
            <a:off x="114300" y="1668462"/>
            <a:ext cx="9029700" cy="5170646"/>
          </a:xfrm>
          <a:prstGeom prst="rect">
            <a:avLst/>
          </a:prstGeom>
        </p:spPr>
        <p:txBody>
          <a:bodyPr wrap="square">
            <a:spAutoFit/>
          </a:bodyPr>
          <a:lstStyle/>
          <a:p>
            <a:pPr marL="342900" indent="-342900" algn="just">
              <a:buAutoNum type="arabicPeriod"/>
            </a:pPr>
            <a:r>
              <a:rPr lang="en-US" sz="2200" b="1" dirty="0"/>
              <a:t>Personal application by the Air veteran for Marriage/ </a:t>
            </a:r>
            <a:r>
              <a:rPr lang="en-US" sz="2200" b="1" dirty="0" smtClean="0"/>
              <a:t>Re-marriage.</a:t>
            </a:r>
            <a:endParaRPr lang="en-US" sz="2200" b="1" dirty="0"/>
          </a:p>
          <a:p>
            <a:pPr marL="342900" indent="-342900" algn="just">
              <a:buAutoNum type="arabicPeriod"/>
            </a:pPr>
            <a:r>
              <a:rPr lang="en-US" sz="2200" b="1" dirty="0"/>
              <a:t>Self attested </a:t>
            </a:r>
            <a:r>
              <a:rPr lang="en-US" sz="2200" b="1" dirty="0" smtClean="0"/>
              <a:t> </a:t>
            </a:r>
            <a:r>
              <a:rPr lang="en-US" sz="2200" b="1" dirty="0"/>
              <a:t>INK signed copy </a:t>
            </a:r>
            <a:r>
              <a:rPr lang="en-US" sz="2200" b="1" dirty="0" smtClean="0"/>
              <a:t>of Marriage certificate </a:t>
            </a:r>
            <a:r>
              <a:rPr lang="en-US" sz="2200" b="1" dirty="0"/>
              <a:t>issued by registrar of </a:t>
            </a:r>
            <a:r>
              <a:rPr lang="en-US" sz="2200" b="1" dirty="0" smtClean="0"/>
              <a:t>Marriages. </a:t>
            </a:r>
          </a:p>
          <a:p>
            <a:pPr marL="342900" indent="-342900" algn="just">
              <a:buAutoNum type="arabicPeriod"/>
            </a:pPr>
            <a:r>
              <a:rPr lang="en-US" sz="2200" b="1" dirty="0" smtClean="0"/>
              <a:t>Affidavit in original duly sworn in before First class Magistrate as per the details mentioned in specimen affidavit.</a:t>
            </a:r>
          </a:p>
          <a:p>
            <a:pPr marL="342900" indent="-342900" algn="just">
              <a:buAutoNum type="arabicPeriod"/>
            </a:pPr>
            <a:r>
              <a:rPr lang="en-US" sz="2200" b="1" dirty="0" smtClean="0"/>
              <a:t>In case the wife is a divorcee/ widow INK certified true copy of the Divorce Decree </a:t>
            </a:r>
            <a:r>
              <a:rPr lang="en-US" sz="2200" b="1" dirty="0"/>
              <a:t>or death certificate of first </a:t>
            </a:r>
            <a:r>
              <a:rPr lang="en-US" sz="2200" b="1" dirty="0" smtClean="0"/>
              <a:t>husband should be attached.</a:t>
            </a:r>
          </a:p>
          <a:p>
            <a:pPr marL="342900" indent="-342900" algn="just">
              <a:buFontTx/>
              <a:buAutoNum type="arabicPeriod"/>
            </a:pPr>
            <a:r>
              <a:rPr lang="en-US" sz="2200" b="1" dirty="0" smtClean="0"/>
              <a:t>If Air Veteran is also </a:t>
            </a:r>
            <a:r>
              <a:rPr lang="en-US" sz="2200" b="1" dirty="0"/>
              <a:t>a divorcee/ widow INK certified true copy of the Divorce Decree </a:t>
            </a:r>
            <a:r>
              <a:rPr lang="en-US" sz="2200" b="1" dirty="0" smtClean="0"/>
              <a:t>or death certificate of first wife should </a:t>
            </a:r>
            <a:r>
              <a:rPr lang="en-US" sz="2200" b="1" dirty="0"/>
              <a:t>be attached.</a:t>
            </a:r>
          </a:p>
          <a:p>
            <a:pPr marL="342900" indent="-342900" algn="just">
              <a:buAutoNum type="arabicPeriod"/>
            </a:pPr>
            <a:r>
              <a:rPr lang="en-US" sz="2200" b="1" dirty="0" smtClean="0"/>
              <a:t>Two copies of joint photograph duly attested by </a:t>
            </a:r>
            <a:r>
              <a:rPr lang="en-US" sz="2200" b="1" dirty="0" err="1" smtClean="0"/>
              <a:t>Zila</a:t>
            </a:r>
            <a:r>
              <a:rPr lang="en-US" sz="2200" b="1" dirty="0" smtClean="0"/>
              <a:t> </a:t>
            </a:r>
            <a:r>
              <a:rPr lang="en-US" sz="2200" b="1" dirty="0" err="1" smtClean="0"/>
              <a:t>Sainik</a:t>
            </a:r>
            <a:r>
              <a:rPr lang="en-US" sz="2200" b="1" dirty="0" smtClean="0"/>
              <a:t> Board.</a:t>
            </a:r>
          </a:p>
          <a:p>
            <a:pPr marL="342900" indent="-342900" algn="just">
              <a:buFontTx/>
              <a:buAutoNum type="arabicPeriod"/>
            </a:pPr>
            <a:r>
              <a:rPr lang="en-US" sz="2200" b="1" dirty="0"/>
              <a:t>Self attested  INK signed copy of </a:t>
            </a:r>
            <a:r>
              <a:rPr lang="en-US" sz="2200" b="1" dirty="0" smtClean="0"/>
              <a:t>DOB </a:t>
            </a:r>
            <a:r>
              <a:rPr lang="en-US" sz="2200" b="1" dirty="0"/>
              <a:t>certificate issued by registrar </a:t>
            </a:r>
            <a:r>
              <a:rPr lang="en-US" sz="2200" b="1" dirty="0" smtClean="0"/>
              <a:t>of Birth &amp; Death for wife. </a:t>
            </a:r>
          </a:p>
          <a:p>
            <a:pPr marL="342900" indent="-342900" algn="just">
              <a:buFontTx/>
              <a:buAutoNum type="arabicPeriod"/>
            </a:pPr>
            <a:r>
              <a:rPr lang="en-US" sz="2200" b="1" dirty="0" smtClean="0"/>
              <a:t>Name of wife after marriage should match with name of wife in </a:t>
            </a:r>
            <a:r>
              <a:rPr lang="en-US" sz="2200" b="1" dirty="0" err="1" smtClean="0"/>
              <a:t>Aadhar</a:t>
            </a:r>
            <a:r>
              <a:rPr lang="en-US" sz="2200" b="1" dirty="0" smtClean="0"/>
              <a:t>/ PAN Cards etc.</a:t>
            </a:r>
            <a:endParaRPr lang="en-US" sz="2200" b="1" dirty="0"/>
          </a:p>
          <a:p>
            <a:pPr marL="342900" indent="-342900" algn="just">
              <a:buAutoNum type="arabicPeriod"/>
            </a:pPr>
            <a:endParaRPr lang="en-IN" sz="2200" b="1" dirty="0"/>
          </a:p>
        </p:txBody>
      </p:sp>
    </p:spTree>
    <p:extLst>
      <p:ext uri="{BB962C8B-B14F-4D97-AF65-F5344CB8AC3E}">
        <p14:creationId xmlns:p14="http://schemas.microsoft.com/office/powerpoint/2010/main" val="3000741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696"/>
            <a:ext cx="9220200" cy="690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28600" y="1219200"/>
            <a:ext cx="7025065" cy="523220"/>
          </a:xfrm>
          <a:prstGeom prst="rect">
            <a:avLst/>
          </a:prstGeom>
          <a:noFill/>
        </p:spPr>
        <p:txBody>
          <a:bodyPr wrap="none" rtlCol="0">
            <a:spAutoFit/>
          </a:bodyPr>
          <a:lstStyle/>
          <a:p>
            <a:r>
              <a:rPr lang="en-US" sz="2800" dirty="0" smtClean="0">
                <a:latin typeface="Arial Black" pitchFamily="34" charset="0"/>
              </a:rPr>
              <a:t>Death of Veteran/ Spouse/ Children</a:t>
            </a:r>
            <a:endParaRPr lang="en-IN" sz="2800" dirty="0">
              <a:latin typeface="Arial Black" pitchFamily="34" charset="0"/>
            </a:endParaRPr>
          </a:p>
        </p:txBody>
      </p:sp>
      <p:sp>
        <p:nvSpPr>
          <p:cNvPr id="12" name="TextBox 11"/>
          <p:cNvSpPr txBox="1"/>
          <p:nvPr/>
        </p:nvSpPr>
        <p:spPr>
          <a:xfrm>
            <a:off x="152400" y="2133600"/>
            <a:ext cx="8991599" cy="3046988"/>
          </a:xfrm>
          <a:prstGeom prst="rect">
            <a:avLst/>
          </a:prstGeom>
          <a:noFill/>
        </p:spPr>
        <p:txBody>
          <a:bodyPr wrap="square" rtlCol="0">
            <a:spAutoFit/>
          </a:bodyPr>
          <a:lstStyle/>
          <a:p>
            <a:pPr marL="342900" indent="-342900">
              <a:buAutoNum type="arabicPeriod"/>
            </a:pPr>
            <a:r>
              <a:rPr lang="en-US" sz="3200" b="1" dirty="0" smtClean="0"/>
              <a:t>Personal </a:t>
            </a:r>
            <a:r>
              <a:rPr lang="en-US" sz="3200" b="1" dirty="0"/>
              <a:t>application by the Air veteran</a:t>
            </a:r>
            <a:r>
              <a:rPr lang="en-US" sz="3200" b="1" dirty="0" smtClean="0"/>
              <a:t>.</a:t>
            </a:r>
          </a:p>
          <a:p>
            <a:pPr marL="342900" indent="-342900">
              <a:buAutoNum type="arabicPeriod"/>
            </a:pPr>
            <a:r>
              <a:rPr lang="en-US" sz="3200" b="1" dirty="0" smtClean="0"/>
              <a:t>Original INK </a:t>
            </a:r>
            <a:r>
              <a:rPr lang="en-US" sz="3200" b="1" dirty="0"/>
              <a:t>signed copy of </a:t>
            </a:r>
            <a:r>
              <a:rPr lang="en-US" sz="3200" b="1" dirty="0" smtClean="0"/>
              <a:t>Death certificate.</a:t>
            </a:r>
          </a:p>
          <a:p>
            <a:pPr marL="342900" indent="-342900">
              <a:buAutoNum type="arabicPeriod"/>
            </a:pPr>
            <a:r>
              <a:rPr lang="en-US" sz="3200" b="1" dirty="0" smtClean="0"/>
              <a:t>Latest details of Pension Disbursing Agency (PDA), i.e. DPDO/ Bank/ Treasury Etc. In case the PDA is bank, furnish full details of Account number/ IFSC/ full address of the bank.</a:t>
            </a:r>
            <a:endParaRPr lang="en-US" sz="3200" b="1" dirty="0"/>
          </a:p>
        </p:txBody>
      </p:sp>
    </p:spTree>
    <p:extLst>
      <p:ext uri="{BB962C8B-B14F-4D97-AF65-F5344CB8AC3E}">
        <p14:creationId xmlns:p14="http://schemas.microsoft.com/office/powerpoint/2010/main" val="3000741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696"/>
            <a:ext cx="9220200" cy="690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28600" y="1216967"/>
            <a:ext cx="2531270" cy="769441"/>
          </a:xfrm>
          <a:prstGeom prst="rect">
            <a:avLst/>
          </a:prstGeom>
          <a:noFill/>
        </p:spPr>
        <p:txBody>
          <a:bodyPr wrap="none" rtlCol="0">
            <a:spAutoFit/>
          </a:bodyPr>
          <a:lstStyle/>
          <a:p>
            <a:r>
              <a:rPr lang="en-US" sz="4400" b="1" u="sng" dirty="0" smtClean="0">
                <a:latin typeface="Arial Black" pitchFamily="34" charset="0"/>
              </a:rPr>
              <a:t>Divorce</a:t>
            </a:r>
            <a:endParaRPr lang="en-IN" sz="4400" b="1" u="sng" dirty="0">
              <a:latin typeface="Arial Black" pitchFamily="34" charset="0"/>
            </a:endParaRPr>
          </a:p>
        </p:txBody>
      </p:sp>
      <p:sp>
        <p:nvSpPr>
          <p:cNvPr id="5" name="TextBox 4"/>
          <p:cNvSpPr txBox="1"/>
          <p:nvPr/>
        </p:nvSpPr>
        <p:spPr>
          <a:xfrm>
            <a:off x="0" y="2209800"/>
            <a:ext cx="9144000" cy="2308324"/>
          </a:xfrm>
          <a:prstGeom prst="rect">
            <a:avLst/>
          </a:prstGeom>
          <a:noFill/>
        </p:spPr>
        <p:txBody>
          <a:bodyPr wrap="square" rtlCol="0">
            <a:spAutoFit/>
          </a:bodyPr>
          <a:lstStyle/>
          <a:p>
            <a:pPr marL="342900" indent="-342900">
              <a:buAutoNum type="arabicPeriod"/>
            </a:pPr>
            <a:r>
              <a:rPr lang="en-US" sz="3600" b="1" dirty="0" smtClean="0"/>
              <a:t>Personal Application by Air veteran.</a:t>
            </a:r>
          </a:p>
          <a:p>
            <a:pPr marL="342900" indent="-342900">
              <a:buAutoNum type="arabicPeriod"/>
            </a:pPr>
            <a:r>
              <a:rPr lang="en-US" sz="3600" b="1" dirty="0" smtClean="0"/>
              <a:t>Attested true copy of divorce decree (Absolute) issued by the Competent Court of Law.</a:t>
            </a:r>
            <a:endParaRPr lang="en-IN" sz="3600" b="1" dirty="0"/>
          </a:p>
        </p:txBody>
      </p:sp>
    </p:spTree>
    <p:extLst>
      <p:ext uri="{BB962C8B-B14F-4D97-AF65-F5344CB8AC3E}">
        <p14:creationId xmlns:p14="http://schemas.microsoft.com/office/powerpoint/2010/main" val="3163794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696"/>
            <a:ext cx="9220200" cy="690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04800" y="1219200"/>
            <a:ext cx="2193229" cy="584775"/>
          </a:xfrm>
          <a:prstGeom prst="rect">
            <a:avLst/>
          </a:prstGeom>
          <a:noFill/>
        </p:spPr>
        <p:txBody>
          <a:bodyPr wrap="none" rtlCol="0">
            <a:spAutoFit/>
          </a:bodyPr>
          <a:lstStyle/>
          <a:p>
            <a:r>
              <a:rPr lang="en-US" sz="3200" b="1" u="sng" dirty="0" smtClean="0">
                <a:latin typeface="Arial Black" pitchFamily="34" charset="0"/>
              </a:rPr>
              <a:t>Adoption</a:t>
            </a:r>
            <a:endParaRPr lang="en-IN" sz="2800" b="1" u="sng" dirty="0">
              <a:latin typeface="Arial Black" pitchFamily="34" charset="0"/>
            </a:endParaRPr>
          </a:p>
        </p:txBody>
      </p:sp>
      <p:sp>
        <p:nvSpPr>
          <p:cNvPr id="7" name="TextBox 6"/>
          <p:cNvSpPr txBox="1"/>
          <p:nvPr/>
        </p:nvSpPr>
        <p:spPr>
          <a:xfrm>
            <a:off x="304800" y="2362200"/>
            <a:ext cx="8077200" cy="4031873"/>
          </a:xfrm>
          <a:prstGeom prst="rect">
            <a:avLst/>
          </a:prstGeom>
          <a:noFill/>
        </p:spPr>
        <p:txBody>
          <a:bodyPr wrap="square" rtlCol="0">
            <a:spAutoFit/>
          </a:bodyPr>
          <a:lstStyle/>
          <a:p>
            <a:pPr marL="342900" indent="-342900" algn="just">
              <a:buAutoNum type="arabicPeriod"/>
            </a:pPr>
            <a:r>
              <a:rPr lang="en-US" sz="3200" b="1" dirty="0"/>
              <a:t>Personal application by the Air veteran</a:t>
            </a:r>
            <a:r>
              <a:rPr lang="en-US" sz="3200" b="1" dirty="0" smtClean="0"/>
              <a:t>.</a:t>
            </a:r>
          </a:p>
          <a:p>
            <a:pPr marL="342900" indent="-342900" algn="just">
              <a:buAutoNum type="arabicPeriod"/>
            </a:pPr>
            <a:r>
              <a:rPr lang="en-US" sz="3200" b="1" dirty="0" smtClean="0"/>
              <a:t>Ink signed self attested copy of adoption deed issued by </a:t>
            </a:r>
            <a:r>
              <a:rPr lang="en-US" sz="3200" b="1" dirty="0"/>
              <a:t>Competent Court of </a:t>
            </a:r>
            <a:r>
              <a:rPr lang="en-US" sz="3200" b="1" dirty="0" smtClean="0"/>
              <a:t>Law duly countersigned by Zila Sainik Board. </a:t>
            </a:r>
          </a:p>
          <a:p>
            <a:pPr marL="342900" indent="-342900" algn="just">
              <a:buAutoNum type="arabicPeriod"/>
            </a:pPr>
            <a:r>
              <a:rPr lang="en-US" sz="3200" b="1" dirty="0"/>
              <a:t>Ink signed self attested copy </a:t>
            </a:r>
            <a:r>
              <a:rPr lang="en-US" sz="3200" b="1" dirty="0" smtClean="0"/>
              <a:t>of birth certificate of the child issued by Registrar of Birth &amp; death.</a:t>
            </a:r>
          </a:p>
          <a:p>
            <a:pPr marL="342900" indent="-342900" algn="just">
              <a:buAutoNum type="arabicPeriod"/>
            </a:pPr>
            <a:endParaRPr lang="en-US" sz="3200" b="1" dirty="0"/>
          </a:p>
        </p:txBody>
      </p:sp>
    </p:spTree>
    <p:extLst>
      <p:ext uri="{BB962C8B-B14F-4D97-AF65-F5344CB8AC3E}">
        <p14:creationId xmlns:p14="http://schemas.microsoft.com/office/powerpoint/2010/main" val="2127861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696"/>
            <a:ext cx="9220200" cy="690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 y="1122662"/>
            <a:ext cx="6127383" cy="584775"/>
          </a:xfrm>
          <a:prstGeom prst="rect">
            <a:avLst/>
          </a:prstGeom>
          <a:noFill/>
        </p:spPr>
        <p:txBody>
          <a:bodyPr wrap="none" rtlCol="0">
            <a:spAutoFit/>
          </a:bodyPr>
          <a:lstStyle/>
          <a:p>
            <a:r>
              <a:rPr lang="en-US" sz="3200" b="1" dirty="0" smtClean="0">
                <a:latin typeface="Arial Black" pitchFamily="34" charset="0"/>
              </a:rPr>
              <a:t>Dependents of Air Veteran</a:t>
            </a:r>
            <a:endParaRPr lang="en-IN" sz="3200" b="1" dirty="0">
              <a:latin typeface="Arial Black" pitchFamily="34" charset="0"/>
            </a:endParaRPr>
          </a:p>
        </p:txBody>
      </p:sp>
      <p:sp>
        <p:nvSpPr>
          <p:cNvPr id="6" name="TextBox 5"/>
          <p:cNvSpPr txBox="1"/>
          <p:nvPr/>
        </p:nvSpPr>
        <p:spPr>
          <a:xfrm>
            <a:off x="152400" y="1828800"/>
            <a:ext cx="8839200" cy="4832092"/>
          </a:xfrm>
          <a:prstGeom prst="rect">
            <a:avLst/>
          </a:prstGeom>
          <a:noFill/>
        </p:spPr>
        <p:txBody>
          <a:bodyPr wrap="square" rtlCol="0">
            <a:spAutoFit/>
          </a:bodyPr>
          <a:lstStyle/>
          <a:p>
            <a:pPr marL="342900" indent="-342900" algn="just">
              <a:buAutoNum type="arabicPeriod"/>
            </a:pPr>
            <a:r>
              <a:rPr lang="en-US" sz="2800" b="1" dirty="0" smtClean="0"/>
              <a:t>Personal application by Air Veteran giving details of Dependents.</a:t>
            </a:r>
          </a:p>
          <a:p>
            <a:pPr marL="342900" indent="-342900" algn="just">
              <a:buAutoNum type="arabicPeriod"/>
            </a:pPr>
            <a:r>
              <a:rPr lang="en-US" sz="2800" b="1" dirty="0" smtClean="0"/>
              <a:t>Income certificate issued by concerned District/ Block development authority along with details of movable/ immovable properties.</a:t>
            </a:r>
          </a:p>
          <a:p>
            <a:pPr marL="342900" indent="-342900" algn="just">
              <a:buAutoNum type="arabicPeriod"/>
            </a:pPr>
            <a:r>
              <a:rPr lang="en-US" sz="2800" b="1" dirty="0" smtClean="0"/>
              <a:t>A certificate from Tehsildar/ Magistrate stating the details of Air Veteran’s parents, their relationship and the fact that they are wholly dependent on the </a:t>
            </a:r>
            <a:r>
              <a:rPr lang="en-US" sz="2800" b="1" dirty="0"/>
              <a:t>Air </a:t>
            </a:r>
            <a:r>
              <a:rPr lang="en-US" sz="2800" b="1" dirty="0" smtClean="0"/>
              <a:t>Veteran and residing with him.</a:t>
            </a:r>
          </a:p>
          <a:p>
            <a:pPr marL="342900" indent="-342900" algn="just">
              <a:buAutoNum type="arabicPeriod"/>
            </a:pPr>
            <a:r>
              <a:rPr lang="en-US" sz="2800" b="1" dirty="0" smtClean="0"/>
              <a:t>Date of birth/ age proof of dependents in DD/MM/YYYY format.</a:t>
            </a:r>
            <a:endParaRPr lang="en-IN" sz="2800" b="1" dirty="0"/>
          </a:p>
        </p:txBody>
      </p:sp>
    </p:spTree>
    <p:extLst>
      <p:ext uri="{BB962C8B-B14F-4D97-AF65-F5344CB8AC3E}">
        <p14:creationId xmlns:p14="http://schemas.microsoft.com/office/powerpoint/2010/main" val="2127861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696"/>
            <a:ext cx="9220200" cy="690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 y="1140767"/>
            <a:ext cx="8494890" cy="523220"/>
          </a:xfrm>
          <a:prstGeom prst="rect">
            <a:avLst/>
          </a:prstGeom>
          <a:noFill/>
        </p:spPr>
        <p:txBody>
          <a:bodyPr wrap="none" rtlCol="0">
            <a:spAutoFit/>
          </a:bodyPr>
          <a:lstStyle/>
          <a:p>
            <a:r>
              <a:rPr lang="en-IN" sz="2800" b="1" dirty="0" smtClean="0">
                <a:latin typeface="Arial Black" pitchFamily="34" charset="0"/>
              </a:rPr>
              <a:t>Change of Permanent Home Address -PHA</a:t>
            </a:r>
            <a:endParaRPr lang="en-IN" sz="2800" b="1" dirty="0">
              <a:latin typeface="Arial Black" pitchFamily="34" charset="0"/>
            </a:endParaRPr>
          </a:p>
        </p:txBody>
      </p:sp>
      <p:sp>
        <p:nvSpPr>
          <p:cNvPr id="5" name="TextBox 4"/>
          <p:cNvSpPr txBox="1"/>
          <p:nvPr/>
        </p:nvSpPr>
        <p:spPr>
          <a:xfrm>
            <a:off x="152400" y="1905000"/>
            <a:ext cx="8991600" cy="2677656"/>
          </a:xfrm>
          <a:prstGeom prst="rect">
            <a:avLst/>
          </a:prstGeom>
          <a:noFill/>
        </p:spPr>
        <p:txBody>
          <a:bodyPr wrap="square" rtlCol="0">
            <a:spAutoFit/>
          </a:bodyPr>
          <a:lstStyle/>
          <a:p>
            <a:pPr marL="342900" indent="-342900">
              <a:buAutoNum type="arabicPeriod"/>
            </a:pPr>
            <a:r>
              <a:rPr lang="en-US" sz="2800" b="1" dirty="0" smtClean="0"/>
              <a:t>Personal </a:t>
            </a:r>
            <a:r>
              <a:rPr lang="en-US" sz="2800" b="1" dirty="0"/>
              <a:t>application by the Air veteran </a:t>
            </a:r>
            <a:r>
              <a:rPr lang="en-US" sz="2800" b="1" dirty="0" smtClean="0"/>
              <a:t>for Change </a:t>
            </a:r>
            <a:r>
              <a:rPr lang="en-US" sz="2800" b="1" dirty="0"/>
              <a:t>of Permanent Home Address </a:t>
            </a:r>
            <a:r>
              <a:rPr lang="en-US" sz="2800" b="1" dirty="0" smtClean="0"/>
              <a:t>–PHA.</a:t>
            </a:r>
          </a:p>
          <a:p>
            <a:pPr marL="342900" indent="-342900">
              <a:buAutoNum type="arabicPeriod"/>
            </a:pPr>
            <a:r>
              <a:rPr lang="en-US" sz="2800" b="1" dirty="0" smtClean="0"/>
              <a:t>Declaration form in triplicate.</a:t>
            </a:r>
          </a:p>
          <a:p>
            <a:pPr marL="342900" indent="-342900">
              <a:buAutoNum type="arabicPeriod"/>
            </a:pPr>
            <a:r>
              <a:rPr lang="en-US" sz="2800" b="1" dirty="0" smtClean="0"/>
              <a:t>Declaration form to be verified and forwarded by </a:t>
            </a:r>
            <a:r>
              <a:rPr lang="en-US" sz="2800" b="1" dirty="0" err="1" smtClean="0"/>
              <a:t>Zila</a:t>
            </a:r>
            <a:r>
              <a:rPr lang="en-US" sz="2800" b="1" dirty="0" smtClean="0"/>
              <a:t> </a:t>
            </a:r>
            <a:r>
              <a:rPr lang="en-US" sz="2800" b="1" dirty="0" err="1" smtClean="0"/>
              <a:t>Sainik</a:t>
            </a:r>
            <a:r>
              <a:rPr lang="en-US" sz="2800" b="1" dirty="0" smtClean="0"/>
              <a:t> Board.</a:t>
            </a:r>
            <a:endParaRPr lang="en-US" sz="2800" b="1" dirty="0"/>
          </a:p>
          <a:p>
            <a:r>
              <a:rPr lang="en-US" sz="2800" b="1" dirty="0" smtClean="0"/>
              <a:t> </a:t>
            </a:r>
            <a:endParaRPr lang="en-IN" sz="2800" dirty="0"/>
          </a:p>
        </p:txBody>
      </p:sp>
      <p:sp>
        <p:nvSpPr>
          <p:cNvPr id="10" name="TextBox 9"/>
          <p:cNvSpPr txBox="1"/>
          <p:nvPr/>
        </p:nvSpPr>
        <p:spPr>
          <a:xfrm>
            <a:off x="417690" y="4349859"/>
            <a:ext cx="8229600" cy="1815882"/>
          </a:xfrm>
          <a:prstGeom prst="rect">
            <a:avLst/>
          </a:prstGeom>
          <a:noFill/>
          <a:ln w="19050">
            <a:solidFill>
              <a:schemeClr val="tx1"/>
            </a:solidFill>
          </a:ln>
        </p:spPr>
        <p:txBody>
          <a:bodyPr wrap="square" rtlCol="0">
            <a:spAutoFit/>
          </a:bodyPr>
          <a:lstStyle/>
          <a:p>
            <a:r>
              <a:rPr lang="en-IN" sz="2800" b="1" dirty="0" smtClean="0"/>
              <a:t>Note:</a:t>
            </a:r>
          </a:p>
          <a:p>
            <a:r>
              <a:rPr lang="en-IN" sz="2800" b="1" dirty="0" smtClean="0"/>
              <a:t>1. Discharge Book either in original or photo copy is not required to be forwarded along with declaration form.</a:t>
            </a:r>
            <a:endParaRPr lang="en-IN" sz="2800" b="1" dirty="0"/>
          </a:p>
        </p:txBody>
      </p:sp>
    </p:spTree>
    <p:extLst>
      <p:ext uri="{BB962C8B-B14F-4D97-AF65-F5344CB8AC3E}">
        <p14:creationId xmlns:p14="http://schemas.microsoft.com/office/powerpoint/2010/main" val="3730182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696"/>
            <a:ext cx="9220200" cy="690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 y="1143000"/>
            <a:ext cx="7572907" cy="461665"/>
          </a:xfrm>
          <a:prstGeom prst="rect">
            <a:avLst/>
          </a:prstGeom>
          <a:noFill/>
        </p:spPr>
        <p:txBody>
          <a:bodyPr wrap="none" rtlCol="0">
            <a:spAutoFit/>
          </a:bodyPr>
          <a:lstStyle/>
          <a:p>
            <a:r>
              <a:rPr lang="en-US" sz="2400" b="1" dirty="0" smtClean="0">
                <a:latin typeface="Arial Black" pitchFamily="34" charset="0"/>
              </a:rPr>
              <a:t>Actions by DAV after receipt of applications</a:t>
            </a:r>
            <a:endParaRPr lang="en-IN" sz="2400" b="1" dirty="0">
              <a:latin typeface="Arial Black" pitchFamily="34" charset="0"/>
            </a:endParaRPr>
          </a:p>
        </p:txBody>
      </p:sp>
      <p:sp>
        <p:nvSpPr>
          <p:cNvPr id="5" name="TextBox 4"/>
          <p:cNvSpPr txBox="1"/>
          <p:nvPr/>
        </p:nvSpPr>
        <p:spPr>
          <a:xfrm>
            <a:off x="152400" y="1604665"/>
            <a:ext cx="8839200" cy="5262979"/>
          </a:xfrm>
          <a:prstGeom prst="rect">
            <a:avLst/>
          </a:prstGeom>
          <a:noFill/>
        </p:spPr>
        <p:txBody>
          <a:bodyPr wrap="square" rtlCol="0">
            <a:spAutoFit/>
          </a:bodyPr>
          <a:lstStyle/>
          <a:p>
            <a:pPr marL="342900" indent="-342900">
              <a:buAutoNum type="arabicPeriod"/>
            </a:pPr>
            <a:r>
              <a:rPr lang="en-US" sz="2400" b="1" dirty="0" smtClean="0"/>
              <a:t>Any application which requires subsequent processing with Jt. CDA/ PCDA(P) by Service/ Family/ Disability Pension cell.</a:t>
            </a:r>
          </a:p>
          <a:p>
            <a:pPr marL="342900" indent="-342900">
              <a:buAutoNum type="arabicPeriod"/>
            </a:pPr>
            <a:r>
              <a:rPr lang="en-US" sz="2400" b="1" dirty="0" smtClean="0"/>
              <a:t>On receipt of application I will be scrutinized by concerned section, in case of discrepancy it may be rejected and Air Veteran may be advised to furnish required details/ documents.</a:t>
            </a:r>
          </a:p>
          <a:p>
            <a:pPr marL="342900" indent="-342900">
              <a:buAutoNum type="arabicPeriod"/>
            </a:pPr>
            <a:r>
              <a:rPr lang="en-US" sz="2400" b="1" dirty="0" smtClean="0"/>
              <a:t>In case of doubtful cases the Officer In charge may carry out a verification.</a:t>
            </a:r>
          </a:p>
          <a:p>
            <a:pPr marL="342900" indent="-342900">
              <a:buAutoNum type="arabicPeriod"/>
            </a:pPr>
            <a:r>
              <a:rPr lang="en-US" sz="2400" b="1" dirty="0" smtClean="0"/>
              <a:t>On successful scrutiny the applications will be forwarded to welfare section for promulgation of NE- POR.</a:t>
            </a:r>
          </a:p>
          <a:p>
            <a:pPr marL="342900" indent="-342900">
              <a:buAutoNum type="arabicPeriod"/>
            </a:pPr>
            <a:r>
              <a:rPr lang="en-US" sz="2400" b="1" dirty="0" smtClean="0"/>
              <a:t>The Air Veteran will be informed accordingly through </a:t>
            </a:r>
            <a:r>
              <a:rPr lang="en-US" sz="2400" b="1" dirty="0" err="1" smtClean="0"/>
              <a:t>Zila</a:t>
            </a:r>
            <a:r>
              <a:rPr lang="en-US" sz="2400" b="1" dirty="0" smtClean="0"/>
              <a:t> </a:t>
            </a:r>
            <a:r>
              <a:rPr lang="en-US" sz="2400" b="1" dirty="0" err="1" smtClean="0"/>
              <a:t>Sainik</a:t>
            </a:r>
            <a:r>
              <a:rPr lang="en-US" sz="2400" b="1" dirty="0" smtClean="0"/>
              <a:t> Board.</a:t>
            </a:r>
          </a:p>
          <a:p>
            <a:pPr marL="342900" indent="-342900">
              <a:buAutoNum type="arabicPeriod"/>
            </a:pPr>
            <a:r>
              <a:rPr lang="en-US" sz="2400" b="1" dirty="0" smtClean="0"/>
              <a:t>After promulgation of NE- POR the documents of the concerned Air Veteran will be amended accordingly. </a:t>
            </a:r>
          </a:p>
          <a:p>
            <a:endParaRPr lang="en-IN" sz="2400" b="1" dirty="0"/>
          </a:p>
        </p:txBody>
      </p:sp>
    </p:spTree>
    <p:extLst>
      <p:ext uri="{BB962C8B-B14F-4D97-AF65-F5344CB8AC3E}">
        <p14:creationId xmlns:p14="http://schemas.microsoft.com/office/powerpoint/2010/main" val="1893809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696"/>
            <a:ext cx="9220200" cy="690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sharpenSoften amount="50000"/>
                    </a14:imgEffect>
                    <a14:imgEffect>
                      <a14:brightnessContrast bright="-20000"/>
                    </a14:imgEffect>
                  </a14:imgLayer>
                </a14:imgProps>
              </a:ext>
            </a:extLst>
          </a:blip>
          <a:stretch>
            <a:fillRect/>
          </a:stretch>
        </p:blipFill>
        <p:spPr>
          <a:xfrm>
            <a:off x="1143000" y="1371600"/>
            <a:ext cx="7086600" cy="4267200"/>
          </a:xfrm>
          <a:prstGeom prst="rect">
            <a:avLst/>
          </a:prstGeom>
        </p:spPr>
      </p:pic>
    </p:spTree>
    <p:extLst>
      <p:ext uri="{BB962C8B-B14F-4D97-AF65-F5344CB8AC3E}">
        <p14:creationId xmlns:p14="http://schemas.microsoft.com/office/powerpoint/2010/main" val="4196726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3999" cy="685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duotone>
              <a:schemeClr val="accent5">
                <a:shade val="45000"/>
                <a:satMod val="135000"/>
              </a:schemeClr>
              <a:prstClr val="white"/>
            </a:duotone>
            <a:extLst>
              <a:ext uri="{BEBA8EAE-BF5A-486C-A8C5-ECC9F3942E4B}">
                <a14:imgProps xmlns:a14="http://schemas.microsoft.com/office/drawing/2010/main">
                  <a14:imgLayer r:embed="rId5">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9143" y="-6576"/>
            <a:ext cx="7970519" cy="1060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cstate="print">
            <a:duotone>
              <a:prstClr val="black"/>
              <a:schemeClr val="accent1">
                <a:lumMod val="40000"/>
                <a:lumOff val="60000"/>
                <a:tint val="45000"/>
                <a:satMod val="400000"/>
              </a:schemeClr>
            </a:duotone>
            <a:extLst>
              <a:ext uri="{28A0092B-C50C-407E-A947-70E740481C1C}">
                <a14:useLocalDpi xmlns:a14="http://schemas.microsoft.com/office/drawing/2010/main" val="0"/>
              </a:ext>
            </a:extLst>
          </a:blip>
          <a:srcRect/>
          <a:stretch>
            <a:fillRect/>
          </a:stretch>
        </p:blipFill>
        <p:spPr bwMode="auto">
          <a:xfrm>
            <a:off x="7979662" y="-9143"/>
            <a:ext cx="1143000" cy="1063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7">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526133" y="2438400"/>
            <a:ext cx="8055221" cy="2133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228600" y="4724400"/>
            <a:ext cx="8686800" cy="1815882"/>
          </a:xfrm>
          <a:prstGeom prst="rect">
            <a:avLst/>
          </a:prstGeom>
          <a:noFill/>
        </p:spPr>
        <p:txBody>
          <a:bodyPr wrap="square" rtlCol="0">
            <a:spAutoFit/>
          </a:bodyPr>
          <a:lstStyle/>
          <a:p>
            <a:pPr algn="just"/>
            <a:r>
              <a:rPr lang="en-US" sz="1600" b="1" u="sng" dirty="0"/>
              <a:t>Objective</a:t>
            </a:r>
            <a:r>
              <a:rPr lang="en-US" sz="1600" b="1" u="sng" dirty="0" smtClean="0"/>
              <a:t>:</a:t>
            </a:r>
          </a:p>
          <a:p>
            <a:pPr algn="just"/>
            <a:r>
              <a:rPr lang="en-US" sz="1600" b="1" dirty="0" smtClean="0"/>
              <a:t>Objective </a:t>
            </a:r>
            <a:r>
              <a:rPr lang="en-US" sz="1600" b="1" dirty="0"/>
              <a:t>of this document is to guide the Air veterans with step by step and easy to follow methodology. Due care is taken in a practicable approach to complete the process for each </a:t>
            </a:r>
            <a:r>
              <a:rPr lang="en-US" sz="1600" b="1" dirty="0" smtClean="0"/>
              <a:t>item. This </a:t>
            </a:r>
            <a:r>
              <a:rPr lang="en-US" sz="1600" b="1" dirty="0"/>
              <a:t>document is wholly derived from the SOP issued by DAV </a:t>
            </a:r>
            <a:r>
              <a:rPr lang="en-US" sz="1600" b="1" dirty="0" smtClean="0"/>
              <a:t>dated</a:t>
            </a:r>
            <a:r>
              <a:rPr lang="en-US" sz="1600" b="1" dirty="0"/>
              <a:t> </a:t>
            </a:r>
            <a:r>
              <a:rPr lang="en-US" sz="1600" b="1" dirty="0" smtClean="0"/>
              <a:t>17 Aug 2021. However, the information on practical ways and means of getting the job done were obtained from Air Veteran brethren. In future this Hand Book may be added with upcoming relevant documents useful to the Air Veteran community, so that it will serve as a simple/ Handy document for easy reference.</a:t>
            </a:r>
            <a:endParaRPr lang="en-IN" sz="1600" b="1" dirty="0"/>
          </a:p>
        </p:txBody>
      </p:sp>
      <p:sp>
        <p:nvSpPr>
          <p:cNvPr id="5" name="Rectangle 4"/>
          <p:cNvSpPr/>
          <p:nvPr/>
        </p:nvSpPr>
        <p:spPr>
          <a:xfrm>
            <a:off x="76200" y="1828800"/>
            <a:ext cx="2833211" cy="369332"/>
          </a:xfrm>
          <a:prstGeom prst="rect">
            <a:avLst/>
          </a:prstGeom>
        </p:spPr>
        <p:txBody>
          <a:bodyPr wrap="none">
            <a:spAutoFit/>
          </a:bodyPr>
          <a:lstStyle/>
          <a:p>
            <a:pPr algn="ctr"/>
            <a:r>
              <a:rPr lang="en-US" b="1" dirty="0">
                <a:solidFill>
                  <a:prstClr val="black"/>
                </a:solidFill>
                <a:latin typeface="Arial Black" pitchFamily="34" charset="0"/>
              </a:rPr>
              <a:t>Reference Document</a:t>
            </a:r>
            <a:endParaRPr lang="en-IN" sz="900" b="1" dirty="0">
              <a:latin typeface="Arial Black" pitchFamily="34" charset="0"/>
            </a:endParaRPr>
          </a:p>
        </p:txBody>
      </p:sp>
      <p:sp>
        <p:nvSpPr>
          <p:cNvPr id="6" name="Rectangle 5"/>
          <p:cNvSpPr/>
          <p:nvPr/>
        </p:nvSpPr>
        <p:spPr>
          <a:xfrm>
            <a:off x="76199" y="1120914"/>
            <a:ext cx="8991599" cy="707886"/>
          </a:xfrm>
          <a:prstGeom prst="rect">
            <a:avLst/>
          </a:prstGeom>
        </p:spPr>
        <p:txBody>
          <a:bodyPr wrap="square">
            <a:spAutoFit/>
          </a:bodyPr>
          <a:lstStyle/>
          <a:p>
            <a:pPr marL="457200" indent="-457200" algn="ctr">
              <a:buAutoNum type="arabicPeriod"/>
            </a:pPr>
            <a:r>
              <a:rPr lang="en-US" sz="2000" b="1" dirty="0" smtClean="0"/>
              <a:t>Information on NE </a:t>
            </a:r>
            <a:r>
              <a:rPr lang="en-US" sz="2000" b="1" dirty="0"/>
              <a:t>POR  </a:t>
            </a:r>
            <a:r>
              <a:rPr lang="en-US" sz="2000" b="1" dirty="0" smtClean="0"/>
              <a:t>for Name</a:t>
            </a:r>
            <a:r>
              <a:rPr lang="en-US" sz="2000" b="1" dirty="0"/>
              <a:t>/ DOB/ Home Address Change/ Marriage</a:t>
            </a:r>
            <a:r>
              <a:rPr lang="en-US" sz="2000" b="1" dirty="0" smtClean="0"/>
              <a:t>/ Re- marriage/ </a:t>
            </a:r>
            <a:r>
              <a:rPr lang="en-US" sz="2000" b="1" dirty="0"/>
              <a:t>Child Birth</a:t>
            </a:r>
            <a:r>
              <a:rPr lang="en-US" sz="2000" b="1" dirty="0" smtClean="0"/>
              <a:t>, </a:t>
            </a:r>
            <a:r>
              <a:rPr lang="en-US" sz="2000" b="1" dirty="0"/>
              <a:t>etc.</a:t>
            </a:r>
            <a:endParaRPr lang="en-IN" sz="2000" b="1" dirty="0"/>
          </a:p>
        </p:txBody>
      </p:sp>
    </p:spTree>
    <p:extLst>
      <p:ext uri="{BB962C8B-B14F-4D97-AF65-F5344CB8AC3E}">
        <p14:creationId xmlns:p14="http://schemas.microsoft.com/office/powerpoint/2010/main" val="3338245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879"/>
            <a:ext cx="9220200" cy="690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2400" y="1905000"/>
            <a:ext cx="8915400" cy="6740307"/>
          </a:xfrm>
          <a:prstGeom prst="rect">
            <a:avLst/>
          </a:prstGeom>
        </p:spPr>
        <p:txBody>
          <a:bodyPr wrap="square">
            <a:spAutoFit/>
          </a:bodyPr>
          <a:lstStyle/>
          <a:p>
            <a:pPr algn="ctr"/>
            <a:r>
              <a:rPr lang="en-IN" sz="2400" b="1" dirty="0" smtClean="0">
                <a:hlinkClick r:id="rId3"/>
              </a:rPr>
              <a:t>http</a:t>
            </a:r>
            <a:r>
              <a:rPr lang="en-IN" sz="2400" b="1" dirty="0">
                <a:hlinkClick r:id="rId3"/>
              </a:rPr>
              <a:t>://ex-airman.blogspot.com/?</a:t>
            </a:r>
            <a:r>
              <a:rPr lang="en-IN" sz="2400" b="1" dirty="0" smtClean="0">
                <a:hlinkClick r:id="rId3"/>
              </a:rPr>
              <a:t>m=1</a:t>
            </a:r>
            <a:endParaRPr lang="en-IN" sz="2400" b="1" dirty="0" smtClean="0"/>
          </a:p>
          <a:p>
            <a:pPr algn="ctr"/>
            <a:r>
              <a:rPr lang="en-IN" sz="2400" b="1" dirty="0" smtClean="0">
                <a:solidFill>
                  <a:srgbClr val="7030A0"/>
                </a:solidFill>
              </a:rPr>
              <a:t>(Voice Of Pensioner Website, where you can download your e-PPO Easily)</a:t>
            </a:r>
          </a:p>
          <a:p>
            <a:pPr algn="ctr"/>
            <a:r>
              <a:rPr lang="en-IN" sz="2400" b="1" dirty="0" smtClean="0">
                <a:hlinkClick r:id="rId4"/>
              </a:rPr>
              <a:t>https</a:t>
            </a:r>
            <a:r>
              <a:rPr lang="en-IN" sz="2400" b="1" dirty="0">
                <a:hlinkClick r:id="rId4"/>
              </a:rPr>
              <a:t>://</a:t>
            </a:r>
            <a:r>
              <a:rPr lang="en-IN" sz="2400" b="1" dirty="0" smtClean="0">
                <a:hlinkClick r:id="rId4"/>
              </a:rPr>
              <a:t>iafpensioners.gov.in/ords/dav_portal/r/dte_av/login</a:t>
            </a:r>
            <a:endParaRPr lang="en-IN" sz="2400" b="1" dirty="0" smtClean="0"/>
          </a:p>
          <a:p>
            <a:pPr algn="ctr"/>
            <a:r>
              <a:rPr lang="en-IN" sz="2400" b="1" dirty="0" smtClean="0">
                <a:solidFill>
                  <a:srgbClr val="7030A0"/>
                </a:solidFill>
              </a:rPr>
              <a:t>(DIRECTORATE OF AIR VETERANS Veterans’ Login)</a:t>
            </a:r>
            <a:endParaRPr lang="en-IN" sz="2400" b="1" dirty="0" smtClean="0"/>
          </a:p>
          <a:p>
            <a:pPr algn="ctr"/>
            <a:r>
              <a:rPr lang="en-IN" sz="2400" b="1" dirty="0">
                <a:hlinkClick r:id="rId5"/>
              </a:rPr>
              <a:t>https://web.umang.gov.in/landing</a:t>
            </a:r>
            <a:r>
              <a:rPr lang="en-IN" sz="2400" b="1" dirty="0" smtClean="0">
                <a:hlinkClick r:id="rId5"/>
              </a:rPr>
              <a:t>/</a:t>
            </a:r>
            <a:endParaRPr lang="en-IN" sz="2400" b="1" dirty="0" smtClean="0"/>
          </a:p>
          <a:p>
            <a:pPr algn="ctr"/>
            <a:r>
              <a:rPr lang="en-IN" sz="2400" b="1" dirty="0" smtClean="0"/>
              <a:t>(</a:t>
            </a:r>
            <a:r>
              <a:rPr lang="en-IN" sz="2400" b="1" dirty="0" err="1" smtClean="0"/>
              <a:t>Umang</a:t>
            </a:r>
            <a:r>
              <a:rPr lang="en-IN" sz="2400" b="1" dirty="0" smtClean="0"/>
              <a:t> App Website – Here you have many facilitating sites in single App to manage Life Certificate/ Gas/ PAN/ Aadhar/EPFO/ EISC/ </a:t>
            </a:r>
            <a:r>
              <a:rPr lang="en-IN" sz="2400" b="1" dirty="0" err="1" smtClean="0"/>
              <a:t>Digilocker</a:t>
            </a:r>
            <a:r>
              <a:rPr lang="en-IN" sz="2400" b="1" dirty="0" smtClean="0"/>
              <a:t> etc.)</a:t>
            </a:r>
          </a:p>
          <a:p>
            <a:pPr algn="ctr"/>
            <a:endParaRPr lang="en-IN" sz="2400" b="1" dirty="0" smtClean="0"/>
          </a:p>
          <a:p>
            <a:pPr algn="ctr"/>
            <a:r>
              <a:rPr lang="en-IN" sz="2400" b="1" dirty="0" smtClean="0"/>
              <a:t>You </a:t>
            </a:r>
            <a:r>
              <a:rPr lang="en-IN" sz="2400" b="1" dirty="0"/>
              <a:t>can submit/ View </a:t>
            </a:r>
            <a:r>
              <a:rPr lang="en-IN" sz="2400" b="1" dirty="0" smtClean="0"/>
              <a:t>your Life Certificate</a:t>
            </a:r>
            <a:r>
              <a:rPr lang="en-IN" sz="2400" b="1" dirty="0"/>
              <a:t>)</a:t>
            </a:r>
            <a:endParaRPr lang="en-IN" sz="2400" b="1" dirty="0" smtClean="0"/>
          </a:p>
          <a:p>
            <a:pPr algn="ctr"/>
            <a:r>
              <a:rPr lang="en-IN" sz="2400" b="1" dirty="0" smtClean="0"/>
              <a:t>Click  Services </a:t>
            </a:r>
            <a:r>
              <a:rPr lang="en-IN" sz="2400" b="1" dirty="0"/>
              <a:t>by </a:t>
            </a:r>
            <a:r>
              <a:rPr lang="en-IN" sz="2400" b="1" dirty="0" smtClean="0"/>
              <a:t>States then Jeevan </a:t>
            </a:r>
            <a:r>
              <a:rPr lang="en-IN" sz="2400" b="1" dirty="0" err="1" smtClean="0"/>
              <a:t>Pramaan</a:t>
            </a:r>
            <a:endParaRPr lang="en-IN" sz="2400" b="1" dirty="0" smtClean="0"/>
          </a:p>
          <a:p>
            <a:pPr algn="ctr"/>
            <a:endParaRPr lang="en-IN" sz="2400" b="1" dirty="0"/>
          </a:p>
          <a:p>
            <a:pPr algn="ctr"/>
            <a:endParaRPr lang="en-IN" sz="2400" b="1" dirty="0" smtClean="0"/>
          </a:p>
          <a:p>
            <a:pPr marL="342900" indent="-342900">
              <a:buAutoNum type="arabicPeriod"/>
            </a:pPr>
            <a:endParaRPr lang="en-IN" sz="2400" b="1" dirty="0" smtClean="0"/>
          </a:p>
          <a:p>
            <a:pPr marL="342900" indent="-342900">
              <a:buAutoNum type="arabicPeriod"/>
            </a:pPr>
            <a:endParaRPr lang="en-US" sz="2400" b="1" dirty="0"/>
          </a:p>
          <a:p>
            <a:pPr marL="342900" indent="-342900">
              <a:buAutoNum type="arabicPeriod"/>
            </a:pPr>
            <a:endParaRPr lang="en-IN" sz="2400" b="1" dirty="0" smtClean="0"/>
          </a:p>
          <a:p>
            <a:pPr marL="342900" indent="-342900">
              <a:buAutoNum type="arabicPeriod"/>
            </a:pPr>
            <a:endParaRPr lang="en-IN" sz="2400" b="1" dirty="0"/>
          </a:p>
        </p:txBody>
      </p:sp>
      <p:sp>
        <p:nvSpPr>
          <p:cNvPr id="5" name="TextBox 4"/>
          <p:cNvSpPr txBox="1"/>
          <p:nvPr/>
        </p:nvSpPr>
        <p:spPr>
          <a:xfrm>
            <a:off x="304800" y="1219200"/>
            <a:ext cx="3352800" cy="461665"/>
          </a:xfrm>
          <a:prstGeom prst="rect">
            <a:avLst/>
          </a:prstGeom>
          <a:noFill/>
        </p:spPr>
        <p:txBody>
          <a:bodyPr wrap="square" rtlCol="0">
            <a:spAutoFit/>
          </a:bodyPr>
          <a:lstStyle/>
          <a:p>
            <a:pPr algn="ctr"/>
            <a:r>
              <a:rPr lang="en-US" sz="2400" b="1" dirty="0" smtClean="0"/>
              <a:t>Important Links:</a:t>
            </a:r>
            <a:endParaRPr lang="en-IN" sz="2400" b="1" dirty="0"/>
          </a:p>
        </p:txBody>
      </p:sp>
    </p:spTree>
    <p:extLst>
      <p:ext uri="{BB962C8B-B14F-4D97-AF65-F5344CB8AC3E}">
        <p14:creationId xmlns:p14="http://schemas.microsoft.com/office/powerpoint/2010/main" val="1191062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879"/>
            <a:ext cx="9220200" cy="690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8600" y="1143000"/>
            <a:ext cx="8763000" cy="4985980"/>
          </a:xfrm>
          <a:prstGeom prst="rect">
            <a:avLst/>
          </a:prstGeom>
          <a:noFill/>
        </p:spPr>
        <p:txBody>
          <a:bodyPr wrap="square" rtlCol="0">
            <a:spAutoFit/>
          </a:bodyPr>
          <a:lstStyle/>
          <a:p>
            <a:pPr algn="just"/>
            <a:r>
              <a:rPr lang="en-IN" sz="1600" b="1" dirty="0" smtClean="0">
                <a:latin typeface="Arial Black" pitchFamily="34" charset="0"/>
              </a:rPr>
              <a:t>Acknowledgement</a:t>
            </a:r>
          </a:p>
          <a:p>
            <a:pPr algn="just"/>
            <a:endParaRPr lang="en-IN" sz="1600" b="1" dirty="0" smtClean="0">
              <a:latin typeface="Arial Black" pitchFamily="34" charset="0"/>
            </a:endParaRPr>
          </a:p>
          <a:p>
            <a:pPr algn="just"/>
            <a:endParaRPr lang="en-US" sz="1600" b="1" dirty="0">
              <a:latin typeface="Arial Black" pitchFamily="34" charset="0"/>
            </a:endParaRPr>
          </a:p>
          <a:p>
            <a:pPr algn="just"/>
            <a:r>
              <a:rPr lang="en-US" sz="1600" b="1" dirty="0" smtClean="0">
                <a:latin typeface="Arial Black" pitchFamily="34" charset="0"/>
              </a:rPr>
              <a:t>Special thanks to Mr. Sandirakumaran for his support and guidance.</a:t>
            </a:r>
            <a:endParaRPr lang="en-IN" sz="1600" b="1" dirty="0" smtClean="0">
              <a:latin typeface="Arial Black" pitchFamily="34" charset="0"/>
            </a:endParaRPr>
          </a:p>
          <a:p>
            <a:pPr algn="just"/>
            <a:endParaRPr lang="en-IN" sz="1600" b="1" dirty="0" smtClean="0">
              <a:latin typeface="Arial Black" pitchFamily="34" charset="0"/>
            </a:endParaRPr>
          </a:p>
          <a:p>
            <a:pPr algn="just"/>
            <a:r>
              <a:rPr lang="en-IN" sz="1600" b="1" dirty="0">
                <a:latin typeface="Arial Black" pitchFamily="34" charset="0"/>
              </a:rPr>
              <a:t>Thanks to Mr. Mahadevan and </a:t>
            </a:r>
            <a:r>
              <a:rPr lang="en-IN" sz="1600" b="1" dirty="0" smtClean="0">
                <a:latin typeface="Arial Black" pitchFamily="34" charset="0"/>
              </a:rPr>
              <a:t>Mr. Jeganathan Gilbert </a:t>
            </a:r>
            <a:r>
              <a:rPr lang="en-IN" sz="1600" b="1" dirty="0">
                <a:latin typeface="Arial Black" pitchFamily="34" charset="0"/>
              </a:rPr>
              <a:t>for some of the formats</a:t>
            </a:r>
            <a:r>
              <a:rPr lang="en-IN" sz="1600" b="1" dirty="0" smtClean="0">
                <a:latin typeface="Arial Black" pitchFamily="34" charset="0"/>
              </a:rPr>
              <a:t>.</a:t>
            </a:r>
          </a:p>
          <a:p>
            <a:pPr algn="just"/>
            <a:endParaRPr lang="en-IN" sz="1600" b="1" dirty="0">
              <a:latin typeface="Arial Black" pitchFamily="34" charset="0"/>
            </a:endParaRPr>
          </a:p>
          <a:p>
            <a:pPr algn="just"/>
            <a:endParaRPr lang="en-IN" sz="1600" b="1" dirty="0">
              <a:latin typeface="Arial Black" pitchFamily="34" charset="0"/>
            </a:endParaRPr>
          </a:p>
          <a:p>
            <a:pPr algn="just"/>
            <a:r>
              <a:rPr lang="en-US" sz="2000" b="1" dirty="0">
                <a:solidFill>
                  <a:srgbClr val="0070C0"/>
                </a:solidFill>
                <a:latin typeface="Arial Black" pitchFamily="34" charset="0"/>
              </a:rPr>
              <a:t>The below specimen formats are given in separate Editable MS Word formats for easy use.</a:t>
            </a:r>
          </a:p>
          <a:p>
            <a:pPr algn="just"/>
            <a:endParaRPr lang="en-IN" sz="2000" b="1" dirty="0" smtClean="0">
              <a:solidFill>
                <a:srgbClr val="0070C0"/>
              </a:solidFill>
              <a:latin typeface="Arial Black" pitchFamily="34" charset="0"/>
            </a:endParaRPr>
          </a:p>
          <a:p>
            <a:pPr marL="447675" indent="-447675" algn="just">
              <a:buAutoNum type="arabicPeriod"/>
            </a:pPr>
            <a:r>
              <a:rPr lang="en-IN" sz="2000" b="1" dirty="0">
                <a:solidFill>
                  <a:srgbClr val="0070C0"/>
                </a:solidFill>
                <a:latin typeface="Arial Black" pitchFamily="34" charset="0"/>
              </a:rPr>
              <a:t>S</a:t>
            </a:r>
            <a:r>
              <a:rPr lang="en-IN" sz="2000" b="1" dirty="0" smtClean="0">
                <a:solidFill>
                  <a:srgbClr val="0070C0"/>
                </a:solidFill>
                <a:latin typeface="Arial Black" pitchFamily="34" charset="0"/>
              </a:rPr>
              <a:t>pecimen formats for Name/ DOB Change, Marriage/ Re-Marriage etc</a:t>
            </a:r>
            <a:r>
              <a:rPr lang="en-IN" sz="2000" b="1" dirty="0">
                <a:solidFill>
                  <a:srgbClr val="0070C0"/>
                </a:solidFill>
                <a:latin typeface="Arial Black" pitchFamily="34" charset="0"/>
              </a:rPr>
              <a:t>.</a:t>
            </a:r>
            <a:endParaRPr lang="en-IN" sz="2000" b="1" dirty="0" smtClean="0">
              <a:solidFill>
                <a:srgbClr val="0070C0"/>
              </a:solidFill>
              <a:latin typeface="Arial Black" pitchFamily="34" charset="0"/>
            </a:endParaRPr>
          </a:p>
          <a:p>
            <a:pPr marL="447675" indent="-447675" algn="just">
              <a:buAutoNum type="arabicPeriod"/>
            </a:pPr>
            <a:r>
              <a:rPr lang="en-IN" sz="2000" b="1" dirty="0" smtClean="0">
                <a:solidFill>
                  <a:srgbClr val="0070C0"/>
                </a:solidFill>
                <a:latin typeface="Arial Black" pitchFamily="34" charset="0"/>
              </a:rPr>
              <a:t>All the specimen covering letters.</a:t>
            </a:r>
          </a:p>
          <a:p>
            <a:pPr marL="447675" indent="-447675" algn="just">
              <a:buAutoNum type="arabicPeriod"/>
            </a:pPr>
            <a:r>
              <a:rPr lang="en-IN" sz="2000" b="1" dirty="0" smtClean="0">
                <a:solidFill>
                  <a:srgbClr val="0070C0"/>
                </a:solidFill>
                <a:latin typeface="Arial Black" pitchFamily="34" charset="0"/>
              </a:rPr>
              <a:t>Specimen formats to be used in case of death of pensioner.</a:t>
            </a:r>
          </a:p>
          <a:p>
            <a:pPr marL="342900" indent="-342900" algn="just">
              <a:buAutoNum type="arabicPeriod"/>
            </a:pPr>
            <a:endParaRPr lang="en-IN" sz="1600" b="1" dirty="0">
              <a:latin typeface="Arial Black" pitchFamily="34" charset="0"/>
            </a:endParaRPr>
          </a:p>
        </p:txBody>
      </p:sp>
    </p:spTree>
    <p:extLst>
      <p:ext uri="{BB962C8B-B14F-4D97-AF65-F5344CB8AC3E}">
        <p14:creationId xmlns:p14="http://schemas.microsoft.com/office/powerpoint/2010/main" val="3428423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696"/>
            <a:ext cx="9220200" cy="690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terima kasih powerpoint bergerak - Penelusuran Google | Thank you gifs, Thank  you images, Calligraphy thank you"/>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80010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809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696"/>
            <a:ext cx="9220200" cy="690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a:extLst>
              <a:ext uri="{FF2B5EF4-FFF2-40B4-BE49-F238E27FC236}">
                <a16:creationId xmlns:a16="http://schemas.microsoft.com/office/drawing/2014/main" xmlns="" id="{5E8DCD9F-3A95-4D7C-A826-D9AAF178C188}"/>
              </a:ext>
            </a:extLst>
          </p:cNvPr>
          <p:cNvSpPr txBox="1">
            <a:spLocks/>
          </p:cNvSpPr>
          <p:nvPr/>
        </p:nvSpPr>
        <p:spPr>
          <a:xfrm>
            <a:off x="457200" y="1219200"/>
            <a:ext cx="8382000" cy="4267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IN" b="1" dirty="0">
              <a:solidFill>
                <a:prstClr val="black"/>
              </a:solidFill>
            </a:endParaRPr>
          </a:p>
        </p:txBody>
      </p:sp>
      <p:sp>
        <p:nvSpPr>
          <p:cNvPr id="4" name="Rectangle 3"/>
          <p:cNvSpPr/>
          <p:nvPr/>
        </p:nvSpPr>
        <p:spPr>
          <a:xfrm>
            <a:off x="76200" y="990600"/>
            <a:ext cx="9144000" cy="5755422"/>
          </a:xfrm>
          <a:prstGeom prst="rect">
            <a:avLst/>
          </a:prstGeom>
        </p:spPr>
        <p:txBody>
          <a:bodyPr wrap="square">
            <a:spAutoFit/>
          </a:bodyPr>
          <a:lstStyle/>
          <a:p>
            <a:pPr algn="just"/>
            <a:r>
              <a:rPr lang="en-IN" sz="1600" b="1" u="sng" dirty="0" smtClean="0">
                <a:latin typeface="Arial" pitchFamily="34" charset="0"/>
                <a:cs typeface="Arial" pitchFamily="34" charset="0"/>
              </a:rPr>
              <a:t>Prologue:</a:t>
            </a:r>
            <a:endParaRPr lang="en-IN" sz="1600" b="1" u="sng" dirty="0">
              <a:latin typeface="Arial" pitchFamily="34" charset="0"/>
              <a:cs typeface="Arial" pitchFamily="34" charset="0"/>
            </a:endParaRPr>
          </a:p>
          <a:p>
            <a:pPr algn="just"/>
            <a:endParaRPr lang="en-IN" sz="1100" b="1" dirty="0" smtClean="0">
              <a:latin typeface="Arial" pitchFamily="34" charset="0"/>
              <a:cs typeface="Arial" pitchFamily="34" charset="0"/>
            </a:endParaRPr>
          </a:p>
          <a:p>
            <a:pPr algn="just"/>
            <a:r>
              <a:rPr lang="en-IN" sz="1100" b="1" dirty="0" smtClean="0">
                <a:latin typeface="Arial" pitchFamily="34" charset="0"/>
                <a:cs typeface="Arial" pitchFamily="34" charset="0"/>
              </a:rPr>
              <a:t>Dear </a:t>
            </a:r>
            <a:r>
              <a:rPr lang="en-IN" sz="1100" b="1" dirty="0">
                <a:latin typeface="Arial" pitchFamily="34" charset="0"/>
                <a:cs typeface="Arial" pitchFamily="34" charset="0"/>
              </a:rPr>
              <a:t>fellow Air </a:t>
            </a:r>
            <a:r>
              <a:rPr lang="en-IN" sz="1100" b="1" dirty="0" smtClean="0">
                <a:latin typeface="Arial" pitchFamily="34" charset="0"/>
                <a:cs typeface="Arial" pitchFamily="34" charset="0"/>
              </a:rPr>
              <a:t>Veterans,</a:t>
            </a:r>
          </a:p>
          <a:p>
            <a:pPr algn="just"/>
            <a:endParaRPr lang="en-IN" sz="1100" dirty="0">
              <a:latin typeface="Arial" pitchFamily="34" charset="0"/>
              <a:cs typeface="Arial" pitchFamily="34" charset="0"/>
            </a:endParaRPr>
          </a:p>
          <a:p>
            <a:pPr algn="just"/>
            <a:r>
              <a:rPr lang="en-IN" sz="1100" b="1" dirty="0" smtClean="0">
                <a:latin typeface="Arial" pitchFamily="34" charset="0"/>
                <a:cs typeface="Arial" pitchFamily="34" charset="0"/>
              </a:rPr>
              <a:t>In </a:t>
            </a:r>
            <a:r>
              <a:rPr lang="en-IN" sz="1100" b="1" dirty="0">
                <a:latin typeface="Arial" pitchFamily="34" charset="0"/>
                <a:cs typeface="Arial" pitchFamily="34" charset="0"/>
              </a:rPr>
              <a:t>the past there were many instances of Widows/ dependents of Ex- service men were made to run to pillar to pole in getting the family pension due to some documental error or otherwise. As you are aware the pension disbursing agency is as of now the Bank, the bank employees may not have a clue of our problems and they may hold the pension. Though the PDA is being shifted to SPARSH, there may be the same problem in waiting</a:t>
            </a:r>
            <a:r>
              <a:rPr lang="en-IN" sz="1100" b="1" dirty="0" smtClean="0">
                <a:latin typeface="Arial" pitchFamily="34" charset="0"/>
                <a:cs typeface="Arial" pitchFamily="34" charset="0"/>
              </a:rPr>
              <a:t>.</a:t>
            </a:r>
          </a:p>
          <a:p>
            <a:pPr algn="just"/>
            <a:r>
              <a:rPr lang="en-IN" sz="1100" b="1" dirty="0" smtClean="0">
                <a:latin typeface="Arial" pitchFamily="34" charset="0"/>
                <a:cs typeface="Arial" pitchFamily="34" charset="0"/>
              </a:rPr>
              <a:t>Let us mention just two cases among thousands of such cases.</a:t>
            </a:r>
          </a:p>
          <a:p>
            <a:pPr marL="228600" indent="-228600" algn="just">
              <a:buAutoNum type="arabicPeriod"/>
            </a:pPr>
            <a:r>
              <a:rPr lang="en-IN" sz="1100" b="1" dirty="0" smtClean="0">
                <a:latin typeface="Arial" pitchFamily="34" charset="0"/>
                <a:cs typeface="Arial" pitchFamily="34" charset="0"/>
              </a:rPr>
              <a:t>One Veteran Corporal from Pune attempted Suicide as he was running for 16 long years for getting correct pension.</a:t>
            </a:r>
          </a:p>
          <a:p>
            <a:pPr marL="228600" indent="-228600" algn="just">
              <a:buAutoNum type="arabicPeriod"/>
            </a:pPr>
            <a:r>
              <a:rPr lang="en-IN" sz="1100" b="1" dirty="0" smtClean="0">
                <a:latin typeface="Arial" pitchFamily="34" charset="0"/>
                <a:cs typeface="Arial" pitchFamily="34" charset="0"/>
              </a:rPr>
              <a:t>A widow of an Air Officer was getting very meagre Family pension, had no clue of her correct pension at all. She was almost poverty stricken, finally got her arrears at the age of 89.</a:t>
            </a:r>
          </a:p>
          <a:p>
            <a:pPr marL="228600" indent="-228600" algn="just">
              <a:buAutoNum type="arabicPeriod"/>
            </a:pPr>
            <a:endParaRPr lang="en-IN" sz="1100" dirty="0">
              <a:latin typeface="Arial" pitchFamily="34" charset="0"/>
              <a:cs typeface="Arial" pitchFamily="34" charset="0"/>
            </a:endParaRPr>
          </a:p>
          <a:p>
            <a:pPr algn="just"/>
            <a:r>
              <a:rPr lang="en-IN" sz="1100" b="1" dirty="0">
                <a:latin typeface="Arial" pitchFamily="34" charset="0"/>
                <a:cs typeface="Arial" pitchFamily="34" charset="0"/>
              </a:rPr>
              <a:t>Let us be frank on this: </a:t>
            </a:r>
            <a:endParaRPr lang="en-IN" sz="1100" dirty="0">
              <a:latin typeface="Arial" pitchFamily="34" charset="0"/>
              <a:cs typeface="Arial" pitchFamily="34" charset="0"/>
            </a:endParaRPr>
          </a:p>
          <a:p>
            <a:pPr algn="just"/>
            <a:r>
              <a:rPr lang="en-IN" sz="1100" b="1" dirty="0">
                <a:latin typeface="Arial" pitchFamily="34" charset="0"/>
                <a:cs typeface="Arial" pitchFamily="34" charset="0"/>
              </a:rPr>
              <a:t>Though we hear many cases of stoppage of pension due to very </a:t>
            </a:r>
            <a:r>
              <a:rPr lang="en-IN" sz="1100" b="1" dirty="0" smtClean="0">
                <a:latin typeface="Arial" pitchFamily="34" charset="0"/>
                <a:cs typeface="Arial" pitchFamily="34" charset="0"/>
              </a:rPr>
              <a:t>minor </a:t>
            </a:r>
            <a:r>
              <a:rPr lang="en-IN" sz="1100" b="1" dirty="0">
                <a:latin typeface="Arial" pitchFamily="34" charset="0"/>
                <a:cs typeface="Arial" pitchFamily="34" charset="0"/>
              </a:rPr>
              <a:t>mistakes in PPOs, Address, Spelling mistake in names etc</a:t>
            </a:r>
            <a:r>
              <a:rPr lang="en-IN" sz="1100" b="1" dirty="0" smtClean="0">
                <a:latin typeface="Arial" pitchFamily="34" charset="0"/>
                <a:cs typeface="Arial" pitchFamily="34" charset="0"/>
              </a:rPr>
              <a:t>. </a:t>
            </a:r>
            <a:r>
              <a:rPr lang="en-IN" sz="1100" b="1" dirty="0">
                <a:latin typeface="Arial" pitchFamily="34" charset="0"/>
                <a:cs typeface="Arial" pitchFamily="34" charset="0"/>
              </a:rPr>
              <a:t>Are we taking any action while we are still active/ alive and kicking. Frankly many of us either postpone it OR do not do it at all. This is a wakeup call for all of us. </a:t>
            </a:r>
            <a:endParaRPr lang="en-IN" sz="1100" dirty="0">
              <a:latin typeface="Arial" pitchFamily="34" charset="0"/>
              <a:cs typeface="Arial" pitchFamily="34" charset="0"/>
            </a:endParaRPr>
          </a:p>
          <a:p>
            <a:pPr algn="just"/>
            <a:r>
              <a:rPr lang="en-IN" sz="1100" b="1" dirty="0">
                <a:latin typeface="Arial" pitchFamily="34" charset="0"/>
                <a:cs typeface="Arial" pitchFamily="34" charset="0"/>
              </a:rPr>
              <a:t>Though due care is taken to add all items as practical as possible, still there are chances of miss-outs. </a:t>
            </a:r>
            <a:r>
              <a:rPr lang="en-IN" sz="1100" b="1" dirty="0" smtClean="0">
                <a:latin typeface="Arial" pitchFamily="34" charset="0"/>
                <a:cs typeface="Arial" pitchFamily="34" charset="0"/>
              </a:rPr>
              <a:t>THERE IS ALWAYS “OPPORTUNITY FOR IMPROVEMENT”. So </a:t>
            </a:r>
            <a:r>
              <a:rPr lang="en-IN" sz="1100" b="1" dirty="0">
                <a:latin typeface="Arial" pitchFamily="34" charset="0"/>
                <a:cs typeface="Arial" pitchFamily="34" charset="0"/>
              </a:rPr>
              <a:t>it is requested that anyone who has knowledge on these matters may contribute and add their valuable points in this document. For that purpose this document is purposely made in MS </a:t>
            </a:r>
            <a:r>
              <a:rPr lang="en-IN" sz="1100" b="1" dirty="0" smtClean="0">
                <a:latin typeface="Arial" pitchFamily="34" charset="0"/>
                <a:cs typeface="Arial" pitchFamily="34" charset="0"/>
              </a:rPr>
              <a:t>word also for </a:t>
            </a:r>
            <a:r>
              <a:rPr lang="en-IN" sz="1100" b="1" dirty="0">
                <a:latin typeface="Arial" pitchFamily="34" charset="0"/>
                <a:cs typeface="Arial" pitchFamily="34" charset="0"/>
              </a:rPr>
              <a:t>easy editing.  </a:t>
            </a:r>
            <a:endParaRPr lang="en-IN" sz="1100" b="1" dirty="0" smtClean="0">
              <a:latin typeface="Arial" pitchFamily="34" charset="0"/>
              <a:cs typeface="Arial" pitchFamily="34" charset="0"/>
            </a:endParaRPr>
          </a:p>
          <a:p>
            <a:pPr algn="just"/>
            <a:endParaRPr lang="en-IN" sz="1100" dirty="0">
              <a:latin typeface="Arial" pitchFamily="34" charset="0"/>
              <a:cs typeface="Arial" pitchFamily="34" charset="0"/>
            </a:endParaRPr>
          </a:p>
          <a:p>
            <a:pPr algn="just"/>
            <a:r>
              <a:rPr lang="en-IN" sz="1100" b="1" dirty="0">
                <a:latin typeface="Arial" pitchFamily="34" charset="0"/>
                <a:cs typeface="Arial" pitchFamily="34" charset="0"/>
              </a:rPr>
              <a:t>Hence it is strongly advised to correct all short comings of your documents in time for the cases below by taking NE- POR:</a:t>
            </a:r>
            <a:endParaRPr lang="en-IN" sz="1100" dirty="0">
              <a:latin typeface="Arial" pitchFamily="34" charset="0"/>
              <a:cs typeface="Arial" pitchFamily="34" charset="0"/>
            </a:endParaRPr>
          </a:p>
          <a:p>
            <a:pPr marL="228600" lvl="0" indent="-228600" algn="just">
              <a:buFont typeface="+mj-lt"/>
              <a:buAutoNum type="arabicPeriod"/>
            </a:pPr>
            <a:r>
              <a:rPr lang="en-IN" sz="1100" b="1" dirty="0">
                <a:latin typeface="Arial" pitchFamily="34" charset="0"/>
                <a:cs typeface="Arial" pitchFamily="34" charset="0"/>
              </a:rPr>
              <a:t>Change of Self Name</a:t>
            </a:r>
            <a:endParaRPr lang="en-IN" sz="1100" dirty="0">
              <a:latin typeface="Arial" pitchFamily="34" charset="0"/>
              <a:cs typeface="Arial" pitchFamily="34" charset="0"/>
            </a:endParaRPr>
          </a:p>
          <a:p>
            <a:pPr marL="228600" lvl="0" indent="-228600" algn="just">
              <a:buFont typeface="+mj-lt"/>
              <a:buAutoNum type="arabicPeriod"/>
            </a:pPr>
            <a:r>
              <a:rPr lang="en-US" sz="1100" b="1" dirty="0">
                <a:latin typeface="Arial" pitchFamily="34" charset="0"/>
                <a:cs typeface="Arial" pitchFamily="34" charset="0"/>
              </a:rPr>
              <a:t>Change of Spouse/ Child Name</a:t>
            </a:r>
            <a:endParaRPr lang="en-IN" sz="1100" dirty="0">
              <a:latin typeface="Arial" pitchFamily="34" charset="0"/>
              <a:cs typeface="Arial" pitchFamily="34" charset="0"/>
            </a:endParaRPr>
          </a:p>
          <a:p>
            <a:pPr marL="228600" lvl="0" indent="-228600" algn="just">
              <a:buFont typeface="+mj-lt"/>
              <a:buAutoNum type="arabicPeriod"/>
            </a:pPr>
            <a:r>
              <a:rPr lang="en-IN" sz="1100" b="1" dirty="0">
                <a:latin typeface="Arial" pitchFamily="34" charset="0"/>
                <a:cs typeface="Arial" pitchFamily="34" charset="0"/>
              </a:rPr>
              <a:t>Change of Name of Family Pensioners in Death Cases</a:t>
            </a:r>
            <a:endParaRPr lang="en-IN" sz="1100" dirty="0">
              <a:latin typeface="Arial" pitchFamily="34" charset="0"/>
              <a:cs typeface="Arial" pitchFamily="34" charset="0"/>
            </a:endParaRPr>
          </a:p>
          <a:p>
            <a:pPr marL="228600" lvl="0" indent="-228600" algn="just">
              <a:buFont typeface="+mj-lt"/>
              <a:buAutoNum type="arabicPeriod"/>
            </a:pPr>
            <a:r>
              <a:rPr lang="en-IN" sz="1100" b="1" dirty="0">
                <a:latin typeface="Arial" pitchFamily="34" charset="0"/>
                <a:cs typeface="Arial" pitchFamily="34" charset="0"/>
              </a:rPr>
              <a:t>Change of DOB of Spouse</a:t>
            </a:r>
            <a:endParaRPr lang="en-IN" sz="1100" dirty="0">
              <a:latin typeface="Arial" pitchFamily="34" charset="0"/>
              <a:cs typeface="Arial" pitchFamily="34" charset="0"/>
            </a:endParaRPr>
          </a:p>
          <a:p>
            <a:pPr marL="228600" lvl="0" indent="-228600" algn="just">
              <a:buFont typeface="+mj-lt"/>
              <a:buAutoNum type="arabicPeriod"/>
            </a:pPr>
            <a:r>
              <a:rPr lang="en-IN" sz="1100" b="1" dirty="0">
                <a:latin typeface="Arial" pitchFamily="34" charset="0"/>
                <a:cs typeface="Arial" pitchFamily="34" charset="0"/>
              </a:rPr>
              <a:t>Change of DOB of  Adult Child</a:t>
            </a:r>
            <a:endParaRPr lang="en-IN" sz="1100" dirty="0">
              <a:latin typeface="Arial" pitchFamily="34" charset="0"/>
              <a:cs typeface="Arial" pitchFamily="34" charset="0"/>
            </a:endParaRPr>
          </a:p>
          <a:p>
            <a:pPr marL="228600" lvl="0" indent="-228600" algn="just">
              <a:buFont typeface="+mj-lt"/>
              <a:buAutoNum type="arabicPeriod"/>
            </a:pPr>
            <a:r>
              <a:rPr lang="en-IN" sz="1100" b="1" dirty="0">
                <a:latin typeface="Arial" pitchFamily="34" charset="0"/>
                <a:cs typeface="Arial" pitchFamily="34" charset="0"/>
              </a:rPr>
              <a:t>Birth of Child</a:t>
            </a:r>
            <a:endParaRPr lang="en-IN" sz="1100" dirty="0">
              <a:latin typeface="Arial" pitchFamily="34" charset="0"/>
              <a:cs typeface="Arial" pitchFamily="34" charset="0"/>
            </a:endParaRPr>
          </a:p>
          <a:p>
            <a:pPr marL="228600" lvl="0" indent="-228600" algn="just">
              <a:buFont typeface="+mj-lt"/>
              <a:buAutoNum type="arabicPeriod"/>
            </a:pPr>
            <a:r>
              <a:rPr lang="en-IN" sz="1100" b="1" dirty="0">
                <a:latin typeface="Arial" pitchFamily="34" charset="0"/>
                <a:cs typeface="Arial" pitchFamily="34" charset="0"/>
              </a:rPr>
              <a:t>Marriage/ Re-marriage</a:t>
            </a:r>
            <a:endParaRPr lang="en-IN" sz="1100" dirty="0">
              <a:latin typeface="Arial" pitchFamily="34" charset="0"/>
              <a:cs typeface="Arial" pitchFamily="34" charset="0"/>
            </a:endParaRPr>
          </a:p>
          <a:p>
            <a:pPr marL="228600" lvl="0" indent="-228600" algn="just">
              <a:buFont typeface="+mj-lt"/>
              <a:buAutoNum type="arabicPeriod"/>
            </a:pPr>
            <a:r>
              <a:rPr lang="en-IN" sz="1100" b="1" dirty="0">
                <a:latin typeface="Arial" pitchFamily="34" charset="0"/>
                <a:cs typeface="Arial" pitchFamily="34" charset="0"/>
              </a:rPr>
              <a:t>Death of Veteran/ Spouse/ Children</a:t>
            </a:r>
            <a:endParaRPr lang="en-IN" sz="1100" dirty="0">
              <a:latin typeface="Arial" pitchFamily="34" charset="0"/>
              <a:cs typeface="Arial" pitchFamily="34" charset="0"/>
            </a:endParaRPr>
          </a:p>
          <a:p>
            <a:pPr marL="228600" lvl="0" indent="-228600" algn="just">
              <a:buFont typeface="+mj-lt"/>
              <a:buAutoNum type="arabicPeriod"/>
            </a:pPr>
            <a:r>
              <a:rPr lang="en-IN" sz="1100" b="1" dirty="0">
                <a:latin typeface="Arial" pitchFamily="34" charset="0"/>
                <a:cs typeface="Arial" pitchFamily="34" charset="0"/>
              </a:rPr>
              <a:t>Adoption</a:t>
            </a:r>
            <a:endParaRPr lang="en-IN" sz="1100" dirty="0">
              <a:latin typeface="Arial" pitchFamily="34" charset="0"/>
              <a:cs typeface="Arial" pitchFamily="34" charset="0"/>
            </a:endParaRPr>
          </a:p>
          <a:p>
            <a:pPr marL="228600" lvl="0" indent="-228600" algn="just">
              <a:buFont typeface="+mj-lt"/>
              <a:buAutoNum type="arabicPeriod"/>
            </a:pPr>
            <a:r>
              <a:rPr lang="en-IN" sz="1100" b="1" dirty="0">
                <a:latin typeface="Arial" pitchFamily="34" charset="0"/>
                <a:cs typeface="Arial" pitchFamily="34" charset="0"/>
              </a:rPr>
              <a:t>Dependents of Air Veteran</a:t>
            </a:r>
            <a:endParaRPr lang="en-IN" sz="1100" dirty="0">
              <a:latin typeface="Arial" pitchFamily="34" charset="0"/>
              <a:cs typeface="Arial" pitchFamily="34" charset="0"/>
            </a:endParaRPr>
          </a:p>
          <a:p>
            <a:pPr marL="228600" lvl="0" indent="-228600" algn="just">
              <a:buFont typeface="+mj-lt"/>
              <a:buAutoNum type="arabicPeriod"/>
            </a:pPr>
            <a:r>
              <a:rPr lang="en-IN" sz="1100" b="1" dirty="0">
                <a:latin typeface="Arial" pitchFamily="34" charset="0"/>
                <a:cs typeface="Arial" pitchFamily="34" charset="0"/>
              </a:rPr>
              <a:t>Change of Permanent Home Address –</a:t>
            </a:r>
            <a:r>
              <a:rPr lang="en-IN" sz="1100" b="1" dirty="0" smtClean="0">
                <a:latin typeface="Arial" pitchFamily="34" charset="0"/>
                <a:cs typeface="Arial" pitchFamily="34" charset="0"/>
              </a:rPr>
              <a:t>PHA</a:t>
            </a:r>
            <a:endParaRPr lang="en-IN" sz="1100" dirty="0">
              <a:latin typeface="Arial" pitchFamily="34" charset="0"/>
              <a:cs typeface="Arial" pitchFamily="34" charset="0"/>
            </a:endParaRPr>
          </a:p>
        </p:txBody>
      </p:sp>
    </p:spTree>
    <p:extLst>
      <p:ext uri="{BB962C8B-B14F-4D97-AF65-F5344CB8AC3E}">
        <p14:creationId xmlns:p14="http://schemas.microsoft.com/office/powerpoint/2010/main" val="988271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696"/>
            <a:ext cx="9220200" cy="690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a:extLst>
              <a:ext uri="{FF2B5EF4-FFF2-40B4-BE49-F238E27FC236}">
                <a16:creationId xmlns:a16="http://schemas.microsoft.com/office/drawing/2014/main" xmlns="" id="{5E8DCD9F-3A95-4D7C-A826-D9AAF178C188}"/>
              </a:ext>
            </a:extLst>
          </p:cNvPr>
          <p:cNvSpPr txBox="1">
            <a:spLocks/>
          </p:cNvSpPr>
          <p:nvPr/>
        </p:nvSpPr>
        <p:spPr>
          <a:xfrm>
            <a:off x="22412" y="838200"/>
            <a:ext cx="9197788" cy="5867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400" b="1" u="sng" dirty="0" smtClean="0">
                <a:solidFill>
                  <a:schemeClr val="tx1"/>
                </a:solidFill>
              </a:rPr>
              <a:t>General instructions</a:t>
            </a:r>
          </a:p>
          <a:p>
            <a:pPr algn="just"/>
            <a:r>
              <a:rPr lang="en-US" sz="1800" b="1" dirty="0" smtClean="0">
                <a:solidFill>
                  <a:schemeClr val="tx1"/>
                </a:solidFill>
              </a:rPr>
              <a:t>1. All copies of documents are to be self attested</a:t>
            </a:r>
          </a:p>
          <a:p>
            <a:pPr algn="just"/>
            <a:r>
              <a:rPr lang="en-US" sz="1800" b="1" dirty="0" smtClean="0">
                <a:solidFill>
                  <a:schemeClr val="tx1"/>
                </a:solidFill>
              </a:rPr>
              <a:t>2. For affidavits first party is Deponent, The second party is Directorate of Air Veterans, New Delhi.</a:t>
            </a:r>
          </a:p>
          <a:p>
            <a:pPr algn="just"/>
            <a:r>
              <a:rPr lang="en-US" sz="1800" b="1" dirty="0" smtClean="0">
                <a:solidFill>
                  <a:schemeClr val="tx1"/>
                </a:solidFill>
              </a:rPr>
              <a:t>3. Self DOB is not allowed.</a:t>
            </a:r>
          </a:p>
          <a:p>
            <a:pPr algn="just"/>
            <a:r>
              <a:rPr lang="en-US" sz="2400" b="1" u="sng" dirty="0" smtClean="0">
                <a:solidFill>
                  <a:schemeClr val="tx1"/>
                </a:solidFill>
              </a:rPr>
              <a:t>Criteria for change of Name:</a:t>
            </a:r>
          </a:p>
          <a:p>
            <a:pPr marL="268288" indent="-268288" algn="just">
              <a:buAutoNum type="arabicPeriod"/>
            </a:pPr>
            <a:r>
              <a:rPr lang="en-US" sz="1800" b="1" dirty="0" smtClean="0">
                <a:solidFill>
                  <a:schemeClr val="tx1"/>
                </a:solidFill>
              </a:rPr>
              <a:t>Inclusion/ Deletion of a letter.</a:t>
            </a:r>
          </a:p>
          <a:p>
            <a:pPr marL="268288" indent="-268288" algn="just">
              <a:buAutoNum type="arabicPeriod"/>
            </a:pPr>
            <a:r>
              <a:rPr lang="en-US" sz="1800" b="1" dirty="0" smtClean="0">
                <a:solidFill>
                  <a:schemeClr val="tx1"/>
                </a:solidFill>
              </a:rPr>
              <a:t>Inclusion</a:t>
            </a:r>
            <a:r>
              <a:rPr lang="en-US" sz="1800" b="1" dirty="0">
                <a:solidFill>
                  <a:schemeClr val="tx1"/>
                </a:solidFill>
              </a:rPr>
              <a:t>/ Deletion of </a:t>
            </a:r>
            <a:r>
              <a:rPr lang="en-US" sz="1800" b="1" dirty="0" smtClean="0">
                <a:solidFill>
                  <a:schemeClr val="tx1"/>
                </a:solidFill>
              </a:rPr>
              <a:t>First Name, Middle Name, and Surname.</a:t>
            </a:r>
          </a:p>
          <a:p>
            <a:pPr marL="268288" indent="-268288" algn="just">
              <a:buAutoNum type="arabicPeriod"/>
            </a:pPr>
            <a:r>
              <a:rPr lang="en-US" sz="1800" b="1" dirty="0">
                <a:solidFill>
                  <a:schemeClr val="tx1"/>
                </a:solidFill>
              </a:rPr>
              <a:t>Inclusion/ Deletion </a:t>
            </a:r>
            <a:r>
              <a:rPr lang="en-US" sz="1800" b="1" dirty="0" smtClean="0">
                <a:solidFill>
                  <a:schemeClr val="tx1"/>
                </a:solidFill>
              </a:rPr>
              <a:t>of any part of name for change in respect of location, father's name, caste etc.</a:t>
            </a:r>
          </a:p>
          <a:p>
            <a:pPr marL="268288" indent="-268288" algn="just">
              <a:buAutoNum type="arabicPeriod"/>
            </a:pPr>
            <a:r>
              <a:rPr lang="en-US" sz="1800" b="1" dirty="0" smtClean="0">
                <a:solidFill>
                  <a:schemeClr val="tx1"/>
                </a:solidFill>
              </a:rPr>
              <a:t>Change in name/ Surname on change of Marital status.</a:t>
            </a:r>
          </a:p>
          <a:p>
            <a:pPr marL="268288" indent="-268288" algn="just">
              <a:buAutoNum type="arabicPeriod"/>
            </a:pPr>
            <a:r>
              <a:rPr lang="en-US" sz="1800" b="1" dirty="0" smtClean="0">
                <a:solidFill>
                  <a:schemeClr val="tx1"/>
                </a:solidFill>
              </a:rPr>
              <a:t>Splitting or merger of any part/ parts of the name (</a:t>
            </a:r>
            <a:r>
              <a:rPr lang="en-US" sz="1800" b="1" dirty="0">
                <a:solidFill>
                  <a:schemeClr val="tx1"/>
                </a:solidFill>
              </a:rPr>
              <a:t>First Name, Middle Name, and </a:t>
            </a:r>
            <a:r>
              <a:rPr lang="en-US" sz="1800" b="1" dirty="0" smtClean="0">
                <a:solidFill>
                  <a:schemeClr val="tx1"/>
                </a:solidFill>
              </a:rPr>
              <a:t>Surname).</a:t>
            </a:r>
          </a:p>
          <a:p>
            <a:pPr marL="268288" indent="-268288" algn="just">
              <a:buAutoNum type="arabicPeriod"/>
            </a:pPr>
            <a:r>
              <a:rPr lang="en-US" sz="1800" b="1" dirty="0" smtClean="0">
                <a:solidFill>
                  <a:schemeClr val="tx1"/>
                </a:solidFill>
              </a:rPr>
              <a:t>Any change that is not as per service records held by IAF.</a:t>
            </a:r>
          </a:p>
          <a:p>
            <a:pPr marL="268288" indent="-268288" algn="just">
              <a:buAutoNum type="arabicPeriod"/>
            </a:pPr>
            <a:r>
              <a:rPr lang="en-US" sz="1800" b="1" dirty="0">
                <a:solidFill>
                  <a:schemeClr val="tx1"/>
                </a:solidFill>
              </a:rPr>
              <a:t>Publication of change of name in Gazette of India is mandatory for Honorary Commissioned Officers and Warrant Officers.</a:t>
            </a:r>
          </a:p>
          <a:p>
            <a:pPr marL="268288" indent="-268288" algn="just">
              <a:buAutoNum type="arabicPeriod"/>
            </a:pPr>
            <a:r>
              <a:rPr lang="en-US" sz="1800" b="1" dirty="0">
                <a:solidFill>
                  <a:schemeClr val="tx1"/>
                </a:solidFill>
              </a:rPr>
              <a:t>In case for complete change of name, documentary  proof of old name and new name with a photograph to be attached.</a:t>
            </a:r>
          </a:p>
          <a:p>
            <a:pPr marL="514350" indent="-514350" algn="just">
              <a:buAutoNum type="arabicPeriod"/>
            </a:pPr>
            <a:endParaRPr lang="en-US" sz="1800" b="1" dirty="0" smtClean="0">
              <a:solidFill>
                <a:schemeClr val="tx1"/>
              </a:solidFill>
            </a:endParaRPr>
          </a:p>
          <a:p>
            <a:pPr marL="514350" indent="-514350" algn="just">
              <a:buAutoNum type="arabicPeriod"/>
            </a:pPr>
            <a:endParaRPr lang="en-US" sz="1800" b="1" dirty="0" smtClean="0">
              <a:solidFill>
                <a:schemeClr val="tx1"/>
              </a:solidFill>
            </a:endParaRPr>
          </a:p>
          <a:p>
            <a:pPr algn="just"/>
            <a:endParaRPr lang="en-IN" sz="1800" b="1" dirty="0">
              <a:solidFill>
                <a:schemeClr val="tx1"/>
              </a:solidFill>
            </a:endParaRPr>
          </a:p>
        </p:txBody>
      </p:sp>
    </p:spTree>
    <p:extLst>
      <p:ext uri="{BB962C8B-B14F-4D97-AF65-F5344CB8AC3E}">
        <p14:creationId xmlns:p14="http://schemas.microsoft.com/office/powerpoint/2010/main" val="3869254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879"/>
            <a:ext cx="9220200" cy="690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152400" y="2819400"/>
            <a:ext cx="8915400" cy="2057400"/>
          </a:xfrm>
          <a:prstGeom prst="rect">
            <a:avLst/>
          </a:prstGeom>
          <a:solidFill>
            <a:srgbClr val="FFFF00"/>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b="1" dirty="0" smtClean="0"/>
              <a:t>For all affidavits it is advised to submit available photo identity proofs such as Aadhar, PAN card, Driving license.</a:t>
            </a:r>
          </a:p>
          <a:p>
            <a:pPr algn="just"/>
            <a:r>
              <a:rPr lang="en-US" sz="2400" b="1" dirty="0" smtClean="0"/>
              <a:t>Attach copy of your original PPO</a:t>
            </a:r>
            <a:r>
              <a:rPr lang="en-US" sz="2400" b="1" dirty="0" smtClean="0"/>
              <a:t>.</a:t>
            </a:r>
            <a:endParaRPr lang="en-US" sz="2400" b="1" dirty="0" smtClean="0"/>
          </a:p>
          <a:p>
            <a:pPr marL="0" indent="0" algn="ctr">
              <a:buNone/>
            </a:pPr>
            <a:r>
              <a:rPr lang="en-US" sz="2400" b="1" dirty="0" smtClean="0"/>
              <a:t>(It gets your work done smartly)</a:t>
            </a:r>
          </a:p>
          <a:p>
            <a:pPr algn="just"/>
            <a:endParaRPr lang="en-IN" sz="2400" b="1" dirty="0"/>
          </a:p>
        </p:txBody>
      </p:sp>
      <p:sp>
        <p:nvSpPr>
          <p:cNvPr id="4" name="TextBox 3"/>
          <p:cNvSpPr txBox="1"/>
          <p:nvPr/>
        </p:nvSpPr>
        <p:spPr>
          <a:xfrm>
            <a:off x="0" y="1066800"/>
            <a:ext cx="9144000" cy="1077218"/>
          </a:xfrm>
          <a:prstGeom prst="rect">
            <a:avLst/>
          </a:prstGeom>
          <a:noFill/>
        </p:spPr>
        <p:txBody>
          <a:bodyPr wrap="square" rtlCol="0">
            <a:spAutoFit/>
          </a:bodyPr>
          <a:lstStyle/>
          <a:p>
            <a:pPr algn="ctr"/>
            <a:r>
              <a:rPr lang="en-US" sz="3200" b="1" dirty="0"/>
              <a:t>Tips while submitting documents for 1st class Magistrate Affidavit (In our case DCRN):</a:t>
            </a:r>
          </a:p>
        </p:txBody>
      </p:sp>
    </p:spTree>
    <p:extLst>
      <p:ext uri="{BB962C8B-B14F-4D97-AF65-F5344CB8AC3E}">
        <p14:creationId xmlns:p14="http://schemas.microsoft.com/office/powerpoint/2010/main" val="923105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696"/>
            <a:ext cx="9220200" cy="690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7">
            <a:extLst>
              <a:ext uri="{FF2B5EF4-FFF2-40B4-BE49-F238E27FC236}">
                <a16:creationId xmlns:a16="http://schemas.microsoft.com/office/drawing/2014/main" xmlns="" id="{EE99905C-A12E-4F84-B5D5-7AAD510EE7BA}"/>
              </a:ext>
            </a:extLst>
          </p:cNvPr>
          <p:cNvSpPr txBox="1">
            <a:spLocks/>
          </p:cNvSpPr>
          <p:nvPr/>
        </p:nvSpPr>
        <p:spPr>
          <a:xfrm>
            <a:off x="266161" y="990600"/>
            <a:ext cx="5867400" cy="9048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latin typeface="Arial Black" panose="020B0A04020102020204" pitchFamily="34" charset="0"/>
              </a:rPr>
              <a:t>Change of Self Name</a:t>
            </a:r>
            <a:endParaRPr lang="en-IN" sz="3200" b="1" dirty="0">
              <a:solidFill>
                <a:srgbClr val="FF0000"/>
              </a:solidFill>
              <a:latin typeface="Arial Black" panose="020B0A04020102020204" pitchFamily="34" charset="0"/>
            </a:endParaRPr>
          </a:p>
        </p:txBody>
      </p:sp>
      <p:sp>
        <p:nvSpPr>
          <p:cNvPr id="6" name="TextBox 5">
            <a:extLst>
              <a:ext uri="{FF2B5EF4-FFF2-40B4-BE49-F238E27FC236}">
                <a16:creationId xmlns:a16="http://schemas.microsoft.com/office/drawing/2014/main" xmlns="" id="{1ED39E14-73C5-49D0-8E05-647DD70FA26F}"/>
              </a:ext>
            </a:extLst>
          </p:cNvPr>
          <p:cNvSpPr txBox="1"/>
          <p:nvPr/>
        </p:nvSpPr>
        <p:spPr>
          <a:xfrm>
            <a:off x="152400" y="1752600"/>
            <a:ext cx="8991599" cy="3539430"/>
          </a:xfrm>
          <a:prstGeom prst="rect">
            <a:avLst/>
          </a:prstGeom>
          <a:noFill/>
        </p:spPr>
        <p:txBody>
          <a:bodyPr wrap="square" rtlCol="0">
            <a:spAutoFit/>
          </a:bodyPr>
          <a:lstStyle/>
          <a:p>
            <a:pPr marL="342900" indent="-342900">
              <a:buAutoNum type="arabicPeriod"/>
            </a:pPr>
            <a:r>
              <a:rPr lang="en-US" sz="1600" b="1" dirty="0"/>
              <a:t>If </a:t>
            </a:r>
            <a:r>
              <a:rPr lang="en-US" sz="1600" b="1" dirty="0" smtClean="0"/>
              <a:t>you have changed your name  </a:t>
            </a:r>
            <a:r>
              <a:rPr lang="en-US" sz="1600" b="1" dirty="0"/>
              <a:t>already </a:t>
            </a:r>
            <a:r>
              <a:rPr lang="en-US" sz="1600" b="1" dirty="0" smtClean="0"/>
              <a:t>and it is published in the Gazette, </a:t>
            </a:r>
            <a:r>
              <a:rPr lang="en-US" sz="1600" b="1" dirty="0"/>
              <a:t> </a:t>
            </a:r>
            <a:r>
              <a:rPr lang="en-US" sz="1600" b="1" dirty="0" smtClean="0"/>
              <a:t>then all </a:t>
            </a:r>
            <a:r>
              <a:rPr lang="en-US" sz="1600" b="1" dirty="0"/>
              <a:t>you need to do is to submit an application to DAV with </a:t>
            </a:r>
            <a:r>
              <a:rPr lang="en-US" sz="1600" b="1" dirty="0" smtClean="0"/>
              <a:t>a</a:t>
            </a:r>
            <a:r>
              <a:rPr lang="en-US" sz="1600" b="1" dirty="0"/>
              <a:t>) Self attested </a:t>
            </a:r>
            <a:r>
              <a:rPr lang="en-US" sz="1600" b="1" dirty="0" smtClean="0"/>
              <a:t>Gazette </a:t>
            </a:r>
            <a:r>
              <a:rPr lang="en-US" sz="1600" b="1" dirty="0"/>
              <a:t>copy, b) DOB proof such as </a:t>
            </a:r>
            <a:r>
              <a:rPr lang="en-US" sz="1600" b="1" dirty="0" smtClean="0"/>
              <a:t>self attested Aadhar</a:t>
            </a:r>
            <a:r>
              <a:rPr lang="en-US" sz="1600" b="1" dirty="0"/>
              <a:t>/ PAN/ School certificates  to DAV.</a:t>
            </a:r>
          </a:p>
          <a:p>
            <a:r>
              <a:rPr lang="en-US" sz="1600" b="1" dirty="0"/>
              <a:t>                                              OR</a:t>
            </a:r>
          </a:p>
          <a:p>
            <a:pPr marL="342900" indent="-342900">
              <a:buAutoNum type="arabicPeriod"/>
            </a:pPr>
            <a:r>
              <a:rPr lang="en-US" sz="1600" b="1" dirty="0"/>
              <a:t>Get a Rs. 20 Non-Judicial Stamp paper, mention the first party as your name(Deponent), The second party as </a:t>
            </a:r>
            <a:r>
              <a:rPr lang="en-US" sz="1600" b="1" dirty="0" smtClean="0"/>
              <a:t>Directorate </a:t>
            </a:r>
            <a:r>
              <a:rPr lang="en-US" sz="1600" b="1" dirty="0"/>
              <a:t>of Air Veterans, New Delhi. </a:t>
            </a:r>
          </a:p>
          <a:p>
            <a:pPr marL="342900" indent="-342900">
              <a:buAutoNum type="arabicPeriod" startAt="2"/>
            </a:pPr>
            <a:r>
              <a:rPr lang="en-US" sz="1600" b="1" dirty="0"/>
              <a:t>Get it </a:t>
            </a:r>
            <a:r>
              <a:rPr lang="en-US" sz="1600" b="1" dirty="0" smtClean="0"/>
              <a:t>notarized for the purpose of News </a:t>
            </a:r>
            <a:r>
              <a:rPr lang="en-US" sz="1600" b="1" dirty="0"/>
              <a:t>paper </a:t>
            </a:r>
            <a:r>
              <a:rPr lang="en-US" sz="1600" b="1" dirty="0" smtClean="0"/>
              <a:t>advertisement.</a:t>
            </a:r>
            <a:endParaRPr lang="en-US" sz="1600" b="1" dirty="0"/>
          </a:p>
          <a:p>
            <a:pPr marL="342900" indent="-342900">
              <a:buAutoNum type="arabicPeriod" startAt="2"/>
            </a:pPr>
            <a:r>
              <a:rPr lang="en-US" sz="1600" b="1" dirty="0"/>
              <a:t> Place </a:t>
            </a:r>
            <a:r>
              <a:rPr lang="en-US" sz="1600" b="1" dirty="0" smtClean="0"/>
              <a:t>advertisement </a:t>
            </a:r>
            <a:r>
              <a:rPr lang="en-US" sz="1600" b="1" dirty="0"/>
              <a:t>in English in any regional news paper. The content MUST be in ENGLISH</a:t>
            </a:r>
            <a:r>
              <a:rPr lang="en-US" sz="1600" b="1" dirty="0" smtClean="0"/>
              <a:t>.</a:t>
            </a:r>
          </a:p>
          <a:p>
            <a:pPr marL="342900" indent="-342900">
              <a:buAutoNum type="arabicPeriod" startAt="2"/>
            </a:pPr>
            <a:r>
              <a:rPr lang="en-US" sz="1600" b="1" dirty="0" smtClean="0"/>
              <a:t>The full page of the advertisement is to be self attested and attached. The name and date of publication shall be clearly written in English on top and to be signed by the individual.</a:t>
            </a:r>
            <a:endParaRPr lang="en-US" sz="1600" b="1" dirty="0"/>
          </a:p>
          <a:p>
            <a:pPr marL="342900" indent="-342900">
              <a:buAutoNum type="arabicPeriod" startAt="2"/>
            </a:pPr>
            <a:r>
              <a:rPr lang="en-US" sz="1600" b="1" dirty="0"/>
              <a:t>Attach the supporting documents a) Newspaper Advertisement (original) </a:t>
            </a:r>
            <a:r>
              <a:rPr lang="en-US" sz="1600" b="1" dirty="0" smtClean="0"/>
              <a:t>b</a:t>
            </a:r>
            <a:r>
              <a:rPr lang="en-US" sz="1600" b="1" dirty="0"/>
              <a:t>) DOB proof such as Aadhar/ PAN/ School certificates c) Discharge book copy d) PPO copy.</a:t>
            </a:r>
          </a:p>
          <a:p>
            <a:pPr marL="342900" indent="-342900">
              <a:buAutoNum type="arabicPeriod" startAt="2"/>
            </a:pPr>
            <a:r>
              <a:rPr lang="en-US" sz="1600" b="1" dirty="0" smtClean="0"/>
              <a:t>Obtain Affidavit </a:t>
            </a:r>
            <a:r>
              <a:rPr lang="en-US" sz="1600" b="1" dirty="0"/>
              <a:t>from </a:t>
            </a:r>
            <a:r>
              <a:rPr lang="en-US" sz="1600" b="1" u="sng" dirty="0" smtClean="0"/>
              <a:t>First </a:t>
            </a:r>
            <a:r>
              <a:rPr lang="en-US" sz="1600" b="1" u="sng" dirty="0"/>
              <a:t>class </a:t>
            </a:r>
            <a:r>
              <a:rPr lang="en-US" sz="1600" b="1" u="sng" dirty="0" smtClean="0"/>
              <a:t>Magistrate</a:t>
            </a:r>
            <a:r>
              <a:rPr lang="en-US" sz="1600" b="1" dirty="0" smtClean="0"/>
              <a:t>.</a:t>
            </a:r>
            <a:endParaRPr lang="en-US" sz="1600" b="1" dirty="0"/>
          </a:p>
          <a:p>
            <a:pPr marL="342900" indent="-342900">
              <a:buAutoNum type="arabicPeriod" startAt="2"/>
            </a:pPr>
            <a:r>
              <a:rPr lang="en-US" sz="1600" b="1" dirty="0"/>
              <a:t>Submit all the documents with DSW along with a letter of application to DAV.</a:t>
            </a:r>
            <a:endParaRPr lang="en-IN" sz="1600" b="1" dirty="0"/>
          </a:p>
        </p:txBody>
      </p:sp>
      <p:sp>
        <p:nvSpPr>
          <p:cNvPr id="9" name="TextBox 8"/>
          <p:cNvSpPr txBox="1"/>
          <p:nvPr/>
        </p:nvSpPr>
        <p:spPr>
          <a:xfrm>
            <a:off x="379742" y="5410200"/>
            <a:ext cx="8764258" cy="1169551"/>
          </a:xfrm>
          <a:prstGeom prst="rect">
            <a:avLst/>
          </a:prstGeom>
          <a:noFill/>
          <a:ln w="28575">
            <a:solidFill>
              <a:schemeClr val="tx1"/>
            </a:solidFill>
          </a:ln>
        </p:spPr>
        <p:txBody>
          <a:bodyPr wrap="square" rtlCol="0">
            <a:spAutoFit/>
          </a:bodyPr>
          <a:lstStyle/>
          <a:p>
            <a:r>
              <a:rPr lang="en-IN" sz="1400" b="1" dirty="0" smtClean="0">
                <a:latin typeface="Arial" pitchFamily="34" charset="0"/>
                <a:cs typeface="Arial" pitchFamily="34" charset="0"/>
              </a:rPr>
              <a:t>Note: </a:t>
            </a:r>
          </a:p>
          <a:p>
            <a:pPr marL="342900" indent="-342900">
              <a:buAutoNum type="arabicPeriod"/>
            </a:pPr>
            <a:r>
              <a:rPr lang="en-IN" sz="1400" b="1" dirty="0" smtClean="0">
                <a:latin typeface="Arial" pitchFamily="34" charset="0"/>
                <a:cs typeface="Arial" pitchFamily="34" charset="0"/>
              </a:rPr>
              <a:t>Publication of change of name in Gazette of India is mandatory for Honorary Commissioned Officers and Warrant Officers.</a:t>
            </a:r>
          </a:p>
          <a:p>
            <a:pPr marL="342900" indent="-342900">
              <a:buAutoNum type="arabicPeriod"/>
            </a:pPr>
            <a:r>
              <a:rPr lang="en-IN" sz="1400" b="1" dirty="0" smtClean="0">
                <a:latin typeface="Arial" pitchFamily="34" charset="0"/>
                <a:cs typeface="Arial" pitchFamily="34" charset="0"/>
              </a:rPr>
              <a:t>In case for complete change of name, documentary  proof of old name and new name with a photograph to be attached.</a:t>
            </a:r>
            <a:endParaRPr lang="en-IN" sz="1400" b="1" dirty="0">
              <a:latin typeface="Arial" pitchFamily="34" charset="0"/>
              <a:cs typeface="Arial" pitchFamily="34" charset="0"/>
            </a:endParaRPr>
          </a:p>
        </p:txBody>
      </p:sp>
    </p:spTree>
    <p:extLst>
      <p:ext uri="{BB962C8B-B14F-4D97-AF65-F5344CB8AC3E}">
        <p14:creationId xmlns:p14="http://schemas.microsoft.com/office/powerpoint/2010/main" val="1437816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20200" cy="690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7">
            <a:extLst>
              <a:ext uri="{FF2B5EF4-FFF2-40B4-BE49-F238E27FC236}">
                <a16:creationId xmlns:a16="http://schemas.microsoft.com/office/drawing/2014/main" xmlns="" id="{EE99905C-A12E-4F84-B5D5-7AAD510EE7BA}"/>
              </a:ext>
            </a:extLst>
          </p:cNvPr>
          <p:cNvSpPr txBox="1">
            <a:spLocks/>
          </p:cNvSpPr>
          <p:nvPr/>
        </p:nvSpPr>
        <p:spPr>
          <a:xfrm>
            <a:off x="118073" y="914400"/>
            <a:ext cx="7959127" cy="9048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Arial Black" panose="020B0A04020102020204" pitchFamily="34" charset="0"/>
              </a:rPr>
              <a:t>Change of Spouse/ Child Name</a:t>
            </a:r>
            <a:endParaRPr lang="en-IN" sz="3200" b="1" dirty="0">
              <a:latin typeface="Arial Black" panose="020B0A04020102020204" pitchFamily="34" charset="0"/>
            </a:endParaRPr>
          </a:p>
        </p:txBody>
      </p:sp>
      <p:sp>
        <p:nvSpPr>
          <p:cNvPr id="6" name="TextBox 5">
            <a:extLst>
              <a:ext uri="{FF2B5EF4-FFF2-40B4-BE49-F238E27FC236}">
                <a16:creationId xmlns:a16="http://schemas.microsoft.com/office/drawing/2014/main" xmlns="" id="{1ED39E14-73C5-49D0-8E05-647DD70FA26F}"/>
              </a:ext>
            </a:extLst>
          </p:cNvPr>
          <p:cNvSpPr txBox="1"/>
          <p:nvPr/>
        </p:nvSpPr>
        <p:spPr>
          <a:xfrm>
            <a:off x="123824" y="1676400"/>
            <a:ext cx="9020175" cy="4031873"/>
          </a:xfrm>
          <a:prstGeom prst="rect">
            <a:avLst/>
          </a:prstGeom>
          <a:noFill/>
        </p:spPr>
        <p:txBody>
          <a:bodyPr wrap="square" rtlCol="0">
            <a:spAutoFit/>
          </a:bodyPr>
          <a:lstStyle/>
          <a:p>
            <a:pPr marL="342900" indent="-342900">
              <a:buAutoNum type="arabicPeriod"/>
            </a:pPr>
            <a:r>
              <a:rPr lang="en-US" sz="1600" b="1" dirty="0" smtClean="0"/>
              <a:t>If your spouse/ child name is already changed through a gazette, all you need to do is to submit an application to DAV with a) self attested gazette copy, b) DOB proof such as </a:t>
            </a:r>
            <a:r>
              <a:rPr lang="en-US" sz="1600" b="1" dirty="0"/>
              <a:t>A</a:t>
            </a:r>
            <a:r>
              <a:rPr lang="en-US" sz="1600" b="1" dirty="0" smtClean="0"/>
              <a:t>adhar/ PAN/ school certificates  to DAV.</a:t>
            </a:r>
          </a:p>
          <a:p>
            <a:r>
              <a:rPr lang="en-US" sz="1600" b="1" dirty="0"/>
              <a:t>	</a:t>
            </a:r>
            <a:r>
              <a:rPr lang="en-US" sz="1600" b="1" dirty="0" smtClean="0"/>
              <a:t>		OR</a:t>
            </a:r>
          </a:p>
          <a:p>
            <a:pPr marL="342900" indent="-342900">
              <a:buAutoNum type="arabicPeriod"/>
            </a:pPr>
            <a:r>
              <a:rPr lang="en-US" sz="1600" b="1" dirty="0" smtClean="0"/>
              <a:t>Get a Rs. 20 non-judicial stamp paper, mention the first party as your spouse/ child name(deponent), the second party as Directorate Of Air Veterans, New Delhi. </a:t>
            </a:r>
          </a:p>
          <a:p>
            <a:pPr marL="342900" indent="-342900">
              <a:buFontTx/>
              <a:buAutoNum type="arabicPeriod" startAt="2"/>
            </a:pPr>
            <a:r>
              <a:rPr lang="en-US" sz="1600" b="1" dirty="0" smtClean="0"/>
              <a:t>Get it notarized</a:t>
            </a:r>
            <a:r>
              <a:rPr lang="en-US" sz="1600" b="1" dirty="0"/>
              <a:t> </a:t>
            </a:r>
            <a:r>
              <a:rPr lang="en-US" sz="1600" b="1" dirty="0" smtClean="0"/>
              <a:t>for </a:t>
            </a:r>
            <a:r>
              <a:rPr lang="en-US" sz="1600" b="1" dirty="0"/>
              <a:t>the purpose of News paper </a:t>
            </a:r>
            <a:r>
              <a:rPr lang="en-US" sz="1600" b="1" dirty="0" smtClean="0"/>
              <a:t>advertisement.</a:t>
            </a:r>
          </a:p>
          <a:p>
            <a:pPr marL="342900" indent="-342900">
              <a:buAutoNum type="arabicPeriod" startAt="2"/>
            </a:pPr>
            <a:r>
              <a:rPr lang="en-US" sz="1600" b="1" dirty="0" smtClean="0"/>
              <a:t> Place advertisements in English in any regional news paper. The content must be in English.</a:t>
            </a:r>
          </a:p>
          <a:p>
            <a:pPr marL="342900" indent="-342900">
              <a:buFontTx/>
              <a:buAutoNum type="arabicPeriod" startAt="2"/>
            </a:pPr>
            <a:r>
              <a:rPr lang="en-US" sz="1600" b="1" dirty="0"/>
              <a:t>The full page of the advertisement is to be self attested and attached. The name and date of publication shall be clearly written in English on top and to be signed by the individual</a:t>
            </a:r>
            <a:r>
              <a:rPr lang="en-US" sz="1600" b="1" dirty="0" smtClean="0"/>
              <a:t>.</a:t>
            </a:r>
          </a:p>
          <a:p>
            <a:pPr marL="342900" indent="-342900">
              <a:buFontTx/>
              <a:buAutoNum type="arabicPeriod" startAt="2"/>
            </a:pPr>
            <a:r>
              <a:rPr lang="en-US" sz="1600" b="1" dirty="0" smtClean="0"/>
              <a:t>The changed name should match your name in Aadhar/ PAN card.</a:t>
            </a:r>
          </a:p>
          <a:p>
            <a:pPr marL="342900" indent="-342900">
              <a:buAutoNum type="arabicPeriod" startAt="2"/>
            </a:pPr>
            <a:r>
              <a:rPr lang="en-US" sz="1600" b="1" dirty="0" smtClean="0"/>
              <a:t>Attach the supporting documents a) Newspaper advertisement (original) b) DOB proof such as </a:t>
            </a:r>
            <a:r>
              <a:rPr lang="en-US" sz="1600" b="1" dirty="0"/>
              <a:t>A</a:t>
            </a:r>
            <a:r>
              <a:rPr lang="en-US" sz="1600" b="1" dirty="0" smtClean="0"/>
              <a:t>adhar/ PAN/ school certificates. (If you attach school certificate  for child, that shall contain names of Father and Mother).</a:t>
            </a:r>
          </a:p>
          <a:p>
            <a:pPr marL="342900" indent="-342900">
              <a:buAutoNum type="arabicPeriod" startAt="2"/>
            </a:pPr>
            <a:r>
              <a:rPr lang="en-US" sz="1600" b="1" dirty="0" smtClean="0"/>
              <a:t>Obtain Affidavit from </a:t>
            </a:r>
            <a:r>
              <a:rPr lang="en-US" sz="1600" b="1" u="sng" dirty="0" smtClean="0"/>
              <a:t>Fist Class Magistrate</a:t>
            </a:r>
            <a:r>
              <a:rPr lang="en-US" sz="1600" b="1" dirty="0"/>
              <a:t>.</a:t>
            </a:r>
            <a:r>
              <a:rPr lang="en-US" sz="1600" b="1" dirty="0" smtClean="0"/>
              <a:t> </a:t>
            </a:r>
          </a:p>
          <a:p>
            <a:pPr marL="342900" indent="-342900">
              <a:buAutoNum type="arabicPeriod" startAt="2"/>
            </a:pPr>
            <a:r>
              <a:rPr lang="en-US" sz="1600" b="1" dirty="0" smtClean="0"/>
              <a:t>Submit all the documents to DSW along with a letter of application to DAV.</a:t>
            </a:r>
            <a:endParaRPr lang="en-IN" sz="1600" b="1" dirty="0"/>
          </a:p>
        </p:txBody>
      </p:sp>
      <p:sp>
        <p:nvSpPr>
          <p:cNvPr id="7" name="TextBox 6"/>
          <p:cNvSpPr txBox="1"/>
          <p:nvPr/>
        </p:nvSpPr>
        <p:spPr>
          <a:xfrm>
            <a:off x="2011392" y="5943600"/>
            <a:ext cx="4308295" cy="369332"/>
          </a:xfrm>
          <a:prstGeom prst="rect">
            <a:avLst/>
          </a:prstGeom>
          <a:noFill/>
          <a:ln w="12700">
            <a:solidFill>
              <a:schemeClr val="tx1"/>
            </a:solidFill>
          </a:ln>
        </p:spPr>
        <p:txBody>
          <a:bodyPr wrap="none" rtlCol="0">
            <a:spAutoFit/>
          </a:bodyPr>
          <a:lstStyle/>
          <a:p>
            <a:r>
              <a:rPr lang="en-US" b="1" u="sng" dirty="0"/>
              <a:t>Fist Class </a:t>
            </a:r>
            <a:r>
              <a:rPr lang="en-US" b="1" u="sng" dirty="0" smtClean="0"/>
              <a:t>Magistrate Affidavit is mandatory</a:t>
            </a:r>
            <a:endParaRPr lang="en-IN" dirty="0"/>
          </a:p>
        </p:txBody>
      </p:sp>
    </p:spTree>
    <p:extLst>
      <p:ext uri="{BB962C8B-B14F-4D97-AF65-F5344CB8AC3E}">
        <p14:creationId xmlns:p14="http://schemas.microsoft.com/office/powerpoint/2010/main" val="3750940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696"/>
            <a:ext cx="9220200" cy="690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7">
            <a:extLst>
              <a:ext uri="{FF2B5EF4-FFF2-40B4-BE49-F238E27FC236}">
                <a16:creationId xmlns:a16="http://schemas.microsoft.com/office/drawing/2014/main" xmlns="" id="{EE99905C-A12E-4F84-B5D5-7AAD510EE7BA}"/>
              </a:ext>
            </a:extLst>
          </p:cNvPr>
          <p:cNvSpPr txBox="1">
            <a:spLocks/>
          </p:cNvSpPr>
          <p:nvPr/>
        </p:nvSpPr>
        <p:spPr>
          <a:xfrm>
            <a:off x="0" y="1072551"/>
            <a:ext cx="7239000" cy="6708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latin typeface="Arial Black" panose="020B0A04020102020204" pitchFamily="34" charset="0"/>
              </a:rPr>
              <a:t>Change of Name of Family Pensioners in Death Cases</a:t>
            </a:r>
            <a:endParaRPr lang="en-IN" sz="2400" b="1" dirty="0">
              <a:latin typeface="Arial Black" panose="020B0A04020102020204" pitchFamily="34" charset="0"/>
            </a:endParaRPr>
          </a:p>
        </p:txBody>
      </p:sp>
      <p:sp>
        <p:nvSpPr>
          <p:cNvPr id="4" name="TextBox 3"/>
          <p:cNvSpPr txBox="1"/>
          <p:nvPr/>
        </p:nvSpPr>
        <p:spPr>
          <a:xfrm>
            <a:off x="381000" y="2286000"/>
            <a:ext cx="8229600" cy="4154984"/>
          </a:xfrm>
          <a:prstGeom prst="rect">
            <a:avLst/>
          </a:prstGeom>
          <a:noFill/>
        </p:spPr>
        <p:txBody>
          <a:bodyPr wrap="square" rtlCol="0">
            <a:spAutoFit/>
          </a:bodyPr>
          <a:lstStyle/>
          <a:p>
            <a:pPr marL="342900" indent="-342900" algn="just">
              <a:buAutoNum type="arabicPeriod"/>
            </a:pPr>
            <a:r>
              <a:rPr lang="en-IN" sz="2400" b="1" dirty="0" smtClean="0"/>
              <a:t>Submit a self declaration with authenticated finger prints and photographs duly attested by Adjutant of last unit or Zila Sainik Board.</a:t>
            </a:r>
          </a:p>
          <a:p>
            <a:pPr marL="342900" indent="-342900" algn="just">
              <a:buAutoNum type="arabicPeriod"/>
            </a:pPr>
            <a:r>
              <a:rPr lang="en-IN" sz="2400" b="1" dirty="0" smtClean="0"/>
              <a:t>Such cases will be approved by </a:t>
            </a:r>
            <a:r>
              <a:rPr lang="en-IN" sz="2400" b="1" dirty="0" err="1" smtClean="0"/>
              <a:t>Gp</a:t>
            </a:r>
            <a:r>
              <a:rPr lang="en-IN" sz="2400" b="1" dirty="0" smtClean="0"/>
              <a:t>. Capt. AV (A&amp;N) based on the merits.</a:t>
            </a:r>
          </a:p>
          <a:p>
            <a:pPr marL="342900" indent="-342900" algn="just">
              <a:buAutoNum type="arabicPeriod"/>
            </a:pPr>
            <a:r>
              <a:rPr lang="en-IN" sz="2400" b="1" dirty="0" smtClean="0"/>
              <a:t>In case of change of full name “The name change” procedure is to be followed.</a:t>
            </a:r>
          </a:p>
          <a:p>
            <a:pPr marL="342900" indent="-342900" algn="just">
              <a:buAutoNum type="arabicPeriod"/>
            </a:pPr>
            <a:r>
              <a:rPr lang="en-IN" sz="2400" b="1" dirty="0" smtClean="0"/>
              <a:t>If required cases will be verified through P&amp;S units.</a:t>
            </a:r>
          </a:p>
          <a:p>
            <a:pPr marL="342900" indent="-342900" algn="just">
              <a:buFontTx/>
              <a:buAutoNum type="arabicPeriod"/>
            </a:pPr>
            <a:r>
              <a:rPr lang="en-US" sz="2400" b="1" dirty="0"/>
              <a:t>The changed name should match your name in Aadhar/ PAN card.</a:t>
            </a:r>
          </a:p>
          <a:p>
            <a:pPr marL="342900" indent="-342900" algn="just">
              <a:buAutoNum type="arabicPeriod"/>
            </a:pPr>
            <a:endParaRPr lang="en-IN" sz="2400" b="1" dirty="0"/>
          </a:p>
        </p:txBody>
      </p:sp>
    </p:spTree>
    <p:extLst>
      <p:ext uri="{BB962C8B-B14F-4D97-AF65-F5344CB8AC3E}">
        <p14:creationId xmlns:p14="http://schemas.microsoft.com/office/powerpoint/2010/main" val="1344382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30" y="-35319"/>
            <a:ext cx="9220200" cy="690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le 7">
            <a:extLst>
              <a:ext uri="{FF2B5EF4-FFF2-40B4-BE49-F238E27FC236}">
                <a16:creationId xmlns:a16="http://schemas.microsoft.com/office/drawing/2014/main" xmlns="" id="{EE99905C-A12E-4F84-B5D5-7AAD510EE7BA}"/>
              </a:ext>
            </a:extLst>
          </p:cNvPr>
          <p:cNvSpPr txBox="1">
            <a:spLocks/>
          </p:cNvSpPr>
          <p:nvPr/>
        </p:nvSpPr>
        <p:spPr>
          <a:xfrm>
            <a:off x="14377" y="963043"/>
            <a:ext cx="7758023" cy="9048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Arial Black" panose="020B0A04020102020204" pitchFamily="34" charset="0"/>
              </a:rPr>
              <a:t>Change of DOB of Spouse </a:t>
            </a:r>
            <a:endParaRPr lang="en-IN" sz="3200" b="1" dirty="0">
              <a:latin typeface="Arial Black" panose="020B0A04020102020204" pitchFamily="34" charset="0"/>
            </a:endParaRPr>
          </a:p>
        </p:txBody>
      </p:sp>
      <p:sp>
        <p:nvSpPr>
          <p:cNvPr id="11" name="TextBox 10">
            <a:extLst>
              <a:ext uri="{FF2B5EF4-FFF2-40B4-BE49-F238E27FC236}">
                <a16:creationId xmlns:a16="http://schemas.microsoft.com/office/drawing/2014/main" xmlns="" id="{1ED39E14-73C5-49D0-8E05-647DD70FA26F}"/>
              </a:ext>
            </a:extLst>
          </p:cNvPr>
          <p:cNvSpPr txBox="1"/>
          <p:nvPr/>
        </p:nvSpPr>
        <p:spPr>
          <a:xfrm>
            <a:off x="142875" y="1848868"/>
            <a:ext cx="8529696" cy="3139321"/>
          </a:xfrm>
          <a:prstGeom prst="rect">
            <a:avLst/>
          </a:prstGeom>
          <a:noFill/>
        </p:spPr>
        <p:txBody>
          <a:bodyPr wrap="square" rtlCol="0">
            <a:spAutoFit/>
          </a:bodyPr>
          <a:lstStyle/>
          <a:p>
            <a:pPr marL="342900" indent="-342900" algn="just">
              <a:buAutoNum type="arabicPeriod"/>
            </a:pPr>
            <a:r>
              <a:rPr lang="en-US" sz="2200" b="1" dirty="0" smtClean="0"/>
              <a:t>Personal application by the Air veteran for correction/ amendment of DOB.</a:t>
            </a:r>
          </a:p>
          <a:p>
            <a:pPr marL="342900" indent="-342900" algn="just">
              <a:buAutoNum type="arabicPeriod"/>
            </a:pPr>
            <a:r>
              <a:rPr lang="en-US" sz="2200" b="1" dirty="0" smtClean="0"/>
              <a:t>Self attested copy of INK signed copy of DOB certificate issued by registrar of Birth &amp; Death. OR Any one self attested copy of Aadhar card/ PAN card/ Matriculation Certificate with photo/ Voter Id card/ Indian Passport.</a:t>
            </a:r>
          </a:p>
          <a:p>
            <a:pPr marL="342900" indent="-342900" algn="just">
              <a:buAutoNum type="arabicPeriod"/>
            </a:pPr>
            <a:r>
              <a:rPr lang="en-US" sz="2200" b="1" dirty="0" smtClean="0"/>
              <a:t>Attach all DOB proof such as Aadhar/ PAN/ school certificates.</a:t>
            </a:r>
          </a:p>
          <a:p>
            <a:pPr marL="342900" indent="-342900" algn="just">
              <a:buAutoNum type="arabicPeriod"/>
            </a:pPr>
            <a:r>
              <a:rPr lang="en-US" sz="2200" b="1" dirty="0" smtClean="0"/>
              <a:t>Submit all the documents with DSW along with a letter of application to DAV.</a:t>
            </a:r>
          </a:p>
        </p:txBody>
      </p:sp>
      <p:sp>
        <p:nvSpPr>
          <p:cNvPr id="4" name="TextBox 3"/>
          <p:cNvSpPr txBox="1"/>
          <p:nvPr/>
        </p:nvSpPr>
        <p:spPr>
          <a:xfrm>
            <a:off x="152400" y="5110996"/>
            <a:ext cx="8991600" cy="1569660"/>
          </a:xfrm>
          <a:prstGeom prst="rect">
            <a:avLst/>
          </a:prstGeom>
          <a:noFill/>
          <a:ln w="28575">
            <a:solidFill>
              <a:schemeClr val="tx1"/>
            </a:solidFill>
          </a:ln>
        </p:spPr>
        <p:txBody>
          <a:bodyPr wrap="square" rtlCol="0">
            <a:spAutoFit/>
          </a:bodyPr>
          <a:lstStyle/>
          <a:p>
            <a:r>
              <a:rPr lang="en-US" sz="2400" b="1" dirty="0" smtClean="0"/>
              <a:t>Note: </a:t>
            </a:r>
          </a:p>
          <a:p>
            <a:pPr marL="342900" indent="-342900">
              <a:buAutoNum type="arabicPeriod"/>
            </a:pPr>
            <a:r>
              <a:rPr lang="en-US" sz="2400" b="1" dirty="0" smtClean="0"/>
              <a:t>It is always better to attach the Birth Certificate. </a:t>
            </a:r>
          </a:p>
          <a:p>
            <a:pPr marL="342900" indent="-342900">
              <a:buAutoNum type="arabicPeriod"/>
            </a:pPr>
            <a:r>
              <a:rPr lang="en-US" sz="2400" b="1" dirty="0" smtClean="0"/>
              <a:t>In </a:t>
            </a:r>
            <a:r>
              <a:rPr lang="en-US" sz="2400" b="1" dirty="0"/>
              <a:t>case where both change of name and DOB of dependents are involved affidavit from first class magistrate is mandatory.</a:t>
            </a:r>
          </a:p>
        </p:txBody>
      </p:sp>
    </p:spTree>
    <p:extLst>
      <p:ext uri="{BB962C8B-B14F-4D97-AF65-F5344CB8AC3E}">
        <p14:creationId xmlns:p14="http://schemas.microsoft.com/office/powerpoint/2010/main" val="3750940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1484</TotalTime>
  <Words>2102</Words>
  <Application>Microsoft Office PowerPoint</Application>
  <PresentationFormat>On-screen Show (4:3)</PresentationFormat>
  <Paragraphs>171</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75</cp:revision>
  <dcterms:created xsi:type="dcterms:W3CDTF">2006-08-16T00:00:00Z</dcterms:created>
  <dcterms:modified xsi:type="dcterms:W3CDTF">2022-04-25T02:46:15Z</dcterms:modified>
</cp:coreProperties>
</file>