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2"/>
  </p:notesMasterIdLst>
  <p:handoutMasterIdLst>
    <p:handoutMasterId r:id="rId33"/>
  </p:handoutMasterIdLst>
  <p:sldIdLst>
    <p:sldId id="334" r:id="rId2"/>
    <p:sldId id="326" r:id="rId3"/>
    <p:sldId id="348" r:id="rId4"/>
    <p:sldId id="349" r:id="rId5"/>
    <p:sldId id="346" r:id="rId6"/>
    <p:sldId id="333" r:id="rId7"/>
    <p:sldId id="392" r:id="rId8"/>
    <p:sldId id="393" r:id="rId9"/>
    <p:sldId id="423" r:id="rId10"/>
    <p:sldId id="335" r:id="rId11"/>
    <p:sldId id="398" r:id="rId12"/>
    <p:sldId id="379" r:id="rId13"/>
    <p:sldId id="381" r:id="rId14"/>
    <p:sldId id="404" r:id="rId15"/>
    <p:sldId id="383" r:id="rId16"/>
    <p:sldId id="424" r:id="rId17"/>
    <p:sldId id="427" r:id="rId18"/>
    <p:sldId id="428" r:id="rId19"/>
    <p:sldId id="429" r:id="rId20"/>
    <p:sldId id="430" r:id="rId21"/>
    <p:sldId id="436" r:id="rId22"/>
    <p:sldId id="437" r:id="rId23"/>
    <p:sldId id="439" r:id="rId24"/>
    <p:sldId id="438" r:id="rId25"/>
    <p:sldId id="431" r:id="rId26"/>
    <p:sldId id="432" r:id="rId27"/>
    <p:sldId id="433" r:id="rId28"/>
    <p:sldId id="434" r:id="rId29"/>
    <p:sldId id="435" r:id="rId30"/>
    <p:sldId id="386" r:id="rId31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66FF"/>
    <a:srgbClr val="CC3300"/>
    <a:srgbClr val="000000"/>
    <a:srgbClr val="FF3300"/>
    <a:srgbClr val="FF7C80"/>
    <a:srgbClr val="FF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9394" cy="49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defTabSz="929470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220" y="3"/>
            <a:ext cx="2949394" cy="49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r" defTabSz="929470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3031"/>
            <a:ext cx="2949394" cy="49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defTabSz="929470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220" y="9443031"/>
            <a:ext cx="2949394" cy="49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defTabSz="929470" eaLnBrk="0" hangingPunct="0">
              <a:defRPr sz="1200"/>
            </a:lvl1pPr>
          </a:lstStyle>
          <a:p>
            <a:pPr>
              <a:defRPr/>
            </a:pPr>
            <a:fld id="{C48109CF-73B4-40A8-947C-01E4B19CBE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55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9394" cy="496309"/>
          </a:xfrm>
          <a:prstGeom prst="rect">
            <a:avLst/>
          </a:prstGeom>
        </p:spPr>
        <p:txBody>
          <a:bodyPr vert="horz" lIns="87910" tIns="43955" rIns="87910" bIns="43955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744" y="3"/>
            <a:ext cx="2949394" cy="496309"/>
          </a:xfrm>
          <a:prstGeom prst="rect">
            <a:avLst/>
          </a:prstGeom>
        </p:spPr>
        <p:txBody>
          <a:bodyPr vert="horz" lIns="87910" tIns="43955" rIns="87910" bIns="43955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2F0ED7F-F8F8-4B33-B300-B92E9EDAFD84}" type="datetimeFigureOut">
              <a:rPr lang="en-US"/>
              <a:pPr>
                <a:defRPr/>
              </a:pPr>
              <a:t>5/11/2022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10" tIns="43955" rIns="87910" bIns="4395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57" y="4721515"/>
            <a:ext cx="5443900" cy="4471716"/>
          </a:xfrm>
          <a:prstGeom prst="rect">
            <a:avLst/>
          </a:prstGeom>
        </p:spPr>
        <p:txBody>
          <a:bodyPr vert="horz" lIns="87910" tIns="43955" rIns="87910" bIns="4395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1388"/>
            <a:ext cx="2949394" cy="496309"/>
          </a:xfrm>
          <a:prstGeom prst="rect">
            <a:avLst/>
          </a:prstGeom>
        </p:spPr>
        <p:txBody>
          <a:bodyPr vert="horz" lIns="87910" tIns="43955" rIns="87910" bIns="43955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744" y="9441388"/>
            <a:ext cx="2949394" cy="496309"/>
          </a:xfrm>
          <a:prstGeom prst="rect">
            <a:avLst/>
          </a:prstGeom>
        </p:spPr>
        <p:txBody>
          <a:bodyPr vert="horz" lIns="87910" tIns="43955" rIns="87910" bIns="43955" rtlCol="0" anchor="b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EBC174D-70D6-4283-8791-EB9CB2B658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93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52AAB8-4915-4BDC-AFE2-211A79553EA6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C9E83-28E9-422F-A454-3C3704AC3A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A1759-3D35-4B66-963F-9CA9BCCD9A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AEACA-8E7B-45D0-B206-55E3864FEF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68B94-A34B-4FCA-BE2F-F25B3A9BAA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2566C-117E-403B-ADCD-D30A1DCBA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AF91E-19E1-47BF-83E3-04AA0649B3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EE4D7-1647-472A-B58A-B7264F3E04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AEC8C-49FF-49F5-8655-BC7217CFB4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EB0F3-AD0D-40EC-9410-72B3DEBF88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79C57-EF82-40AF-8C22-4BEC7DC188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90C39-3A1F-4720-BA91-CB338077BF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E0638-676C-44EF-8FDD-5F1CE6332C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0E8FDBC-490D-4493-97F3-50981F8D7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10957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 build="p">
        <p:tmplLst>
          <p:tmpl lvl="1">
            <p:tnLst>
              <p:par>
                <p:cTn presetID="53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5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95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95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957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5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95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95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957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5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95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95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957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5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95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95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957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5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95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95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95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76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 smtClean="0">
                <a:solidFill>
                  <a:schemeClr val="tx1"/>
                </a:solidFill>
              </a:rPr>
              <a:t>WELCOME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1" y="1169548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FF00"/>
                </a:solidFill>
              </a:rPr>
              <a:t>DEPARTMENT OF SAINIK WELFARE</a:t>
            </a:r>
            <a:endParaRPr lang="en-US" sz="3200" b="1" u="sng" dirty="0">
              <a:solidFill>
                <a:srgbClr val="FFFF00"/>
              </a:solidFill>
            </a:endParaRPr>
          </a:p>
        </p:txBody>
      </p:sp>
      <p:sp>
        <p:nvSpPr>
          <p:cNvPr id="25602" name="AutoShape 2" descr="State Em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State Em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AutoShape 6" descr="State Em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AutoShape 8" descr="State Em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" name="AutoShape 10" descr="Image result for State Emblem of In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2" name="AutoShape 12" descr="Image result for State Emblem of In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228600" y="990600"/>
            <a:ext cx="8686800" cy="5486400"/>
            <a:chOff x="-3" y="-3"/>
            <a:chExt cx="3056" cy="4249"/>
          </a:xfrm>
        </p:grpSpPr>
        <p:grpSp>
          <p:nvGrpSpPr>
            <p:cNvPr id="18436" name="Group 3"/>
            <p:cNvGrpSpPr>
              <a:grpSpLocks/>
            </p:cNvGrpSpPr>
            <p:nvPr/>
          </p:nvGrpSpPr>
          <p:grpSpPr bwMode="auto">
            <a:xfrm>
              <a:off x="0" y="0"/>
              <a:ext cx="3050" cy="4243"/>
              <a:chOff x="0" y="0"/>
              <a:chExt cx="3050" cy="4243"/>
            </a:xfrm>
          </p:grpSpPr>
          <p:grpSp>
            <p:nvGrpSpPr>
              <p:cNvPr id="1843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004" cy="576"/>
                <a:chOff x="0" y="0"/>
                <a:chExt cx="1004" cy="576"/>
              </a:xfrm>
            </p:grpSpPr>
            <p:sp>
              <p:nvSpPr>
                <p:cNvPr id="18556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18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600" b="1" dirty="0">
                      <a:solidFill>
                        <a:srgbClr val="FFFF00"/>
                      </a:solidFill>
                      <a:latin typeface="Century Gothic" pitchFamily="34" charset="0"/>
                      <a:cs typeface="Times New Roman" pitchFamily="18" charset="0"/>
                    </a:rPr>
                    <a:t>Name of the Posts</a:t>
                  </a:r>
                  <a:endParaRPr lang="en-US" sz="1600" dirty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8557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04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39" name="Group 7"/>
              <p:cNvGrpSpPr>
                <a:grpSpLocks/>
              </p:cNvGrpSpPr>
              <p:nvPr/>
            </p:nvGrpSpPr>
            <p:grpSpPr bwMode="auto">
              <a:xfrm>
                <a:off x="1004" y="0"/>
                <a:ext cx="702" cy="576"/>
                <a:chOff x="1004" y="0"/>
                <a:chExt cx="702" cy="576"/>
              </a:xfrm>
            </p:grpSpPr>
            <p:sp>
              <p:nvSpPr>
                <p:cNvPr id="18554" name="Rectangle 8"/>
                <p:cNvSpPr>
                  <a:spLocks noChangeArrowheads="1"/>
                </p:cNvSpPr>
                <p:nvPr/>
              </p:nvSpPr>
              <p:spPr bwMode="auto">
                <a:xfrm>
                  <a:off x="1047" y="0"/>
                  <a:ext cx="616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600" b="1" dirty="0">
                      <a:solidFill>
                        <a:srgbClr val="FFFF00"/>
                      </a:solidFill>
                      <a:latin typeface="Century Gothic" pitchFamily="34" charset="0"/>
                      <a:cs typeface="Times New Roman" pitchFamily="18" charset="0"/>
                    </a:rPr>
                    <a:t>Total sanctioned strength</a:t>
                  </a:r>
                </a:p>
                <a:p>
                  <a:endParaRPr lang="en-US" sz="1600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555" name="Rectangle 9"/>
                <p:cNvSpPr>
                  <a:spLocks noChangeArrowheads="1"/>
                </p:cNvSpPr>
                <p:nvPr/>
              </p:nvSpPr>
              <p:spPr bwMode="auto">
                <a:xfrm>
                  <a:off x="1004" y="0"/>
                  <a:ext cx="702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40" name="Group 10"/>
              <p:cNvGrpSpPr>
                <a:grpSpLocks/>
              </p:cNvGrpSpPr>
              <p:nvPr/>
            </p:nvGrpSpPr>
            <p:grpSpPr bwMode="auto">
              <a:xfrm>
                <a:off x="1706" y="0"/>
                <a:ext cx="670" cy="576"/>
                <a:chOff x="1706" y="0"/>
                <a:chExt cx="670" cy="576"/>
              </a:xfrm>
            </p:grpSpPr>
            <p:sp>
              <p:nvSpPr>
                <p:cNvPr id="18552" name="Rectangle 11"/>
                <p:cNvSpPr>
                  <a:spLocks noChangeArrowheads="1"/>
                </p:cNvSpPr>
                <p:nvPr/>
              </p:nvSpPr>
              <p:spPr bwMode="auto">
                <a:xfrm>
                  <a:off x="1749" y="0"/>
                  <a:ext cx="584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600" b="1" dirty="0">
                      <a:solidFill>
                        <a:srgbClr val="FFFF00"/>
                      </a:solidFill>
                      <a:latin typeface="Century Gothic" pitchFamily="34" charset="0"/>
                      <a:cs typeface="Times New Roman" pitchFamily="18" charset="0"/>
                    </a:rPr>
                    <a:t>No. of posts filled </a:t>
                  </a:r>
                  <a:endParaRPr lang="en-US" sz="1600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553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6" y="0"/>
                  <a:ext cx="670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41" name="Group 13"/>
              <p:cNvGrpSpPr>
                <a:grpSpLocks/>
              </p:cNvGrpSpPr>
              <p:nvPr/>
            </p:nvGrpSpPr>
            <p:grpSpPr bwMode="auto">
              <a:xfrm>
                <a:off x="2376" y="0"/>
                <a:ext cx="674" cy="576"/>
                <a:chOff x="2376" y="0"/>
                <a:chExt cx="674" cy="576"/>
              </a:xfrm>
            </p:grpSpPr>
            <p:sp>
              <p:nvSpPr>
                <p:cNvPr id="18550" name="Rectangle 14"/>
                <p:cNvSpPr>
                  <a:spLocks noChangeArrowheads="1"/>
                </p:cNvSpPr>
                <p:nvPr/>
              </p:nvSpPr>
              <p:spPr bwMode="auto">
                <a:xfrm>
                  <a:off x="2419" y="0"/>
                  <a:ext cx="588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600" b="1" dirty="0">
                      <a:solidFill>
                        <a:srgbClr val="FFFF00"/>
                      </a:solidFill>
                      <a:latin typeface="Century Gothic" pitchFamily="34" charset="0"/>
                      <a:cs typeface="Times New Roman" pitchFamily="18" charset="0"/>
                    </a:rPr>
                    <a:t>No. of posts vacant</a:t>
                  </a:r>
                  <a:endParaRPr lang="en-US" sz="1600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551" name="Rectangle 15"/>
                <p:cNvSpPr>
                  <a:spLocks noChangeArrowheads="1"/>
                </p:cNvSpPr>
                <p:nvPr/>
              </p:nvSpPr>
              <p:spPr bwMode="auto">
                <a:xfrm>
                  <a:off x="2376" y="0"/>
                  <a:ext cx="674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42" name="Group 16"/>
              <p:cNvGrpSpPr>
                <a:grpSpLocks/>
              </p:cNvGrpSpPr>
              <p:nvPr/>
            </p:nvGrpSpPr>
            <p:grpSpPr bwMode="auto">
              <a:xfrm>
                <a:off x="0" y="576"/>
                <a:ext cx="1004" cy="384"/>
                <a:chOff x="0" y="576"/>
                <a:chExt cx="1004" cy="384"/>
              </a:xfrm>
            </p:grpSpPr>
            <p:sp>
              <p:nvSpPr>
                <p:cNvPr id="18548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576"/>
                  <a:ext cx="91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r>
                    <a:rPr lang="en-US" sz="1600" b="1" dirty="0" smtClean="0">
                      <a:latin typeface="Century Gothic" pitchFamily="34" charset="0"/>
                      <a:cs typeface="Times New Roman" pitchFamily="18" charset="0"/>
                    </a:rPr>
                    <a:t>Director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49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576"/>
                  <a:ext cx="100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43" name="Group 19"/>
              <p:cNvGrpSpPr>
                <a:grpSpLocks/>
              </p:cNvGrpSpPr>
              <p:nvPr/>
            </p:nvGrpSpPr>
            <p:grpSpPr bwMode="auto">
              <a:xfrm>
                <a:off x="1004" y="576"/>
                <a:ext cx="702" cy="384"/>
                <a:chOff x="1004" y="576"/>
                <a:chExt cx="702" cy="384"/>
              </a:xfrm>
            </p:grpSpPr>
            <p:sp>
              <p:nvSpPr>
                <p:cNvPr id="18546" name="Rectangle 20"/>
                <p:cNvSpPr>
                  <a:spLocks noChangeArrowheads="1"/>
                </p:cNvSpPr>
                <p:nvPr/>
              </p:nvSpPr>
              <p:spPr bwMode="auto">
                <a:xfrm>
                  <a:off x="1047" y="576"/>
                  <a:ext cx="6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 smtClean="0">
                      <a:latin typeface="Century Gothic" pitchFamily="34" charset="0"/>
                      <a:cs typeface="Times New Roman" pitchFamily="18" charset="0"/>
                    </a:rPr>
                    <a:t>1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47" name="Rectangle 21"/>
                <p:cNvSpPr>
                  <a:spLocks noChangeArrowheads="1"/>
                </p:cNvSpPr>
                <p:nvPr/>
              </p:nvSpPr>
              <p:spPr bwMode="auto">
                <a:xfrm>
                  <a:off x="1004" y="576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44" name="Group 22"/>
              <p:cNvGrpSpPr>
                <a:grpSpLocks/>
              </p:cNvGrpSpPr>
              <p:nvPr/>
            </p:nvGrpSpPr>
            <p:grpSpPr bwMode="auto">
              <a:xfrm>
                <a:off x="1706" y="576"/>
                <a:ext cx="670" cy="384"/>
                <a:chOff x="1706" y="576"/>
                <a:chExt cx="670" cy="384"/>
              </a:xfrm>
            </p:grpSpPr>
            <p:sp>
              <p:nvSpPr>
                <p:cNvPr id="18544" name="Rectangle 23"/>
                <p:cNvSpPr>
                  <a:spLocks noChangeArrowheads="1"/>
                </p:cNvSpPr>
                <p:nvPr/>
              </p:nvSpPr>
              <p:spPr bwMode="auto">
                <a:xfrm>
                  <a:off x="1749" y="576"/>
                  <a:ext cx="5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dirty="0" smtClean="0">
                      <a:latin typeface="Times New Roman" pitchFamily="18" charset="0"/>
                    </a:rPr>
                    <a:t>1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45" name="Rectangle 24"/>
                <p:cNvSpPr>
                  <a:spLocks noChangeArrowheads="1"/>
                </p:cNvSpPr>
                <p:nvPr/>
              </p:nvSpPr>
              <p:spPr bwMode="auto">
                <a:xfrm>
                  <a:off x="1706" y="576"/>
                  <a:ext cx="6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45" name="Group 25"/>
              <p:cNvGrpSpPr>
                <a:grpSpLocks/>
              </p:cNvGrpSpPr>
              <p:nvPr/>
            </p:nvGrpSpPr>
            <p:grpSpPr bwMode="auto">
              <a:xfrm>
                <a:off x="2376" y="576"/>
                <a:ext cx="674" cy="384"/>
                <a:chOff x="2376" y="576"/>
                <a:chExt cx="674" cy="384"/>
              </a:xfrm>
            </p:grpSpPr>
            <p:sp>
              <p:nvSpPr>
                <p:cNvPr id="18542" name="Rectangle 26"/>
                <p:cNvSpPr>
                  <a:spLocks noChangeArrowheads="1"/>
                </p:cNvSpPr>
                <p:nvPr/>
              </p:nvSpPr>
              <p:spPr bwMode="auto">
                <a:xfrm>
                  <a:off x="2419" y="576"/>
                  <a:ext cx="5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 sz="1600" b="1" dirty="0">
                    <a:latin typeface="Century Gothic" pitchFamily="34" charset="0"/>
                    <a:cs typeface="Times New Roman" pitchFamily="18" charset="0"/>
                  </a:endParaRPr>
                </a:p>
                <a:p>
                  <a:pPr algn="ctr"/>
                  <a:endParaRPr lang="en-US" sz="1600" b="1" dirty="0">
                    <a:latin typeface="Century Gothic" pitchFamily="34" charset="0"/>
                    <a:cs typeface="Times New Roman" pitchFamily="18" charset="0"/>
                  </a:endParaRPr>
                </a:p>
              </p:txBody>
            </p:sp>
            <p:sp>
              <p:nvSpPr>
                <p:cNvPr id="18543" name="Rectangle 27"/>
                <p:cNvSpPr>
                  <a:spLocks noChangeArrowheads="1"/>
                </p:cNvSpPr>
                <p:nvPr/>
              </p:nvSpPr>
              <p:spPr bwMode="auto">
                <a:xfrm>
                  <a:off x="2376" y="576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46" name="Group 28"/>
              <p:cNvGrpSpPr>
                <a:grpSpLocks/>
              </p:cNvGrpSpPr>
              <p:nvPr/>
            </p:nvGrpSpPr>
            <p:grpSpPr bwMode="auto">
              <a:xfrm>
                <a:off x="0" y="960"/>
                <a:ext cx="1004" cy="384"/>
                <a:chOff x="0" y="960"/>
                <a:chExt cx="1004" cy="384"/>
              </a:xfrm>
            </p:grpSpPr>
            <p:sp>
              <p:nvSpPr>
                <p:cNvPr id="18540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960"/>
                  <a:ext cx="91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Assistant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41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00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47" name="Group 31"/>
              <p:cNvGrpSpPr>
                <a:grpSpLocks/>
              </p:cNvGrpSpPr>
              <p:nvPr/>
            </p:nvGrpSpPr>
            <p:grpSpPr bwMode="auto">
              <a:xfrm>
                <a:off x="1004" y="960"/>
                <a:ext cx="702" cy="384"/>
                <a:chOff x="1004" y="960"/>
                <a:chExt cx="702" cy="384"/>
              </a:xfrm>
            </p:grpSpPr>
            <p:sp>
              <p:nvSpPr>
                <p:cNvPr id="18538" name="Rectangle 32"/>
                <p:cNvSpPr>
                  <a:spLocks noChangeArrowheads="1"/>
                </p:cNvSpPr>
                <p:nvPr/>
              </p:nvSpPr>
              <p:spPr bwMode="auto">
                <a:xfrm>
                  <a:off x="1047" y="960"/>
                  <a:ext cx="6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2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39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4" y="960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48" name="Group 34"/>
              <p:cNvGrpSpPr>
                <a:grpSpLocks/>
              </p:cNvGrpSpPr>
              <p:nvPr/>
            </p:nvGrpSpPr>
            <p:grpSpPr bwMode="auto">
              <a:xfrm>
                <a:off x="1706" y="960"/>
                <a:ext cx="670" cy="384"/>
                <a:chOff x="1706" y="960"/>
                <a:chExt cx="670" cy="384"/>
              </a:xfrm>
            </p:grpSpPr>
            <p:sp>
              <p:nvSpPr>
                <p:cNvPr id="18536" name="Rectangle 35"/>
                <p:cNvSpPr>
                  <a:spLocks noChangeArrowheads="1"/>
                </p:cNvSpPr>
                <p:nvPr/>
              </p:nvSpPr>
              <p:spPr bwMode="auto">
                <a:xfrm>
                  <a:off x="1749" y="960"/>
                  <a:ext cx="5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 smtClean="0">
                      <a:latin typeface="Century Gothic" pitchFamily="34" charset="0"/>
                      <a:cs typeface="Times New Roman" pitchFamily="18" charset="0"/>
                    </a:rPr>
                    <a:t>0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37" name="Rectangle 36"/>
                <p:cNvSpPr>
                  <a:spLocks noChangeArrowheads="1"/>
                </p:cNvSpPr>
                <p:nvPr/>
              </p:nvSpPr>
              <p:spPr bwMode="auto">
                <a:xfrm>
                  <a:off x="1706" y="960"/>
                  <a:ext cx="6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49" name="Group 37"/>
              <p:cNvGrpSpPr>
                <a:grpSpLocks/>
              </p:cNvGrpSpPr>
              <p:nvPr/>
            </p:nvGrpSpPr>
            <p:grpSpPr bwMode="auto">
              <a:xfrm>
                <a:off x="2376" y="960"/>
                <a:ext cx="674" cy="384"/>
                <a:chOff x="2376" y="960"/>
                <a:chExt cx="674" cy="384"/>
              </a:xfrm>
            </p:grpSpPr>
            <p:sp>
              <p:nvSpPr>
                <p:cNvPr id="18534" name="Rectangle 38"/>
                <p:cNvSpPr>
                  <a:spLocks noChangeArrowheads="1"/>
                </p:cNvSpPr>
                <p:nvPr/>
              </p:nvSpPr>
              <p:spPr bwMode="auto">
                <a:xfrm>
                  <a:off x="2419" y="960"/>
                  <a:ext cx="5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n-US" sz="1600" b="1" dirty="0" smtClean="0">
                      <a:solidFill>
                        <a:srgbClr val="FF0000"/>
                      </a:solidFill>
                      <a:latin typeface="Century Gothic" pitchFamily="34" charset="0"/>
                      <a:cs typeface="Times New Roman" pitchFamily="18" charset="0"/>
                    </a:rPr>
                    <a:t>2</a:t>
                  </a:r>
                  <a:endParaRPr lang="en-US" sz="1600" b="1" dirty="0">
                    <a:solidFill>
                      <a:srgbClr val="FF0000"/>
                    </a:solidFill>
                    <a:latin typeface="Century Gothic" pitchFamily="34" charset="0"/>
                    <a:cs typeface="Times New Roman" pitchFamily="18" charset="0"/>
                  </a:endParaRPr>
                </a:p>
              </p:txBody>
            </p:sp>
            <p:sp>
              <p:nvSpPr>
                <p:cNvPr id="18535" name="Rectangle 39"/>
                <p:cNvSpPr>
                  <a:spLocks noChangeArrowheads="1"/>
                </p:cNvSpPr>
                <p:nvPr/>
              </p:nvSpPr>
              <p:spPr bwMode="auto">
                <a:xfrm>
                  <a:off x="2376" y="960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50" name="Group 40"/>
              <p:cNvGrpSpPr>
                <a:grpSpLocks/>
              </p:cNvGrpSpPr>
              <p:nvPr/>
            </p:nvGrpSpPr>
            <p:grpSpPr bwMode="auto">
              <a:xfrm>
                <a:off x="0" y="1344"/>
                <a:ext cx="1004" cy="384"/>
                <a:chOff x="0" y="1344"/>
                <a:chExt cx="1004" cy="384"/>
              </a:xfrm>
            </p:grpSpPr>
            <p:sp>
              <p:nvSpPr>
                <p:cNvPr id="1853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344"/>
                  <a:ext cx="91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LDC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33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344"/>
                  <a:ext cx="100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51" name="Group 43"/>
              <p:cNvGrpSpPr>
                <a:grpSpLocks/>
              </p:cNvGrpSpPr>
              <p:nvPr/>
            </p:nvGrpSpPr>
            <p:grpSpPr bwMode="auto">
              <a:xfrm>
                <a:off x="1004" y="1344"/>
                <a:ext cx="702" cy="384"/>
                <a:chOff x="1004" y="1344"/>
                <a:chExt cx="702" cy="384"/>
              </a:xfrm>
            </p:grpSpPr>
            <p:sp>
              <p:nvSpPr>
                <p:cNvPr id="18530" name="Rectangle 44"/>
                <p:cNvSpPr>
                  <a:spLocks noChangeArrowheads="1"/>
                </p:cNvSpPr>
                <p:nvPr/>
              </p:nvSpPr>
              <p:spPr bwMode="auto">
                <a:xfrm>
                  <a:off x="1047" y="1344"/>
                  <a:ext cx="6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2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31" name="Rectangle 45"/>
                <p:cNvSpPr>
                  <a:spLocks noChangeArrowheads="1"/>
                </p:cNvSpPr>
                <p:nvPr/>
              </p:nvSpPr>
              <p:spPr bwMode="auto">
                <a:xfrm>
                  <a:off x="1004" y="1344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52" name="Group 46"/>
              <p:cNvGrpSpPr>
                <a:grpSpLocks/>
              </p:cNvGrpSpPr>
              <p:nvPr/>
            </p:nvGrpSpPr>
            <p:grpSpPr bwMode="auto">
              <a:xfrm>
                <a:off x="1706" y="1344"/>
                <a:ext cx="670" cy="384"/>
                <a:chOff x="1706" y="1344"/>
                <a:chExt cx="670" cy="384"/>
              </a:xfrm>
            </p:grpSpPr>
            <p:sp>
              <p:nvSpPr>
                <p:cNvPr id="18528" name="Rectangle 47"/>
                <p:cNvSpPr>
                  <a:spLocks noChangeArrowheads="1"/>
                </p:cNvSpPr>
                <p:nvPr/>
              </p:nvSpPr>
              <p:spPr bwMode="auto">
                <a:xfrm>
                  <a:off x="1749" y="1344"/>
                  <a:ext cx="5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2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29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6" y="1344"/>
                  <a:ext cx="6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53" name="Group 49"/>
              <p:cNvGrpSpPr>
                <a:grpSpLocks/>
              </p:cNvGrpSpPr>
              <p:nvPr/>
            </p:nvGrpSpPr>
            <p:grpSpPr bwMode="auto">
              <a:xfrm>
                <a:off x="2376" y="1344"/>
                <a:ext cx="674" cy="384"/>
                <a:chOff x="2376" y="1344"/>
                <a:chExt cx="674" cy="384"/>
              </a:xfrm>
            </p:grpSpPr>
            <p:sp>
              <p:nvSpPr>
                <p:cNvPr id="18526" name="Rectangle 50"/>
                <p:cNvSpPr>
                  <a:spLocks noChangeArrowheads="1"/>
                </p:cNvSpPr>
                <p:nvPr/>
              </p:nvSpPr>
              <p:spPr bwMode="auto">
                <a:xfrm>
                  <a:off x="2419" y="1344"/>
                  <a:ext cx="5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-</a:t>
                  </a:r>
                  <a:endParaRPr lang="en-US" sz="160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27" name="Rectangle 51"/>
                <p:cNvSpPr>
                  <a:spLocks noChangeArrowheads="1"/>
                </p:cNvSpPr>
                <p:nvPr/>
              </p:nvSpPr>
              <p:spPr bwMode="auto">
                <a:xfrm>
                  <a:off x="2376" y="1344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54" name="Group 52"/>
              <p:cNvGrpSpPr>
                <a:grpSpLocks/>
              </p:cNvGrpSpPr>
              <p:nvPr/>
            </p:nvGrpSpPr>
            <p:grpSpPr bwMode="auto">
              <a:xfrm>
                <a:off x="0" y="1728"/>
                <a:ext cx="1004" cy="384"/>
                <a:chOff x="0" y="1728"/>
                <a:chExt cx="1004" cy="384"/>
              </a:xfrm>
            </p:grpSpPr>
            <p:sp>
              <p:nvSpPr>
                <p:cNvPr id="18524" name="Rectangle 53"/>
                <p:cNvSpPr>
                  <a:spLocks noChangeArrowheads="1"/>
                </p:cNvSpPr>
                <p:nvPr/>
              </p:nvSpPr>
              <p:spPr bwMode="auto">
                <a:xfrm>
                  <a:off x="43" y="1728"/>
                  <a:ext cx="91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Welfare </a:t>
                  </a:r>
                  <a:r>
                    <a:rPr lang="en-US" sz="1600" b="1" dirty="0" smtClean="0">
                      <a:latin typeface="Century Gothic" pitchFamily="34" charset="0"/>
                      <a:cs typeface="Times New Roman" pitchFamily="18" charset="0"/>
                    </a:rPr>
                    <a:t>Organizer*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25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1728"/>
                  <a:ext cx="100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55" name="Group 55"/>
              <p:cNvGrpSpPr>
                <a:grpSpLocks/>
              </p:cNvGrpSpPr>
              <p:nvPr/>
            </p:nvGrpSpPr>
            <p:grpSpPr bwMode="auto">
              <a:xfrm>
                <a:off x="1004" y="1728"/>
                <a:ext cx="702" cy="384"/>
                <a:chOff x="1004" y="1728"/>
                <a:chExt cx="702" cy="384"/>
              </a:xfrm>
            </p:grpSpPr>
            <p:sp>
              <p:nvSpPr>
                <p:cNvPr id="18522" name="Rectangle 56"/>
                <p:cNvSpPr>
                  <a:spLocks noChangeArrowheads="1"/>
                </p:cNvSpPr>
                <p:nvPr/>
              </p:nvSpPr>
              <p:spPr bwMode="auto">
                <a:xfrm>
                  <a:off x="1047" y="1728"/>
                  <a:ext cx="6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 smtClean="0">
                      <a:latin typeface="Century Gothic" pitchFamily="34" charset="0"/>
                      <a:cs typeface="Times New Roman" pitchFamily="18" charset="0"/>
                    </a:rPr>
                    <a:t>1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23" name="Rectangle 57"/>
                <p:cNvSpPr>
                  <a:spLocks noChangeArrowheads="1"/>
                </p:cNvSpPr>
                <p:nvPr/>
              </p:nvSpPr>
              <p:spPr bwMode="auto">
                <a:xfrm>
                  <a:off x="1004" y="1728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56" name="Group 58"/>
              <p:cNvGrpSpPr>
                <a:grpSpLocks/>
              </p:cNvGrpSpPr>
              <p:nvPr/>
            </p:nvGrpSpPr>
            <p:grpSpPr bwMode="auto">
              <a:xfrm>
                <a:off x="1706" y="1728"/>
                <a:ext cx="670" cy="384"/>
                <a:chOff x="1706" y="1728"/>
                <a:chExt cx="670" cy="384"/>
              </a:xfrm>
            </p:grpSpPr>
            <p:sp>
              <p:nvSpPr>
                <p:cNvPr id="18520" name="Rectangle 59"/>
                <p:cNvSpPr>
                  <a:spLocks noChangeArrowheads="1"/>
                </p:cNvSpPr>
                <p:nvPr/>
              </p:nvSpPr>
              <p:spPr bwMode="auto">
                <a:xfrm>
                  <a:off x="1749" y="1728"/>
                  <a:ext cx="5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 smtClean="0">
                      <a:latin typeface="Century Gothic" pitchFamily="34" charset="0"/>
                      <a:cs typeface="Times New Roman" pitchFamily="18" charset="0"/>
                    </a:rPr>
                    <a:t>-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21" name="Rectangle 60"/>
                <p:cNvSpPr>
                  <a:spLocks noChangeArrowheads="1"/>
                </p:cNvSpPr>
                <p:nvPr/>
              </p:nvSpPr>
              <p:spPr bwMode="auto">
                <a:xfrm>
                  <a:off x="1706" y="1728"/>
                  <a:ext cx="6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57" name="Group 61"/>
              <p:cNvGrpSpPr>
                <a:grpSpLocks/>
              </p:cNvGrpSpPr>
              <p:nvPr/>
            </p:nvGrpSpPr>
            <p:grpSpPr bwMode="auto">
              <a:xfrm>
                <a:off x="2376" y="1728"/>
                <a:ext cx="674" cy="384"/>
                <a:chOff x="2376" y="1728"/>
                <a:chExt cx="674" cy="384"/>
              </a:xfrm>
            </p:grpSpPr>
            <p:sp>
              <p:nvSpPr>
                <p:cNvPr id="18518" name="Rectangle 62"/>
                <p:cNvSpPr>
                  <a:spLocks noChangeArrowheads="1"/>
                </p:cNvSpPr>
                <p:nvPr/>
              </p:nvSpPr>
              <p:spPr bwMode="auto">
                <a:xfrm>
                  <a:off x="2419" y="1728"/>
                  <a:ext cx="5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dirty="0" smtClean="0">
                      <a:latin typeface="Times New Roman" pitchFamily="18" charset="0"/>
                      <a:cs typeface="Times New Roman" pitchFamily="18" charset="0"/>
                    </a:rPr>
                    <a:t>    0 </a:t>
                  </a:r>
                  <a:r>
                    <a:rPr lang="en-US" sz="2400" dirty="0" smtClean="0">
                      <a:latin typeface="Times New Roman" pitchFamily="18" charset="0"/>
                      <a:cs typeface="Times New Roman" pitchFamily="18" charset="0"/>
                    </a:rPr>
                    <a:t>*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19" name="Rectangle 63"/>
                <p:cNvSpPr>
                  <a:spLocks noChangeArrowheads="1"/>
                </p:cNvSpPr>
                <p:nvPr/>
              </p:nvSpPr>
              <p:spPr bwMode="auto">
                <a:xfrm>
                  <a:off x="2376" y="1728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58" name="Group 64"/>
              <p:cNvGrpSpPr>
                <a:grpSpLocks/>
              </p:cNvGrpSpPr>
              <p:nvPr/>
            </p:nvGrpSpPr>
            <p:grpSpPr bwMode="auto">
              <a:xfrm>
                <a:off x="0" y="2112"/>
                <a:ext cx="1004" cy="384"/>
                <a:chOff x="0" y="2112"/>
                <a:chExt cx="1004" cy="384"/>
              </a:xfrm>
            </p:grpSpPr>
            <p:sp>
              <p:nvSpPr>
                <p:cNvPr id="18516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2112"/>
                  <a:ext cx="91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Driver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17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2112"/>
                  <a:ext cx="100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59" name="Group 67"/>
              <p:cNvGrpSpPr>
                <a:grpSpLocks/>
              </p:cNvGrpSpPr>
              <p:nvPr/>
            </p:nvGrpSpPr>
            <p:grpSpPr bwMode="auto">
              <a:xfrm>
                <a:off x="1004" y="2112"/>
                <a:ext cx="702" cy="384"/>
                <a:chOff x="1004" y="2112"/>
                <a:chExt cx="702" cy="384"/>
              </a:xfrm>
            </p:grpSpPr>
            <p:sp>
              <p:nvSpPr>
                <p:cNvPr id="18514" name="Rectangle 68"/>
                <p:cNvSpPr>
                  <a:spLocks noChangeArrowheads="1"/>
                </p:cNvSpPr>
                <p:nvPr/>
              </p:nvSpPr>
              <p:spPr bwMode="auto">
                <a:xfrm>
                  <a:off x="1047" y="2112"/>
                  <a:ext cx="6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1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15" name="Rectangle 69"/>
                <p:cNvSpPr>
                  <a:spLocks noChangeArrowheads="1"/>
                </p:cNvSpPr>
                <p:nvPr/>
              </p:nvSpPr>
              <p:spPr bwMode="auto">
                <a:xfrm>
                  <a:off x="1004" y="2112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60" name="Group 70"/>
              <p:cNvGrpSpPr>
                <a:grpSpLocks/>
              </p:cNvGrpSpPr>
              <p:nvPr/>
            </p:nvGrpSpPr>
            <p:grpSpPr bwMode="auto">
              <a:xfrm>
                <a:off x="1706" y="2112"/>
                <a:ext cx="670" cy="384"/>
                <a:chOff x="1706" y="2112"/>
                <a:chExt cx="670" cy="384"/>
              </a:xfrm>
            </p:grpSpPr>
            <p:sp>
              <p:nvSpPr>
                <p:cNvPr id="18512" name="Rectangle 71"/>
                <p:cNvSpPr>
                  <a:spLocks noChangeArrowheads="1"/>
                </p:cNvSpPr>
                <p:nvPr/>
              </p:nvSpPr>
              <p:spPr bwMode="auto">
                <a:xfrm>
                  <a:off x="1749" y="2112"/>
                  <a:ext cx="5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 smtClean="0">
                      <a:latin typeface="Century Gothic" pitchFamily="34" charset="0"/>
                      <a:cs typeface="Times New Roman" pitchFamily="18" charset="0"/>
                    </a:rPr>
                    <a:t>0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13" name="Rectangle 72"/>
                <p:cNvSpPr>
                  <a:spLocks noChangeArrowheads="1"/>
                </p:cNvSpPr>
                <p:nvPr/>
              </p:nvSpPr>
              <p:spPr bwMode="auto">
                <a:xfrm>
                  <a:off x="1706" y="2112"/>
                  <a:ext cx="6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61" name="Group 73"/>
              <p:cNvGrpSpPr>
                <a:grpSpLocks/>
              </p:cNvGrpSpPr>
              <p:nvPr/>
            </p:nvGrpSpPr>
            <p:grpSpPr bwMode="auto">
              <a:xfrm>
                <a:off x="2376" y="2112"/>
                <a:ext cx="674" cy="384"/>
                <a:chOff x="2376" y="2112"/>
                <a:chExt cx="674" cy="384"/>
              </a:xfrm>
            </p:grpSpPr>
            <p:sp>
              <p:nvSpPr>
                <p:cNvPr id="18510" name="Rectangle 74"/>
                <p:cNvSpPr>
                  <a:spLocks noChangeArrowheads="1"/>
                </p:cNvSpPr>
                <p:nvPr/>
              </p:nvSpPr>
              <p:spPr bwMode="auto">
                <a:xfrm>
                  <a:off x="2419" y="2112"/>
                  <a:ext cx="5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 sz="1600" b="1" dirty="0" smtClean="0">
                    <a:latin typeface="Century Gothic" pitchFamily="34" charset="0"/>
                    <a:cs typeface="Times New Roman" pitchFamily="18" charset="0"/>
                  </a:endParaRPr>
                </a:p>
                <a:p>
                  <a:pPr algn="ctr"/>
                  <a:r>
                    <a:rPr lang="en-US" sz="1600" b="1" dirty="0" smtClean="0">
                      <a:latin typeface="Century Gothic" pitchFamily="34" charset="0"/>
                      <a:cs typeface="Times New Roman" pitchFamily="18" charset="0"/>
                    </a:rPr>
                    <a:t>1</a:t>
                  </a:r>
                  <a:endParaRPr lang="en-US" sz="160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11" name="Rectangle 75"/>
                <p:cNvSpPr>
                  <a:spLocks noChangeArrowheads="1"/>
                </p:cNvSpPr>
                <p:nvPr/>
              </p:nvSpPr>
              <p:spPr bwMode="auto">
                <a:xfrm>
                  <a:off x="2376" y="2112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62" name="Group 76"/>
              <p:cNvGrpSpPr>
                <a:grpSpLocks/>
              </p:cNvGrpSpPr>
              <p:nvPr/>
            </p:nvGrpSpPr>
            <p:grpSpPr bwMode="auto">
              <a:xfrm>
                <a:off x="0" y="2496"/>
                <a:ext cx="1004" cy="384"/>
                <a:chOff x="0" y="2496"/>
                <a:chExt cx="1004" cy="384"/>
              </a:xfrm>
            </p:grpSpPr>
            <p:sp>
              <p:nvSpPr>
                <p:cNvPr id="18508" name="Rectangle 77"/>
                <p:cNvSpPr>
                  <a:spLocks noChangeArrowheads="1"/>
                </p:cNvSpPr>
                <p:nvPr/>
              </p:nvSpPr>
              <p:spPr bwMode="auto">
                <a:xfrm>
                  <a:off x="43" y="2496"/>
                  <a:ext cx="91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MTS (GEN)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09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2496"/>
                  <a:ext cx="100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63" name="Group 79"/>
              <p:cNvGrpSpPr>
                <a:grpSpLocks/>
              </p:cNvGrpSpPr>
              <p:nvPr/>
            </p:nvGrpSpPr>
            <p:grpSpPr bwMode="auto">
              <a:xfrm>
                <a:off x="1004" y="2496"/>
                <a:ext cx="702" cy="384"/>
                <a:chOff x="1004" y="2496"/>
                <a:chExt cx="702" cy="384"/>
              </a:xfrm>
            </p:grpSpPr>
            <p:sp>
              <p:nvSpPr>
                <p:cNvPr id="18506" name="Rectangle 80"/>
                <p:cNvSpPr>
                  <a:spLocks noChangeArrowheads="1"/>
                </p:cNvSpPr>
                <p:nvPr/>
              </p:nvSpPr>
              <p:spPr bwMode="auto">
                <a:xfrm>
                  <a:off x="1047" y="2496"/>
                  <a:ext cx="6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1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07" name="Rectangle 81"/>
                <p:cNvSpPr>
                  <a:spLocks noChangeArrowheads="1"/>
                </p:cNvSpPr>
                <p:nvPr/>
              </p:nvSpPr>
              <p:spPr bwMode="auto">
                <a:xfrm>
                  <a:off x="1004" y="2496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64" name="Group 82"/>
              <p:cNvGrpSpPr>
                <a:grpSpLocks/>
              </p:cNvGrpSpPr>
              <p:nvPr/>
            </p:nvGrpSpPr>
            <p:grpSpPr bwMode="auto">
              <a:xfrm>
                <a:off x="1706" y="2496"/>
                <a:ext cx="670" cy="384"/>
                <a:chOff x="1706" y="2496"/>
                <a:chExt cx="670" cy="384"/>
              </a:xfrm>
            </p:grpSpPr>
            <p:sp>
              <p:nvSpPr>
                <p:cNvPr id="18504" name="Rectangle 83"/>
                <p:cNvSpPr>
                  <a:spLocks noChangeArrowheads="1"/>
                </p:cNvSpPr>
                <p:nvPr/>
              </p:nvSpPr>
              <p:spPr bwMode="auto">
                <a:xfrm>
                  <a:off x="1749" y="2496"/>
                  <a:ext cx="58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1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05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6" y="2496"/>
                  <a:ext cx="6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65" name="Group 85"/>
              <p:cNvGrpSpPr>
                <a:grpSpLocks/>
              </p:cNvGrpSpPr>
              <p:nvPr/>
            </p:nvGrpSpPr>
            <p:grpSpPr bwMode="auto">
              <a:xfrm>
                <a:off x="2376" y="2496"/>
                <a:ext cx="674" cy="384"/>
                <a:chOff x="2376" y="2496"/>
                <a:chExt cx="674" cy="384"/>
              </a:xfrm>
            </p:grpSpPr>
            <p:sp>
              <p:nvSpPr>
                <p:cNvPr id="18502" name="Rectangle 86"/>
                <p:cNvSpPr>
                  <a:spLocks noChangeArrowheads="1"/>
                </p:cNvSpPr>
                <p:nvPr/>
              </p:nvSpPr>
              <p:spPr bwMode="auto">
                <a:xfrm>
                  <a:off x="2419" y="2496"/>
                  <a:ext cx="58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-</a:t>
                  </a:r>
                  <a:endParaRPr lang="en-US" sz="160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503" name="Rectangle 87"/>
                <p:cNvSpPr>
                  <a:spLocks noChangeArrowheads="1"/>
                </p:cNvSpPr>
                <p:nvPr/>
              </p:nvSpPr>
              <p:spPr bwMode="auto">
                <a:xfrm>
                  <a:off x="2376" y="2496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66" name="Group 88"/>
              <p:cNvGrpSpPr>
                <a:grpSpLocks/>
              </p:cNvGrpSpPr>
              <p:nvPr/>
            </p:nvGrpSpPr>
            <p:grpSpPr bwMode="auto">
              <a:xfrm>
                <a:off x="0" y="2880"/>
                <a:ext cx="1004" cy="480"/>
                <a:chOff x="0" y="2880"/>
                <a:chExt cx="1004" cy="480"/>
              </a:xfrm>
            </p:grpSpPr>
            <p:sp>
              <p:nvSpPr>
                <p:cNvPr id="18500" name="Rectangle 89"/>
                <p:cNvSpPr>
                  <a:spLocks noChangeArrowheads="1"/>
                </p:cNvSpPr>
                <p:nvPr/>
              </p:nvSpPr>
              <p:spPr bwMode="auto">
                <a:xfrm>
                  <a:off x="43" y="2880"/>
                  <a:ext cx="91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Part –time Sanitary Assistant</a:t>
                  </a:r>
                  <a:endParaRPr 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501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2880"/>
                  <a:ext cx="100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67" name="Group 91"/>
              <p:cNvGrpSpPr>
                <a:grpSpLocks/>
              </p:cNvGrpSpPr>
              <p:nvPr/>
            </p:nvGrpSpPr>
            <p:grpSpPr bwMode="auto">
              <a:xfrm>
                <a:off x="1004" y="2880"/>
                <a:ext cx="702" cy="480"/>
                <a:chOff x="1004" y="2880"/>
                <a:chExt cx="702" cy="480"/>
              </a:xfrm>
            </p:grpSpPr>
            <p:sp>
              <p:nvSpPr>
                <p:cNvPr id="18498" name="Rectangle 92"/>
                <p:cNvSpPr>
                  <a:spLocks noChangeArrowheads="1"/>
                </p:cNvSpPr>
                <p:nvPr/>
              </p:nvSpPr>
              <p:spPr bwMode="auto">
                <a:xfrm>
                  <a:off x="1047" y="2880"/>
                  <a:ext cx="61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dirty="0" smtClean="0">
                      <a:latin typeface="Times New Roman" pitchFamily="18" charset="0"/>
                    </a:rPr>
                    <a:t>1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499" name="Rectangle 93"/>
                <p:cNvSpPr>
                  <a:spLocks noChangeArrowheads="1"/>
                </p:cNvSpPr>
                <p:nvPr/>
              </p:nvSpPr>
              <p:spPr bwMode="auto">
                <a:xfrm>
                  <a:off x="1004" y="2880"/>
                  <a:ext cx="7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68" name="Group 94"/>
              <p:cNvGrpSpPr>
                <a:grpSpLocks/>
              </p:cNvGrpSpPr>
              <p:nvPr/>
            </p:nvGrpSpPr>
            <p:grpSpPr bwMode="auto">
              <a:xfrm>
                <a:off x="1706" y="2880"/>
                <a:ext cx="670" cy="480"/>
                <a:chOff x="1706" y="2880"/>
                <a:chExt cx="670" cy="480"/>
              </a:xfrm>
            </p:grpSpPr>
            <p:sp>
              <p:nvSpPr>
                <p:cNvPr id="18496" name="Rectangle 95"/>
                <p:cNvSpPr>
                  <a:spLocks noChangeArrowheads="1"/>
                </p:cNvSpPr>
                <p:nvPr/>
              </p:nvSpPr>
              <p:spPr bwMode="auto">
                <a:xfrm>
                  <a:off x="1749" y="2880"/>
                  <a:ext cx="58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 smtClean="0">
                      <a:latin typeface="Century Gothic" pitchFamily="34" charset="0"/>
                      <a:cs typeface="Times New Roman" pitchFamily="18" charset="0"/>
                    </a:rPr>
                    <a:t>-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497" name="Rectangle 96"/>
                <p:cNvSpPr>
                  <a:spLocks noChangeArrowheads="1"/>
                </p:cNvSpPr>
                <p:nvPr/>
              </p:nvSpPr>
              <p:spPr bwMode="auto">
                <a:xfrm>
                  <a:off x="1706" y="2880"/>
                  <a:ext cx="6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69" name="Group 97"/>
              <p:cNvGrpSpPr>
                <a:grpSpLocks/>
              </p:cNvGrpSpPr>
              <p:nvPr/>
            </p:nvGrpSpPr>
            <p:grpSpPr bwMode="auto">
              <a:xfrm>
                <a:off x="2376" y="2880"/>
                <a:ext cx="674" cy="480"/>
                <a:chOff x="2376" y="2880"/>
                <a:chExt cx="674" cy="480"/>
              </a:xfrm>
            </p:grpSpPr>
            <p:sp>
              <p:nvSpPr>
                <p:cNvPr id="18494" name="Rectangle 98"/>
                <p:cNvSpPr>
                  <a:spLocks noChangeArrowheads="1"/>
                </p:cNvSpPr>
                <p:nvPr/>
              </p:nvSpPr>
              <p:spPr bwMode="auto">
                <a:xfrm>
                  <a:off x="2419" y="2880"/>
                  <a:ext cx="58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 sz="1600" b="1" dirty="0">
                    <a:latin typeface="Century Gothic" pitchFamily="34" charset="0"/>
                    <a:cs typeface="Times New Roman" pitchFamily="18" charset="0"/>
                  </a:endParaRPr>
                </a:p>
                <a:p>
                  <a:pPr algn="ctr"/>
                  <a:r>
                    <a:rPr lang="en-US" sz="1600" dirty="0" smtClean="0">
                      <a:latin typeface="Times New Roman" pitchFamily="18" charset="0"/>
                      <a:cs typeface="Times New Roman" pitchFamily="18" charset="0"/>
                    </a:rPr>
                    <a:t>   1 #</a:t>
                  </a:r>
                  <a:endParaRPr lang="en-US" sz="160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495" name="Rectangle 99"/>
                <p:cNvSpPr>
                  <a:spLocks noChangeArrowheads="1"/>
                </p:cNvSpPr>
                <p:nvPr/>
              </p:nvSpPr>
              <p:spPr bwMode="auto">
                <a:xfrm>
                  <a:off x="2376" y="2880"/>
                  <a:ext cx="67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70" name="Group 100"/>
              <p:cNvGrpSpPr>
                <a:grpSpLocks/>
              </p:cNvGrpSpPr>
              <p:nvPr/>
            </p:nvGrpSpPr>
            <p:grpSpPr bwMode="auto">
              <a:xfrm>
                <a:off x="0" y="3360"/>
                <a:ext cx="1004" cy="403"/>
                <a:chOff x="0" y="3360"/>
                <a:chExt cx="1004" cy="403"/>
              </a:xfrm>
            </p:grpSpPr>
            <p:sp>
              <p:nvSpPr>
                <p:cNvPr id="18492" name="Rectangle 101"/>
                <p:cNvSpPr>
                  <a:spLocks noChangeArrowheads="1"/>
                </p:cNvSpPr>
                <p:nvPr/>
              </p:nvSpPr>
              <p:spPr bwMode="auto">
                <a:xfrm>
                  <a:off x="43" y="3360"/>
                  <a:ext cx="91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Daily Rated Staff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493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3360"/>
                  <a:ext cx="100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71" name="Group 103"/>
              <p:cNvGrpSpPr>
                <a:grpSpLocks/>
              </p:cNvGrpSpPr>
              <p:nvPr/>
            </p:nvGrpSpPr>
            <p:grpSpPr bwMode="auto">
              <a:xfrm>
                <a:off x="1004" y="3360"/>
                <a:ext cx="702" cy="403"/>
                <a:chOff x="1004" y="3360"/>
                <a:chExt cx="702" cy="403"/>
              </a:xfrm>
            </p:grpSpPr>
            <p:sp>
              <p:nvSpPr>
                <p:cNvPr id="1849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47" y="3360"/>
                  <a:ext cx="616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4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49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004" y="3360"/>
                  <a:ext cx="70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72" name="Group 106"/>
              <p:cNvGrpSpPr>
                <a:grpSpLocks/>
              </p:cNvGrpSpPr>
              <p:nvPr/>
            </p:nvGrpSpPr>
            <p:grpSpPr bwMode="auto">
              <a:xfrm>
                <a:off x="1706" y="3360"/>
                <a:ext cx="670" cy="403"/>
                <a:chOff x="1706" y="3360"/>
                <a:chExt cx="670" cy="403"/>
              </a:xfrm>
            </p:grpSpPr>
            <p:sp>
              <p:nvSpPr>
                <p:cNvPr id="18488" name="Rectangle 107"/>
                <p:cNvSpPr>
                  <a:spLocks noChangeArrowheads="1"/>
                </p:cNvSpPr>
                <p:nvPr/>
              </p:nvSpPr>
              <p:spPr bwMode="auto">
                <a:xfrm>
                  <a:off x="1749" y="3360"/>
                  <a:ext cx="5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b="1" dirty="0">
                      <a:latin typeface="Century Gothic" pitchFamily="34" charset="0"/>
                      <a:cs typeface="Times New Roman" pitchFamily="18" charset="0"/>
                    </a:rPr>
                    <a:t>3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  <p:sp>
              <p:nvSpPr>
                <p:cNvPr id="18489" name="Rectangle 108"/>
                <p:cNvSpPr>
                  <a:spLocks noChangeArrowheads="1"/>
                </p:cNvSpPr>
                <p:nvPr/>
              </p:nvSpPr>
              <p:spPr bwMode="auto">
                <a:xfrm>
                  <a:off x="1706" y="3360"/>
                  <a:ext cx="6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73" name="Group 109"/>
              <p:cNvGrpSpPr>
                <a:grpSpLocks/>
              </p:cNvGrpSpPr>
              <p:nvPr/>
            </p:nvGrpSpPr>
            <p:grpSpPr bwMode="auto">
              <a:xfrm>
                <a:off x="2376" y="3360"/>
                <a:ext cx="674" cy="403"/>
                <a:chOff x="2376" y="3360"/>
                <a:chExt cx="674" cy="403"/>
              </a:xfrm>
            </p:grpSpPr>
            <p:sp>
              <p:nvSpPr>
                <p:cNvPr id="18486" name="Rectangle 110"/>
                <p:cNvSpPr>
                  <a:spLocks noChangeArrowheads="1"/>
                </p:cNvSpPr>
                <p:nvPr/>
              </p:nvSpPr>
              <p:spPr bwMode="auto">
                <a:xfrm>
                  <a:off x="2419" y="3360"/>
                  <a:ext cx="58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600" dirty="0" smtClean="0">
                      <a:latin typeface="Times New Roman" pitchFamily="18" charset="0"/>
                      <a:cs typeface="Times New Roman" pitchFamily="18" charset="0"/>
                    </a:rPr>
                    <a:t>1 #</a:t>
                  </a:r>
                  <a:endParaRPr lang="en-US" sz="16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8487" name="Rectangle 111"/>
                <p:cNvSpPr>
                  <a:spLocks noChangeArrowheads="1"/>
                </p:cNvSpPr>
                <p:nvPr/>
              </p:nvSpPr>
              <p:spPr bwMode="auto">
                <a:xfrm>
                  <a:off x="2376" y="3360"/>
                  <a:ext cx="67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74" name="Group 112"/>
              <p:cNvGrpSpPr>
                <a:grpSpLocks/>
              </p:cNvGrpSpPr>
              <p:nvPr/>
            </p:nvGrpSpPr>
            <p:grpSpPr bwMode="auto">
              <a:xfrm>
                <a:off x="0" y="3763"/>
                <a:ext cx="1004" cy="480"/>
                <a:chOff x="0" y="3763"/>
                <a:chExt cx="1004" cy="480"/>
              </a:xfrm>
            </p:grpSpPr>
            <p:sp>
              <p:nvSpPr>
                <p:cNvPr id="18484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" y="3763"/>
                  <a:ext cx="91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3200" b="1" dirty="0">
                      <a:solidFill>
                        <a:srgbClr val="FFFF00"/>
                      </a:solidFill>
                      <a:latin typeface="Century Gothic" pitchFamily="34" charset="0"/>
                      <a:cs typeface="Times New Roman" pitchFamily="18" charset="0"/>
                    </a:rPr>
                    <a:t>Total</a:t>
                  </a:r>
                  <a:endParaRPr lang="en-US" sz="3200" b="1" dirty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8485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3763"/>
                  <a:ext cx="100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75" name="Group 115"/>
              <p:cNvGrpSpPr>
                <a:grpSpLocks/>
              </p:cNvGrpSpPr>
              <p:nvPr/>
            </p:nvGrpSpPr>
            <p:grpSpPr bwMode="auto">
              <a:xfrm>
                <a:off x="1004" y="3763"/>
                <a:ext cx="702" cy="480"/>
                <a:chOff x="1004" y="3763"/>
                <a:chExt cx="702" cy="480"/>
              </a:xfrm>
            </p:grpSpPr>
            <p:sp>
              <p:nvSpPr>
                <p:cNvPr id="18482" name="Rectangle 116"/>
                <p:cNvSpPr>
                  <a:spLocks noChangeArrowheads="1"/>
                </p:cNvSpPr>
                <p:nvPr/>
              </p:nvSpPr>
              <p:spPr bwMode="auto">
                <a:xfrm>
                  <a:off x="1047" y="3763"/>
                  <a:ext cx="61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3200" b="1" dirty="0" smtClean="0">
                      <a:solidFill>
                        <a:srgbClr val="FFFF00"/>
                      </a:solidFill>
                      <a:latin typeface="Century Gothic" pitchFamily="34" charset="0"/>
                      <a:cs typeface="Times New Roman" pitchFamily="18" charset="0"/>
                    </a:rPr>
                    <a:t>13</a:t>
                  </a:r>
                  <a:endParaRPr lang="en-US" sz="3200" b="1" dirty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848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004" y="3763"/>
                  <a:ext cx="7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76" name="Group 118"/>
              <p:cNvGrpSpPr>
                <a:grpSpLocks/>
              </p:cNvGrpSpPr>
              <p:nvPr/>
            </p:nvGrpSpPr>
            <p:grpSpPr bwMode="auto">
              <a:xfrm>
                <a:off x="1706" y="3763"/>
                <a:ext cx="670" cy="480"/>
                <a:chOff x="1706" y="3763"/>
                <a:chExt cx="670" cy="480"/>
              </a:xfrm>
            </p:grpSpPr>
            <p:sp>
              <p:nvSpPr>
                <p:cNvPr id="18480" name="Rectangle 119"/>
                <p:cNvSpPr>
                  <a:spLocks noChangeArrowheads="1"/>
                </p:cNvSpPr>
                <p:nvPr/>
              </p:nvSpPr>
              <p:spPr bwMode="auto">
                <a:xfrm>
                  <a:off x="1749" y="3763"/>
                  <a:ext cx="58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3200" b="1" dirty="0" smtClean="0">
                      <a:solidFill>
                        <a:srgbClr val="FFFF00"/>
                      </a:solidFill>
                      <a:latin typeface="Times New Roman" pitchFamily="18" charset="0"/>
                    </a:rPr>
                    <a:t>08</a:t>
                  </a:r>
                  <a:endParaRPr lang="en-US" sz="3200" b="1" dirty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8481" name="Rectangle 120"/>
                <p:cNvSpPr>
                  <a:spLocks noChangeArrowheads="1"/>
                </p:cNvSpPr>
                <p:nvPr/>
              </p:nvSpPr>
              <p:spPr bwMode="auto">
                <a:xfrm>
                  <a:off x="1706" y="3763"/>
                  <a:ext cx="6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  <p:grpSp>
            <p:nvGrpSpPr>
              <p:cNvPr id="18477" name="Group 121"/>
              <p:cNvGrpSpPr>
                <a:grpSpLocks/>
              </p:cNvGrpSpPr>
              <p:nvPr/>
            </p:nvGrpSpPr>
            <p:grpSpPr bwMode="auto">
              <a:xfrm>
                <a:off x="2376" y="3763"/>
                <a:ext cx="674" cy="480"/>
                <a:chOff x="2376" y="3763"/>
                <a:chExt cx="674" cy="480"/>
              </a:xfrm>
            </p:grpSpPr>
            <p:sp>
              <p:nvSpPr>
                <p:cNvPr id="18478" name="Rectangle 122"/>
                <p:cNvSpPr>
                  <a:spLocks noChangeArrowheads="1"/>
                </p:cNvSpPr>
                <p:nvPr/>
              </p:nvSpPr>
              <p:spPr bwMode="auto">
                <a:xfrm>
                  <a:off x="2419" y="3763"/>
                  <a:ext cx="58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3200" b="1" dirty="0" smtClean="0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rPr>
                    <a:t>   </a:t>
                  </a:r>
                  <a:r>
                    <a:rPr lang="en-US" sz="3200" b="1" dirty="0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rPr>
                    <a:t> </a:t>
                  </a:r>
                </a:p>
                <a:p>
                  <a:pPr algn="ctr"/>
                  <a:r>
                    <a:rPr lang="en-US" sz="3200" b="1" dirty="0" smtClean="0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rPr>
                    <a:t>05</a:t>
                  </a:r>
                  <a:endParaRPr lang="en-US" sz="32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3200" b="1" dirty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8479" name="Rectangle 123"/>
                <p:cNvSpPr>
                  <a:spLocks noChangeArrowheads="1"/>
                </p:cNvSpPr>
                <p:nvPr/>
              </p:nvSpPr>
              <p:spPr bwMode="auto">
                <a:xfrm>
                  <a:off x="2376" y="3763"/>
                  <a:ext cx="67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dirty="0"/>
                </a:p>
              </p:txBody>
            </p:sp>
          </p:grpSp>
        </p:grpSp>
        <p:sp>
          <p:nvSpPr>
            <p:cNvPr id="18437" name="Rectangle 124"/>
            <p:cNvSpPr>
              <a:spLocks noChangeArrowheads="1"/>
            </p:cNvSpPr>
            <p:nvPr/>
          </p:nvSpPr>
          <p:spPr bwMode="auto">
            <a:xfrm>
              <a:off x="-3" y="-3"/>
              <a:ext cx="3056" cy="4249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/>
            </a:p>
          </p:txBody>
        </p:sp>
      </p:grpSp>
      <p:sp>
        <p:nvSpPr>
          <p:cNvPr id="128" name="Title 1"/>
          <p:cNvSpPr txBox="1">
            <a:spLocks/>
          </p:cNvSpPr>
          <p:nvPr/>
        </p:nvSpPr>
        <p:spPr bwMode="auto">
          <a:xfrm>
            <a:off x="457200" y="76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u="sng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STAFF STATUS</a:t>
            </a:r>
            <a:endParaRPr lang="en-US" sz="2800" u="sng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9357" y="6488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* - Engaged a consultant   #  Two sanitary  workers  outsourced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2C9E83-28E9-422F-A454-3C3704AC3AF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73557"/>
              </p:ext>
            </p:extLst>
          </p:nvPr>
        </p:nvGraphicFramePr>
        <p:xfrm>
          <a:off x="76200" y="838200"/>
          <a:ext cx="8991600" cy="51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/>
                <a:gridCol w="8242300"/>
              </a:tblGrid>
              <a:tr h="470654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FFFF00"/>
                          </a:solidFill>
                        </a:rPr>
                        <a:t>SNo </a:t>
                      </a:r>
                      <a:endParaRPr 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FFFF00"/>
                          </a:solidFill>
                        </a:rPr>
                        <a:t>SCHEMES</a:t>
                      </a:r>
                      <a:endParaRPr 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0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Horizontal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Reservation for re-employment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in Govt: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Gp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‘C’ – 10%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0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Legal Assistance / Police Protection when needed by serving / retired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000000"/>
                          </a:solidFill>
                        </a:rPr>
                        <a:t>Defence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Personnel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0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1%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&amp; 3% Horizontal reservation for Wards of ESM in Med &amp; Tech/Higher Studies respectively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0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Exemption from payment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of Examination fee for recruitment to </a:t>
                      </a:r>
                      <a:r>
                        <a:rPr lang="en-US" sz="1600" baseline="0" dirty="0" err="1" smtClean="0">
                          <a:solidFill>
                            <a:srgbClr val="000000"/>
                          </a:solidFill>
                        </a:rPr>
                        <a:t>Gp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‘C’ posts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0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Exemption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from appearing in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physical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efficiency test for Police recruitment.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0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3% reservation – Allotment of house site/flats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through Puducherry Housing Board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3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Age Concession of 3 years more in addition to the period of defence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service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3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Cash incentives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to Gallantry &amp; Distinguished Award Winners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3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Exemption of House Tax for ESM/spouse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irrespective of built up area of the House.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u="sng" dirty="0" smtClean="0">
                <a:solidFill>
                  <a:srgbClr val="FFFF00"/>
                </a:solidFill>
              </a:rPr>
              <a:t>GOVT SCHEMES/CONCESSIONS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243840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Century Gothic" pitchFamily="34" charset="0"/>
                <a:cs typeface="Times New Roman" pitchFamily="18" charset="0"/>
              </a:rPr>
              <a:t>ARMED </a:t>
            </a:r>
            <a:r>
              <a:rPr lang="en-US" sz="3600" b="1" u="sng" dirty="0">
                <a:solidFill>
                  <a:srgbClr val="FFFF00"/>
                </a:solidFill>
                <a:latin typeface="Century Gothic" pitchFamily="34" charset="0"/>
                <a:cs typeface="Times New Roman" pitchFamily="18" charset="0"/>
              </a:rPr>
              <a:t>FORCES FLAG DAY FUND</a:t>
            </a:r>
          </a:p>
          <a:p>
            <a:pPr algn="ctr"/>
            <a:r>
              <a:rPr lang="en-US" sz="3600" b="1" u="sng" dirty="0">
                <a:solidFill>
                  <a:srgbClr val="FFFF00"/>
                </a:solidFill>
                <a:latin typeface="Century Gothic" pitchFamily="34" charset="0"/>
                <a:cs typeface="Times New Roman" pitchFamily="18" charset="0"/>
              </a:rPr>
              <a:t>(AFFD FUND) </a:t>
            </a:r>
            <a:endParaRPr lang="en-US" sz="36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>
              <a:defRPr/>
            </a:pPr>
            <a:r>
              <a:rPr lang="en-US" sz="3600" b="1" u="sng" dirty="0">
                <a:solidFill>
                  <a:srgbClr val="FFFF00"/>
                </a:solidFill>
                <a:latin typeface="Arial" charset="0"/>
              </a:rPr>
              <a:t>ARMED FORCES FLAG DAY FUND</a:t>
            </a:r>
            <a:r>
              <a:rPr lang="en-US" sz="3600" u="sng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3810000"/>
          </a:xfrm>
        </p:spPr>
        <p:txBody>
          <a:bodyPr/>
          <a:lstStyle/>
          <a:p>
            <a:pPr algn="just">
              <a:lnSpc>
                <a:spcPct val="80000"/>
              </a:lnSpc>
              <a:defRPr/>
            </a:pPr>
            <a:r>
              <a:rPr lang="en-US" sz="2800" dirty="0"/>
              <a:t>Created in  April  1972 by the Amalgamation of The Puducherry Ex-Service Personnel Benevolent Fund with Special Fund for </a:t>
            </a:r>
            <a:r>
              <a:rPr lang="en-US" sz="2800" dirty="0" smtClean="0"/>
              <a:t>resettlement, </a:t>
            </a:r>
            <a:r>
              <a:rPr lang="en-US" sz="2800" dirty="0"/>
              <a:t>rehabilitation </a:t>
            </a:r>
            <a:r>
              <a:rPr lang="en-US" sz="2800" dirty="0" smtClean="0"/>
              <a:t>and welfare of Ex- Servicemen and their families.</a:t>
            </a:r>
            <a:endParaRPr lang="en-US" sz="2800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dirty="0"/>
          </a:p>
          <a:p>
            <a:pPr algn="just">
              <a:lnSpc>
                <a:spcPct val="80000"/>
              </a:lnSpc>
              <a:defRPr/>
            </a:pPr>
            <a:r>
              <a:rPr lang="en-US" sz="2800" dirty="0">
                <a:cs typeface="Times New Roman" pitchFamily="18" charset="0"/>
              </a:rPr>
              <a:t>Administered by the Managing Committee as per the </a:t>
            </a:r>
            <a:r>
              <a:rPr lang="en-US" sz="2800" dirty="0" smtClean="0">
                <a:cs typeface="Times New Roman" pitchFamily="18" charset="0"/>
              </a:rPr>
              <a:t>Bye-law. </a:t>
            </a:r>
            <a:r>
              <a:rPr lang="en-US" sz="2000" dirty="0" smtClean="0">
                <a:solidFill>
                  <a:srgbClr val="FFFF00"/>
                </a:solidFill>
                <a:cs typeface="Times New Roman" pitchFamily="18" charset="0"/>
              </a:rPr>
              <a:t>(G.O. Ms. No. 49 </a:t>
            </a:r>
            <a:r>
              <a:rPr lang="en-US" sz="2000" dirty="0" err="1" smtClean="0">
                <a:solidFill>
                  <a:srgbClr val="FFFF00"/>
                </a:solidFill>
                <a:cs typeface="Times New Roman" pitchFamily="18" charset="0"/>
              </a:rPr>
              <a:t>Dt</a:t>
            </a:r>
            <a:r>
              <a:rPr lang="en-US" sz="2000" dirty="0" smtClean="0">
                <a:solidFill>
                  <a:srgbClr val="FFFF00"/>
                </a:solidFill>
                <a:cs typeface="Times New Roman" pitchFamily="18" charset="0"/>
              </a:rPr>
              <a:t> 28.09.2012 &amp; G.O.Ms.No.22 dated 24.02.2020)</a:t>
            </a:r>
            <a:endParaRPr lang="en-US" sz="2800" dirty="0">
              <a:solidFill>
                <a:srgbClr val="FFFF00"/>
              </a:solidFill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lang="en-US" sz="3600" b="1" dirty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 smtClean="0">
                <a:solidFill>
                  <a:srgbClr val="FFFF00"/>
                </a:solidFill>
                <a:latin typeface="Arial" charset="0"/>
              </a:rPr>
              <a:t>CONSTITUTION OF </a:t>
            </a:r>
            <a:br>
              <a:rPr lang="en-US" sz="2800" b="1" u="sng" dirty="0" smtClean="0">
                <a:solidFill>
                  <a:srgbClr val="FFFF00"/>
                </a:solidFill>
                <a:latin typeface="Arial" charset="0"/>
              </a:rPr>
            </a:br>
            <a:r>
              <a:rPr lang="en-US" sz="2800" b="1" u="sng" dirty="0" smtClean="0">
                <a:solidFill>
                  <a:srgbClr val="FFFF00"/>
                </a:solidFill>
                <a:latin typeface="Arial" charset="0"/>
              </a:rPr>
              <a:t>MANAGEMENT COMMITTEE</a:t>
            </a:r>
            <a:br>
              <a:rPr lang="en-US" sz="2800" b="1" u="sng" dirty="0" smtClean="0">
                <a:solidFill>
                  <a:srgbClr val="FFFF00"/>
                </a:solidFill>
                <a:latin typeface="Arial" charset="0"/>
              </a:rPr>
            </a:br>
            <a:r>
              <a:rPr lang="en-US" sz="1800" b="1" dirty="0" smtClean="0">
                <a:solidFill>
                  <a:srgbClr val="FFFF00"/>
                </a:solidFill>
                <a:latin typeface="Arial" charset="0"/>
              </a:rPr>
              <a:t>(</a:t>
            </a:r>
            <a:r>
              <a:rPr lang="en-US" sz="1800" b="1" u="sng" dirty="0" smtClean="0">
                <a:solidFill>
                  <a:srgbClr val="FFFF00"/>
                </a:solidFill>
                <a:latin typeface="Arial" charset="0"/>
              </a:rPr>
              <a:t>G.O. Ms. No. 22 </a:t>
            </a:r>
            <a:r>
              <a:rPr lang="en-US" sz="1800" b="1" u="sng" dirty="0" err="1" smtClean="0">
                <a:solidFill>
                  <a:srgbClr val="FFFF00"/>
                </a:solidFill>
                <a:latin typeface="Arial" charset="0"/>
              </a:rPr>
              <a:t>Dt</a:t>
            </a:r>
            <a:r>
              <a:rPr lang="en-US" sz="1800" b="1" u="sng" dirty="0" smtClean="0">
                <a:solidFill>
                  <a:srgbClr val="FFFF00"/>
                </a:solidFill>
                <a:latin typeface="Arial" charset="0"/>
              </a:rPr>
              <a:t> 24.02.2020</a:t>
            </a:r>
            <a:r>
              <a:rPr lang="en-US" sz="1800" b="1" dirty="0" smtClean="0">
                <a:solidFill>
                  <a:srgbClr val="FFFF00"/>
                </a:solidFill>
                <a:latin typeface="Arial" charset="0"/>
              </a:rPr>
              <a:t>)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smtClean="0">
                <a:latin typeface="Arial Narrow" pitchFamily="34" charset="0"/>
              </a:rPr>
              <a:t>Role: The “Managing committee” is the controller of AFFDF and lays down the polices and guidelines for allocation of funds for various welfare schemes.</a:t>
            </a:r>
            <a:endParaRPr lang="en-US" sz="2000" b="1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 Narrow" pitchFamily="34" charset="0"/>
              </a:rPr>
              <a:t>Chairman 	 	-  Hon’ble Chief Minister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 Narrow" pitchFamily="34" charset="0"/>
              </a:rPr>
              <a:t>Vice-Chairman	  	-  </a:t>
            </a:r>
            <a:r>
              <a:rPr lang="en-US" sz="2000" b="1" dirty="0" err="1" smtClean="0">
                <a:latin typeface="Arial Narrow" pitchFamily="34" charset="0"/>
              </a:rPr>
              <a:t>Hon’ble</a:t>
            </a:r>
            <a:r>
              <a:rPr lang="en-US" sz="2000" b="1" dirty="0" smtClean="0">
                <a:latin typeface="Arial Narrow" pitchFamily="34" charset="0"/>
              </a:rPr>
              <a:t> Minister (Sainik Welfare)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 Narrow" pitchFamily="34" charset="0"/>
              </a:rPr>
              <a:t>Official  Members 	-  Chief Secretary, Secretary (Sainik Welfare)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000" b="1" dirty="0" smtClean="0">
                <a:latin typeface="Arial Narrow" pitchFamily="34" charset="0"/>
              </a:rPr>
              <a:t>                                                   GOC-in-C, DGP, Collector Puducherry and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000" b="1" dirty="0" smtClean="0">
                <a:latin typeface="Arial Narrow" pitchFamily="34" charset="0"/>
              </a:rPr>
              <a:t>                                                   Karaikal, Under Secretary (Home),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 Narrow" pitchFamily="34" charset="0"/>
              </a:rPr>
              <a:t>Non-official Members  	-  04 ESM and 02 ESM Officers nominated by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000" b="1" dirty="0" smtClean="0">
                <a:latin typeface="Arial Narrow" pitchFamily="34" charset="0"/>
              </a:rPr>
              <a:t>                                                   Govt. of Puducherry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1" dirty="0" smtClean="0">
                <a:latin typeface="Arial Narrow" pitchFamily="34" charset="0"/>
              </a:rPr>
              <a:t>Co-opted Members 	-  Secretary, DESW, GoI ; DGR; MD-ECHS;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000" b="1" dirty="0" smtClean="0">
                <a:latin typeface="Arial Narrow" pitchFamily="34" charset="0"/>
              </a:rPr>
              <a:t>                                          	   Secretary-KSB;  Dir Resettlement (South)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000" b="1" dirty="0" smtClean="0">
                <a:latin typeface="Arial Narrow" pitchFamily="34" charset="0"/>
              </a:rPr>
              <a:t>				   Secretary to Govt (Finance  &amp; Industries),</a:t>
            </a:r>
            <a:r>
              <a:rPr lang="en-US" sz="2000" b="1" dirty="0" err="1" smtClean="0">
                <a:latin typeface="Arial Narrow" pitchFamily="34" charset="0"/>
              </a:rPr>
              <a:t>Pdy</a:t>
            </a:r>
            <a:r>
              <a:rPr lang="en-US" sz="2000" b="1" dirty="0" smtClean="0">
                <a:latin typeface="Arial Narrow" pitchFamily="34" charset="0"/>
              </a:rPr>
              <a:t>;  				   Employment Officer, Pdy</a:t>
            </a:r>
          </a:p>
          <a:p>
            <a:pPr marL="347663" lvl="2" indent="-347663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 Narrow" pitchFamily="34" charset="0"/>
              </a:rPr>
              <a:t>Member Secretary	-  Director, Department of Sainik Welfare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>
              <a:defRPr/>
            </a:pPr>
            <a:r>
              <a:rPr lang="en-US" sz="3200" b="1" u="sng" dirty="0" smtClean="0">
                <a:solidFill>
                  <a:srgbClr val="FFFF00"/>
                </a:solidFill>
                <a:latin typeface="Arial" charset="0"/>
              </a:rPr>
              <a:t>AFFD FUND – EXECUTIVE SUB </a:t>
            </a:r>
            <a:r>
              <a:rPr lang="en-US" sz="3200" b="1" u="sng" dirty="0">
                <a:solidFill>
                  <a:srgbClr val="FFFF00"/>
                </a:solidFill>
                <a:latin typeface="Arial" charset="0"/>
              </a:rPr>
              <a:t>COMMITTEE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15400" cy="57150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u="sng" dirty="0"/>
              <a:t>Constituted as per the </a:t>
            </a:r>
            <a:r>
              <a:rPr lang="en-US" sz="2400" b="1" u="sng" dirty="0" smtClean="0"/>
              <a:t>bye-law</a:t>
            </a:r>
            <a:endParaRPr lang="en-US" sz="2400" b="1" u="sng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Chairman			</a:t>
            </a:r>
            <a:r>
              <a:rPr lang="en-US" sz="2400" b="1" dirty="0" smtClean="0"/>
              <a:t>-    The </a:t>
            </a:r>
            <a:r>
              <a:rPr lang="en-US" sz="2400" b="1" dirty="0"/>
              <a:t>Chief Secretary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Members			- </a:t>
            </a:r>
            <a:r>
              <a:rPr lang="en-US" sz="2400" b="1" dirty="0" smtClean="0"/>
              <a:t>   D.G</a:t>
            </a:r>
            <a:r>
              <a:rPr lang="en-US" sz="2400" b="1" dirty="0"/>
              <a:t>. Police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					</a:t>
            </a:r>
            <a:r>
              <a:rPr lang="en-US" sz="2400" b="1" dirty="0" smtClean="0"/>
              <a:t>-    Secretary (Sainik Welfare)</a:t>
            </a:r>
            <a:endParaRPr lang="en-US" sz="2400" b="1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					</a:t>
            </a:r>
            <a:r>
              <a:rPr lang="en-US" sz="2400" b="1" dirty="0" smtClean="0"/>
              <a:t>-    Collector, Puducherry </a:t>
            </a:r>
            <a:endParaRPr lang="en-US" sz="2400" b="1" dirty="0"/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Member Secretary  	-  </a:t>
            </a:r>
            <a:r>
              <a:rPr lang="en-US" sz="2400" b="1" dirty="0" smtClean="0"/>
              <a:t>  </a:t>
            </a:r>
            <a:r>
              <a:rPr lang="en-US" sz="2400" b="1" dirty="0"/>
              <a:t>Director, Sainik </a:t>
            </a:r>
            <a:r>
              <a:rPr lang="en-US" sz="2400" b="1" dirty="0" smtClean="0"/>
              <a:t>Welfare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 smtClean="0"/>
              <a:t>-----</a:t>
            </a:r>
            <a:endParaRPr lang="en-US" sz="2400" b="1" dirty="0"/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 smtClean="0"/>
              <a:t>Advises </a:t>
            </a:r>
            <a:r>
              <a:rPr lang="en-US" sz="2400" b="1" dirty="0"/>
              <a:t>the Managing Committee and executes the decisions of the Managing committee</a:t>
            </a:r>
            <a:r>
              <a:rPr lang="en-US" sz="2800" b="1" dirty="0"/>
              <a:t> </a:t>
            </a:r>
            <a:endParaRPr lang="en-US" sz="2800" b="1" dirty="0" smtClean="0"/>
          </a:p>
          <a:p>
            <a:pPr algn="just">
              <a:lnSpc>
                <a:spcPct val="90000"/>
              </a:lnSpc>
              <a:buNone/>
              <a:defRPr/>
            </a:pPr>
            <a:endParaRPr lang="en-US" sz="2800" b="1" dirty="0" smtClean="0"/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 smtClean="0"/>
              <a:t>Extends financial assistance to the ESM and their dependents</a:t>
            </a:r>
          </a:p>
          <a:p>
            <a:pPr algn="just">
              <a:lnSpc>
                <a:spcPct val="90000"/>
              </a:lnSpc>
              <a:defRPr/>
            </a:pPr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FFFF00"/>
                </a:solidFill>
              </a:rPr>
              <a:t/>
            </a:r>
            <a:br>
              <a:rPr lang="en-US" sz="2800" b="1" u="sng" dirty="0" smtClean="0">
                <a:solidFill>
                  <a:srgbClr val="FFFF00"/>
                </a:solidFill>
              </a:rPr>
            </a:br>
            <a:r>
              <a:rPr lang="en-US" sz="2800" b="1" u="sng" dirty="0" smtClean="0">
                <a:solidFill>
                  <a:srgbClr val="FFFF00"/>
                </a:solidFill>
              </a:rPr>
              <a:t>SCHEME WISE AMOUNT SPENT</a:t>
            </a:r>
            <a:r>
              <a:rPr lang="en-US" b="1" u="sng" dirty="0" smtClean="0">
                <a:solidFill>
                  <a:srgbClr val="FFFF00"/>
                </a:solidFill>
              </a:rPr>
              <a:t/>
            </a:r>
            <a:br>
              <a:rPr lang="en-US" b="1" u="sng" dirty="0" smtClean="0">
                <a:solidFill>
                  <a:srgbClr val="FFFF00"/>
                </a:solidFill>
              </a:rPr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320871"/>
              </p:ext>
            </p:extLst>
          </p:nvPr>
        </p:nvGraphicFramePr>
        <p:xfrm>
          <a:off x="457200" y="1143001"/>
          <a:ext cx="8534398" cy="568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3048000"/>
                <a:gridCol w="990600"/>
                <a:gridCol w="762000"/>
                <a:gridCol w="838200"/>
                <a:gridCol w="685800"/>
                <a:gridCol w="762000"/>
                <a:gridCol w="838198"/>
              </a:tblGrid>
              <a:tr h="609778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Schemes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2019-20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2020-21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2021-22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0977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Benefi-ciaries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Benefi-ciaries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71111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Subsistence allowance to destitute XSM /Widows of XSM @ Rs.10,000/-/9,000/-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36.97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52.82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48.67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/>
                </a:tc>
              </a:tr>
              <a:tr h="348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871111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Marriage Grant @ Rs.25,000/- each to any one of daughter of XSM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0.15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/>
                </a:tc>
              </a:tr>
              <a:tr h="3484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1393777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Funeral grant @ Rs.12,000/-/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10,000/- each to next of kin of deceased XSM/Widow of XSM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2.45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5.08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8.02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71</a:t>
                      </a:r>
                    </a:p>
                  </a:txBody>
                  <a:tcPr horzOverflow="overflow"/>
                </a:tc>
              </a:tr>
              <a:tr h="41147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Cont’d</a:t>
                      </a: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609600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2800" b="1" u="sng" kern="0" dirty="0" smtClean="0">
                <a:solidFill>
                  <a:srgbClr val="00B050"/>
                </a:solidFill>
              </a:rPr>
              <a:t/>
            </a:r>
            <a:br>
              <a:rPr lang="en-US" sz="2800" b="1" u="sng" kern="0" dirty="0" smtClean="0">
                <a:solidFill>
                  <a:srgbClr val="00B050"/>
                </a:solidFill>
              </a:rPr>
            </a:br>
            <a:r>
              <a:rPr lang="en-US" sz="2000" b="1" u="sng" kern="0" dirty="0" smtClean="0">
                <a:solidFill>
                  <a:srgbClr val="00B050"/>
                </a:solidFill>
              </a:rPr>
              <a:t>RECURRING SCHEMES</a:t>
            </a:r>
            <a:r>
              <a:rPr lang="en-US" sz="3600" b="1" u="sng" kern="0" dirty="0" smtClean="0">
                <a:solidFill>
                  <a:srgbClr val="00B050"/>
                </a:solidFill>
              </a:rPr>
              <a:t/>
            </a:r>
            <a:br>
              <a:rPr lang="en-US" sz="3600" b="1" u="sng" kern="0" dirty="0" smtClean="0">
                <a:solidFill>
                  <a:srgbClr val="00B050"/>
                </a:solidFill>
              </a:rPr>
            </a:br>
            <a:endParaRPr lang="en-IN" kern="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8637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793385"/>
              </p:ext>
            </p:extLst>
          </p:nvPr>
        </p:nvGraphicFramePr>
        <p:xfrm>
          <a:off x="457200" y="381000"/>
          <a:ext cx="8610602" cy="6179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43"/>
                <a:gridCol w="3233057"/>
                <a:gridCol w="841604"/>
                <a:gridCol w="768804"/>
                <a:gridCol w="768804"/>
                <a:gridCol w="768804"/>
                <a:gridCol w="768804"/>
                <a:gridCol w="845682"/>
              </a:tblGrid>
              <a:tr h="41148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Major Schemes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2019-20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2020-21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2021-22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838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57905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Re-imbursement of Tuition fees and Book/ Uniform allowance to Wards of Un employed XSM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8.29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12.77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14.32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74</a:t>
                      </a:r>
                    </a:p>
                  </a:txBody>
                  <a:tcPr horzOverflow="overflow"/>
                </a:tc>
              </a:tr>
              <a:tr h="387048">
                <a:tc>
                  <a:txBody>
                    <a:bodyPr/>
                    <a:lstStyle/>
                    <a:p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387048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 incentive to Meritorious wards of XSM in academic/ Sports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2.3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1.28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08</a:t>
                      </a:r>
                    </a:p>
                  </a:txBody>
                  <a:tcPr horzOverflow="overflow"/>
                </a:tc>
              </a:tr>
              <a:tr h="3870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154819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 of Festival Grant @ Rs.4,000/-each  per annum to II World War Veterans and all Widows of XSM   and ESM above 60 years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44.03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1101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44.16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42.92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1073</a:t>
                      </a:r>
                    </a:p>
                  </a:txBody>
                  <a:tcPr horzOverflow="overflow"/>
                </a:tc>
              </a:tr>
              <a:tr h="3759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Cont’d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63999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FFFF00"/>
                </a:solidFill>
              </a:rPr>
              <a:t/>
            </a:r>
            <a:br>
              <a:rPr lang="en-US" sz="2800" b="1" u="sng" dirty="0" smtClean="0">
                <a:solidFill>
                  <a:srgbClr val="FFFF00"/>
                </a:solidFill>
              </a:rPr>
            </a:br>
            <a:r>
              <a:rPr lang="en-US" sz="2800" b="1" u="sng" dirty="0" smtClean="0">
                <a:solidFill>
                  <a:srgbClr val="FFFF00"/>
                </a:solidFill>
              </a:rPr>
              <a:t>SCHEME WISE AMOUNT SPENT</a:t>
            </a:r>
            <a:r>
              <a:rPr lang="en-US" b="1" u="sng" dirty="0" smtClean="0">
                <a:solidFill>
                  <a:srgbClr val="FFFF00"/>
                </a:solidFill>
              </a:rPr>
              <a:t/>
            </a:r>
            <a:br>
              <a:rPr lang="en-US" b="1" u="sng" dirty="0" smtClean="0">
                <a:solidFill>
                  <a:srgbClr val="FFFF00"/>
                </a:solidFill>
              </a:rPr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06324"/>
              </p:ext>
            </p:extLst>
          </p:nvPr>
        </p:nvGraphicFramePr>
        <p:xfrm>
          <a:off x="228598" y="990600"/>
          <a:ext cx="8763002" cy="5446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29"/>
                <a:gridCol w="3129645"/>
                <a:gridCol w="892628"/>
                <a:gridCol w="685800"/>
                <a:gridCol w="1003528"/>
                <a:gridCol w="672872"/>
                <a:gridCol w="891950"/>
                <a:gridCol w="860650"/>
              </a:tblGrid>
              <a:tr h="538011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Major Schemes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2019-20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2020-21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2021-22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066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7316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Re-imbursement of Spectacle grant @ Rs.2000/- to XSM/ Widows of XSM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0.015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0.02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/>
                </a:tc>
              </a:tr>
              <a:tr h="32532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768587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 cash in lieu of Sewing machine to Widows of XSM @ Rs.10,000/-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0.45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3.7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37</a:t>
                      </a:r>
                    </a:p>
                  </a:txBody>
                  <a:tcPr horzOverflow="overflow"/>
                </a:tc>
              </a:tr>
              <a:tr h="3314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81332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Re-imbursement of Hearing Aid grant  to XSM/ Widows  of XSM @ Rs.8,000/-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0.08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/>
                </a:tc>
              </a:tr>
              <a:tr h="3074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Total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93.54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1270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117.98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1277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120.76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1314</a:t>
                      </a:r>
                    </a:p>
                  </a:txBody>
                  <a:tcPr horzOverflow="overflow"/>
                </a:tc>
              </a:tr>
              <a:tr h="1219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09600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2800" b="1" u="sng" kern="0" dirty="0" smtClean="0">
                <a:solidFill>
                  <a:srgbClr val="00B050"/>
                </a:solidFill>
              </a:rPr>
              <a:t/>
            </a:r>
            <a:br>
              <a:rPr lang="en-US" sz="2800" b="1" u="sng" kern="0" dirty="0" smtClean="0">
                <a:solidFill>
                  <a:srgbClr val="00B050"/>
                </a:solidFill>
              </a:rPr>
            </a:br>
            <a:r>
              <a:rPr lang="en-US" sz="2000" b="1" u="sng" kern="0" dirty="0" smtClean="0">
                <a:solidFill>
                  <a:srgbClr val="00B050"/>
                </a:solidFill>
              </a:rPr>
              <a:t>RECURRING SCHEMES</a:t>
            </a:r>
            <a:r>
              <a:rPr lang="en-US" sz="3600" b="1" u="sng" kern="0" dirty="0" smtClean="0">
                <a:solidFill>
                  <a:srgbClr val="00B050"/>
                </a:solidFill>
              </a:rPr>
              <a:t/>
            </a:r>
            <a:br>
              <a:rPr lang="en-US" sz="3600" b="1" u="sng" kern="0" dirty="0" smtClean="0">
                <a:solidFill>
                  <a:srgbClr val="00B050"/>
                </a:solidFill>
              </a:rPr>
            </a:br>
            <a:endParaRPr lang="en-IN" kern="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70520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FFFF00"/>
                </a:solidFill>
              </a:rPr>
              <a:t/>
            </a:r>
            <a:br>
              <a:rPr lang="en-US" sz="2800" b="1" u="sng" dirty="0" smtClean="0">
                <a:solidFill>
                  <a:srgbClr val="FFFF00"/>
                </a:solidFill>
              </a:rPr>
            </a:br>
            <a:r>
              <a:rPr lang="en-US" sz="2800" b="1" u="sng" dirty="0" smtClean="0">
                <a:solidFill>
                  <a:srgbClr val="FFFF00"/>
                </a:solidFill>
              </a:rPr>
              <a:t>SCHEME WISE AMOUNT SPENT AND UTILISED</a:t>
            </a:r>
            <a:r>
              <a:rPr lang="en-US" b="1" u="sng" dirty="0">
                <a:solidFill>
                  <a:srgbClr val="FFFF00"/>
                </a:solidFill>
              </a:rPr>
              <a:t/>
            </a:r>
            <a:br>
              <a:rPr lang="en-US" b="1" u="sng" dirty="0">
                <a:solidFill>
                  <a:srgbClr val="FFFF00"/>
                </a:solidFill>
              </a:rPr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04939"/>
              </p:ext>
            </p:extLst>
          </p:nvPr>
        </p:nvGraphicFramePr>
        <p:xfrm>
          <a:off x="228602" y="1188720"/>
          <a:ext cx="87630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28"/>
                <a:gridCol w="3129644"/>
                <a:gridCol w="1017134"/>
                <a:gridCol w="782411"/>
                <a:gridCol w="782411"/>
                <a:gridCol w="782411"/>
                <a:gridCol w="782411"/>
                <a:gridCol w="860650"/>
              </a:tblGrid>
              <a:tr h="67056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Major Schemes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2019-20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2020-21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2021-22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45326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 accident relief grant/Financial Assistance to XSM/ Widows with the approval of Sub-Committee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</a:tr>
              <a:tr h="957943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Re-imbursement of Denture grant  to XSM/ Widows  of XSM @ Rs.20,000/- each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</a:tr>
              <a:tr h="3831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1245326"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B. Ed/B.P. Ed/D.T. Ed - Cash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 incentive –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</a:rPr>
                        <a:t>Upto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</a:rPr>
                        <a:t>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. 20,000/-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</a:tr>
              <a:tr h="3831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Cont’d</a:t>
                      </a: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5800"/>
            <a:ext cx="411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2800" b="1" u="sng" kern="0" dirty="0" smtClean="0">
                <a:solidFill>
                  <a:srgbClr val="00B050"/>
                </a:solidFill>
              </a:rPr>
              <a:t/>
            </a:r>
            <a:br>
              <a:rPr lang="en-US" sz="2800" b="1" u="sng" kern="0" dirty="0" smtClean="0">
                <a:solidFill>
                  <a:srgbClr val="00B050"/>
                </a:solidFill>
              </a:rPr>
            </a:br>
            <a:endParaRPr lang="en-US" sz="2800" b="1" u="sng" kern="0" dirty="0" smtClean="0">
              <a:solidFill>
                <a:srgbClr val="00B050"/>
              </a:solidFill>
            </a:endParaRPr>
          </a:p>
          <a:p>
            <a:r>
              <a:rPr lang="en-US" sz="1800" b="1" u="sng" kern="0" dirty="0" smtClean="0">
                <a:solidFill>
                  <a:srgbClr val="CC3300"/>
                </a:solidFill>
              </a:rPr>
              <a:t>NON - RECURRING SCHEMES</a:t>
            </a:r>
            <a:r>
              <a:rPr lang="en-US" sz="3600" b="1" u="sng" kern="0" dirty="0" smtClean="0">
                <a:solidFill>
                  <a:srgbClr val="00B050"/>
                </a:solidFill>
              </a:rPr>
              <a:t/>
            </a:r>
            <a:br>
              <a:rPr lang="en-US" sz="3600" b="1" u="sng" kern="0" dirty="0" smtClean="0">
                <a:solidFill>
                  <a:srgbClr val="00B050"/>
                </a:solidFill>
              </a:rPr>
            </a:br>
            <a:endParaRPr lang="en-IN" kern="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20324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u="sng" dirty="0" smtClean="0">
                <a:solidFill>
                  <a:srgbClr val="FFFF00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INTRODUCTION</a:t>
            </a:r>
          </a:p>
          <a:p>
            <a:pPr eaLnBrk="1" hangingPunct="1">
              <a:defRPr/>
            </a:pPr>
            <a:r>
              <a:rPr lang="en-US" sz="2400" dirty="0" smtClean="0"/>
              <a:t>CONSTITUTION OF RAJYA SAINIK BOARD</a:t>
            </a:r>
          </a:p>
          <a:p>
            <a:pPr eaLnBrk="1" hangingPunct="1">
              <a:defRPr/>
            </a:pPr>
            <a:r>
              <a:rPr lang="en-US" sz="2400" dirty="0" smtClean="0"/>
              <a:t>ORGANISATION CHART – DEPT OF SAINIK WELFARE</a:t>
            </a:r>
          </a:p>
          <a:p>
            <a:pPr eaLnBrk="1" hangingPunct="1">
              <a:defRPr/>
            </a:pPr>
            <a:r>
              <a:rPr lang="en-US" sz="2400" dirty="0" smtClean="0"/>
              <a:t>INFRASTRUCTURE</a:t>
            </a:r>
            <a:endParaRPr lang="en-US" sz="2400" dirty="0"/>
          </a:p>
          <a:p>
            <a:pPr eaLnBrk="1" hangingPunct="1">
              <a:defRPr/>
            </a:pPr>
            <a:r>
              <a:rPr lang="en-US" sz="2400" dirty="0" smtClean="0"/>
              <a:t>FUNCTIONS</a:t>
            </a:r>
          </a:p>
          <a:p>
            <a:pPr eaLnBrk="1" hangingPunct="1">
              <a:defRPr/>
            </a:pPr>
            <a:r>
              <a:rPr lang="en-US" sz="2400" dirty="0" smtClean="0"/>
              <a:t>ESM / WIDOWS of ESM STRENGTH</a:t>
            </a:r>
          </a:p>
          <a:p>
            <a:pPr eaLnBrk="1" hangingPunct="1">
              <a:defRPr/>
            </a:pPr>
            <a:r>
              <a:rPr lang="en-US" sz="2400" dirty="0" smtClean="0"/>
              <a:t>STAFF</a:t>
            </a:r>
          </a:p>
          <a:p>
            <a:pPr eaLnBrk="1" hangingPunct="1">
              <a:defRPr/>
            </a:pPr>
            <a:r>
              <a:rPr lang="en-US" sz="2400" dirty="0" smtClean="0"/>
              <a:t>SCHEMES / CONCESSIONS</a:t>
            </a:r>
          </a:p>
          <a:p>
            <a:pPr eaLnBrk="1" hangingPunct="1">
              <a:defRPr/>
            </a:pPr>
            <a:r>
              <a:rPr lang="en-US" sz="2400" dirty="0" smtClean="0"/>
              <a:t>AFFD FUND AND MANAGING COMMITTEE</a:t>
            </a:r>
          </a:p>
          <a:p>
            <a:pPr eaLnBrk="1" hangingPunct="1">
              <a:defRPr/>
            </a:pPr>
            <a:r>
              <a:rPr lang="en-US" sz="2400" dirty="0" smtClean="0"/>
              <a:t>STATE BUDGET</a:t>
            </a:r>
            <a:endParaRPr lang="en-US" sz="2400" dirty="0"/>
          </a:p>
          <a:p>
            <a:pPr eaLnBrk="1" hangingPunct="1">
              <a:defRPr/>
            </a:pPr>
            <a:r>
              <a:rPr lang="en-US" sz="2400" dirty="0" smtClean="0"/>
              <a:t>SHARING OF EXPENDITURE BY GOI</a:t>
            </a:r>
          </a:p>
          <a:p>
            <a:pPr eaLnBrk="1" hangingPunct="1">
              <a:defRPr/>
            </a:pPr>
            <a:r>
              <a:rPr lang="en-US" sz="2400" dirty="0" smtClean="0"/>
              <a:t>AUDIT REPORT</a:t>
            </a:r>
          </a:p>
          <a:p>
            <a:pPr eaLnBrk="1" hangingPunct="1">
              <a:defRPr/>
            </a:pPr>
            <a:r>
              <a:rPr lang="en-US" sz="2400" dirty="0" smtClean="0"/>
              <a:t>WAY AHEAD - DELIVERABLES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FFFF00"/>
                </a:solidFill>
              </a:rPr>
              <a:t>SCHEME WISE AMOUNT SPENT</a:t>
            </a:r>
            <a:r>
              <a:rPr lang="en-US" b="1" u="sng" dirty="0">
                <a:solidFill>
                  <a:srgbClr val="FFFF00"/>
                </a:solidFill>
              </a:rPr>
              <a:t/>
            </a:r>
            <a:br>
              <a:rPr lang="en-US" b="1" u="sng" dirty="0">
                <a:solidFill>
                  <a:srgbClr val="FFFF00"/>
                </a:solidFill>
              </a:rPr>
            </a:br>
            <a:endParaRPr lang="en-IN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828291"/>
              </p:ext>
            </p:extLst>
          </p:nvPr>
        </p:nvGraphicFramePr>
        <p:xfrm>
          <a:off x="152400" y="1144624"/>
          <a:ext cx="8915399" cy="559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814"/>
                <a:gridCol w="3184073"/>
                <a:gridCol w="1034824"/>
                <a:gridCol w="796018"/>
                <a:gridCol w="901471"/>
                <a:gridCol w="690565"/>
                <a:gridCol w="909635"/>
                <a:gridCol w="761999"/>
              </a:tblGrid>
              <a:tr h="932714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Major Schemes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2019-20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2020-21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2021-22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505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Amt</a:t>
                      </a:r>
                      <a:r>
                        <a:rPr lang="en-I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Lakh</a:t>
                      </a:r>
                      <a:endPara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83954"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Reimbursement of Short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 Term Course Fee up to                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</a:rPr>
                        <a:t>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. 10,000/-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</a:tr>
              <a:tr h="1014434">
                <a:tc>
                  <a:txBody>
                    <a:bodyPr/>
                    <a:lstStyle/>
                    <a:p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Reimbursement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of Driving course fee – Up to                      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Rs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. 4,000/-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</a:tr>
              <a:tr h="892514"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Relief during natural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calamities – Up to                    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Rs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. 40,000/-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</a:tr>
              <a:tr h="922994"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Thatched house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repair grant to indigent ESM/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Wd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of ESM – Up to 40,000/-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Nil</a:t>
                      </a:r>
                    </a:p>
                  </a:txBody>
                  <a:tcPr horzOverflow="overflow"/>
                </a:tc>
              </a:tr>
              <a:tr h="1387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729734"/>
            <a:ext cx="3567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CC3300"/>
                </a:solidFill>
              </a:rPr>
              <a:t>NON - RECURRING SCHEMES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6575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sz="2800" b="1" u="sng" dirty="0">
                <a:solidFill>
                  <a:srgbClr val="FFFF00"/>
                </a:solidFill>
                <a:latin typeface="Arial" charset="0"/>
              </a:rPr>
              <a:t>FUND POSITION OF AFFD FUND </a:t>
            </a:r>
            <a:br>
              <a:rPr lang="en-US" sz="2800" b="1" u="sng" dirty="0">
                <a:solidFill>
                  <a:srgbClr val="FFFF00"/>
                </a:solidFill>
                <a:latin typeface="Arial" charset="0"/>
              </a:rPr>
            </a:br>
            <a:r>
              <a:rPr lang="en-US" sz="2800" b="1" u="sng" dirty="0">
                <a:solidFill>
                  <a:srgbClr val="FFFF00"/>
                </a:solidFill>
                <a:latin typeface="Arial" charset="0"/>
              </a:rPr>
              <a:t>AS ON 31 MAR </a:t>
            </a:r>
            <a:r>
              <a:rPr lang="en-US" sz="2800" b="1" u="sng" dirty="0" smtClean="0">
                <a:solidFill>
                  <a:srgbClr val="FFFF00"/>
                </a:solidFill>
                <a:latin typeface="Arial" charset="0"/>
              </a:rPr>
              <a:t>2022</a:t>
            </a:r>
            <a:endParaRPr lang="en-IN" sz="2800" dirty="0"/>
          </a:p>
        </p:txBody>
      </p:sp>
      <p:graphicFrame>
        <p:nvGraphicFramePr>
          <p:cNvPr id="4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56413"/>
              </p:ext>
            </p:extLst>
          </p:nvPr>
        </p:nvGraphicFramePr>
        <p:xfrm>
          <a:off x="304798" y="3048000"/>
          <a:ext cx="8763002" cy="3663468"/>
        </p:xfrm>
        <a:graphic>
          <a:graphicData uri="http://schemas.openxmlformats.org/drawingml/2006/table">
            <a:tbl>
              <a:tblPr/>
              <a:tblGrid>
                <a:gridCol w="1447101"/>
                <a:gridCol w="1205918"/>
                <a:gridCol w="1125523"/>
                <a:gridCol w="1366707"/>
                <a:gridCol w="1205918"/>
                <a:gridCol w="1205918"/>
                <a:gridCol w="120591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2019-20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2020-21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2021-22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Exp.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Exp.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Exp.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Amount in Lakh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smtClean="0"/>
                        <a:t>Budget Allocation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42.28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42.28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26.00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26.00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40.99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smtClean="0"/>
                        <a:t>Bank Interest p.a. (</a:t>
                      </a:r>
                      <a:r>
                        <a:rPr lang="en-US" sz="1400" dirty="0" err="1" smtClean="0"/>
                        <a:t>Approx</a:t>
                      </a:r>
                      <a:r>
                        <a:rPr lang="en-US" sz="1400" dirty="0" smtClean="0"/>
                        <a:t>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77.02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51.26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98.05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91.98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smtClean="0"/>
                        <a:t>Flag Day collection 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54.11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Deposits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Deposits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39.00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09.77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173.41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93.54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158.05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117.98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149.99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120.76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0" y="12954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A</a:t>
            </a:r>
            <a:r>
              <a:rPr lang="en-IN" dirty="0" err="1" smtClean="0"/>
              <a:t>rmed</a:t>
            </a:r>
            <a:r>
              <a:rPr lang="en-IN" dirty="0" smtClean="0"/>
              <a:t> Force Flag Day Fund</a:t>
            </a:r>
            <a:r>
              <a:rPr lang="en-US" dirty="0" smtClean="0"/>
              <a:t> collection 	-</a:t>
            </a:r>
            <a:r>
              <a:rPr lang="en-US" dirty="0" err="1"/>
              <a:t>Rs</a:t>
            </a:r>
            <a:r>
              <a:rPr lang="en-US" dirty="0"/>
              <a:t>.  11,36,03,550</a:t>
            </a:r>
            <a:r>
              <a:rPr lang="en-US" dirty="0" smtClean="0"/>
              <a:t>/-</a:t>
            </a:r>
          </a:p>
          <a:p>
            <a:pPr eaLnBrk="1" hangingPunct="1">
              <a:defRPr/>
            </a:pPr>
            <a:r>
              <a:rPr lang="en-US" dirty="0"/>
              <a:t>as Corpus (as Fixed Deposit</a:t>
            </a:r>
            <a:r>
              <a:rPr lang="en-US" dirty="0" smtClean="0"/>
              <a:t>)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Savings </a:t>
            </a:r>
            <a:r>
              <a:rPr lang="en-US" dirty="0" smtClean="0"/>
              <a:t>Bank				-</a:t>
            </a:r>
            <a:r>
              <a:rPr lang="en-US" dirty="0" err="1" smtClean="0"/>
              <a:t>Rs</a:t>
            </a:r>
            <a:r>
              <a:rPr lang="en-US" dirty="0"/>
              <a:t>.      83,41,578</a:t>
            </a:r>
            <a:r>
              <a:rPr lang="en-US" dirty="0" smtClean="0"/>
              <a:t>/-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67540" y="2613830"/>
            <a:ext cx="527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INCOME AND EXPENSE DETAILS (FY </a:t>
            </a:r>
            <a:r>
              <a:rPr 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2021-22)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43425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FF00"/>
                </a:solidFill>
                <a:latin typeface="Century Gothic" pitchFamily="34" charset="0"/>
                <a:cs typeface="Times New Roman" pitchFamily="18" charset="0"/>
              </a:rPr>
              <a:t>ALLOTMENT AND UTILISATION OF FUND ALLOTTED BY               UT GOVT.BUDGET  2021 </a:t>
            </a:r>
            <a:r>
              <a:rPr lang="en-US" sz="2400" b="1" u="sng" dirty="0">
                <a:solidFill>
                  <a:srgbClr val="FFFF00"/>
                </a:solidFill>
                <a:latin typeface="Century Gothic" pitchFamily="34" charset="0"/>
                <a:cs typeface="Times New Roman" pitchFamily="18" charset="0"/>
              </a:rPr>
              <a:t>– </a:t>
            </a:r>
            <a:r>
              <a:rPr lang="en-US" sz="2400" b="1" u="sng" dirty="0" smtClean="0">
                <a:solidFill>
                  <a:srgbClr val="FFFF00"/>
                </a:solidFill>
                <a:latin typeface="Century Gothic" pitchFamily="34" charset="0"/>
                <a:cs typeface="Times New Roman" pitchFamily="18" charset="0"/>
              </a:rPr>
              <a:t>2022</a:t>
            </a:r>
          </a:p>
          <a:p>
            <a:pPr algn="ctr"/>
            <a:r>
              <a:rPr lang="en-US" sz="3700" b="1" u="sng" dirty="0" smtClean="0">
                <a:solidFill>
                  <a:srgbClr val="FFFF00"/>
                </a:solidFill>
                <a:latin typeface="Century Gothic" pitchFamily="34" charset="0"/>
                <a:cs typeface="Times New Roman" pitchFamily="18" charset="0"/>
              </a:rPr>
              <a:t> </a:t>
            </a:r>
            <a:endParaRPr lang="en-US" sz="66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27422"/>
              </p:ext>
            </p:extLst>
          </p:nvPr>
        </p:nvGraphicFramePr>
        <p:xfrm>
          <a:off x="228600" y="990600"/>
          <a:ext cx="8763000" cy="546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"/>
                <a:gridCol w="2564130"/>
                <a:gridCol w="1905000"/>
                <a:gridCol w="1752600"/>
                <a:gridCol w="1752600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SNo</a:t>
                      </a:r>
                      <a:endParaRPr lang="en-US"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Budget  Head</a:t>
                      </a:r>
                      <a:endParaRPr lang="en-US"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Allotment</a:t>
                      </a:r>
                    </a:p>
                    <a:p>
                      <a:pPr algn="ctr"/>
                      <a:r>
                        <a:rPr lang="en-US" sz="1800" u="sng" dirty="0" smtClean="0">
                          <a:solidFill>
                            <a:srgbClr val="000000"/>
                          </a:solidFill>
                        </a:rPr>
                        <a:t>(Rs)</a:t>
                      </a:r>
                      <a:endParaRPr lang="en-US"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Actual Exp</a:t>
                      </a:r>
                    </a:p>
                    <a:p>
                      <a:pPr algn="ctr"/>
                      <a:r>
                        <a:rPr lang="en-US" sz="1600" u="sng" dirty="0" smtClean="0">
                          <a:solidFill>
                            <a:srgbClr val="000000"/>
                          </a:solidFill>
                        </a:rPr>
                        <a:t>(Rs.</a:t>
                      </a:r>
                      <a:r>
                        <a:rPr lang="en-US" sz="1600" u="sng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Remarks</a:t>
                      </a:r>
                      <a:endParaRPr lang="en-US"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Salary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25,00,000/-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24,22,610/-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Wages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5,61,000/-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5,37,994-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Non-reimbursable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Medical Treatment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1,000/-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Nil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POL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15,000/-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10,000/-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Travel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Expenses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1,000/-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Nil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Office Expenses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(POL/Ele &amp; Water/ Repairs/contigency)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1,50,000/-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1,42,330/-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Office Expenditure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2,00,000/-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1,98,957/-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8.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OC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40,99,000/-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40,99,000/-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Non-reimbursable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75,27,000/-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74,10,893/-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2C9E83-28E9-422F-A454-3C3704AC3AF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045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u="sng" dirty="0" smtClean="0">
                <a:solidFill>
                  <a:srgbClr val="FFFF00"/>
                </a:solidFill>
                <a:latin typeface="Arial" charset="0"/>
              </a:rPr>
              <a:t>CAG  AUDIT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865090"/>
              </p:ext>
            </p:extLst>
          </p:nvPr>
        </p:nvGraphicFramePr>
        <p:xfrm>
          <a:off x="533400" y="1066801"/>
          <a:ext cx="8295006" cy="306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589405"/>
                <a:gridCol w="1066800"/>
                <a:gridCol w="1319961"/>
                <a:gridCol w="3099640"/>
              </a:tblGrid>
              <a:tr h="59307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AUDIT</a:t>
                      </a:r>
                      <a:r>
                        <a:rPr lang="en-US" sz="1600" u="sng" baseline="0" dirty="0" smtClean="0"/>
                        <a:t> YEAR</a:t>
                      </a:r>
                      <a:endParaRPr 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Pending </a:t>
                      </a:r>
                    </a:p>
                    <a:p>
                      <a:pPr algn="ctr"/>
                      <a:r>
                        <a:rPr lang="en-US" sz="1600" u="sng" dirty="0" smtClean="0"/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Settled</a:t>
                      </a:r>
                      <a:endParaRPr 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Out-</a:t>
                      </a:r>
                    </a:p>
                    <a:p>
                      <a:pPr algn="ctr"/>
                      <a:r>
                        <a:rPr lang="en-US" sz="1600" u="sng" dirty="0" smtClean="0"/>
                        <a:t>standing</a:t>
                      </a:r>
                      <a:endParaRPr 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Remarks</a:t>
                      </a:r>
                      <a:endParaRPr 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5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2014-15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2015-16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2017-19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600" dirty="0" smtClean="0"/>
                        <a:t>All the observations are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600" dirty="0" smtClean="0"/>
                        <a:t>attended,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Reply submitted</a:t>
                      </a:r>
                      <a:endParaRPr lang="en-US" sz="1600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sz="1600" baseline="0" dirty="0" smtClean="0"/>
                        <a:t>and awaiting for dropping of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600" baseline="0" dirty="0" smtClean="0"/>
                        <a:t>Observations.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5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Total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37044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FF00"/>
                </a:solidFill>
                <a:latin typeface="Century Gothic" pitchFamily="34" charset="0"/>
                <a:cs typeface="Times New Roman" pitchFamily="18" charset="0"/>
              </a:rPr>
              <a:t>SHARING OF EXPENDITURE </a:t>
            </a:r>
            <a:endParaRPr lang="en-US" sz="48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30954"/>
              </p:ext>
            </p:extLst>
          </p:nvPr>
        </p:nvGraphicFramePr>
        <p:xfrm>
          <a:off x="228600" y="1984588"/>
          <a:ext cx="8763001" cy="438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066800"/>
                <a:gridCol w="1981200"/>
                <a:gridCol w="2286000"/>
                <a:gridCol w="2667001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>
                          <a:solidFill>
                            <a:srgbClr val="000000"/>
                          </a:solidFill>
                        </a:rPr>
                        <a:t>Sno</a:t>
                      </a:r>
                      <a:endParaRPr lang="en-US" u="sng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FY</a:t>
                      </a:r>
                      <a:endParaRPr lang="en-US"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Expenditure in certain</a:t>
                      </a:r>
                      <a:r>
                        <a:rPr lang="en-US" u="sng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categories for which GOI Reimburses 60%</a:t>
                      </a:r>
                    </a:p>
                    <a:p>
                      <a:pPr algn="ctr"/>
                      <a:r>
                        <a:rPr lang="en-US" sz="1600" b="1" u="none" dirty="0" smtClean="0">
                          <a:solidFill>
                            <a:srgbClr val="000000"/>
                          </a:solidFill>
                        </a:rPr>
                        <a:t>(Rs</a:t>
                      </a:r>
                      <a:r>
                        <a:rPr lang="en-US" sz="1600" b="1" u="none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1" u="none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Amount Reimbursed</a:t>
                      </a:r>
                    </a:p>
                    <a:p>
                      <a:pPr algn="ctr"/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by</a:t>
                      </a:r>
                      <a:r>
                        <a:rPr lang="en-US" u="sng" baseline="0" dirty="0" smtClean="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u="sng" baseline="0" dirty="0" err="1" smtClean="0">
                          <a:solidFill>
                            <a:srgbClr val="000000"/>
                          </a:solidFill>
                        </a:rPr>
                        <a:t>GoI</a:t>
                      </a:r>
                      <a:r>
                        <a:rPr lang="en-US" u="sng" baseline="0" dirty="0" smtClean="0">
                          <a:solidFill>
                            <a:srgbClr val="000000"/>
                          </a:solidFill>
                        </a:rPr>
                        <a:t>/KSB </a:t>
                      </a:r>
                    </a:p>
                    <a:p>
                      <a:pPr algn="ctr"/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</a:rPr>
                        <a:t>(Rs)</a:t>
                      </a:r>
                      <a:endParaRPr lang="en-US" u="none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Remarks</a:t>
                      </a:r>
                      <a:endParaRPr lang="en-US"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2017-18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35,35,830/-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21,21,498/-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60% Received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2018-19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31,34,878/-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18,80,927/-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Claim submitted to KSB.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Awaiting Reimbursement.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2019-20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35,48,267/-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21,28,960/-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-do-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2020-21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26,17,943/-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15,70,766/-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-do-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914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60% Expenditure towards establishment/maintenance of RSBs/ZSBs incurred by the UT shall be shared by the Central Government 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2C9E83-28E9-422F-A454-3C3704AC3AF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72615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704"/>
            <a:ext cx="8229600" cy="969696"/>
          </a:xfrm>
        </p:spPr>
        <p:txBody>
          <a:bodyPr/>
          <a:lstStyle/>
          <a:p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>
                <a:solidFill>
                  <a:srgbClr val="CC3300"/>
                </a:solidFill>
                <a:effectLst/>
              </a:rPr>
              <a:t/>
            </a:r>
            <a:br>
              <a:rPr lang="en-IN" sz="2000" dirty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>
                <a:solidFill>
                  <a:srgbClr val="CC3300"/>
                </a:solidFill>
                <a:effectLst/>
              </a:rPr>
              <a:t/>
            </a:r>
            <a:br>
              <a:rPr lang="en-IN" sz="2000" dirty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800" dirty="0" smtClean="0">
                <a:solidFill>
                  <a:srgbClr val="CC3300"/>
                </a:solidFill>
                <a:effectLst/>
              </a:rPr>
              <a:t>Details </a:t>
            </a:r>
            <a:r>
              <a:rPr lang="en-IN" sz="2800" dirty="0">
                <a:solidFill>
                  <a:srgbClr val="CC3300"/>
                </a:solidFill>
                <a:effectLst/>
              </a:rPr>
              <a:t>of Schemes /Works under the </a:t>
            </a:r>
            <a:r>
              <a:rPr lang="en-IN" sz="2800" dirty="0" smtClean="0">
                <a:solidFill>
                  <a:srgbClr val="CC3300"/>
                </a:solidFill>
                <a:effectLst/>
              </a:rPr>
              <a:t>Department</a:t>
            </a: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006600"/>
                </a:solidFill>
                <a:effectLst/>
              </a:rPr>
              <a:t>A.           </a:t>
            </a:r>
            <a:r>
              <a:rPr lang="en-IN" sz="1800" dirty="0" smtClean="0">
                <a:solidFill>
                  <a:srgbClr val="006600"/>
                </a:solidFill>
                <a:effectLst/>
              </a:rPr>
              <a:t>Important </a:t>
            </a:r>
            <a:r>
              <a:rPr lang="en-IN" sz="1800" dirty="0">
                <a:solidFill>
                  <a:srgbClr val="006600"/>
                </a:solidFill>
                <a:effectLst/>
              </a:rPr>
              <a:t>&amp; </a:t>
            </a:r>
            <a:r>
              <a:rPr lang="en-IN" sz="1800" dirty="0" smtClean="0">
                <a:solidFill>
                  <a:srgbClr val="006600"/>
                </a:solidFill>
                <a:effectLst/>
              </a:rPr>
              <a:t>Urgent</a:t>
            </a:r>
            <a:br>
              <a:rPr lang="en-IN" sz="1800" dirty="0" smtClean="0">
                <a:solidFill>
                  <a:srgbClr val="006600"/>
                </a:solidFill>
                <a:effectLst/>
              </a:rPr>
            </a:br>
            <a:r>
              <a:rPr lang="en-IN" sz="1800" dirty="0">
                <a:solidFill>
                  <a:srgbClr val="CC3300"/>
                </a:solidFill>
                <a:effectLst/>
              </a:rPr>
              <a:t>Name of the work :  </a:t>
            </a:r>
            <a:r>
              <a:rPr lang="en-IN" sz="1800" dirty="0" smtClean="0">
                <a:solidFill>
                  <a:srgbClr val="CC3300"/>
                </a:solidFill>
                <a:effectLst/>
              </a:rPr>
              <a:t>Improvement </a:t>
            </a:r>
            <a:r>
              <a:rPr lang="en-IN" sz="1800" dirty="0">
                <a:solidFill>
                  <a:srgbClr val="CC3300"/>
                </a:solidFill>
                <a:effectLst/>
              </a:rPr>
              <a:t>of Website for the Department</a:t>
            </a:r>
            <a:r>
              <a:rPr lang="en-IN" sz="1800" b="1" dirty="0">
                <a:solidFill>
                  <a:srgbClr val="CC3300"/>
                </a:solidFill>
                <a:effectLst/>
                <a:latin typeface="Calibri"/>
              </a:rPr>
              <a:t/>
            </a:r>
            <a:br>
              <a:rPr lang="en-IN" sz="1800" b="1" dirty="0">
                <a:solidFill>
                  <a:srgbClr val="CC3300"/>
                </a:solidFill>
                <a:effectLst/>
                <a:latin typeface="Calibri"/>
              </a:rPr>
            </a:br>
            <a:r>
              <a:rPr lang="en-IN" sz="1800" b="1" dirty="0">
                <a:solidFill>
                  <a:srgbClr val="006600"/>
                </a:solidFill>
                <a:effectLst/>
                <a:latin typeface="Calibri"/>
              </a:rPr>
              <a:t/>
            </a:r>
            <a:br>
              <a:rPr lang="en-IN" sz="1800" b="1" dirty="0">
                <a:solidFill>
                  <a:srgbClr val="006600"/>
                </a:solidFill>
                <a:effectLst/>
                <a:latin typeface="Calibri"/>
              </a:rPr>
            </a:br>
            <a:r>
              <a:rPr lang="en-IN" b="1" dirty="0">
                <a:solidFill>
                  <a:srgbClr val="CC3300"/>
                </a:solidFill>
                <a:effectLst/>
                <a:latin typeface="Calibri"/>
              </a:rPr>
              <a:t/>
            </a:r>
            <a:br>
              <a:rPr lang="en-IN" b="1" dirty="0">
                <a:solidFill>
                  <a:srgbClr val="CC3300"/>
                </a:solidFill>
                <a:effectLst/>
                <a:latin typeface="Calibri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403242"/>
              </p:ext>
            </p:extLst>
          </p:nvPr>
        </p:nvGraphicFramePr>
        <p:xfrm>
          <a:off x="228601" y="1432560"/>
          <a:ext cx="8610600" cy="4838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67"/>
                <a:gridCol w="1350432"/>
                <a:gridCol w="2396774"/>
                <a:gridCol w="1435100"/>
                <a:gridCol w="717550"/>
                <a:gridCol w="717550"/>
                <a:gridCol w="877005"/>
                <a:gridCol w="637822"/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Sl.</a:t>
                      </a:r>
                    </a:p>
                    <a:p>
                      <a:pPr algn="ctr"/>
                      <a:r>
                        <a:rPr lang="en-IN" sz="1400" dirty="0" smtClean="0"/>
                        <a:t>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Deliverables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Steps to be </a:t>
                      </a:r>
                      <a:endParaRPr lang="en-IN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undertaken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Timeline for Completion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Milestones (Quarterly / Monthly)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34388"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504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 smtClean="0">
                          <a:effectLst/>
                        </a:rPr>
                        <a:t>Improvement of Department </a:t>
                      </a:r>
                      <a:r>
                        <a:rPr lang="en-IN" sz="1600" u="none" strike="noStrike" dirty="0">
                          <a:effectLst/>
                        </a:rPr>
                        <a:t>Website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1. </a:t>
                      </a:r>
                      <a:r>
                        <a:rPr lang="en-IN" sz="1600" u="none" strike="noStrike" dirty="0" smtClean="0">
                          <a:effectLst/>
                        </a:rPr>
                        <a:t>. Corrections and </a:t>
                      </a:r>
                      <a:r>
                        <a:rPr lang="en-IN" sz="1600" u="none" strike="noStrike" dirty="0" err="1" smtClean="0">
                          <a:effectLst/>
                        </a:rPr>
                        <a:t>updation</a:t>
                      </a:r>
                      <a:endParaRPr lang="en-I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months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 smtClean="0"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5042">
                <a:tc>
                  <a:txBody>
                    <a:bodyPr/>
                    <a:lstStyle/>
                    <a:p>
                      <a:pPr algn="ctr" fontAlgn="t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 smtClean="0">
                          <a:effectLst/>
                        </a:rPr>
                        <a:t>2 Website to be placed in public Domain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</a:tr>
              <a:tr h="1079673">
                <a:tc>
                  <a:txBody>
                    <a:bodyPr/>
                    <a:lstStyle/>
                    <a:p>
                      <a:pPr algn="ctr" fontAlgn="t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Web site in full shape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Nil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</a:tr>
              <a:tr h="545042">
                <a:tc>
                  <a:txBody>
                    <a:bodyPr/>
                    <a:lstStyle/>
                    <a:p>
                      <a:pPr algn="ctr" fontAlgn="t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AutoNum type="arabicPeriod" startAt="4"/>
                      </a:pP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/>
                </a:tc>
              </a:tr>
              <a:tr h="434388"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  <a:tr h="434388"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4302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>
                <a:solidFill>
                  <a:srgbClr val="CC3300"/>
                </a:solidFill>
                <a:effectLst/>
              </a:rPr>
              <a:t/>
            </a:r>
            <a:br>
              <a:rPr lang="en-IN" sz="2000" dirty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400" dirty="0" smtClean="0">
                <a:solidFill>
                  <a:srgbClr val="CC3300"/>
                </a:solidFill>
                <a:effectLst/>
              </a:rPr>
              <a:t> </a:t>
            </a:r>
            <a:r>
              <a:rPr lang="en-IN" sz="1800" dirty="0" smtClean="0">
                <a:solidFill>
                  <a:srgbClr val="006600"/>
                </a:solidFill>
                <a:effectLst/>
              </a:rPr>
              <a:t/>
            </a:r>
            <a:br>
              <a:rPr lang="en-IN" sz="1800" dirty="0" smtClean="0">
                <a:solidFill>
                  <a:srgbClr val="006600"/>
                </a:solidFill>
                <a:effectLst/>
              </a:rPr>
            </a:br>
            <a:r>
              <a:rPr lang="en-IN" sz="1800" dirty="0">
                <a:solidFill>
                  <a:srgbClr val="CC3300"/>
                </a:solidFill>
                <a:effectLst/>
              </a:rPr>
              <a:t>Name of the work :  Computerisation of Ex-servicemen data</a:t>
            </a:r>
            <a:r>
              <a:rPr lang="en-IN" b="1" dirty="0">
                <a:solidFill>
                  <a:srgbClr val="CC3300"/>
                </a:solidFill>
                <a:effectLst/>
                <a:latin typeface="Calibri"/>
              </a:rPr>
              <a:t/>
            </a:r>
            <a:br>
              <a:rPr lang="en-IN" b="1" dirty="0">
                <a:solidFill>
                  <a:srgbClr val="CC3300"/>
                </a:solidFill>
                <a:effectLst/>
                <a:latin typeface="Calibri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256809"/>
              </p:ext>
            </p:extLst>
          </p:nvPr>
        </p:nvGraphicFramePr>
        <p:xfrm>
          <a:off x="304800" y="1600200"/>
          <a:ext cx="8382000" cy="49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25"/>
                <a:gridCol w="1624084"/>
                <a:gridCol w="2048069"/>
                <a:gridCol w="1351010"/>
                <a:gridCol w="1085116"/>
                <a:gridCol w="568430"/>
                <a:gridCol w="597177"/>
                <a:gridCol w="620889"/>
              </a:tblGrid>
              <a:tr h="54074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Sl.</a:t>
                      </a:r>
                    </a:p>
                    <a:p>
                      <a:pPr algn="ctr"/>
                      <a:r>
                        <a:rPr lang="en-IN" sz="1400" dirty="0" smtClean="0"/>
                        <a:t>No</a:t>
                      </a:r>
                    </a:p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Deliverables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Steps to be </a:t>
                      </a:r>
                      <a:endParaRPr lang="en-IN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undertaken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Timeline for Completion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Milestones (Quarterly / Monthly)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5927"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4716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 smtClean="0">
                          <a:effectLst/>
                        </a:rPr>
                        <a:t>To create the Data base of Ex-servicemen </a:t>
                      </a:r>
                      <a:endParaRPr lang="en-IN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endParaRPr lang="en-IN" dirty="0"/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1. Pilot module preparation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Two Months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471689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2. Checking and trial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One month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614409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3. Finalisation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One month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685800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4. Engaging DEO by out sourcing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Two Months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375927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5. Data entry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Six months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May go into next year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375927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09343"/>
      </p:ext>
    </p:extLst>
  </p:cSld>
  <p:clrMapOvr>
    <a:masterClrMapping/>
  </p:clrMapOvr>
  <p:transition spd="med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704"/>
            <a:ext cx="8229600" cy="1122096"/>
          </a:xfrm>
        </p:spPr>
        <p:txBody>
          <a:bodyPr/>
          <a:lstStyle/>
          <a:p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>
                <a:solidFill>
                  <a:srgbClr val="CC3300"/>
                </a:solidFill>
                <a:effectLst/>
              </a:rPr>
              <a:t/>
            </a:r>
            <a:br>
              <a:rPr lang="en-IN" sz="2000" dirty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400" dirty="0" smtClean="0">
                <a:solidFill>
                  <a:srgbClr val="CC3300"/>
                </a:solidFill>
                <a:effectLst/>
              </a:rPr>
              <a:t>Details </a:t>
            </a:r>
            <a:r>
              <a:rPr lang="en-IN" sz="2400" dirty="0">
                <a:solidFill>
                  <a:srgbClr val="CC3300"/>
                </a:solidFill>
                <a:effectLst/>
              </a:rPr>
              <a:t>of Schemes /Works under the </a:t>
            </a:r>
            <a:r>
              <a:rPr lang="en-IN" sz="2400" dirty="0" smtClean="0">
                <a:solidFill>
                  <a:srgbClr val="CC3300"/>
                </a:solidFill>
                <a:effectLst/>
              </a:rPr>
              <a:t>Department</a:t>
            </a: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1800" dirty="0" smtClean="0">
                <a:solidFill>
                  <a:srgbClr val="006600"/>
                </a:solidFill>
                <a:effectLst/>
              </a:rPr>
              <a:t>B.        Important </a:t>
            </a:r>
            <a:r>
              <a:rPr lang="en-IN" sz="1800" dirty="0">
                <a:solidFill>
                  <a:srgbClr val="006600"/>
                </a:solidFill>
                <a:effectLst/>
              </a:rPr>
              <a:t>&amp; Not Urgent</a:t>
            </a:r>
            <a:r>
              <a:rPr lang="en-IN" sz="1800" b="1" dirty="0">
                <a:solidFill>
                  <a:srgbClr val="006600"/>
                </a:solidFill>
                <a:effectLst/>
                <a:latin typeface="Calibri"/>
              </a:rPr>
              <a:t/>
            </a:r>
            <a:br>
              <a:rPr lang="en-IN" sz="1800" b="1" dirty="0">
                <a:solidFill>
                  <a:srgbClr val="006600"/>
                </a:solidFill>
                <a:effectLst/>
                <a:latin typeface="Calibri"/>
              </a:rPr>
            </a:br>
            <a:r>
              <a:rPr lang="en-IN" sz="1800" dirty="0" smtClean="0">
                <a:solidFill>
                  <a:srgbClr val="CC3300"/>
                </a:solidFill>
                <a:effectLst/>
              </a:rPr>
              <a:t>Name </a:t>
            </a:r>
            <a:r>
              <a:rPr lang="en-IN" sz="1800" dirty="0">
                <a:solidFill>
                  <a:srgbClr val="CC3300"/>
                </a:solidFill>
                <a:effectLst/>
              </a:rPr>
              <a:t>of the work :  Installation of Solar </a:t>
            </a:r>
            <a:r>
              <a:rPr lang="en-IN" sz="1800" dirty="0" smtClean="0">
                <a:solidFill>
                  <a:srgbClr val="CC3300"/>
                </a:solidFill>
                <a:effectLst/>
              </a:rPr>
              <a:t>Panel (subject to fund availability)</a:t>
            </a:r>
            <a:r>
              <a:rPr lang="en-IN" sz="1800" b="1" dirty="0">
                <a:solidFill>
                  <a:srgbClr val="CC3300"/>
                </a:solidFill>
                <a:effectLst/>
                <a:latin typeface="Calibri"/>
              </a:rPr>
              <a:t/>
            </a:r>
            <a:br>
              <a:rPr lang="en-IN" sz="1800" b="1" dirty="0">
                <a:solidFill>
                  <a:srgbClr val="CC3300"/>
                </a:solidFill>
                <a:effectLst/>
                <a:latin typeface="Calibri"/>
              </a:rPr>
            </a:br>
            <a:r>
              <a:rPr lang="en-IN" b="1" dirty="0">
                <a:solidFill>
                  <a:srgbClr val="CC3300"/>
                </a:solidFill>
                <a:effectLst/>
                <a:latin typeface="Calibri"/>
              </a:rPr>
              <a:t/>
            </a:r>
            <a:br>
              <a:rPr lang="en-IN" b="1" dirty="0">
                <a:solidFill>
                  <a:srgbClr val="CC3300"/>
                </a:solidFill>
                <a:effectLst/>
                <a:latin typeface="Calibri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895715"/>
              </p:ext>
            </p:extLst>
          </p:nvPr>
        </p:nvGraphicFramePr>
        <p:xfrm>
          <a:off x="228598" y="1600200"/>
          <a:ext cx="8458201" cy="423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54"/>
                <a:gridCol w="1638849"/>
                <a:gridCol w="2066688"/>
                <a:gridCol w="1363292"/>
                <a:gridCol w="1094981"/>
                <a:gridCol w="573597"/>
                <a:gridCol w="602606"/>
                <a:gridCol w="626534"/>
              </a:tblGrid>
              <a:tr h="54074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Sl.</a:t>
                      </a:r>
                    </a:p>
                    <a:p>
                      <a:pPr algn="ctr"/>
                      <a:r>
                        <a:rPr lang="en-IN" sz="1400" dirty="0" smtClean="0"/>
                        <a:t>No</a:t>
                      </a:r>
                    </a:p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Deliverables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Steps to be </a:t>
                      </a:r>
                      <a:endParaRPr lang="en-IN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undertaken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Timeline for Completion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Milestones (Quarterly / Monthly)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5927"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4716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effectLst/>
                        </a:rPr>
                        <a:t>To harvest</a:t>
                      </a:r>
                      <a:r>
                        <a:rPr lang="en-IN" sz="1400" u="none" strike="noStrike" baseline="0" dirty="0" smtClean="0">
                          <a:effectLst/>
                        </a:rPr>
                        <a:t> solar energy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1. Approached REAP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4716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2. Personnel from REAP </a:t>
                      </a:r>
                      <a:r>
                        <a:rPr lang="en-IN" sz="1400" u="none" strike="noStrike" dirty="0" smtClean="0">
                          <a:effectLst/>
                        </a:rPr>
                        <a:t>visited </a:t>
                      </a:r>
                      <a:r>
                        <a:rPr lang="en-IN" sz="1400" u="none" strike="noStrike" dirty="0">
                          <a:effectLst/>
                        </a:rPr>
                        <a:t>the site for survey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6144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3. Awaiting estimate from </a:t>
                      </a:r>
                      <a:r>
                        <a:rPr lang="en-IN" sz="1400" u="none" strike="noStrike" dirty="0" smtClean="0">
                          <a:effectLst/>
                        </a:rPr>
                        <a:t>REAP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One month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6858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4. Proposal to government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One month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375927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375927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202"/>
      </p:ext>
    </p:extLst>
  </p:cSld>
  <p:clrMapOvr>
    <a:masterClrMapping/>
  </p:clrMapOvr>
  <p:transition spd="med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5704"/>
            <a:ext cx="8686800" cy="1122096"/>
          </a:xfrm>
        </p:spPr>
        <p:txBody>
          <a:bodyPr/>
          <a:lstStyle/>
          <a:p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>
                <a:solidFill>
                  <a:srgbClr val="CC3300"/>
                </a:solidFill>
                <a:effectLst/>
              </a:rPr>
              <a:t/>
            </a:r>
            <a:br>
              <a:rPr lang="en-IN" sz="2000" dirty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1800" dirty="0" err="1" smtClean="0">
                <a:solidFill>
                  <a:srgbClr val="CC3300"/>
                </a:solidFill>
                <a:effectLst/>
              </a:rPr>
              <a:t>ame</a:t>
            </a:r>
            <a:r>
              <a:rPr lang="en-IN" sz="1800" dirty="0" smtClean="0">
                <a:solidFill>
                  <a:srgbClr val="CC3300"/>
                </a:solidFill>
                <a:effectLst/>
              </a:rPr>
              <a:t> </a:t>
            </a:r>
            <a:r>
              <a:rPr lang="en-IN" sz="1800" dirty="0">
                <a:solidFill>
                  <a:srgbClr val="CC3300"/>
                </a:solidFill>
                <a:effectLst/>
              </a:rPr>
              <a:t>of the work :  Construction of </a:t>
            </a:r>
            <a:r>
              <a:rPr lang="en-IN" sz="1800" dirty="0" err="1">
                <a:solidFill>
                  <a:srgbClr val="CC3300"/>
                </a:solidFill>
                <a:effectLst/>
              </a:rPr>
              <a:t>Jawan</a:t>
            </a:r>
            <a:r>
              <a:rPr lang="en-IN" sz="1800" dirty="0">
                <a:solidFill>
                  <a:srgbClr val="CC33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CC3300"/>
                </a:solidFill>
                <a:effectLst/>
              </a:rPr>
              <a:t>Bhavan</a:t>
            </a:r>
            <a:r>
              <a:rPr lang="en-IN" sz="1800" dirty="0">
                <a:solidFill>
                  <a:srgbClr val="CC3300"/>
                </a:solidFill>
                <a:effectLst/>
              </a:rPr>
              <a:t> and War Memorial at </a:t>
            </a:r>
            <a:r>
              <a:rPr lang="en-IN" sz="1800" dirty="0" err="1">
                <a:solidFill>
                  <a:srgbClr val="CC3300"/>
                </a:solidFill>
                <a:effectLst/>
              </a:rPr>
              <a:t>Karaikal</a:t>
            </a:r>
            <a:r>
              <a:rPr lang="en-IN" sz="1800" dirty="0">
                <a:solidFill>
                  <a:srgbClr val="CC3300"/>
                </a:solidFill>
                <a:effectLst/>
              </a:rPr>
              <a:t> </a:t>
            </a:r>
            <a:r>
              <a:rPr lang="en-IN" sz="18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1800" dirty="0" smtClean="0">
                <a:solidFill>
                  <a:srgbClr val="CC3300"/>
                </a:solidFill>
                <a:effectLst/>
              </a:rPr>
            </a:br>
            <a:r>
              <a:rPr lang="en-IN" sz="1800" dirty="0" smtClean="0">
                <a:solidFill>
                  <a:srgbClr val="CC3300"/>
                </a:solidFill>
                <a:effectLst/>
              </a:rPr>
              <a:t> (subject to fund availability) </a:t>
            </a:r>
            <a:r>
              <a:rPr lang="en-IN" sz="1800" b="1" dirty="0">
                <a:solidFill>
                  <a:srgbClr val="CC3300"/>
                </a:solidFill>
                <a:effectLst/>
                <a:latin typeface="Calibri"/>
              </a:rPr>
              <a:t/>
            </a:r>
            <a:br>
              <a:rPr lang="en-IN" sz="1800" b="1" dirty="0">
                <a:solidFill>
                  <a:srgbClr val="CC3300"/>
                </a:solidFill>
                <a:effectLst/>
                <a:latin typeface="Calibri"/>
              </a:rPr>
            </a:br>
            <a:r>
              <a:rPr lang="en-IN" b="1" dirty="0">
                <a:solidFill>
                  <a:srgbClr val="CC3300"/>
                </a:solidFill>
                <a:effectLst/>
                <a:latin typeface="Calibri"/>
              </a:rPr>
              <a:t/>
            </a:r>
            <a:br>
              <a:rPr lang="en-IN" b="1" dirty="0">
                <a:solidFill>
                  <a:srgbClr val="CC3300"/>
                </a:solidFill>
                <a:effectLst/>
                <a:latin typeface="Calibri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670393"/>
              </p:ext>
            </p:extLst>
          </p:nvPr>
        </p:nvGraphicFramePr>
        <p:xfrm>
          <a:off x="364139" y="1524000"/>
          <a:ext cx="8475061" cy="5062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35"/>
                <a:gridCol w="1231586"/>
                <a:gridCol w="2381067"/>
                <a:gridCol w="1313692"/>
                <a:gridCol w="485384"/>
                <a:gridCol w="664097"/>
                <a:gridCol w="816174"/>
                <a:gridCol w="534599"/>
                <a:gridCol w="555827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Sl.</a:t>
                      </a:r>
                    </a:p>
                    <a:p>
                      <a:pPr algn="ctr"/>
                      <a:r>
                        <a:rPr lang="en-IN" sz="1400" dirty="0" smtClean="0"/>
                        <a:t>No</a:t>
                      </a:r>
                    </a:p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Deliverables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Steps to be </a:t>
                      </a:r>
                      <a:endParaRPr lang="en-IN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undertaken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Timeline for Completion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Milestones (Quarterly / Monthly)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6662"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496" marR="9496" marT="9496" marB="0" anchor="b"/>
                </a:tc>
              </a:tr>
              <a:tr h="6823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err="1">
                          <a:effectLst/>
                        </a:rPr>
                        <a:t>Jawan</a:t>
                      </a:r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Bhavan</a:t>
                      </a:r>
                      <a:r>
                        <a:rPr lang="en-IN" sz="1400" u="none" strike="noStrike" dirty="0">
                          <a:effectLst/>
                        </a:rPr>
                        <a:t> and War memorial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1. Site was identified by the </a:t>
                      </a:r>
                      <a:r>
                        <a:rPr lang="en-IN" sz="1400" u="none" strike="noStrike" dirty="0" smtClean="0">
                          <a:effectLst/>
                        </a:rPr>
                        <a:t>                                                                                                         </a:t>
                      </a:r>
                    </a:p>
                    <a:p>
                      <a:pPr algn="l" fontAlgn="t"/>
                      <a:r>
                        <a:rPr lang="en-IN" sz="1400" u="none" strike="noStrike" baseline="0" dirty="0" smtClean="0">
                          <a:effectLst/>
                        </a:rPr>
                        <a:t>    </a:t>
                      </a:r>
                      <a:r>
                        <a:rPr lang="en-IN" sz="1400" u="none" strike="noStrike" dirty="0" smtClean="0">
                          <a:effectLst/>
                        </a:rPr>
                        <a:t>Revenue </a:t>
                      </a:r>
                      <a:r>
                        <a:rPr lang="en-IN" sz="1400" u="none" strike="noStrike" dirty="0">
                          <a:effectLst/>
                        </a:rPr>
                        <a:t>Dept.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496000">
                <a:tc>
                  <a:txBody>
                    <a:bodyPr/>
                    <a:lstStyle/>
                    <a:p>
                      <a:pPr algn="ctr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2.  Suitability to be assessed.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646076">
                <a:tc>
                  <a:txBody>
                    <a:bodyPr/>
                    <a:lstStyle/>
                    <a:p>
                      <a:pPr algn="ctr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3.  Transfer of land proposal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499249">
                <a:tc>
                  <a:txBody>
                    <a:bodyPr/>
                    <a:lstStyle/>
                    <a:p>
                      <a:pPr algn="ctr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4.  Estimate preparation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May go into next year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1041656">
                <a:tc>
                  <a:txBody>
                    <a:bodyPr/>
                    <a:lstStyle/>
                    <a:p>
                      <a:pPr algn="ctr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5. </a:t>
                      </a:r>
                      <a:r>
                        <a:rPr lang="en-IN" sz="1400" u="none" strike="noStrike" dirty="0" smtClean="0">
                          <a:effectLst/>
                        </a:rPr>
                        <a:t>Budgetary </a:t>
                      </a:r>
                      <a:r>
                        <a:rPr lang="en-IN" sz="1400" u="none" strike="noStrike" dirty="0">
                          <a:effectLst/>
                        </a:rPr>
                        <a:t>proposal to </a:t>
                      </a:r>
                      <a:endParaRPr lang="en-IN" sz="14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IN" sz="1400" u="none" strike="noStrike" dirty="0" smtClean="0">
                          <a:effectLst/>
                        </a:rPr>
                        <a:t> Government of Puducherry       </a:t>
                      </a:r>
                    </a:p>
                    <a:p>
                      <a:pPr algn="l" fontAlgn="t"/>
                      <a:r>
                        <a:rPr lang="en-IN" sz="1400" u="none" strike="noStrike" dirty="0" smtClean="0">
                          <a:effectLst/>
                        </a:rPr>
                        <a:t> and </a:t>
                      </a:r>
                      <a:r>
                        <a:rPr lang="en-IN" sz="1400" u="none" strike="noStrike" dirty="0">
                          <a:effectLst/>
                        </a:rPr>
                        <a:t>Kendriya Sainik Board </a:t>
                      </a:r>
                      <a:endParaRPr lang="en-IN" sz="14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IN" sz="1400" u="none" strike="noStrike" dirty="0" smtClean="0">
                          <a:effectLst/>
                        </a:rPr>
                        <a:t>  for </a:t>
                      </a:r>
                      <a:r>
                        <a:rPr lang="en-IN" sz="1400" u="none" strike="noStrike" dirty="0">
                          <a:effectLst/>
                        </a:rPr>
                        <a:t>respective contribution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458012">
                <a:tc>
                  <a:txBody>
                    <a:bodyPr/>
                    <a:lstStyle/>
                    <a:p>
                      <a:pPr algn="ctr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AutoNum type="arabicPeriod" startAt="6"/>
                      </a:pPr>
                      <a:r>
                        <a:rPr lang="en-IN" sz="1400" u="none" strike="noStrike" dirty="0" smtClean="0">
                          <a:effectLst/>
                        </a:rPr>
                        <a:t>Handing </a:t>
                      </a:r>
                      <a:r>
                        <a:rPr lang="en-IN" sz="1400" u="none" strike="noStrike" dirty="0">
                          <a:effectLst/>
                        </a:rPr>
                        <a:t>over of site to </a:t>
                      </a:r>
                      <a:r>
                        <a:rPr lang="en-IN" sz="1400" u="none" strike="noStrike" dirty="0" smtClean="0">
                          <a:effectLst/>
                        </a:rPr>
                        <a:t>PWD </a:t>
                      </a:r>
                      <a:r>
                        <a:rPr lang="en-IN" sz="1400" u="none" strike="noStrike" dirty="0">
                          <a:effectLst/>
                        </a:rPr>
                        <a:t>for construction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1400"/>
      </p:ext>
    </p:extLst>
  </p:cSld>
  <p:clrMapOvr>
    <a:masterClrMapping/>
  </p:clrMapOvr>
  <p:transition spd="med"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600200"/>
          </a:xfrm>
        </p:spPr>
        <p:txBody>
          <a:bodyPr/>
          <a:lstStyle/>
          <a:p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>
                <a:solidFill>
                  <a:srgbClr val="CC3300"/>
                </a:solidFill>
                <a:effectLst/>
              </a:rPr>
              <a:t/>
            </a:r>
            <a:br>
              <a:rPr lang="en-IN" sz="2000" dirty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400" dirty="0" smtClean="0">
                <a:solidFill>
                  <a:srgbClr val="CC3300"/>
                </a:solidFill>
                <a:effectLst/>
              </a:rPr>
              <a:t>Details </a:t>
            </a:r>
            <a:r>
              <a:rPr lang="en-IN" sz="2400" dirty="0">
                <a:solidFill>
                  <a:srgbClr val="CC3300"/>
                </a:solidFill>
                <a:effectLst/>
              </a:rPr>
              <a:t>of Schemes /Works under the </a:t>
            </a:r>
            <a:r>
              <a:rPr lang="en-IN" sz="2400" dirty="0" smtClean="0">
                <a:solidFill>
                  <a:srgbClr val="CC3300"/>
                </a:solidFill>
                <a:effectLst/>
              </a:rPr>
              <a:t>Department</a:t>
            </a: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006600"/>
                </a:solidFill>
                <a:effectLst/>
              </a:rPr>
              <a:t>C.       </a:t>
            </a:r>
            <a:r>
              <a:rPr lang="en-IN" sz="1800" dirty="0" smtClean="0">
                <a:solidFill>
                  <a:srgbClr val="006600"/>
                </a:solidFill>
                <a:effectLst/>
              </a:rPr>
              <a:t>OTHERS</a:t>
            </a:r>
            <a:br>
              <a:rPr lang="en-IN" sz="1800" dirty="0" smtClean="0">
                <a:solidFill>
                  <a:srgbClr val="006600"/>
                </a:solidFill>
                <a:effectLst/>
              </a:rPr>
            </a:br>
            <a:r>
              <a:rPr lang="en-IN" sz="1800" dirty="0" smtClean="0">
                <a:solidFill>
                  <a:srgbClr val="CC3300"/>
                </a:solidFill>
                <a:effectLst/>
              </a:rPr>
              <a:t>Name </a:t>
            </a:r>
            <a:r>
              <a:rPr lang="en-IN" sz="1800" dirty="0">
                <a:solidFill>
                  <a:srgbClr val="CC3300"/>
                </a:solidFill>
                <a:effectLst/>
              </a:rPr>
              <a:t>of the work :  </a:t>
            </a:r>
            <a:r>
              <a:rPr lang="en-IN" sz="1800" dirty="0" smtClean="0">
                <a:solidFill>
                  <a:srgbClr val="CC3300"/>
                </a:solidFill>
                <a:effectLst/>
              </a:rPr>
              <a:t>Publication of War Veteran Experiences </a:t>
            </a:r>
            <a:br>
              <a:rPr lang="en-IN" sz="1800" dirty="0" smtClean="0">
                <a:solidFill>
                  <a:srgbClr val="CC3300"/>
                </a:solidFill>
                <a:effectLst/>
              </a:rPr>
            </a:br>
            <a:r>
              <a:rPr lang="en-IN" sz="1800" dirty="0" smtClean="0">
                <a:solidFill>
                  <a:srgbClr val="CC3300"/>
                </a:solidFill>
                <a:effectLst/>
              </a:rPr>
              <a:t>(subject to fund availability) </a:t>
            </a:r>
            <a:r>
              <a:rPr lang="en-IN" sz="1800" b="1" dirty="0" smtClean="0">
                <a:solidFill>
                  <a:srgbClr val="CC3300"/>
                </a:solidFill>
                <a:effectLst/>
                <a:latin typeface="Calibri"/>
              </a:rPr>
              <a:t/>
            </a:r>
            <a:br>
              <a:rPr lang="en-IN" sz="1800" b="1" dirty="0" smtClean="0">
                <a:solidFill>
                  <a:srgbClr val="CC3300"/>
                </a:solidFill>
                <a:effectLst/>
                <a:latin typeface="Calibri"/>
              </a:rPr>
            </a:br>
            <a:r>
              <a:rPr lang="en-IN" sz="1800" b="1" dirty="0" smtClean="0">
                <a:solidFill>
                  <a:srgbClr val="CC3300"/>
                </a:solidFill>
                <a:effectLst/>
                <a:latin typeface="Calibri"/>
              </a:rPr>
              <a:t> </a:t>
            </a:r>
            <a:r>
              <a:rPr lang="en-IN" sz="1800" b="1" dirty="0">
                <a:solidFill>
                  <a:srgbClr val="CC3300"/>
                </a:solidFill>
                <a:effectLst/>
                <a:latin typeface="Calibri"/>
              </a:rPr>
              <a:t/>
            </a:r>
            <a:br>
              <a:rPr lang="en-IN" sz="1800" b="1" dirty="0">
                <a:solidFill>
                  <a:srgbClr val="CC3300"/>
                </a:solidFill>
                <a:effectLst/>
                <a:latin typeface="Calibri"/>
              </a:rPr>
            </a:br>
            <a:r>
              <a:rPr lang="en-IN" b="1" dirty="0">
                <a:solidFill>
                  <a:srgbClr val="CC3300"/>
                </a:solidFill>
                <a:effectLst/>
                <a:latin typeface="Calibri"/>
              </a:rPr>
              <a:t/>
            </a:r>
            <a:br>
              <a:rPr lang="en-IN" b="1" dirty="0">
                <a:solidFill>
                  <a:srgbClr val="CC3300"/>
                </a:solidFill>
                <a:effectLst/>
                <a:latin typeface="Calibri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020967"/>
              </p:ext>
            </p:extLst>
          </p:nvPr>
        </p:nvGraphicFramePr>
        <p:xfrm>
          <a:off x="381000" y="1704895"/>
          <a:ext cx="8322662" cy="478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76"/>
                <a:gridCol w="1209440"/>
                <a:gridCol w="2338250"/>
                <a:gridCol w="1290069"/>
                <a:gridCol w="476656"/>
                <a:gridCol w="652155"/>
                <a:gridCol w="801498"/>
                <a:gridCol w="524986"/>
                <a:gridCol w="545832"/>
              </a:tblGrid>
              <a:tr h="77673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Sl.</a:t>
                      </a:r>
                    </a:p>
                    <a:p>
                      <a:pPr algn="ctr"/>
                      <a:r>
                        <a:rPr lang="en-IN" sz="1400" dirty="0" smtClean="0"/>
                        <a:t>No</a:t>
                      </a:r>
                    </a:p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Deliverables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Steps to be </a:t>
                      </a:r>
                      <a:endParaRPr lang="en-IN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undertaken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Timeline for Completion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Milestones (Quarterly / Monthly)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3981"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Q4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496" marR="9496" marT="9496" marB="0" anchor="b"/>
                </a:tc>
              </a:tr>
              <a:tr h="8138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effectLst/>
                        </a:rPr>
                        <a:t>Publication of War Veteran Diary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effectLst/>
                        </a:rPr>
                        <a:t>1. Calling and collection information from War Veteran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612470">
                <a:tc>
                  <a:txBody>
                    <a:bodyPr/>
                    <a:lstStyle/>
                    <a:p>
                      <a:pPr algn="ctr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effectLst/>
                        </a:rPr>
                        <a:t>2. Feeding  the information in DTP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469121">
                <a:tc>
                  <a:txBody>
                    <a:bodyPr/>
                    <a:lstStyle/>
                    <a:p>
                      <a:pPr algn="ctr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effectLst/>
                        </a:rPr>
                        <a:t>3.  Printing for Publication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411096">
                <a:tc>
                  <a:txBody>
                    <a:bodyPr/>
                    <a:lstStyle/>
                    <a:p>
                      <a:pPr algn="ctr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effectLst/>
                        </a:rPr>
                        <a:t>4. Release of the Diary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r>
                        <a:rPr lang="en-IN" sz="1400" u="none" strike="noStrike" dirty="0" smtClean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756355">
                <a:tc>
                  <a:txBody>
                    <a:bodyPr/>
                    <a:lstStyle/>
                    <a:p>
                      <a:pPr algn="ctr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  <a:tr h="373981">
                <a:tc>
                  <a:txBody>
                    <a:bodyPr/>
                    <a:lstStyle/>
                    <a:p>
                      <a:pPr algn="ctr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AutoNum type="arabicPeriod" startAt="6"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60558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28" y="1066800"/>
            <a:ext cx="90678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A</a:t>
            </a:r>
            <a:r>
              <a:rPr lang="en-US" dirty="0" smtClean="0"/>
              <a:t>pex body</a:t>
            </a:r>
            <a:r>
              <a:rPr lang="en-US" sz="3600" dirty="0" smtClean="0"/>
              <a:t>–</a:t>
            </a:r>
            <a:r>
              <a:rPr lang="en-US" sz="3600" b="1" dirty="0" smtClean="0">
                <a:solidFill>
                  <a:srgbClr val="FFFF00"/>
                </a:solidFill>
              </a:rPr>
              <a:t>P</a:t>
            </a:r>
            <a:r>
              <a:rPr lang="en-US" sz="2400" b="1" dirty="0" smtClean="0">
                <a:solidFill>
                  <a:srgbClr val="FFFF00"/>
                </a:solidFill>
              </a:rPr>
              <a:t>UDUCHERRY SAINIK WELFARE BOARD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</a:rPr>
              <a:t>				</a:t>
            </a:r>
            <a:r>
              <a:rPr lang="en-US" sz="2000" b="1" dirty="0" smtClean="0">
                <a:solidFill>
                  <a:srgbClr val="FFFF00"/>
                </a:solidFill>
              </a:rPr>
              <a:t>(RAJYA SAINIK BOARD, PUDUCHERRY)</a:t>
            </a:r>
            <a:endParaRPr lang="en-US" sz="3600" b="1" dirty="0" smtClean="0">
              <a:solidFill>
                <a:srgbClr val="FFFF00"/>
              </a:solidFill>
            </a:endParaRPr>
          </a:p>
          <a:p>
            <a:pPr algn="just" eaLnBrk="1" hangingPunct="1">
              <a:defRPr/>
            </a:pPr>
            <a:endParaRPr lang="en-US" sz="2800" dirty="0" smtClean="0"/>
          </a:p>
          <a:p>
            <a:pPr algn="just" eaLnBrk="1" hangingPunct="1">
              <a:defRPr/>
            </a:pPr>
            <a:r>
              <a:rPr lang="en-US" sz="2800" dirty="0" smtClean="0"/>
              <a:t>Formulates policies for resettlement, rehabilitation and welfare of Ex-servicemen and their families of Puducherry  </a:t>
            </a:r>
            <a:r>
              <a:rPr lang="en-US" sz="3600" dirty="0" smtClean="0"/>
              <a:t>. </a:t>
            </a:r>
          </a:p>
          <a:p>
            <a:pPr algn="just" eaLnBrk="1" hangingPunct="1">
              <a:defRPr/>
            </a:pPr>
            <a:r>
              <a:rPr lang="en-US" sz="2800" dirty="0"/>
              <a:t>Annual Reports are regularly sent to the Kendriya Sainik Board , Ministry of Defence</a:t>
            </a:r>
            <a:r>
              <a:rPr lang="en-US" sz="3600" dirty="0"/>
              <a:t>.</a:t>
            </a:r>
          </a:p>
          <a:p>
            <a:pPr algn="just" eaLnBrk="1" hangingPunct="1">
              <a:defRPr/>
            </a:pPr>
            <a:endParaRPr lang="en-US" sz="3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76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u="sng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INTRODUCTION</a:t>
            </a:r>
            <a:endParaRPr lang="en-US" sz="2800" u="sng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295400"/>
            <a:ext cx="8610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dirty="0"/>
              <a:t>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endParaRPr lang="en-US" sz="3600" u="sng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" name="Rectangle 6"/>
          <p:cNvSpPr>
            <a:spLocks noRot="1" noChangeArrowheads="1"/>
          </p:cNvSpPr>
          <p:nvPr/>
        </p:nvSpPr>
        <p:spPr bwMode="auto">
          <a:xfrm>
            <a:off x="2743200" y="1219200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THANK YOU</a:t>
            </a:r>
          </a:p>
        </p:txBody>
      </p:sp>
      <p:pic>
        <p:nvPicPr>
          <p:cNvPr id="6" name="Picture 3" descr="F:\SWACHH BHARAT ABHIYAN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 t="29825" b="14035"/>
          <a:stretch>
            <a:fillRect/>
          </a:stretch>
        </p:blipFill>
        <p:spPr bwMode="auto">
          <a:xfrm>
            <a:off x="3124200" y="5791200"/>
            <a:ext cx="2819400" cy="914400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68B94-A34B-4FCA-BE2F-F25B3A9BAA4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 smtClean="0">
                <a:solidFill>
                  <a:srgbClr val="FFFF00"/>
                </a:solidFill>
                <a:latin typeface="Arial" charset="0"/>
              </a:rPr>
              <a:t>CONSTITUTION OF </a:t>
            </a:r>
            <a:br>
              <a:rPr lang="en-US" sz="2800" b="1" u="sng" dirty="0" smtClean="0">
                <a:solidFill>
                  <a:srgbClr val="FFFF00"/>
                </a:solidFill>
                <a:latin typeface="Arial" charset="0"/>
              </a:rPr>
            </a:br>
            <a:r>
              <a:rPr lang="en-US" sz="2800" b="1" u="sng" dirty="0" smtClean="0">
                <a:solidFill>
                  <a:srgbClr val="FFFF00"/>
                </a:solidFill>
                <a:latin typeface="Arial" charset="0"/>
              </a:rPr>
              <a:t>PUDUCHERRY SAINIK WELFARE BOARD</a:t>
            </a:r>
            <a:r>
              <a:rPr lang="en-US" sz="2800" b="1" dirty="0" smtClean="0">
                <a:solidFill>
                  <a:srgbClr val="FFFF00"/>
                </a:solidFill>
                <a:latin typeface="Arial" charset="0"/>
              </a:rPr>
              <a:t> </a:t>
            </a:r>
            <a:br>
              <a:rPr lang="en-US" sz="2800" b="1" dirty="0" smtClean="0">
                <a:solidFill>
                  <a:srgbClr val="FFFF00"/>
                </a:solidFill>
                <a:latin typeface="Arial" charset="0"/>
              </a:rPr>
            </a:br>
            <a:r>
              <a:rPr lang="en-US" sz="1800" b="1" dirty="0" smtClean="0">
                <a:solidFill>
                  <a:srgbClr val="FFFF00"/>
                </a:solidFill>
                <a:latin typeface="Arial" charset="0"/>
              </a:rPr>
              <a:t>(</a:t>
            </a:r>
            <a:r>
              <a:rPr lang="en-US" sz="1800" b="1" u="sng" dirty="0" smtClean="0">
                <a:solidFill>
                  <a:srgbClr val="FFFF00"/>
                </a:solidFill>
                <a:latin typeface="Arial" charset="0"/>
              </a:rPr>
              <a:t>G.O. Ms. No. 51 Dt 03.10.12</a:t>
            </a:r>
            <a:r>
              <a:rPr lang="en-US" sz="1800" b="1" dirty="0" smtClean="0">
                <a:solidFill>
                  <a:srgbClr val="FFFF00"/>
                </a:solidFill>
                <a:latin typeface="Arial" charset="0"/>
              </a:rPr>
              <a:t>)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smtClean="0">
                <a:latin typeface="Arial Narrow" pitchFamily="34" charset="0"/>
              </a:rPr>
              <a:t>Chairman 		  </a:t>
            </a:r>
            <a:r>
              <a:rPr lang="en-US" sz="2800" b="1" dirty="0" smtClean="0">
                <a:latin typeface="Arial Narrow" pitchFamily="34" charset="0"/>
              </a:rPr>
              <a:t>-</a:t>
            </a:r>
            <a:r>
              <a:rPr lang="en-US" sz="2400" b="1" dirty="0" smtClean="0">
                <a:latin typeface="Arial Narrow" pitchFamily="34" charset="0"/>
              </a:rPr>
              <a:t>  Hon’ble Lieutenant Governor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latin typeface="Arial Narrow" pitchFamily="34" charset="0"/>
              </a:rPr>
              <a:t>Vice Chairman 	  - </a:t>
            </a:r>
            <a:r>
              <a:rPr lang="en-US" sz="2400" b="1" dirty="0" smtClean="0">
                <a:latin typeface="Arial Narrow" pitchFamily="34" charset="0"/>
              </a:rPr>
              <a:t>Hon’ble Chief Minister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latin typeface="Arial Narrow" pitchFamily="34" charset="0"/>
              </a:rPr>
              <a:t>Ex-Officio Members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Arial Narrow" pitchFamily="34" charset="0"/>
              </a:rPr>
              <a:t>Hon’ble Ministers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Arial Narrow" pitchFamily="34" charset="0"/>
              </a:rPr>
              <a:t>Chief Secretary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Arial Narrow" pitchFamily="34" charset="0"/>
              </a:rPr>
              <a:t>All Secretaries; Joint Secretary (Home)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Arial Narrow" pitchFamily="34" charset="0"/>
              </a:rPr>
              <a:t>GOC-in-C, Southern Command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Arial Narrow" pitchFamily="34" charset="0"/>
              </a:rPr>
              <a:t>DGP, Collector, Pdy/Kkl; Regional Administrator </a:t>
            </a:r>
            <a:r>
              <a:rPr lang="en-US" b="1" dirty="0" err="1" smtClean="0">
                <a:latin typeface="Arial Narrow" pitchFamily="34" charset="0"/>
              </a:rPr>
              <a:t>Mahe</a:t>
            </a:r>
            <a:r>
              <a:rPr lang="en-US" b="1" dirty="0" smtClean="0">
                <a:latin typeface="Arial Narrow" pitchFamily="34" charset="0"/>
              </a:rPr>
              <a:t>/</a:t>
            </a:r>
            <a:r>
              <a:rPr lang="en-US" b="1" dirty="0" err="1" smtClean="0">
                <a:latin typeface="Arial Narrow" pitchFamily="34" charset="0"/>
              </a:rPr>
              <a:t>Yanam</a:t>
            </a:r>
            <a:endParaRPr lang="en-US" b="1" dirty="0" smtClean="0">
              <a:latin typeface="Arial Narrow" pitchFamily="34" charset="0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Arial Narrow" pitchFamily="34" charset="0"/>
              </a:rPr>
              <a:t>Addl. /</a:t>
            </a:r>
            <a:r>
              <a:rPr lang="en-US" b="1" dirty="0" err="1" smtClean="0">
                <a:latin typeface="Arial Narrow" pitchFamily="34" charset="0"/>
              </a:rPr>
              <a:t>Jont</a:t>
            </a:r>
            <a:r>
              <a:rPr lang="en-US" b="1" dirty="0" smtClean="0">
                <a:latin typeface="Arial Narrow" pitchFamily="34" charset="0"/>
              </a:rPr>
              <a:t>./ DS/US (Home)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Arial Narrow" pitchFamily="34" charset="0"/>
              </a:rPr>
              <a:t>NCC Gp Cdr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Arial Narrow" pitchFamily="34" charset="0"/>
              </a:rPr>
              <a:t>04 ESM nominated by Govt of Puducherry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Arial Narrow" pitchFamily="34" charset="0"/>
              </a:rPr>
              <a:t>Co-opted members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sz="2800" b="1" dirty="0" smtClean="0">
                <a:latin typeface="Arial Narrow" pitchFamily="34" charset="0"/>
              </a:rPr>
              <a:t>Member Secretary – </a:t>
            </a:r>
            <a:r>
              <a:rPr lang="en-US" sz="2400" b="1" dirty="0" smtClean="0">
                <a:latin typeface="Arial Narrow" pitchFamily="34" charset="0"/>
              </a:rPr>
              <a:t>Director, Department of Sainik Welfare</a:t>
            </a:r>
            <a:endParaRPr lang="en-US" sz="2000" b="1" dirty="0" smtClean="0">
              <a:latin typeface="Arial Narrow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cs typeface="Times New Roman" pitchFamily="18" charset="0"/>
              </a:rPr>
              <a:t>CHIEF SECRETARY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b="1" dirty="0" smtClean="0"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cs typeface="Times New Roman" pitchFamily="18" charset="0"/>
              </a:rPr>
              <a:t>SECRETARY (SAINIK WELFARE)</a:t>
            </a:r>
            <a:endParaRPr lang="en-US" sz="2400" b="1" dirty="0" smtClean="0"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b="1" dirty="0" smtClean="0"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cs typeface="Times New Roman" pitchFamily="18" charset="0"/>
              </a:rPr>
              <a:t>DIRECTOR (SAINIK WELFARE)</a:t>
            </a:r>
            <a:endParaRPr lang="en-US" sz="2400" b="1" dirty="0" smtClean="0"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b="1" dirty="0" smtClean="0">
              <a:latin typeface="Bookman Old Style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b="1" dirty="0" smtClean="0">
              <a:latin typeface="Bookman Old Style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cs typeface="Times New Roman" pitchFamily="18" charset="0"/>
              </a:rPr>
              <a:t>    </a:t>
            </a:r>
            <a:r>
              <a:rPr lang="en-US" sz="2000" b="1" u="sng" dirty="0" smtClean="0">
                <a:solidFill>
                  <a:srgbClr val="FFFF00"/>
                </a:solidFill>
                <a:cs typeface="Times New Roman" pitchFamily="18" charset="0"/>
              </a:rPr>
              <a:t>WELFARE</a:t>
            </a:r>
            <a:r>
              <a:rPr lang="en-US" sz="2000" b="1" dirty="0" smtClean="0">
                <a:solidFill>
                  <a:srgbClr val="FFFF00"/>
                </a:solidFill>
                <a:cs typeface="Times New Roman" pitchFamily="18" charset="0"/>
              </a:rPr>
              <a:t>              </a:t>
            </a:r>
            <a:r>
              <a:rPr lang="en-US" sz="2000" b="1" u="sng" dirty="0" smtClean="0">
                <a:solidFill>
                  <a:srgbClr val="FFFF00"/>
                </a:solidFill>
                <a:cs typeface="Times New Roman" pitchFamily="18" charset="0"/>
              </a:rPr>
              <a:t>ACCOUNTS</a:t>
            </a:r>
            <a:r>
              <a:rPr lang="en-US" sz="2000" b="1" dirty="0" smtClean="0">
                <a:solidFill>
                  <a:srgbClr val="FFFF00"/>
                </a:solidFill>
                <a:cs typeface="Times New Roman" pitchFamily="18" charset="0"/>
              </a:rPr>
              <a:t>     	</a:t>
            </a:r>
            <a:r>
              <a:rPr lang="en-US" sz="2000" b="1" u="sng" dirty="0" smtClean="0">
                <a:solidFill>
                  <a:srgbClr val="FFFF00"/>
                </a:solidFill>
                <a:cs typeface="Times New Roman" pitchFamily="18" charset="0"/>
              </a:rPr>
              <a:t>ESTABLISHMENT</a:t>
            </a:r>
            <a:r>
              <a:rPr lang="en-US" sz="1800" dirty="0" smtClean="0">
                <a:solidFill>
                  <a:srgbClr val="FFFF00"/>
                </a:solidFill>
                <a:latin typeface="Bookman Old Style" pitchFamily="18" charset="0"/>
                <a:cs typeface="Times New Roman" pitchFamily="18" charset="0"/>
              </a:rPr>
              <a:t>        </a:t>
            </a:r>
            <a:r>
              <a:rPr lang="en-US" sz="2000" b="1" u="sng" dirty="0" smtClean="0">
                <a:solidFill>
                  <a:srgbClr val="FFFF00"/>
                </a:solidFill>
                <a:latin typeface="Bookman Old Style" pitchFamily="18" charset="0"/>
                <a:cs typeface="Times New Roman" pitchFamily="18" charset="0"/>
              </a:rPr>
              <a:t>ADMIN</a:t>
            </a:r>
            <a:r>
              <a:rPr lang="en-US" sz="20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Bookman Old Style" pitchFamily="18" charset="0"/>
                <a:cs typeface="Times New Roman" pitchFamily="18" charset="0"/>
              </a:rPr>
              <a:t> </a:t>
            </a:r>
            <a:endParaRPr lang="en-US" sz="18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Bookman Old Style" pitchFamily="18" charset="0"/>
                <a:cs typeface="Times New Roman" pitchFamily="18" charset="0"/>
              </a:rPr>
              <a:t>     </a:t>
            </a:r>
            <a:r>
              <a:rPr lang="en-US" sz="2000" b="1" dirty="0" smtClean="0">
                <a:latin typeface="Bookman Old Style" pitchFamily="18" charset="0"/>
                <a:cs typeface="Times New Roman" pitchFamily="18" charset="0"/>
              </a:rPr>
              <a:t>Welfare             Cashier   – 1     Assistant -  1         Assistant - 1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Bookman Old Style" pitchFamily="18" charset="0"/>
                <a:cs typeface="Times New Roman" pitchFamily="18" charset="0"/>
              </a:rPr>
              <a:t>	Organiser - 1	(LDC)		LDC 	    -  1                                                                        (on deputation)                          Driver     - 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Bookman Old Style" pitchFamily="18" charset="0"/>
                <a:cs typeface="Times New Roman" pitchFamily="18" charset="0"/>
              </a:rPr>
              <a:t>					           MTS        -  1</a:t>
            </a:r>
            <a:endParaRPr lang="en-US" sz="2000" b="1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Bookman Old Style" pitchFamily="18" charset="0"/>
                <a:cs typeface="Times New Roman" pitchFamily="18" charset="0"/>
              </a:rPr>
              <a:t>                                                      FTCL      -  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Bookman Old Style" pitchFamily="18" charset="0"/>
                <a:cs typeface="Times New Roman" pitchFamily="18" charset="0"/>
              </a:rPr>
              <a:t>                                 	</a:t>
            </a:r>
            <a:r>
              <a:rPr lang="en-US" sz="1800" dirty="0" smtClean="0">
                <a:latin typeface="Bookman Old Style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Bookman Old Style" pitchFamily="18" charset="0"/>
                <a:cs typeface="Times New Roman" pitchFamily="18" charset="0"/>
              </a:rPr>
              <a:t>						 </a:t>
            </a:r>
          </a:p>
          <a:p>
            <a:pPr lvl="4" eaLnBrk="1" hangingPunct="1">
              <a:lnSpc>
                <a:spcPct val="80000"/>
              </a:lnSpc>
              <a:defRPr/>
            </a:pPr>
            <a:endParaRPr lang="en-US" sz="1200" dirty="0" smtClean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u="sng" dirty="0" smtClean="0">
                <a:solidFill>
                  <a:srgbClr val="FFFF00"/>
                </a:solidFill>
              </a:rPr>
              <a:t>ORGANISATION CHART – DEPT OF SAINIK WELFARE</a:t>
            </a:r>
          </a:p>
        </p:txBody>
      </p:sp>
      <p:grpSp>
        <p:nvGrpSpPr>
          <p:cNvPr id="12292" name="Group 19"/>
          <p:cNvGrpSpPr>
            <a:grpSpLocks/>
          </p:cNvGrpSpPr>
          <p:nvPr/>
        </p:nvGrpSpPr>
        <p:grpSpPr bwMode="auto">
          <a:xfrm>
            <a:off x="990600" y="1447800"/>
            <a:ext cx="6781800" cy="1981200"/>
            <a:chOff x="990600" y="1447800"/>
            <a:chExt cx="6781800" cy="1981200"/>
          </a:xfrm>
        </p:grpSpPr>
        <p:sp>
          <p:nvSpPr>
            <p:cNvPr id="12294" name="Line 29"/>
            <p:cNvSpPr>
              <a:spLocks noChangeShapeType="1"/>
            </p:cNvSpPr>
            <p:nvPr/>
          </p:nvSpPr>
          <p:spPr bwMode="auto">
            <a:xfrm>
              <a:off x="990600" y="3200400"/>
              <a:ext cx="6781800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295" name="Line 31"/>
            <p:cNvSpPr>
              <a:spLocks noChangeShapeType="1"/>
            </p:cNvSpPr>
            <p:nvPr/>
          </p:nvSpPr>
          <p:spPr bwMode="auto">
            <a:xfrm>
              <a:off x="990600" y="3200400"/>
              <a:ext cx="0" cy="2286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" name="Line 32"/>
            <p:cNvSpPr>
              <a:spLocks noChangeShapeType="1"/>
            </p:cNvSpPr>
            <p:nvPr/>
          </p:nvSpPr>
          <p:spPr bwMode="auto">
            <a:xfrm>
              <a:off x="3276600" y="3200400"/>
              <a:ext cx="0" cy="2286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" name="Line 33"/>
            <p:cNvSpPr>
              <a:spLocks noChangeShapeType="1"/>
            </p:cNvSpPr>
            <p:nvPr/>
          </p:nvSpPr>
          <p:spPr bwMode="auto">
            <a:xfrm>
              <a:off x="5562600" y="3200400"/>
              <a:ext cx="0" cy="2286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8" name="Line 34"/>
            <p:cNvSpPr>
              <a:spLocks noChangeShapeType="1"/>
            </p:cNvSpPr>
            <p:nvPr/>
          </p:nvSpPr>
          <p:spPr bwMode="auto">
            <a:xfrm>
              <a:off x="7772400" y="3200400"/>
              <a:ext cx="0" cy="2286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9" name="Line 32"/>
            <p:cNvSpPr>
              <a:spLocks noChangeShapeType="1"/>
            </p:cNvSpPr>
            <p:nvPr/>
          </p:nvSpPr>
          <p:spPr bwMode="auto">
            <a:xfrm>
              <a:off x="4572000" y="1447800"/>
              <a:ext cx="0" cy="2286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0" name="Line 32"/>
            <p:cNvSpPr>
              <a:spLocks noChangeShapeType="1"/>
            </p:cNvSpPr>
            <p:nvPr/>
          </p:nvSpPr>
          <p:spPr bwMode="auto">
            <a:xfrm>
              <a:off x="4572000" y="2209800"/>
              <a:ext cx="0" cy="2286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1" name="Line 32"/>
            <p:cNvSpPr>
              <a:spLocks noChangeShapeType="1"/>
            </p:cNvSpPr>
            <p:nvPr/>
          </p:nvSpPr>
          <p:spPr bwMode="auto">
            <a:xfrm>
              <a:off x="4572000" y="2971800"/>
              <a:ext cx="0" cy="2286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2293" name="TextBox 20"/>
          <p:cNvSpPr txBox="1">
            <a:spLocks noChangeArrowheads="1"/>
          </p:cNvSpPr>
          <p:nvPr/>
        </p:nvSpPr>
        <p:spPr bwMode="auto">
          <a:xfrm>
            <a:off x="304800" y="6172200"/>
            <a:ext cx="8458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u="sng" dirty="0">
                <a:solidFill>
                  <a:srgbClr val="FFFF00"/>
                </a:solidFill>
              </a:rPr>
              <a:t>FOR SAINIK REST HOUSE</a:t>
            </a:r>
            <a:r>
              <a:rPr lang="en-US" dirty="0">
                <a:solidFill>
                  <a:srgbClr val="FFFF00"/>
                </a:solidFill>
              </a:rPr>
              <a:t> –   </a:t>
            </a:r>
            <a:r>
              <a:rPr lang="en-US" sz="1600" dirty="0" smtClean="0"/>
              <a:t>04 FULL TIME CASUAL </a:t>
            </a:r>
            <a:r>
              <a:rPr lang="en-US" sz="1600" dirty="0" err="1" smtClean="0"/>
              <a:t>LABOURERS</a:t>
            </a:r>
            <a:r>
              <a:rPr lang="en-US" sz="1600" dirty="0" smtClean="0"/>
              <a:t> FOR  SECURITY / WATCHMEN , ROOM ATTENDANT AND MAINTENANCE DUTIES.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u="sng" dirty="0" smtClean="0">
                <a:solidFill>
                  <a:srgbClr val="FFFF00"/>
                </a:solidFill>
              </a:rPr>
              <a:t>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OFFICE &amp; SAINIK REST HOUSE IN ONE COMPLEX</a:t>
            </a:r>
          </a:p>
          <a:p>
            <a:pPr eaLnBrk="1" hangingPunct="1">
              <a:defRPr/>
            </a:pPr>
            <a:r>
              <a:rPr lang="en-US" dirty="0" smtClean="0"/>
              <a:t>SAINIK REST HOUSE</a:t>
            </a:r>
          </a:p>
          <a:p>
            <a:pPr lvl="1" eaLnBrk="1" hangingPunct="1">
              <a:defRPr/>
            </a:pPr>
            <a:r>
              <a:rPr lang="en-US" dirty="0" smtClean="0"/>
              <a:t>06 Rooms [02-OFFR(AC),02-JCO(AC)&amp; 02-OR]</a:t>
            </a:r>
          </a:p>
          <a:p>
            <a:pPr lvl="1" eaLnBrk="1" hangingPunct="1">
              <a:defRPr/>
            </a:pPr>
            <a:r>
              <a:rPr lang="en-US" dirty="0" smtClean="0"/>
              <a:t>Dining Hall</a:t>
            </a:r>
          </a:p>
          <a:p>
            <a:pPr lvl="1" eaLnBrk="1" hangingPunct="1">
              <a:defRPr/>
            </a:pPr>
            <a:r>
              <a:rPr lang="en-US" dirty="0" smtClean="0"/>
              <a:t>Pantry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38200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>
                <a:solidFill>
                  <a:srgbClr val="FFFF66"/>
                </a:solidFill>
                <a:latin typeface="Arial" charset="0"/>
              </a:rPr>
              <a:t>FUNCTIONS</a:t>
            </a:r>
            <a:endParaRPr lang="en-US" sz="2800" dirty="0">
              <a:solidFill>
                <a:srgbClr val="FFFF66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800" dirty="0"/>
              <a:t>Registration &amp; Maintenance of details of E</a:t>
            </a:r>
            <a:r>
              <a:rPr lang="en-US" sz="2800" dirty="0" smtClean="0"/>
              <a:t>SM/Widows </a:t>
            </a:r>
            <a:r>
              <a:rPr lang="en-US" sz="2800" dirty="0"/>
              <a:t>and issue of I/Card &amp; Emp. Card  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000" dirty="0"/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800" dirty="0"/>
              <a:t>Administration of </a:t>
            </a:r>
            <a:r>
              <a:rPr lang="en-US" sz="2800" dirty="0" smtClean="0"/>
              <a:t>Armed Forces Flag Day </a:t>
            </a:r>
            <a:r>
              <a:rPr lang="en-US" sz="2800" dirty="0"/>
              <a:t>Fund and extension of various financial assistances   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000" dirty="0"/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800" dirty="0"/>
              <a:t>Observance of  Flag Day and collection of Funds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800" dirty="0"/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800" dirty="0"/>
              <a:t>Initiation of policy measures for the welfare of Ex- Servicemen</a:t>
            </a:r>
            <a:endParaRPr lang="en-US" sz="1800" dirty="0"/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000" dirty="0"/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800" dirty="0"/>
              <a:t>Monitoring </a:t>
            </a:r>
            <a:r>
              <a:rPr lang="en-US" sz="2800" dirty="0" smtClean="0"/>
              <a:t>of vacancies </a:t>
            </a:r>
            <a:r>
              <a:rPr lang="en-US" sz="2800" dirty="0"/>
              <a:t>reserved for </a:t>
            </a:r>
            <a:r>
              <a:rPr lang="en-US" sz="2800" dirty="0" smtClean="0"/>
              <a:t>ESM </a:t>
            </a:r>
            <a:r>
              <a:rPr lang="en-US" sz="2800" dirty="0"/>
              <a:t>in Group ‘C’ </a:t>
            </a:r>
            <a:r>
              <a:rPr lang="en-US" sz="2800" dirty="0" smtClean="0"/>
              <a:t>posts are correctly filled.</a:t>
            </a:r>
          </a:p>
          <a:p>
            <a:pPr marL="609600" indent="-609600" algn="just">
              <a:lnSpc>
                <a:spcPct val="90000"/>
              </a:lnSpc>
              <a:buNone/>
              <a:defRPr/>
            </a:pPr>
            <a:r>
              <a:rPr lang="en-US" sz="2800" dirty="0" smtClean="0"/>
              <a:t>                                                                            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>
                <a:solidFill>
                  <a:srgbClr val="FFFF00"/>
                </a:solidFill>
                <a:latin typeface="Arial" charset="0"/>
              </a:rPr>
              <a:t>FUNCTIONS</a:t>
            </a:r>
            <a:endParaRPr lang="en-US" sz="2800" u="sng" dirty="0">
              <a:solidFill>
                <a:srgbClr val="FFFF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410200"/>
          </a:xfrm>
        </p:spPr>
        <p:txBody>
          <a:bodyPr/>
          <a:lstStyle/>
          <a:p>
            <a:pPr marL="609600" indent="-609600" algn="just">
              <a:lnSpc>
                <a:spcPct val="80000"/>
              </a:lnSpc>
              <a:buFont typeface="Wingdings" pitchFamily="2" charset="2"/>
              <a:buChar char="q"/>
              <a:defRPr/>
            </a:pPr>
            <a:r>
              <a:rPr lang="en-US" sz="2800" dirty="0"/>
              <a:t>Promotion of </a:t>
            </a:r>
            <a:r>
              <a:rPr lang="en-US" sz="2800" dirty="0" smtClean="0"/>
              <a:t>employment for Veterans </a:t>
            </a:r>
            <a:r>
              <a:rPr lang="en-US" sz="2800" dirty="0"/>
              <a:t>in Private and Public Sector 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q"/>
              <a:defRPr/>
            </a:pPr>
            <a:endParaRPr lang="en-US" sz="1000" dirty="0"/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q"/>
              <a:defRPr/>
            </a:pPr>
            <a:r>
              <a:rPr lang="en-US" sz="2800" dirty="0" smtClean="0"/>
              <a:t>Guidance for </a:t>
            </a:r>
            <a:r>
              <a:rPr lang="en-US" sz="2800" dirty="0"/>
              <a:t>Self-employment  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q"/>
              <a:defRPr/>
            </a:pPr>
            <a:endParaRPr lang="en-US" sz="1050" dirty="0"/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q"/>
              <a:defRPr/>
            </a:pPr>
            <a:r>
              <a:rPr lang="en-US" sz="2800" dirty="0"/>
              <a:t>Liaison between </a:t>
            </a:r>
            <a:r>
              <a:rPr lang="en-US" sz="2800" dirty="0" smtClean="0"/>
              <a:t>ESM </a:t>
            </a:r>
            <a:r>
              <a:rPr lang="en-US" sz="2800" dirty="0"/>
              <a:t>and </a:t>
            </a:r>
            <a:r>
              <a:rPr lang="en-US" sz="2800" dirty="0" smtClean="0"/>
              <a:t>his Record Office </a:t>
            </a:r>
            <a:endParaRPr lang="en-US" sz="2800" dirty="0"/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q"/>
              <a:defRPr/>
            </a:pPr>
            <a:endParaRPr lang="en-US" sz="1400" dirty="0"/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q"/>
              <a:defRPr/>
            </a:pPr>
            <a:r>
              <a:rPr lang="en-US" sz="2800" dirty="0" smtClean="0"/>
              <a:t>On line Processing of Welfare Schemes (KSB) pertaining to ESM and their dependants </a:t>
            </a:r>
            <a:endParaRPr lang="en-US" sz="2800" dirty="0"/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q"/>
              <a:defRPr/>
            </a:pPr>
            <a:endParaRPr lang="en-US" sz="1600" dirty="0"/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q"/>
              <a:defRPr/>
            </a:pPr>
            <a:r>
              <a:rPr lang="en-US" sz="2800" dirty="0"/>
              <a:t>Establishment of </a:t>
            </a:r>
            <a:r>
              <a:rPr lang="en-US" sz="2800" dirty="0" err="1"/>
              <a:t>Jawan</a:t>
            </a:r>
            <a:r>
              <a:rPr lang="en-US" sz="2800" dirty="0"/>
              <a:t> </a:t>
            </a:r>
            <a:r>
              <a:rPr lang="en-US" sz="2800" dirty="0" err="1" smtClean="0"/>
              <a:t>Bhavan</a:t>
            </a:r>
            <a:r>
              <a:rPr lang="en-US" sz="2800" dirty="0" smtClean="0"/>
              <a:t> in other regions of UT</a:t>
            </a:r>
            <a:endParaRPr lang="en-US" sz="2800" dirty="0"/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q"/>
              <a:defRPr/>
            </a:pPr>
            <a:endParaRPr lang="en-US" sz="1600" dirty="0"/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q"/>
              <a:defRPr/>
            </a:pPr>
            <a:r>
              <a:rPr lang="en-US" sz="2800" dirty="0"/>
              <a:t>Disseminating information to general public regarding the Armed Forces and recruitment in Armed Forces                                                          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924800" cy="685799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ESM AND WIDOWS OF ESM PRESENT IN THE ROLL </a:t>
            </a:r>
            <a:r>
              <a:rPr lang="en-IN" sz="2400" dirty="0" smtClean="0">
                <a:solidFill>
                  <a:srgbClr val="FFFF00"/>
                </a:solidFill>
              </a:rPr>
              <a:t>                                AS </a:t>
            </a:r>
            <a:r>
              <a:rPr lang="en-IN" sz="2400" dirty="0">
                <a:solidFill>
                  <a:srgbClr val="FFFF00"/>
                </a:solidFill>
              </a:rPr>
              <a:t>ON 31 MAR </a:t>
            </a:r>
            <a:r>
              <a:rPr lang="en-IN" sz="2400" dirty="0" smtClean="0">
                <a:solidFill>
                  <a:srgbClr val="FFFF00"/>
                </a:solidFill>
              </a:rPr>
              <a:t>2022</a:t>
            </a:r>
            <a:endParaRPr lang="en-IN" sz="2400" dirty="0">
              <a:solidFill>
                <a:srgbClr val="FFFF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951511"/>
              </p:ext>
            </p:extLst>
          </p:nvPr>
        </p:nvGraphicFramePr>
        <p:xfrm>
          <a:off x="152400" y="1143000"/>
          <a:ext cx="8991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Worksheet" r:id="rId4" imgW="8715375" imgH="4314825" progId="Excel.Sheet.12">
                  <p:embed/>
                </p:oleObj>
              </mc:Choice>
              <mc:Fallback>
                <p:oleObj name="Worksheet" r:id="rId4" imgW="8715375" imgH="4314825" progId="Excel.Shee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43000"/>
                        <a:ext cx="8991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2C9E83-28E9-422F-A454-3C3704AC3AF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54990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4810</TotalTime>
  <Words>1690</Words>
  <Application>Microsoft Office PowerPoint</Application>
  <PresentationFormat>On-screen Show (4:3)</PresentationFormat>
  <Paragraphs>749</Paragraphs>
  <Slides>30</Slides>
  <Notes>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Textured</vt:lpstr>
      <vt:lpstr>Worksheet</vt:lpstr>
      <vt:lpstr>WELCOME</vt:lpstr>
      <vt:lpstr>CONTENT</vt:lpstr>
      <vt:lpstr>PowerPoint Presentation</vt:lpstr>
      <vt:lpstr>CONSTITUTION OF  PUDUCHERRY SAINIK WELFARE BOARD  (G.O. Ms. No. 51 Dt 03.10.12)</vt:lpstr>
      <vt:lpstr>ORGANISATION CHART – DEPT OF SAINIK WELFARE</vt:lpstr>
      <vt:lpstr>INFRASTRUCTURE</vt:lpstr>
      <vt:lpstr>FUNCTIONS</vt:lpstr>
      <vt:lpstr>FUNCTIONS</vt:lpstr>
      <vt:lpstr>ESM AND WIDOWS OF ESM PRESENT IN THE ROLL                                 AS ON 31 MAR 2022</vt:lpstr>
      <vt:lpstr>PowerPoint Presentation</vt:lpstr>
      <vt:lpstr>GOVT SCHEMES/CONCESSIONS</vt:lpstr>
      <vt:lpstr>PowerPoint Presentation</vt:lpstr>
      <vt:lpstr>ARMED FORCES FLAG DAY FUND </vt:lpstr>
      <vt:lpstr>CONSTITUTION OF  MANAGEMENT COMMITTEE (G.O. Ms. No. 22 Dt 24.02.2020)</vt:lpstr>
      <vt:lpstr>AFFD FUND – EXECUTIVE SUB COMMITTEE</vt:lpstr>
      <vt:lpstr> SCHEME WISE AMOUNT SPENT </vt:lpstr>
      <vt:lpstr>PowerPoint Presentation</vt:lpstr>
      <vt:lpstr> SCHEME WISE AMOUNT SPENT </vt:lpstr>
      <vt:lpstr> SCHEME WISE AMOUNT SPENT AND UTILISED </vt:lpstr>
      <vt:lpstr>SCHEME WISE AMOUNT SPENT </vt:lpstr>
      <vt:lpstr>FUND POSITION OF AFFD FUND  AS ON 31 MAR 2022</vt:lpstr>
      <vt:lpstr>PowerPoint Presentation</vt:lpstr>
      <vt:lpstr>CAG  AUDIT</vt:lpstr>
      <vt:lpstr>PowerPoint Presentation</vt:lpstr>
      <vt:lpstr>     Details of Schemes /Works under the Department A.           Important &amp; Urgent Name of the work :  Improvement of Website for the Department   </vt:lpstr>
      <vt:lpstr>     Name of the work :  Computerisation of Ex-servicemen data </vt:lpstr>
      <vt:lpstr>    Details of Schemes /Works under the Department B.        Important &amp; Not Urgent Name of the work :  Installation of Solar Panel (subject to fund availability)  </vt:lpstr>
      <vt:lpstr>    ame of the work :  Construction of Jawan Bhavan and War Memorial at Karaikal   (subject to fund availability)   </vt:lpstr>
      <vt:lpstr>     Details of Schemes /Works under the Department C.       OTHERS Name of the work :  Publication of War Veteran Experiences  (subject to fund availability)     </vt:lpstr>
      <vt:lpstr>PowerPoint Presentation</vt:lpstr>
    </vt:vector>
  </TitlesOfParts>
  <Company>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SMT AS LAKSHMI, IAS JOINT SECY TO GoI</dc:title>
  <dc:creator>sainik</dc:creator>
  <cp:lastModifiedBy>Supdt</cp:lastModifiedBy>
  <cp:revision>540</cp:revision>
  <cp:lastPrinted>2022-05-11T11:53:19Z</cp:lastPrinted>
  <dcterms:created xsi:type="dcterms:W3CDTF">2002-11-25T12:49:44Z</dcterms:created>
  <dcterms:modified xsi:type="dcterms:W3CDTF">2022-05-11T12:10:34Z</dcterms:modified>
</cp:coreProperties>
</file>