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34"/>
  </p:notesMasterIdLst>
  <p:handoutMasterIdLst>
    <p:handoutMasterId r:id="rId35"/>
  </p:handoutMasterIdLst>
  <p:sldIdLst>
    <p:sldId id="334" r:id="rId2"/>
    <p:sldId id="326" r:id="rId3"/>
    <p:sldId id="348" r:id="rId4"/>
    <p:sldId id="349" r:id="rId5"/>
    <p:sldId id="346" r:id="rId6"/>
    <p:sldId id="333" r:id="rId7"/>
    <p:sldId id="392" r:id="rId8"/>
    <p:sldId id="393" r:id="rId9"/>
    <p:sldId id="444" r:id="rId10"/>
    <p:sldId id="445" r:id="rId11"/>
    <p:sldId id="398" r:id="rId12"/>
    <p:sldId id="379" r:id="rId13"/>
    <p:sldId id="381" r:id="rId14"/>
    <p:sldId id="404" r:id="rId15"/>
    <p:sldId id="383" r:id="rId16"/>
    <p:sldId id="446" r:id="rId17"/>
    <p:sldId id="443" r:id="rId18"/>
    <p:sldId id="442" r:id="rId19"/>
    <p:sldId id="424" r:id="rId20"/>
    <p:sldId id="427" r:id="rId21"/>
    <p:sldId id="428" r:id="rId22"/>
    <p:sldId id="429" r:id="rId23"/>
    <p:sldId id="430" r:id="rId24"/>
    <p:sldId id="447" r:id="rId25"/>
    <p:sldId id="439" r:id="rId26"/>
    <p:sldId id="448" r:id="rId27"/>
    <p:sldId id="431" r:id="rId28"/>
    <p:sldId id="449" r:id="rId29"/>
    <p:sldId id="433" r:id="rId30"/>
    <p:sldId id="434" r:id="rId31"/>
    <p:sldId id="435" r:id="rId32"/>
    <p:sldId id="386" r:id="rId33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  <a:srgbClr val="0066FF"/>
    <a:srgbClr val="CC3300"/>
    <a:srgbClr val="000000"/>
    <a:srgbClr val="FF7C80"/>
    <a:srgbClr val="FF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117" d="100"/>
          <a:sy n="117" d="100"/>
        </p:scale>
        <p:origin x="-138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defTabSz="929470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220" y="3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t" anchorCtr="0" compatLnSpc="1">
            <a:prstTxWarp prst="textNoShape">
              <a:avLst/>
            </a:prstTxWarp>
          </a:bodyPr>
          <a:lstStyle>
            <a:lvl1pPr algn="r" defTabSz="929470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3031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defTabSz="929470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220" y="9443031"/>
            <a:ext cx="2949394" cy="49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defTabSz="929470" eaLnBrk="0" hangingPunct="0">
              <a:defRPr sz="1200"/>
            </a:lvl1pPr>
          </a:lstStyle>
          <a:p>
            <a:pPr>
              <a:defRPr/>
            </a:pPr>
            <a:fld id="{C48109CF-73B4-40A8-947C-01E4B19CB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5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744" y="3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F0ED7F-F8F8-4B33-B300-B92E9EDAFD84}" type="datetimeFigureOut">
              <a:rPr lang="en-US"/>
              <a:pPr>
                <a:defRPr/>
              </a:pPr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10" tIns="43955" rIns="87910" bIns="4395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57" y="4721515"/>
            <a:ext cx="5443900" cy="4471716"/>
          </a:xfrm>
          <a:prstGeom prst="rect">
            <a:avLst/>
          </a:prstGeom>
        </p:spPr>
        <p:txBody>
          <a:bodyPr vert="horz" lIns="87910" tIns="43955" rIns="87910" bIns="4395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1388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744" y="9441388"/>
            <a:ext cx="2949394" cy="496309"/>
          </a:xfrm>
          <a:prstGeom prst="rect">
            <a:avLst/>
          </a:prstGeom>
        </p:spPr>
        <p:txBody>
          <a:bodyPr vert="horz" lIns="87910" tIns="43955" rIns="87910" bIns="43955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EBC174D-70D6-4283-8791-EB9CB2B65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7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52AAB8-4915-4BDC-AFE2-211A79553EA6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BC174D-70D6-4283-8791-EB9CB2B658D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C9E83-28E9-422F-A454-3C3704AC3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A1759-3D35-4B66-963F-9CA9BCCD9A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AEACA-8E7B-45D0-B206-55E3864FEF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8B94-A34B-4FCA-BE2F-F25B3A9BA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AF91E-19E1-47BF-83E3-04AA0649B3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EE4D7-1647-472A-B58A-B7264F3E04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AEC8C-49FF-49F5-8655-BC7217CFB4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EB0F3-AD0D-40EC-9410-72B3DEBF88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79C57-EF82-40AF-8C22-4BEC7DC188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90C39-3A1F-4720-BA91-CB338077BF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723E0638-676C-44EF-8FDD-5F1CE6332C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0E8FDBC-490D-4493-97F3-50981F8D70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68" y="3200400"/>
            <a:ext cx="8229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62502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DEPARTMENT OF SAINIK WELFARE</a:t>
            </a:r>
            <a:endParaRPr lang="en-US" sz="32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AutoShape 2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AutoShape 4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AutoShape 6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AutoShape 8" descr="State Embl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AutoShape 10" descr="Image result for State Emblem of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AutoShape 12" descr="Image result for State Emblem of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21116"/>
              </p:ext>
            </p:extLst>
          </p:nvPr>
        </p:nvGraphicFramePr>
        <p:xfrm>
          <a:off x="914400" y="1600200"/>
          <a:ext cx="7086600" cy="39443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26854"/>
                <a:gridCol w="1802271"/>
                <a:gridCol w="1377950"/>
                <a:gridCol w="1279525"/>
              </a:tblGrid>
              <a:tr h="3719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Posts</a:t>
                      </a:r>
                      <a:endParaRPr lang="en-IN" sz="16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Sanctioned</a:t>
                      </a:r>
                      <a:endParaRPr lang="en-IN" sz="16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Filled</a:t>
                      </a:r>
                      <a:endParaRPr lang="en-IN" sz="16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Vacant</a:t>
                      </a:r>
                      <a:endParaRPr lang="en-IN" sz="16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Director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Assistant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Welfare Organizer*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1*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Driver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MTS(GEN)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96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Part-time Sanitary Assistant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1#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Daily Rated Staff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1#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1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IN" sz="16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08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en-IN" sz="16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18407" y="713014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kern="0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STAFF STATUS</a:t>
            </a:r>
            <a:endParaRPr lang="en-US" sz="2800" kern="0" dirty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57150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 -  Engaged </a:t>
            </a:r>
            <a:r>
              <a:rPr lang="en-IN" dirty="0"/>
              <a:t>as consultant </a:t>
            </a:r>
            <a:endParaRPr lang="en-IN" dirty="0" smtClean="0"/>
          </a:p>
          <a:p>
            <a:r>
              <a:rPr lang="en-IN" dirty="0" smtClean="0"/>
              <a:t># - Two </a:t>
            </a:r>
            <a:r>
              <a:rPr lang="en-IN" dirty="0"/>
              <a:t>Sanitary workers outsourced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250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465"/>
              </p:ext>
            </p:extLst>
          </p:nvPr>
        </p:nvGraphicFramePr>
        <p:xfrm>
          <a:off x="76200" y="1371600"/>
          <a:ext cx="8991600" cy="51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/>
                <a:gridCol w="8242300"/>
              </a:tblGrid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SNo</a:t>
                      </a:r>
                      <a:r>
                        <a:rPr lang="en-US" u="sng" dirty="0" smtClean="0">
                          <a:solidFill>
                            <a:srgbClr val="FFFF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u="sng" dirty="0">
                        <a:solidFill>
                          <a:srgbClr val="FFFF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SCHEMES</a:t>
                      </a:r>
                      <a:endParaRPr lang="en-US" u="sng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Horizontal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Reservation for re-employment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in Govt: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Gp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‘C’ – 10%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Legal Assistance / Police Protection when needed by serving / retired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Defence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Personnel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1%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 3% Horizontal reservation for Wards of ESM in Med &amp; Tech/Higher Studies respectively 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Exemption from payment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of Examination fee for recruitment to </a:t>
                      </a:r>
                      <a:r>
                        <a:rPr lang="en-US" sz="160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Gp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‘C’ posts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Exemption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from appearing in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physical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efficiency test for Police recruitment.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70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3% reservation – Allotment of house site/flats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through Puducherry Housing Board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53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Age Concession of 3 years more in addition to the period of defence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service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53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Cash incentives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to Gallantry &amp; Distinguished Award Winners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53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Exemption of House Tax for ESM/spouse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irrespective of built up area of the House.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GOVT SCHEMES/CONCESSIONS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24384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ARMED 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FORCES FLAG DAY FUND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(AFFD FUND) </a:t>
            </a:r>
            <a:endParaRPr lang="en-US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7724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ARMED FORCES FLAG DAY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FUND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839200" cy="3810000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Created in  April  1972 by the Amalgamation of The Puducherry Ex-Service Personnel Benevolent Fund with Special Fund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resettlement, </a:t>
            </a:r>
            <a:r>
              <a:rPr lang="en-US" dirty="0">
                <a:latin typeface="Arial" pitchFamily="34" charset="0"/>
                <a:cs typeface="Arial" pitchFamily="34" charset="0"/>
              </a:rPr>
              <a:t>rehabilitation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welfare of Ex- Servicemen and their families.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Administered </a:t>
            </a:r>
            <a:r>
              <a:rPr lang="en-US" dirty="0">
                <a:latin typeface="Arial" pitchFamily="34" charset="0"/>
                <a:cs typeface="Arial" pitchFamily="34" charset="0"/>
              </a:rPr>
              <a:t>by the Managing Committee as per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Bye-law.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G.O. Ms. No. 49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28.09.2012 &amp; G.O.Ms.No.22 dated 24.02.2020)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096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MANAGEMENT COMMITTEE</a:t>
            </a:r>
            <a:endParaRPr lang="en-US" sz="3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Role: </a:t>
            </a:r>
            <a:r>
              <a:rPr lang="en-US" sz="2400" b="1" dirty="0" smtClean="0">
                <a:latin typeface="Arial Narrow" pitchFamily="34" charset="0"/>
              </a:rPr>
              <a:t>Controller </a:t>
            </a:r>
            <a:r>
              <a:rPr lang="en-US" sz="2400" b="1" dirty="0" smtClean="0">
                <a:latin typeface="Arial Narrow" pitchFamily="34" charset="0"/>
              </a:rPr>
              <a:t>of AFFDF and lays down the polices and guidelines for allocation of funds for various welfare schemes</a:t>
            </a:r>
            <a:r>
              <a:rPr lang="en-US" sz="2400" b="1" dirty="0" smtClean="0">
                <a:latin typeface="Arial Narrow" pitchFamily="34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b="1" dirty="0" smtClean="0">
              <a:latin typeface="Arial Narrow" pitchFamily="34" charset="0"/>
            </a:endParaRPr>
          </a:p>
          <a:p>
            <a:pPr marL="911225" indent="-347663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Chairman 	 	-  Hon’ble Chief Minister</a:t>
            </a:r>
          </a:p>
          <a:p>
            <a:pPr marL="911225" indent="-347663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Vice-Chairman	  	-  </a:t>
            </a:r>
            <a:r>
              <a:rPr lang="en-US" sz="2000" b="1" dirty="0" err="1" smtClean="0">
                <a:latin typeface="Arial Narrow" pitchFamily="34" charset="0"/>
              </a:rPr>
              <a:t>Hon’ble</a:t>
            </a:r>
            <a:r>
              <a:rPr lang="en-US" sz="2000" b="1" dirty="0" smtClean="0">
                <a:latin typeface="Arial Narrow" pitchFamily="34" charset="0"/>
              </a:rPr>
              <a:t> Minister (Sainik Welfare)</a:t>
            </a:r>
          </a:p>
          <a:p>
            <a:pPr marL="911225" indent="-347663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Official  Members 	</a:t>
            </a:r>
            <a:r>
              <a:rPr lang="en-US" sz="2000" b="1" dirty="0" smtClean="0">
                <a:latin typeface="Arial Narrow" pitchFamily="34" charset="0"/>
              </a:rPr>
              <a:t>	-  </a:t>
            </a:r>
            <a:r>
              <a:rPr lang="en-US" sz="2000" b="1" dirty="0" smtClean="0">
                <a:latin typeface="Arial Narrow" pitchFamily="34" charset="0"/>
              </a:rPr>
              <a:t>Chief Secretary, Secretary (Sainik Welfare</a:t>
            </a:r>
            <a:r>
              <a:rPr lang="en-US" sz="2000" b="1" dirty="0" smtClean="0">
                <a:latin typeface="Arial Narrow" pitchFamily="34" charset="0"/>
              </a:rPr>
              <a:t>)</a:t>
            </a:r>
          </a:p>
          <a:p>
            <a:pPr marL="563562" indent="0" eaLnBrk="1" hangingPunct="1">
              <a:lnSpc>
                <a:spcPct val="90000"/>
              </a:lnSpc>
              <a:buNone/>
              <a:defRPr/>
            </a:pPr>
            <a:r>
              <a:rPr lang="en-US" sz="2000" b="1" dirty="0">
                <a:latin typeface="Arial Narrow" pitchFamily="34" charset="0"/>
              </a:rPr>
              <a:t>	</a:t>
            </a:r>
            <a:r>
              <a:rPr lang="en-US" sz="2000" b="1" dirty="0" smtClean="0">
                <a:latin typeface="Arial Narrow" pitchFamily="34" charset="0"/>
              </a:rPr>
              <a:t>			   </a:t>
            </a:r>
            <a:r>
              <a:rPr lang="en-US" sz="2000" b="1" dirty="0" err="1" smtClean="0">
                <a:latin typeface="Arial Narrow" pitchFamily="34" charset="0"/>
              </a:rPr>
              <a:t>GOC</a:t>
            </a:r>
            <a:r>
              <a:rPr lang="en-US" sz="2000" b="1" dirty="0" smtClean="0">
                <a:latin typeface="Arial Narrow" pitchFamily="34" charset="0"/>
              </a:rPr>
              <a:t>-in-C</a:t>
            </a:r>
            <a:r>
              <a:rPr lang="en-US" sz="2000" b="1" dirty="0" smtClean="0">
                <a:latin typeface="Arial Narrow" pitchFamily="34" charset="0"/>
              </a:rPr>
              <a:t>, DGP, Collector Puducherry and </a:t>
            </a:r>
            <a:endParaRPr lang="en-US" sz="2000" b="1" dirty="0" smtClean="0">
              <a:latin typeface="Arial Narrow" pitchFamily="34" charset="0"/>
            </a:endParaRPr>
          </a:p>
          <a:p>
            <a:pPr marL="911225" indent="-347663" eaLnBrk="1" hangingPunct="1"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 	                                                   </a:t>
            </a:r>
            <a:r>
              <a:rPr lang="en-US" sz="2000" b="1" dirty="0" err="1" smtClean="0">
                <a:latin typeface="Arial Narrow" pitchFamily="34" charset="0"/>
              </a:rPr>
              <a:t>Karaikal</a:t>
            </a:r>
            <a:r>
              <a:rPr lang="en-US" sz="2000" b="1" dirty="0" smtClean="0">
                <a:latin typeface="Arial Narrow" pitchFamily="34" charset="0"/>
              </a:rPr>
              <a:t>, Under Secretary (Home),</a:t>
            </a:r>
          </a:p>
          <a:p>
            <a:pPr marL="911225" indent="-347663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Non-official Members  	-  04 ESM and 02 ESM Officers nominated </a:t>
            </a:r>
            <a:r>
              <a:rPr lang="en-US" sz="2000" b="1" dirty="0" smtClean="0">
                <a:latin typeface="Arial Narrow" pitchFamily="34" charset="0"/>
              </a:rPr>
              <a:t>by</a:t>
            </a:r>
          </a:p>
          <a:p>
            <a:pPr marL="911225" indent="-347663" eaLnBrk="1" hangingPunct="1"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 	                                                   Govt</a:t>
            </a:r>
            <a:r>
              <a:rPr lang="en-US" sz="2000" b="1" dirty="0" smtClean="0">
                <a:latin typeface="Arial Narrow" pitchFamily="34" charset="0"/>
              </a:rPr>
              <a:t>. of Puducherry</a:t>
            </a:r>
          </a:p>
          <a:p>
            <a:pPr marL="911225" indent="-347663">
              <a:lnSpc>
                <a:spcPct val="90000"/>
              </a:lnSpc>
              <a:defRPr/>
            </a:pPr>
            <a:r>
              <a:rPr lang="en-US" sz="2000" b="1" dirty="0" smtClean="0">
                <a:latin typeface="Arial Narrow" pitchFamily="34" charset="0"/>
              </a:rPr>
              <a:t>Co-opted Members 	-  Secretary, DESW, GoI ; DGR; MD-ECHS;</a:t>
            </a:r>
          </a:p>
          <a:p>
            <a:pPr marL="911225" indent="-347663"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                                          	   Secretary-KSB;  Dir Resettlement (South</a:t>
            </a:r>
            <a:r>
              <a:rPr lang="en-US" sz="2000" b="1" dirty="0" smtClean="0">
                <a:latin typeface="Arial Narrow" pitchFamily="34" charset="0"/>
              </a:rPr>
              <a:t>)</a:t>
            </a:r>
          </a:p>
          <a:p>
            <a:pPr marL="911225" indent="-347663">
              <a:lnSpc>
                <a:spcPct val="90000"/>
              </a:lnSpc>
              <a:buNone/>
              <a:defRPr/>
            </a:pPr>
            <a:r>
              <a:rPr lang="en-US" sz="2000" b="1" dirty="0" smtClean="0">
                <a:latin typeface="Arial Narrow" pitchFamily="34" charset="0"/>
              </a:rPr>
              <a:t>				   </a:t>
            </a:r>
            <a:r>
              <a:rPr lang="en-US" sz="2000" b="1" dirty="0" smtClean="0">
                <a:latin typeface="Arial Narrow" pitchFamily="34" charset="0"/>
              </a:rPr>
              <a:t> 	   Secretary </a:t>
            </a:r>
            <a:r>
              <a:rPr lang="en-US" sz="2000" b="1" dirty="0" smtClean="0">
                <a:latin typeface="Arial Narrow" pitchFamily="34" charset="0"/>
              </a:rPr>
              <a:t>to Govt (Finance  &amp; Industries),</a:t>
            </a:r>
            <a:r>
              <a:rPr lang="en-US" sz="2000" b="1" dirty="0" err="1" smtClean="0">
                <a:latin typeface="Arial Narrow" pitchFamily="34" charset="0"/>
              </a:rPr>
              <a:t>Pdy</a:t>
            </a:r>
            <a:r>
              <a:rPr lang="en-US" sz="2000" b="1" dirty="0" smtClean="0">
                <a:latin typeface="Arial Narrow" pitchFamily="34" charset="0"/>
              </a:rPr>
              <a:t>;  				   Employment Officer, Pdy</a:t>
            </a:r>
          </a:p>
          <a:p>
            <a:pPr marL="911225" lvl="2" indent="-347663" eaLnBrk="1" hangingPunct="1">
              <a:lnSpc>
                <a:spcPct val="90000"/>
              </a:lnSpc>
              <a:defRPr/>
            </a:pPr>
            <a:r>
              <a:rPr lang="en-US" sz="2000" b="1" dirty="0">
                <a:latin typeface="Arial Narrow" pitchFamily="34" charset="0"/>
              </a:rPr>
              <a:t>Member Secretary</a:t>
            </a:r>
            <a:r>
              <a:rPr lang="en-US" sz="2000" b="1" dirty="0" smtClean="0">
                <a:latin typeface="Arial Narrow" pitchFamily="34" charset="0"/>
              </a:rPr>
              <a:t>	</a:t>
            </a:r>
            <a:r>
              <a:rPr lang="en-US" sz="2000" b="1" dirty="0" smtClean="0">
                <a:latin typeface="Arial Narrow" pitchFamily="34" charset="0"/>
              </a:rPr>
              <a:t>	-  </a:t>
            </a:r>
            <a:r>
              <a:rPr lang="en-US" sz="2000" b="1" dirty="0" smtClean="0">
                <a:latin typeface="Arial Narrow" pitchFamily="34" charset="0"/>
              </a:rPr>
              <a:t>Director, Department of Sainik Welfare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9144000" cy="4572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</a:rPr>
              <a:t>AFFD FUND – EXECUTIVE SUB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</a:rPr>
              <a:t>COMMITTEE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8915400" cy="5715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Role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</a:rPr>
              <a:t>: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Advises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 Managing Committee and executes the decisions of the Managing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committee;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Extends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financial assistance to the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ESM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and their dependents</a:t>
            </a:r>
          </a:p>
          <a:p>
            <a:pPr>
              <a:lnSpc>
                <a:spcPct val="90000"/>
              </a:lnSpc>
              <a:defRPr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Chairman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Chief Secretary</a:t>
            </a: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Members		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D.G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Police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			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Secretary (Sainik Welfare)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				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  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Collector, Puducherry 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Member Secretary  	- 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Director, Sainik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Welfare</a:t>
            </a:r>
          </a:p>
          <a:p>
            <a:pPr algn="just">
              <a:lnSpc>
                <a:spcPct val="90000"/>
              </a:lnSpc>
              <a:defRPr/>
            </a:pP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8888"/>
            <a:ext cx="8458200" cy="7437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Sources for the Welfare Measures to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Ex-Serviceman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2133600"/>
            <a:ext cx="7924800" cy="3733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ClrTx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Budgetary Component out of the Total Budgetary Allocation for the year.</a:t>
            </a:r>
          </a:p>
          <a:p>
            <a:pPr marL="514350" indent="-514350">
              <a:buClrTx/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Bank Interest.</a:t>
            </a:r>
          </a:p>
          <a:p>
            <a:pPr marL="514350" indent="-514350">
              <a:buClrTx/>
              <a:buFont typeface="+mj-lt"/>
              <a:buAutoNum type="arabicPeriod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Flag Day Collections.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01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36341"/>
              </p:ext>
            </p:extLst>
          </p:nvPr>
        </p:nvGraphicFramePr>
        <p:xfrm>
          <a:off x="228598" y="2209800"/>
          <a:ext cx="8763002" cy="3073613"/>
        </p:xfrm>
        <a:graphic>
          <a:graphicData uri="http://schemas.openxmlformats.org/drawingml/2006/table">
            <a:tbl>
              <a:tblPr/>
              <a:tblGrid>
                <a:gridCol w="1447101"/>
                <a:gridCol w="1205918"/>
                <a:gridCol w="1125523"/>
                <a:gridCol w="1366707"/>
                <a:gridCol w="1205918"/>
                <a:gridCol w="1205918"/>
                <a:gridCol w="1205917"/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2019-20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2020-21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2021-22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Budget</a:t>
                      </a:r>
                      <a:r>
                        <a:rPr lang="en-US" sz="18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Allocation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92.00 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42.28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72.12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32.57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75.27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Interest p.a. (</a:t>
                      </a:r>
                      <a:r>
                        <a:rPr lang="en-US" sz="18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Approx</a:t>
                      </a: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96.70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51.26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98.05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85.41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sz="18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Flag Day collection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54.11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09.77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242.81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93.54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208.32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117.98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184.27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120.76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290935"/>
            <a:ext cx="8458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OF INCOME AND EXPENDITURE ON WELFARE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(Amount in lakh)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401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20508"/>
              </p:ext>
            </p:extLst>
          </p:nvPr>
        </p:nvGraphicFramePr>
        <p:xfrm>
          <a:off x="1219200" y="1876926"/>
          <a:ext cx="6629400" cy="2999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2895600"/>
              </a:tblGrid>
              <a:tr h="182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Armed Forces Flag Day Fund Position as on 31.03.2022 as Fixed Deposit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.  11,36,03,550/-</a:t>
                      </a:r>
                    </a:p>
                    <a:p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8553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In Savings Bank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.      83,41,578/-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8553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. 12,19,45,128/-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9331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/>
            </a:r>
            <a:br>
              <a:rPr lang="en-US" sz="2800" b="1" u="sng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SCHEME WISE AMOUNT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SPENT</a:t>
            </a:r>
            <a:endParaRPr lang="en-IN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006732"/>
              </p:ext>
            </p:extLst>
          </p:nvPr>
        </p:nvGraphicFramePr>
        <p:xfrm>
          <a:off x="304800" y="1504431"/>
          <a:ext cx="8534398" cy="3940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3048000"/>
                <a:gridCol w="838200"/>
                <a:gridCol w="838200"/>
                <a:gridCol w="762000"/>
                <a:gridCol w="838200"/>
                <a:gridCol w="762000"/>
                <a:gridCol w="838198"/>
              </a:tblGrid>
              <a:tr h="476769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Sl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. No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Schemes</a:t>
                      </a:r>
                      <a:endParaRPr lang="en-IN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2019-20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2020-21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2021-22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09778">
                <a:tc vMerge="1">
                  <a:txBody>
                    <a:bodyPr/>
                    <a:lstStyle/>
                    <a:p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Benefi-ciaries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Benefi-ciaries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7111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Subsistence allowance to destitute XSM /Widows of XSM @ </a:t>
                      </a:r>
                      <a:r>
                        <a:rPr lang="en-US" sz="1600" kern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Rs.10,000</a:t>
                      </a: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/- / 9,000</a:t>
                      </a: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/-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36.97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52.82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48.67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87111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Marriage Grant @ Rs.25,000/- each to any one of daughter of XSM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0.15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1.75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11118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Funeral grant @ Rs.12,000/-/</a:t>
                      </a:r>
                      <a:r>
                        <a:rPr lang="en-US" sz="1600" kern="12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10,000/- each to next of kin of deceased XSM/Widow of XSM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2.45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5.08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8.02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71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6019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Cont’d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986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6019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CONSTITUTION OF RAJYA SAINIK BOARD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ORGANISATION CHART – DEPT OF SAINIK WELFARE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INFRASTRUCTURE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FUNCTIONS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ESM / WIDOWS of ESM STRENGTH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STAFF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SCHEMES / CONCESSIONS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AFFD FUND AND MANAGING COMMITTEE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STATE BUDGET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SHARING OF EXPENDITURE BY GOI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AUDIT REPORT</a:t>
            </a:r>
          </a:p>
          <a:p>
            <a:pPr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WAY AHEAD - DELIVERABLES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82286"/>
              </p:ext>
            </p:extLst>
          </p:nvPr>
        </p:nvGraphicFramePr>
        <p:xfrm>
          <a:off x="228600" y="1219200"/>
          <a:ext cx="8610602" cy="4447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043"/>
                <a:gridCol w="3233057"/>
                <a:gridCol w="841604"/>
                <a:gridCol w="768804"/>
                <a:gridCol w="768804"/>
                <a:gridCol w="768804"/>
                <a:gridCol w="768804"/>
                <a:gridCol w="845682"/>
              </a:tblGrid>
              <a:tr h="411480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. No</a:t>
                      </a:r>
                      <a:endParaRPr lang="en-IN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Schemes</a:t>
                      </a:r>
                      <a:endParaRPr lang="en-IN" sz="20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2019-20</a:t>
                      </a:r>
                      <a:endParaRPr kumimoji="0" lang="en-US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2020-21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2021-22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83810">
                <a:tc vMerge="1">
                  <a:txBody>
                    <a:bodyPr/>
                    <a:lstStyle/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8591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Re-imbursement of Tuition fees and Book/ Uniform allowance to Wards of Un employed XSM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8.29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12.77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14.32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Cash incentive to Meritorious wards of XSM in academic/ Sports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1.18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1.28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15481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Issue of Festival Grant @ Rs.4,000/-each  per annum to II World War Veterans and all Widows of XSM   and ESM above 60 years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44.03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44.16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1104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42.92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1073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48600" y="5943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Cont’d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63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927444"/>
              </p:ext>
            </p:extLst>
          </p:nvPr>
        </p:nvGraphicFramePr>
        <p:xfrm>
          <a:off x="228600" y="1371600"/>
          <a:ext cx="8763002" cy="4155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2"/>
                <a:gridCol w="2971800"/>
                <a:gridCol w="838200"/>
                <a:gridCol w="914398"/>
                <a:gridCol w="914400"/>
                <a:gridCol w="914402"/>
                <a:gridCol w="891950"/>
                <a:gridCol w="860650"/>
              </a:tblGrid>
              <a:tr h="538011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Sl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. No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Schemes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2019-20</a:t>
                      </a:r>
                      <a:endParaRPr kumimoji="0" lang="en-US" sz="16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2020-21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2021-22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6660">
                <a:tc vMerge="1">
                  <a:txBody>
                    <a:bodyPr/>
                    <a:lstStyle/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57316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Re-imbursement of Spectacle grant @ Rs.2000/- to XSM/ Widows of XSM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0.015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76858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Issue cash in lieu of Sewing machine to Widows of XSM @ Rs.10,000/-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0.45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3.7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8133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Re-imbursement of Hearing Aid grant  to XSM/ Widows  of XSM @ Rs.8,000/- 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0.08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307435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1600" b="1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93.54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1270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117.98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1277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120.76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1314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5943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Cont’d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87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/>
            </a:r>
            <a:br>
              <a:rPr lang="en-US" sz="2800" b="1" u="sng" dirty="0" smtClean="0">
                <a:solidFill>
                  <a:srgbClr val="FFFF00"/>
                </a:solidFill>
              </a:rPr>
            </a:br>
            <a:r>
              <a:rPr lang="en-US" sz="2800" b="1" u="sng" dirty="0" smtClean="0">
                <a:solidFill>
                  <a:srgbClr val="FFFF00"/>
                </a:solidFill>
              </a:rPr>
              <a:t>SCHEME WISE AMOUNT SPENT</a:t>
            </a:r>
            <a:r>
              <a:rPr lang="en-US" b="1" u="sng" dirty="0">
                <a:solidFill>
                  <a:srgbClr val="FFFF00"/>
                </a:solidFill>
              </a:rPr>
              <a:t/>
            </a:r>
            <a:br>
              <a:rPr lang="en-US" b="1" u="sng" dirty="0">
                <a:solidFill>
                  <a:srgbClr val="FFFF00"/>
                </a:solidFill>
              </a:rPr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249881"/>
              </p:ext>
            </p:extLst>
          </p:nvPr>
        </p:nvGraphicFramePr>
        <p:xfrm>
          <a:off x="152400" y="1447800"/>
          <a:ext cx="87630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928"/>
                <a:gridCol w="3129644"/>
                <a:gridCol w="1017134"/>
                <a:gridCol w="782411"/>
                <a:gridCol w="782411"/>
                <a:gridCol w="782411"/>
                <a:gridCol w="782411"/>
                <a:gridCol w="860650"/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Sl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. No.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Schemes</a:t>
                      </a:r>
                      <a:endParaRPr kumimoji="0" lang="en-US" sz="2000" u="none" strike="noStrike" cap="none" normalizeH="0" baseline="0" dirty="0" smtClean="0">
                        <a:ln>
                          <a:noFill/>
                        </a:ln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2019-20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2020-21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2021-22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8971">
                <a:tc vMerge="1">
                  <a:txBody>
                    <a:bodyPr/>
                    <a:lstStyle/>
                    <a:p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4532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Emergency accident relief grant/Financial Assistance to XSM/ Widows with the approval of Sub-Committee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95794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Re-imbursement of Denture grant  to XSM/ Widows  of XSM @ Rs.20,000/- each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79901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B. Ed/B.P. Ed/D.T. Ed - Cash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incentive – </a:t>
                      </a:r>
                      <a:r>
                        <a:rPr lang="en-US" sz="16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Upto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 20,000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/-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8600" y="5943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Cont’d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520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5741"/>
              </p:ext>
            </p:extLst>
          </p:nvPr>
        </p:nvGraphicFramePr>
        <p:xfrm>
          <a:off x="152400" y="1200064"/>
          <a:ext cx="8915399" cy="4850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814"/>
                <a:gridCol w="3020786"/>
                <a:gridCol w="914400"/>
                <a:gridCol w="914400"/>
                <a:gridCol w="838200"/>
                <a:gridCol w="838200"/>
                <a:gridCol w="838200"/>
                <a:gridCol w="914399"/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Sl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. No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Major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Schemes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2019-20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2020-21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2021-22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50554">
                <a:tc vMerge="1">
                  <a:txBody>
                    <a:bodyPr/>
                    <a:lstStyle/>
                    <a:p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Amt</a:t>
                      </a:r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in Lakh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Beneficiaries</a:t>
                      </a:r>
                      <a:endParaRPr lang="en-IN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8395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Reimbursement of Short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Term Course Fee up 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 </a:t>
                      </a:r>
                      <a:r>
                        <a:rPr lang="en-US" sz="16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 10,000/-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101443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Reimbursement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of Driving course fee – Up to                       </a:t>
                      </a:r>
                      <a:r>
                        <a:rPr lang="en-US" sz="16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 4,000/-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89251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Relief during natural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calamities – Up to </a:t>
                      </a:r>
                      <a:r>
                        <a:rPr lang="en-US" sz="16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Rs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. 40,000/-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  <a:tr h="92299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Thatched house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repair grant to indigent ESM/</a:t>
                      </a:r>
                      <a:r>
                        <a:rPr lang="en-US" sz="1600" baseline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Wd</a:t>
                      </a:r>
                      <a:r>
                        <a:rPr lang="en-US" sz="1600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of ESM – Up to 40,000/-</a:t>
                      </a:r>
                      <a:endParaRPr lang="en-IN" sz="16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5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7050"/>
              </p:ext>
            </p:extLst>
          </p:nvPr>
        </p:nvGraphicFramePr>
        <p:xfrm>
          <a:off x="685799" y="1283252"/>
          <a:ext cx="7772401" cy="5193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1"/>
                <a:gridCol w="3124200"/>
                <a:gridCol w="2057400"/>
                <a:gridCol w="1905000"/>
              </a:tblGrid>
              <a:tr h="686649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>
                          <a:latin typeface="Arial" pitchFamily="34" charset="0"/>
                          <a:cs typeface="Arial" pitchFamily="34" charset="0"/>
                        </a:rPr>
                        <a:t>S. No.</a:t>
                      </a:r>
                      <a:endParaRPr lang="en-US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>
                          <a:latin typeface="Arial" pitchFamily="34" charset="0"/>
                          <a:cs typeface="Arial" pitchFamily="34" charset="0"/>
                        </a:rPr>
                        <a:t>Budget  Head</a:t>
                      </a:r>
                      <a:endParaRPr lang="en-US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>
                          <a:latin typeface="Arial" pitchFamily="34" charset="0"/>
                          <a:cs typeface="Arial" pitchFamily="34" charset="0"/>
                        </a:rPr>
                        <a:t>Allotment</a:t>
                      </a:r>
                    </a:p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(Rs)</a:t>
                      </a:r>
                      <a:endParaRPr lang="en-US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>
                          <a:latin typeface="Arial" pitchFamily="34" charset="0"/>
                          <a:cs typeface="Arial" pitchFamily="34" charset="0"/>
                        </a:rPr>
                        <a:t>Actual Exp</a:t>
                      </a:r>
                    </a:p>
                    <a:p>
                      <a:pPr algn="ctr"/>
                      <a:r>
                        <a:rPr lang="en-US" sz="1600" b="1" u="none" dirty="0" smtClean="0">
                          <a:latin typeface="Arial" pitchFamily="34" charset="0"/>
                          <a:cs typeface="Arial" pitchFamily="34" charset="0"/>
                        </a:rPr>
                        <a:t>(Rs.</a:t>
                      </a:r>
                      <a:r>
                        <a:rPr lang="en-US" sz="1600" b="1" u="none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577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Salary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25,00,000/-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24,22,610/-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08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Wages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5,61,000/-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5,37,994-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280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Medical Treatment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94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POL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15,000/-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10,000/-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77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Travel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Expenses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Nil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980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Office Expenses</a:t>
                      </a:r>
                    </a:p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(POL/Ele &amp; Water/ Repairs/contigency)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1,50,000/-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1,42,330/-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903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Office Expenditure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2,00,000/-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1,98,957/-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515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OC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40,99,000/-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40,99,000/-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57200">
                <a:tc gridSpan="2"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75,27,000/-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74,10,893/-</a:t>
                      </a:r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6200" y="783104"/>
            <a:ext cx="91440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GOVT.BUDGET ALLOCATION FOR THE DEPARTMENT  2021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2022</a:t>
            </a:r>
          </a:p>
          <a:p>
            <a:pPr algn="ctr"/>
            <a:r>
              <a:rPr lang="en-US" sz="3700" b="1" u="sng" dirty="0" smtClean="0">
                <a:solidFill>
                  <a:srgbClr val="FFFF00"/>
                </a:solidFill>
                <a:latin typeface="Century Gothic" pitchFamily="34" charset="0"/>
                <a:cs typeface="Times New Roman" pitchFamily="18" charset="0"/>
              </a:rPr>
              <a:t> </a:t>
            </a:r>
            <a:endParaRPr lang="en-US" sz="66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4734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305800" cy="533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Arial" charset="0"/>
              </a:rPr>
              <a:t>CAG  AUDIT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445113"/>
              </p:ext>
            </p:extLst>
          </p:nvPr>
        </p:nvGraphicFramePr>
        <p:xfrm>
          <a:off x="457200" y="1828800"/>
          <a:ext cx="8295006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752600"/>
                <a:gridCol w="1066800"/>
                <a:gridCol w="1447800"/>
                <a:gridCol w="2808606"/>
              </a:tblGrid>
              <a:tr h="593074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latin typeface="Arial" pitchFamily="34" charset="0"/>
                          <a:cs typeface="Arial" pitchFamily="34" charset="0"/>
                        </a:rPr>
                        <a:t>Audit Year</a:t>
                      </a:r>
                      <a:endParaRPr lang="en-US" sz="200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latin typeface="Arial" pitchFamily="34" charset="0"/>
                          <a:cs typeface="Arial" pitchFamily="34" charset="0"/>
                        </a:rPr>
                        <a:t>Pending </a:t>
                      </a:r>
                    </a:p>
                    <a:p>
                      <a:pPr algn="ctr"/>
                      <a:r>
                        <a:rPr lang="en-US" sz="2000" u="none" dirty="0" smtClean="0">
                          <a:latin typeface="Arial" pitchFamily="34" charset="0"/>
                          <a:cs typeface="Arial" pitchFamily="34" charset="0"/>
                        </a:rPr>
                        <a:t>Observations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latin typeface="Arial" pitchFamily="34" charset="0"/>
                          <a:cs typeface="Arial" pitchFamily="34" charset="0"/>
                        </a:rPr>
                        <a:t>Settled</a:t>
                      </a:r>
                      <a:endParaRPr lang="en-US" sz="200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latin typeface="Arial" pitchFamily="34" charset="0"/>
                          <a:cs typeface="Arial" pitchFamily="34" charset="0"/>
                        </a:rPr>
                        <a:t>Out-</a:t>
                      </a:r>
                    </a:p>
                    <a:p>
                      <a:pPr algn="ctr"/>
                      <a:r>
                        <a:rPr lang="en-US" sz="2000" u="none" dirty="0" smtClean="0">
                          <a:latin typeface="Arial" pitchFamily="34" charset="0"/>
                          <a:cs typeface="Arial" pitchFamily="34" charset="0"/>
                        </a:rPr>
                        <a:t>standing</a:t>
                      </a:r>
                      <a:endParaRPr lang="en-US" sz="200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latin typeface="Arial" pitchFamily="34" charset="0"/>
                          <a:cs typeface="Arial" pitchFamily="34" charset="0"/>
                        </a:rPr>
                        <a:t>Remarks</a:t>
                      </a:r>
                      <a:endParaRPr lang="en-US" sz="2000" u="non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043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2017-18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All the observations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are attended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Reply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submitted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and 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awaiting for dropping of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Observations.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7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30642"/>
              </p:ext>
            </p:extLst>
          </p:nvPr>
        </p:nvGraphicFramePr>
        <p:xfrm>
          <a:off x="383720" y="2495550"/>
          <a:ext cx="8455480" cy="3906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1"/>
                <a:gridCol w="1295400"/>
                <a:gridCol w="2667000"/>
                <a:gridCol w="1676400"/>
                <a:gridCol w="2207079"/>
              </a:tblGrid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S. No.</a:t>
                      </a:r>
                      <a:endParaRPr lang="en-US" sz="1800" b="1" u="none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800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Financial Year</a:t>
                      </a:r>
                      <a:endParaRPr lang="en-US" sz="1800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Expenditure in certain</a:t>
                      </a:r>
                      <a:r>
                        <a:rPr lang="en-US" sz="1800" b="1" u="non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categories for which GOI Reimburses 60%</a:t>
                      </a:r>
                    </a:p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(Rs</a:t>
                      </a:r>
                      <a:r>
                        <a:rPr lang="en-US" sz="1800" b="1" u="none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Amount Reimbursed</a:t>
                      </a:r>
                    </a:p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by</a:t>
                      </a:r>
                      <a:r>
                        <a:rPr lang="en-US" sz="1800" b="1" u="none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1800" b="1" u="none" baseline="0" dirty="0" err="1" smtClean="0">
                          <a:latin typeface="Arial" pitchFamily="34" charset="0"/>
                          <a:cs typeface="Arial" pitchFamily="34" charset="0"/>
                        </a:rPr>
                        <a:t>GoI</a:t>
                      </a:r>
                      <a:r>
                        <a:rPr lang="en-US" sz="1800" b="1" u="none" baseline="0" dirty="0" smtClean="0">
                          <a:latin typeface="Arial" pitchFamily="34" charset="0"/>
                          <a:cs typeface="Arial" pitchFamily="34" charset="0"/>
                        </a:rPr>
                        <a:t>/KSB </a:t>
                      </a:r>
                    </a:p>
                    <a:p>
                      <a:pPr algn="ctr"/>
                      <a:r>
                        <a:rPr lang="en-US" sz="1800" b="1" u="none" baseline="0" dirty="0" smtClean="0">
                          <a:latin typeface="Arial" pitchFamily="34" charset="0"/>
                          <a:cs typeface="Arial" pitchFamily="34" charset="0"/>
                        </a:rPr>
                        <a:t>(Rs)</a:t>
                      </a:r>
                      <a:endParaRPr lang="en-US" sz="1800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 smtClean="0">
                          <a:latin typeface="Arial" pitchFamily="34" charset="0"/>
                          <a:cs typeface="Arial" pitchFamily="34" charset="0"/>
                        </a:rPr>
                        <a:t>Remarks</a:t>
                      </a:r>
                      <a:endParaRPr lang="en-US" sz="1800" b="1" u="non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2017-18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35,35,830/-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21,21,498/-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60% Received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2018-19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31,34,878/-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18,80,927/-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Claim submitted to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KSB. Awaiting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Reimbursement.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2019-20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35,48,267/-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21,28,960/-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-do-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60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2020-21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26,17,943/-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15,70,766/-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-do- 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3142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60% Expenditure towards establishment/maintenance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RSBs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incurred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UT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being shared by the Central Government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the amount received from the Central Government is deposited in the Government Account of Govt. of Puducherry.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SHARING OF EXPENDITURE </a:t>
            </a:r>
            <a:endParaRPr lang="en-US" sz="4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57858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sz="31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Details </a:t>
            </a:r>
            <a:r>
              <a:rPr lang="en-IN" sz="31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of Schemes /Works under the </a:t>
            </a:r>
            <a:r>
              <a:rPr lang="en-IN" sz="31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Department</a:t>
            </a:r>
            <a:r>
              <a:rPr lang="en-IN" sz="20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IN" sz="20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sz="27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A. </a:t>
            </a:r>
            <a:r>
              <a:rPr lang="en-IN" sz="27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Important </a:t>
            </a:r>
            <a:r>
              <a:rPr lang="en-IN" sz="2700" dirty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&amp; </a:t>
            </a:r>
            <a:r>
              <a:rPr lang="en-IN" sz="27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Urgent</a:t>
            </a:r>
            <a:endParaRPr lang="en-IN" sz="27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246501"/>
              </p:ext>
            </p:extLst>
          </p:nvPr>
        </p:nvGraphicFramePr>
        <p:xfrm>
          <a:off x="533400" y="2503401"/>
          <a:ext cx="8132233" cy="3287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9"/>
                <a:gridCol w="2147007"/>
                <a:gridCol w="1435100"/>
                <a:gridCol w="717550"/>
                <a:gridCol w="717550"/>
                <a:gridCol w="877005"/>
                <a:gridCol w="637822"/>
              </a:tblGrid>
              <a:tr h="5486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20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work :  Improvement of Website for the Department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4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Deliverables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Steps to be </a:t>
                      </a:r>
                      <a:endParaRPr lang="en-IN" sz="16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Milestones </a:t>
                      </a:r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(Quarterly)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85519"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  <a:tr h="45720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Improvement of Department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Website</a:t>
                      </a:r>
                    </a:p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3">
                  <a:txBody>
                    <a:bodyPr/>
                    <a:lstStyle/>
                    <a:p>
                      <a:pPr marL="342900" indent="-228600" algn="l" fontAlgn="t">
                        <a:buFont typeface="+mj-lt"/>
                        <a:buAutoNum type="arabicPeriod"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Corrections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and    </a:t>
                      </a:r>
                      <a:r>
                        <a:rPr lang="en-IN" sz="1600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updation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342900" marR="0" indent="-2286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Website to be placed in public Domain</a:t>
                      </a:r>
                    </a:p>
                  </a:txBody>
                  <a:tcPr marL="9496" marR="9496" marT="9496" marB="0" anchor="ctr"/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Three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  <a:tr h="457200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vMerge="1">
                  <a:txBody>
                    <a:bodyPr/>
                    <a:lstStyle/>
                    <a:p>
                      <a:pPr marL="228600" indent="-228600"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  <a:tr h="914400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Web site in full shape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4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3452"/>
              </p:ext>
            </p:extLst>
          </p:nvPr>
        </p:nvGraphicFramePr>
        <p:xfrm>
          <a:off x="609600" y="1378062"/>
          <a:ext cx="7894775" cy="4260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084"/>
                <a:gridCol w="2048069"/>
                <a:gridCol w="1351010"/>
                <a:gridCol w="768037"/>
                <a:gridCol w="762000"/>
                <a:gridCol w="720686"/>
                <a:gridCol w="620889"/>
              </a:tblGrid>
              <a:tr h="540747"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work :  Computerisation of Ex-Servicemen data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074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Deliverables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Steps to be </a:t>
                      </a:r>
                      <a:endParaRPr lang="en-IN" sz="16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Milestones </a:t>
                      </a:r>
                      <a:endParaRPr lang="en-IN" sz="16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(Quarterly)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5927">
                <a:tc vMerge="1">
                  <a:txBody>
                    <a:bodyPr/>
                    <a:lstStyle/>
                    <a:p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  <a:tr h="471689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 create the Data base of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Ex-servicemen </a:t>
                      </a:r>
                      <a:endParaRPr lang="en-IN" sz="16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1. Pilot </a:t>
                      </a:r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module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preparation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Two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471689">
                <a:tc vMerge="1">
                  <a:txBody>
                    <a:bodyPr/>
                    <a:lstStyle/>
                    <a:p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 Checking and trial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614409">
                <a:tc vMerge="1">
                  <a:txBody>
                    <a:bodyPr/>
                    <a:lstStyle/>
                    <a:p>
                      <a:endParaRPr lang="en-IN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 Finalisation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IN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 Engaging DEO by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out </a:t>
                      </a:r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sourcing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Two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375927">
                <a:tc vMerge="1">
                  <a:txBody>
                    <a:bodyPr/>
                    <a:lstStyle/>
                    <a:p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5. Data entry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Six months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May go into next year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843" marR="8843" marT="884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7182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Details </a:t>
            </a:r>
            <a:r>
              <a:rPr lang="en-IN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of Schemes /Works under the </a:t>
            </a:r>
            <a:r>
              <a:rPr lang="en-IN" sz="24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Department</a:t>
            </a:r>
            <a:r>
              <a:rPr lang="en-IN" sz="2000" dirty="0" smtClean="0">
                <a:solidFill>
                  <a:srgbClr val="CC33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sz="22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B. </a:t>
            </a:r>
            <a:r>
              <a:rPr lang="en-IN" sz="22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Important </a:t>
            </a:r>
            <a:r>
              <a:rPr lang="en-IN" sz="2200" dirty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&amp; Not </a:t>
            </a:r>
            <a:r>
              <a:rPr lang="en-IN" sz="22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Urgent</a:t>
            </a:r>
            <a:endParaRPr lang="en-IN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458915"/>
              </p:ext>
            </p:extLst>
          </p:nvPr>
        </p:nvGraphicFramePr>
        <p:xfrm>
          <a:off x="762000" y="1828800"/>
          <a:ext cx="7696200" cy="4008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902"/>
                <a:gridCol w="2212898"/>
                <a:gridCol w="1524000"/>
                <a:gridCol w="609600"/>
                <a:gridCol w="609600"/>
                <a:gridCol w="609600"/>
                <a:gridCol w="609600"/>
              </a:tblGrid>
              <a:tr h="540747">
                <a:tc gridSpan="7"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Name of the work :  Installation of Solar Panel (subject to fund availability)</a:t>
                      </a:r>
                      <a:endParaRPr lang="en-IN" sz="16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4074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Deliverables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Steps to be </a:t>
                      </a:r>
                      <a:endParaRPr lang="en-IN" sz="16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Milestones </a:t>
                      </a:r>
                      <a:endParaRPr lang="en-IN" sz="16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IN" sz="1600" b="1" u="none" strike="noStrike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Quaterly</a:t>
                      </a:r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5927">
                <a:tc v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  <a:tr h="471689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 harvest</a:t>
                      </a:r>
                      <a:r>
                        <a:rPr lang="en-IN" sz="16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solar </a:t>
                      </a:r>
                      <a:r>
                        <a:rPr lang="en-IN" sz="16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energy</a:t>
                      </a:r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114300" indent="0"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 Approached REAP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471689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342900" indent="-228600"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 Personnel from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REAP visited </a:t>
                      </a:r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site for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survey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614409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342900" indent="-228600"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 Awaiting estimate from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REAP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685800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342900" indent="-228600"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 Proposal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to   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government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2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29028" y="1752600"/>
            <a:ext cx="90678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pex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body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UDUCHERRY </a:t>
            </a:r>
            <a:r>
              <a:rPr lang="en-US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SAINIK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WELFARE BOARD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RAJYA SAINIK BOARD, PUDUCHERRY)</a:t>
            </a:r>
            <a:endParaRPr lang="en-US" sz="3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Formulates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policies for resettlement, rehabilitation and welfare of Ex-servicemen and their families of Puducherry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Annual Reports are regularly sent to the Kendriya Sainik Board , Ministry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Defence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46314" y="762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u="sng" kern="0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endParaRPr lang="en-US" sz="2800" u="sng" kern="0" dirty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5704"/>
            <a:ext cx="8686800" cy="1122096"/>
          </a:xfrm>
        </p:spPr>
        <p:txBody>
          <a:bodyPr>
            <a:normAutofit fontScale="90000"/>
          </a:bodyPr>
          <a:lstStyle/>
          <a:p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>
                <a:solidFill>
                  <a:srgbClr val="CC3300"/>
                </a:solidFill>
                <a:effectLst/>
              </a:rPr>
              <a:t/>
            </a:r>
            <a:br>
              <a:rPr lang="en-IN" sz="2000" dirty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r>
              <a:rPr lang="en-IN" sz="2000" dirty="0" smtClean="0">
                <a:solidFill>
                  <a:srgbClr val="CC3300"/>
                </a:solidFill>
                <a:effectLst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33118"/>
              </p:ext>
            </p:extLst>
          </p:nvPr>
        </p:nvGraphicFramePr>
        <p:xfrm>
          <a:off x="628174" y="990600"/>
          <a:ext cx="7982426" cy="537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86"/>
                <a:gridCol w="2381067"/>
                <a:gridCol w="1313692"/>
                <a:gridCol w="636255"/>
                <a:gridCol w="609600"/>
                <a:gridCol w="719800"/>
                <a:gridCol w="1090426"/>
              </a:tblGrid>
              <a:tr h="48768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8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work :  Construction of </a:t>
                      </a:r>
                      <a:r>
                        <a:rPr lang="en-IN" sz="180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Jawan</a:t>
                      </a:r>
                      <a:r>
                        <a:rPr lang="en-IN" sz="18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80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Bhavan</a:t>
                      </a:r>
                      <a:r>
                        <a:rPr lang="en-IN" sz="18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and War Memorial at</a:t>
                      </a:r>
                      <a:r>
                        <a:rPr lang="en-IN" sz="180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800" dirty="0" err="1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Karaikal</a:t>
                      </a:r>
                      <a:r>
                        <a:rPr lang="en-IN" sz="18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(subject to fund availability) 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876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Deliverables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Steps to be </a:t>
                      </a:r>
                      <a:endParaRPr lang="en-IN" sz="16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Milestones </a:t>
                      </a:r>
                      <a:endParaRPr lang="en-IN" sz="1600" b="1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b="1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(Quarterly)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6662"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  <a:tr h="682369">
                <a:tc rowSpan="6"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Jawan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Bhavan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and War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memorial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1. Site was identified by the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                                                                                                     </a:t>
                      </a:r>
                    </a:p>
                    <a:p>
                      <a:pPr algn="l" fontAlgn="t"/>
                      <a:r>
                        <a:rPr lang="en-IN" sz="1400" u="none" strike="noStrike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Revenue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Dept.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496000">
                <a:tc vMerge="1"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2.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Suitability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 be assessed.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646076">
                <a:tc vMerge="1"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3.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Transfer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 land proposal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499249">
                <a:tc vMerge="1"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4.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Estimate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preparation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May go into next year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1041656">
                <a:tc vMerge="1"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5.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Budgetary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proposal to </a:t>
                      </a:r>
                      <a:endParaRPr lang="en-IN" sz="14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t"/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Government of Puducherry       </a:t>
                      </a:r>
                    </a:p>
                    <a:p>
                      <a:pPr algn="l" fontAlgn="t"/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and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Kendriya Sainik Board </a:t>
                      </a:r>
                      <a:endParaRPr lang="en-IN" sz="14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t"/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for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respective contribution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458012">
                <a:tc vMerge="1">
                  <a:txBody>
                    <a:bodyPr/>
                    <a:lstStyle/>
                    <a:p>
                      <a:pPr algn="l" fontAlgn="t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eriod" startAt="6"/>
                      </a:pP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Handing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over of site to </a:t>
                      </a:r>
                      <a:r>
                        <a:rPr lang="en-IN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PWD </a:t>
                      </a:r>
                      <a:r>
                        <a:rPr lang="en-IN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for construction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14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686800" cy="762000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Details </a:t>
            </a:r>
            <a:r>
              <a:rPr lang="en-IN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of Schemes </a:t>
            </a:r>
            <a:r>
              <a:rPr lang="en-IN" sz="24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/ Works </a:t>
            </a:r>
            <a:r>
              <a:rPr lang="en-IN" sz="2400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under the </a:t>
            </a:r>
            <a:r>
              <a:rPr lang="en-IN" sz="24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Department</a:t>
            </a:r>
            <a:r>
              <a:rPr lang="en-IN" sz="2000" dirty="0" smtClean="0">
                <a:solidFill>
                  <a:srgbClr val="CC33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IN" sz="2000" dirty="0" smtClean="0">
                <a:solidFill>
                  <a:srgbClr val="CC33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IN" sz="20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C. </a:t>
            </a:r>
            <a:r>
              <a:rPr lang="en-IN" sz="1800" dirty="0" smtClean="0">
                <a:solidFill>
                  <a:srgbClr val="006600"/>
                </a:solidFill>
                <a:effectLst/>
                <a:latin typeface="Arial" pitchFamily="34" charset="0"/>
                <a:cs typeface="Arial" pitchFamily="34" charset="0"/>
              </a:rPr>
              <a:t>OTHERS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012508"/>
              </p:ext>
            </p:extLst>
          </p:nvPr>
        </p:nvGraphicFramePr>
        <p:xfrm>
          <a:off x="771714" y="1787925"/>
          <a:ext cx="7534086" cy="3927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024"/>
                <a:gridCol w="2202666"/>
                <a:gridCol w="1290069"/>
                <a:gridCol w="562727"/>
                <a:gridCol w="762000"/>
                <a:gridCol w="685800"/>
                <a:gridCol w="685800"/>
              </a:tblGrid>
              <a:tr h="6096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18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work :  Publication of War Veteran Experiences </a:t>
                      </a:r>
                      <a:br>
                        <a:rPr lang="en-IN" sz="18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IN" sz="180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(subject to fund availability) 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096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Deliverables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Steps to be </a:t>
                      </a:r>
                      <a:endParaRPr lang="en-IN" sz="16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undertaken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Timeline for Completion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Milestones </a:t>
                      </a:r>
                      <a:endParaRPr lang="en-IN" sz="1600" u="none" strike="noStrike" dirty="0" smtClean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(Quarterly)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3981"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" marR="9496" marT="9496" marB="0" anchor="ctr"/>
                </a:tc>
              </a:tr>
              <a:tr h="813845">
                <a:tc rowSpan="4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Publication of War Veteran Diary</a:t>
                      </a:r>
                    </a:p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1. Calling and collection   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information from War    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Veteran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612470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2. Feeding  the information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in DTP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469121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3.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Printing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Publication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  <a:tr h="411096">
                <a:tc vMerge="1"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4. Release of the </a:t>
                      </a:r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Diary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One month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843" marR="8843" marT="8843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6055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295400"/>
            <a:ext cx="8610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/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endParaRPr lang="en-US" sz="3600" u="sng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" name="Rectangle 6"/>
          <p:cNvSpPr>
            <a:spLocks noRot="1" noChangeArrowheads="1"/>
          </p:cNvSpPr>
          <p:nvPr/>
        </p:nvSpPr>
        <p:spPr bwMode="auto">
          <a:xfrm>
            <a:off x="2743200" y="12192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THANK YOU</a:t>
            </a:r>
          </a:p>
        </p:txBody>
      </p:sp>
      <p:pic>
        <p:nvPicPr>
          <p:cNvPr id="6" name="Picture 3" descr="F:\SWACHH BHARAT ABHIYAN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t="29825" b="14035"/>
          <a:stretch>
            <a:fillRect/>
          </a:stretch>
        </p:blipFill>
        <p:spPr bwMode="auto">
          <a:xfrm>
            <a:off x="3124200" y="5715000"/>
            <a:ext cx="2819400" cy="914400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68B94-A34B-4FCA-BE2F-F25B3A9BAA4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9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CONSTITUTION OF </a:t>
            </a:r>
            <a:br>
              <a:rPr lang="en-US" sz="29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9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PUDUCHERRY SAINIK WELFARE BOARD</a:t>
            </a:r>
            <a:r>
              <a:rPr lang="en-US" sz="29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G.O. Ms. No. 51 Dt 03.10.12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3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05000"/>
            <a:ext cx="91440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Chairman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		  -  Hon’ble Lieutenant Governor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Vice Chairman 	  - Hon’ble Chief Minister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Ex-Officio Members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Hon’ble Ministers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Chief Secretary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All Secretaries; Joint Secretary (Home)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GOC-in-C, Southern Command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DGP, Collector, Pdy/Kkl; Regional Administrator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Mahe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Yanam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Addl. /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Jont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./ DS/US (Home)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NCC Gp Cdr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04 ESM nominated by Govt of Puducherry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Co-opted members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Member Secretary – Director, Department of Sainik Welfare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5344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ORGANISATION CHART – DEPT OF SAINIK WELFARE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44958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CHIEF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SECRETARY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SECRETARY (SAINIK WELFARE)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DIRECTOR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(SAINIK WELFARE)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WELFARE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ACCOUNTS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ESTABLISHMENT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ADMIN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Welfare         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Cashier -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 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Assistant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-  1         Assistant - 1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Organiser - 1	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	            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LDC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-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                                                                        (on deputation)                      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  Driver -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				       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MTS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-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                                        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FTCL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-  4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2292" name="Group 19"/>
          <p:cNvGrpSpPr>
            <a:grpSpLocks/>
          </p:cNvGrpSpPr>
          <p:nvPr/>
        </p:nvGrpSpPr>
        <p:grpSpPr bwMode="auto">
          <a:xfrm>
            <a:off x="990600" y="1524000"/>
            <a:ext cx="6781800" cy="1752600"/>
            <a:chOff x="990600" y="1600200"/>
            <a:chExt cx="6781800" cy="1752600"/>
          </a:xfrm>
        </p:grpSpPr>
        <p:sp>
          <p:nvSpPr>
            <p:cNvPr id="12294" name="Line 29"/>
            <p:cNvSpPr>
              <a:spLocks noChangeShapeType="1"/>
            </p:cNvSpPr>
            <p:nvPr/>
          </p:nvSpPr>
          <p:spPr bwMode="auto">
            <a:xfrm>
              <a:off x="990600" y="3124200"/>
              <a:ext cx="6781800" cy="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295" name="Line 31"/>
            <p:cNvSpPr>
              <a:spLocks noChangeShapeType="1"/>
            </p:cNvSpPr>
            <p:nvPr/>
          </p:nvSpPr>
          <p:spPr bwMode="auto">
            <a:xfrm>
              <a:off x="990600" y="31242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" name="Line 32"/>
            <p:cNvSpPr>
              <a:spLocks noChangeShapeType="1"/>
            </p:cNvSpPr>
            <p:nvPr/>
          </p:nvSpPr>
          <p:spPr bwMode="auto">
            <a:xfrm>
              <a:off x="3276600" y="31242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" name="Line 33"/>
            <p:cNvSpPr>
              <a:spLocks noChangeShapeType="1"/>
            </p:cNvSpPr>
            <p:nvPr/>
          </p:nvSpPr>
          <p:spPr bwMode="auto">
            <a:xfrm>
              <a:off x="5562600" y="31242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8" name="Line 34"/>
            <p:cNvSpPr>
              <a:spLocks noChangeShapeType="1"/>
            </p:cNvSpPr>
            <p:nvPr/>
          </p:nvSpPr>
          <p:spPr bwMode="auto">
            <a:xfrm>
              <a:off x="7772400" y="3124200"/>
              <a:ext cx="0" cy="2286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32"/>
            <p:cNvSpPr>
              <a:spLocks noChangeShapeType="1"/>
            </p:cNvSpPr>
            <p:nvPr/>
          </p:nvSpPr>
          <p:spPr bwMode="auto">
            <a:xfrm>
              <a:off x="4572000" y="1600200"/>
              <a:ext cx="0" cy="3048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32"/>
            <p:cNvSpPr>
              <a:spLocks noChangeShapeType="1"/>
            </p:cNvSpPr>
            <p:nvPr/>
          </p:nvSpPr>
          <p:spPr bwMode="auto">
            <a:xfrm>
              <a:off x="4572000" y="2209800"/>
              <a:ext cx="0" cy="3048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Line 32"/>
            <p:cNvSpPr>
              <a:spLocks noChangeShapeType="1"/>
            </p:cNvSpPr>
            <p:nvPr/>
          </p:nvSpPr>
          <p:spPr bwMode="auto">
            <a:xfrm>
              <a:off x="4572000" y="2819400"/>
              <a:ext cx="0" cy="30480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2293" name="TextBox 20"/>
          <p:cNvSpPr txBox="1">
            <a:spLocks noChangeArrowheads="1"/>
          </p:cNvSpPr>
          <p:nvPr/>
        </p:nvSpPr>
        <p:spPr bwMode="auto">
          <a:xfrm>
            <a:off x="762000" y="5257800"/>
            <a:ext cx="8458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SAINIK REST HOUSE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04 FULL TIME CASUAL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LABOURERS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FOR  SECURITY / WATCHMEN , ROOM ATTENDANT AND MAINTENANCE DUTIES.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OFFICE &amp; SAINIK REST HOUSE IN ONE COMPLEX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SAINIK REST HOUSE</a:t>
            </a:r>
          </a:p>
          <a:p>
            <a:pPr lvl="1"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06 Rooms [02-OFFR(AC),02-JCO(AC)&amp; 02-OR]</a:t>
            </a:r>
          </a:p>
          <a:p>
            <a:pPr lvl="1"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Dining Hall</a:t>
            </a:r>
          </a:p>
          <a:p>
            <a:pPr lvl="1" eaLnBrk="1" hangingPunct="1"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Pantry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4876800" cy="609600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>
                <a:solidFill>
                  <a:srgbClr val="FF0000"/>
                </a:solidFill>
                <a:latin typeface="Arial" charset="0"/>
              </a:rPr>
              <a:t>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83871"/>
            <a:ext cx="8153400" cy="5257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Registration &amp; Maintenance of details of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SM/Widows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issue of I/Card &amp; Emp. Card  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Administration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Armed Forces Flag Day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Fund and extension of various financial assistances   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Observance of  Flag Day and collection of Funds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Initiation of policy measures for the welfare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Ex-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Servicemen</a:t>
            </a: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  <a:buSzPct val="100000"/>
              <a:buFont typeface="Wingdings" pitchFamily="2" charset="2"/>
              <a:buChar char="§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Monitoring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vacancies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reserved 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ESM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 Group ‘C’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posts are correctly filled.</a:t>
            </a:r>
          </a:p>
          <a:p>
            <a:pPr marL="609600" indent="-609600" algn="just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3352800" cy="533400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>
                <a:solidFill>
                  <a:srgbClr val="FF0000"/>
                </a:solidFill>
                <a:latin typeface="Arial" charset="0"/>
              </a:rPr>
              <a:t>FUNCTIONS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Promotion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employment for Veterans </a:t>
            </a:r>
            <a:r>
              <a:rPr lang="en-US" dirty="0">
                <a:latin typeface="Arial" pitchFamily="34" charset="0"/>
                <a:cs typeface="Arial" pitchFamily="34" charset="0"/>
              </a:rPr>
              <a:t>in Private and Public Sector </a:t>
            </a: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Guidance for </a:t>
            </a:r>
            <a:r>
              <a:rPr lang="en-US" dirty="0">
                <a:latin typeface="Arial" pitchFamily="34" charset="0"/>
                <a:cs typeface="Arial" pitchFamily="34" charset="0"/>
              </a:rPr>
              <a:t>Self-employment  </a:t>
            </a: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Liaison between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ESM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his Record Office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 line Processing of Welfare Schemes (KSB) pertaining to ESM and their dependants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Establishment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Jawan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Bhavan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other regions of UT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73050" indent="-273050" algn="just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Disseminating information to general public regarding the Armed Forces and recruitment in Armed Forces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2566C-117E-403B-ADCD-D30A1DCBA3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990601"/>
            <a:ext cx="7924800" cy="685799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ESM</a:t>
            </a:r>
            <a:r>
              <a:rPr lang="en-I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AND WIDOWS OF </a:t>
            </a:r>
            <a:r>
              <a:rPr lang="en-IN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ESM</a:t>
            </a:r>
            <a:r>
              <a:rPr lang="en-IN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PRESENT IN THE ROLL AS ON 31 MAR 2022</a:t>
            </a:r>
            <a:endParaRPr lang="en-IN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66488"/>
              </p:ext>
            </p:extLst>
          </p:nvPr>
        </p:nvGraphicFramePr>
        <p:xfrm>
          <a:off x="228595" y="1870134"/>
          <a:ext cx="8686810" cy="43299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7205"/>
                <a:gridCol w="914401"/>
                <a:gridCol w="304800"/>
                <a:gridCol w="381000"/>
                <a:gridCol w="443789"/>
                <a:gridCol w="365971"/>
                <a:gridCol w="443637"/>
                <a:gridCol w="331845"/>
                <a:gridCol w="331845"/>
                <a:gridCol w="331845"/>
                <a:gridCol w="331845"/>
                <a:gridCol w="365971"/>
                <a:gridCol w="331845"/>
                <a:gridCol w="331845"/>
                <a:gridCol w="365971"/>
                <a:gridCol w="331845"/>
                <a:gridCol w="365971"/>
                <a:gridCol w="331845"/>
                <a:gridCol w="365971"/>
                <a:gridCol w="447755"/>
                <a:gridCol w="365971"/>
                <a:gridCol w="443637"/>
              </a:tblGrid>
              <a:tr h="44374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Services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Army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Navy</a:t>
                      </a:r>
                      <a:endParaRPr lang="en-IN" sz="1200" b="1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Air Force</a:t>
                      </a:r>
                      <a:endParaRPr lang="en-IN" sz="1200" b="1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Grand Total</a:t>
                      </a:r>
                      <a:endParaRPr lang="en-IN" sz="1200" b="1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8172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Category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>
                    <a:lnTlToBr w="12700" cmpd="sng">
                      <a:noFill/>
                      <a:prstDash val="solid"/>
                    </a:lnTlToB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Officers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JCOs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PBORs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Widows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Officers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JCOs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PBORs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Widows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Officers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JCOs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PBORs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Widows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Officers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JCOs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PBORs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Widows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vert="vert270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Sl. No.</a:t>
                      </a:r>
                      <a:endParaRPr lang="en-IN" sz="1200" b="1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>
                    <a:lnTlToBr w="12700" cmpd="sng">
                      <a:noFill/>
                      <a:prstDash val="soli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Region</a:t>
                      </a:r>
                      <a:endParaRPr lang="en-IN" sz="12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>
                    <a:lnTlToBr w="12700" cmpd="sng">
                      <a:noFill/>
                      <a:prstDash val="soli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3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5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Puducherry</a:t>
                      </a:r>
                      <a:endParaRPr lang="en-IN" sz="115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127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684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329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1194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212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327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68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223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936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395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1622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</a:tr>
              <a:tr h="53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5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Karaikal</a:t>
                      </a:r>
                      <a:endParaRPr lang="en-IN" sz="115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122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248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49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156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106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308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</a:tr>
              <a:tr h="53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5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Mahe</a:t>
                      </a:r>
                      <a:endParaRPr lang="en-IN" sz="115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218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137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269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</a:tr>
              <a:tr h="53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5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Yanam</a:t>
                      </a:r>
                      <a:endParaRPr lang="en-IN" sz="115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N" sz="110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</a:tr>
              <a:tr h="538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5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IN" sz="115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196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923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503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1682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51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121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76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271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71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 pitchFamily="34" charset="0"/>
                          <a:cs typeface="Arial" pitchFamily="34" charset="0"/>
                        </a:rPr>
                        <a:t>428</a:t>
                      </a:r>
                      <a:endParaRPr lang="en-IN" sz="11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318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1245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593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2231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0200" marR="602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04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5235</TotalTime>
  <Words>1937</Words>
  <Application>Microsoft Office PowerPoint</Application>
  <PresentationFormat>On-screen Show (4:3)</PresentationFormat>
  <Paragraphs>854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WELCOME</vt:lpstr>
      <vt:lpstr>CONTENT</vt:lpstr>
      <vt:lpstr>PowerPoint Presentation</vt:lpstr>
      <vt:lpstr>CONSTITUTION OF  PUDUCHERRY SAINIK WELFARE BOARD  (G.O. Ms. No. 51 Dt 03.10.12)</vt:lpstr>
      <vt:lpstr>ORGANISATION CHART – DEPT OF SAINIK WELFARE</vt:lpstr>
      <vt:lpstr>INFRASTRUCTURE</vt:lpstr>
      <vt:lpstr>FUNCTIONS</vt:lpstr>
      <vt:lpstr>FUNCTIONS</vt:lpstr>
      <vt:lpstr>PowerPoint Presentation</vt:lpstr>
      <vt:lpstr>PowerPoint Presentation</vt:lpstr>
      <vt:lpstr>GOVT SCHEMES/CONCESSIONS</vt:lpstr>
      <vt:lpstr>PowerPoint Presentation</vt:lpstr>
      <vt:lpstr>ARMED FORCES FLAG DAY FUND</vt:lpstr>
      <vt:lpstr>MANAGEMENT COMMITTEE</vt:lpstr>
      <vt:lpstr>AFFD FUND – EXECUTIVE SUB COMMITTEE</vt:lpstr>
      <vt:lpstr>Sources for the Welfare Measures to Ex-Serviceman</vt:lpstr>
      <vt:lpstr>PowerPoint Presentation</vt:lpstr>
      <vt:lpstr>PowerPoint Presentation</vt:lpstr>
      <vt:lpstr> SCHEME WISE AMOUNT SPENT</vt:lpstr>
      <vt:lpstr>PowerPoint Presentation</vt:lpstr>
      <vt:lpstr>PowerPoint Presentation</vt:lpstr>
      <vt:lpstr> SCHEME WISE AMOUNT SPENT </vt:lpstr>
      <vt:lpstr>PowerPoint Presentation</vt:lpstr>
      <vt:lpstr>PowerPoint Presentation</vt:lpstr>
      <vt:lpstr>CAG  AUDIT</vt:lpstr>
      <vt:lpstr>PowerPoint Presentation</vt:lpstr>
      <vt:lpstr>     Details of Schemes /Works under the Department A. Important &amp; Urgent</vt:lpstr>
      <vt:lpstr>PowerPoint Presentation</vt:lpstr>
      <vt:lpstr>Details of Schemes /Works under the Department B. Important &amp; Not Urgent</vt:lpstr>
      <vt:lpstr>    </vt:lpstr>
      <vt:lpstr>Details of Schemes / Works under the Department C. OTHERS</vt:lpstr>
      <vt:lpstr>PowerPoint Presentation</vt:lpstr>
    </vt:vector>
  </TitlesOfParts>
  <Company>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SMT AS LAKSHMI, IAS JOINT SECY TO GoI</dc:title>
  <dc:creator>sainik</dc:creator>
  <cp:lastModifiedBy>DELL</cp:lastModifiedBy>
  <cp:revision>649</cp:revision>
  <cp:lastPrinted>2022-05-11T11:53:19Z</cp:lastPrinted>
  <dcterms:created xsi:type="dcterms:W3CDTF">2002-11-25T12:49:44Z</dcterms:created>
  <dcterms:modified xsi:type="dcterms:W3CDTF">2022-05-13T13:53:23Z</dcterms:modified>
</cp:coreProperties>
</file>