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80" r:id="rId14"/>
    <p:sldId id="281" r:id="rId15"/>
    <p:sldId id="270" r:id="rId16"/>
    <p:sldId id="271" r:id="rId17"/>
    <p:sldId id="272" r:id="rId18"/>
    <p:sldId id="273" r:id="rId19"/>
    <p:sldId id="274" r:id="rId20"/>
    <p:sldId id="275" r:id="rId21"/>
    <p:sldId id="282" r:id="rId22"/>
    <p:sldId id="276"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thra Reddy" userId="9d4ecd7c9f1c06ea" providerId="LiveId" clId="{D8BA7782-09C4-4930-A697-7CA454DC2E96}"/>
    <pc:docChg chg="custSel modSld">
      <pc:chgData name="Pavithra Reddy" userId="9d4ecd7c9f1c06ea" providerId="LiveId" clId="{D8BA7782-09C4-4930-A697-7CA454DC2E96}" dt="2021-03-28T10:08:57.757" v="35" actId="20577"/>
      <pc:docMkLst>
        <pc:docMk/>
      </pc:docMkLst>
      <pc:sldChg chg="modSp mod">
        <pc:chgData name="Pavithra Reddy" userId="9d4ecd7c9f1c06ea" providerId="LiveId" clId="{D8BA7782-09C4-4930-A697-7CA454DC2E96}" dt="2021-03-28T10:02:22.923" v="27" actId="20577"/>
        <pc:sldMkLst>
          <pc:docMk/>
          <pc:sldMk cId="2758394470" sldId="256"/>
        </pc:sldMkLst>
        <pc:spChg chg="mod">
          <ac:chgData name="Pavithra Reddy" userId="9d4ecd7c9f1c06ea" providerId="LiveId" clId="{D8BA7782-09C4-4930-A697-7CA454DC2E96}" dt="2021-03-28T10:02:22.923" v="27" actId="20577"/>
          <ac:spMkLst>
            <pc:docMk/>
            <pc:sldMk cId="2758394470" sldId="256"/>
            <ac:spMk id="2" creationId="{956F5036-9623-4367-AB18-934DC05BB603}"/>
          </ac:spMkLst>
        </pc:spChg>
      </pc:sldChg>
      <pc:sldChg chg="modSp mod">
        <pc:chgData name="Pavithra Reddy" userId="9d4ecd7c9f1c06ea" providerId="LiveId" clId="{D8BA7782-09C4-4930-A697-7CA454DC2E96}" dt="2021-03-28T10:08:57.757" v="35" actId="20577"/>
        <pc:sldMkLst>
          <pc:docMk/>
          <pc:sldMk cId="1489009918" sldId="258"/>
        </pc:sldMkLst>
        <pc:spChg chg="mod">
          <ac:chgData name="Pavithra Reddy" userId="9d4ecd7c9f1c06ea" providerId="LiveId" clId="{D8BA7782-09C4-4930-A697-7CA454DC2E96}" dt="2021-03-28T10:08:57.757" v="35" actId="20577"/>
          <ac:spMkLst>
            <pc:docMk/>
            <pc:sldMk cId="1489009918" sldId="258"/>
            <ac:spMk id="3" creationId="{B7334B72-E228-4FE7-94D5-0555ABFBD2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BC8C4-DBC6-4E05-B48B-969E12A3486A}"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D982-2C21-4DAE-A318-FDF5157ECFA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86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BC8C4-DBC6-4E05-B48B-969E12A3486A}"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243556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BC8C4-DBC6-4E05-B48B-969E12A3486A}"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45861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BC8C4-DBC6-4E05-B48B-969E12A3486A}"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302241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BC8C4-DBC6-4E05-B48B-969E12A3486A}"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D982-2C21-4DAE-A318-FDF5157ECFA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70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BC8C4-DBC6-4E05-B48B-969E12A3486A}"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121813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BC8C4-DBC6-4E05-B48B-969E12A3486A}" type="datetimeFigureOut">
              <a:rPr lang="en-IN" smtClean="0"/>
              <a:t>28-03-2021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243013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BC8C4-DBC6-4E05-B48B-969E12A3486A}" type="datetimeFigureOut">
              <a:rPr lang="en-IN" smtClean="0"/>
              <a:t>28-03-2021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133379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ABC8C4-DBC6-4E05-B48B-969E12A3486A}" type="datetimeFigureOut">
              <a:rPr lang="en-IN" smtClean="0"/>
              <a:t>28-03-2021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326553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ABC8C4-DBC6-4E05-B48B-969E12A3486A}" type="datetimeFigureOut">
              <a:rPr lang="en-IN" smtClean="0"/>
              <a:t>28-03-2021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4D982-2C21-4DAE-A318-FDF5157ECFAB}" type="slidenum">
              <a:rPr lang="en-IN" smtClean="0"/>
              <a:t>‹#›</a:t>
            </a:fld>
            <a:endParaRPr lang="en-IN"/>
          </a:p>
        </p:txBody>
      </p:sp>
    </p:spTree>
    <p:extLst>
      <p:ext uri="{BB962C8B-B14F-4D97-AF65-F5344CB8AC3E}">
        <p14:creationId xmlns:p14="http://schemas.microsoft.com/office/powerpoint/2010/main" val="17412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ABC8C4-DBC6-4E05-B48B-969E12A3486A}"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4D982-2C21-4DAE-A318-FDF5157ECFAB}" type="slidenum">
              <a:rPr lang="en-IN" smtClean="0"/>
              <a:t>‹#›</a:t>
            </a:fld>
            <a:endParaRPr lang="en-IN"/>
          </a:p>
        </p:txBody>
      </p:sp>
    </p:spTree>
    <p:extLst>
      <p:ext uri="{BB962C8B-B14F-4D97-AF65-F5344CB8AC3E}">
        <p14:creationId xmlns:p14="http://schemas.microsoft.com/office/powerpoint/2010/main" val="422516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ABC8C4-DBC6-4E05-B48B-969E12A3486A}" type="datetimeFigureOut">
              <a:rPr lang="en-IN" smtClean="0"/>
              <a:t>28-03-2021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4D982-2C21-4DAE-A318-FDF5157ECFA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4154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5036-9623-4367-AB18-934DC05BB603}"/>
              </a:ext>
            </a:extLst>
          </p:cNvPr>
          <p:cNvSpPr>
            <a:spLocks noGrp="1"/>
          </p:cNvSpPr>
          <p:nvPr>
            <p:ph type="ctrTitle"/>
          </p:nvPr>
        </p:nvSpPr>
        <p:spPr/>
        <p:txBody>
          <a:bodyPr>
            <a:normAutofit fontScale="90000"/>
          </a:bodyPr>
          <a:lstStyle/>
          <a:p>
            <a:r>
              <a:rPr lang="en-US" b="1" u="sng" dirty="0"/>
              <a:t>SPAMMER DETECTION AND FAKE USER  IDENTIFICATION IN SOCIAL NETWORKS</a:t>
            </a:r>
            <a:endParaRPr lang="en-IN" b="1" u="sng" dirty="0"/>
          </a:p>
        </p:txBody>
      </p:sp>
      <p:sp>
        <p:nvSpPr>
          <p:cNvPr id="3" name="Subtitle 2">
            <a:extLst>
              <a:ext uri="{FF2B5EF4-FFF2-40B4-BE49-F238E27FC236}">
                <a16:creationId xmlns:a16="http://schemas.microsoft.com/office/drawing/2014/main" id="{A62CE532-1018-4E0B-A1B0-8E3CA4490564}"/>
              </a:ext>
            </a:extLst>
          </p:cNvPr>
          <p:cNvSpPr>
            <a:spLocks noGrp="1"/>
          </p:cNvSpPr>
          <p:nvPr>
            <p:ph type="subTitle" idx="1"/>
          </p:nvPr>
        </p:nvSpPr>
        <p:spPr/>
        <p:txBody>
          <a:bodyPr>
            <a:normAutofit fontScale="85000" lnSpcReduction="20000"/>
          </a:bodyPr>
          <a:lstStyle/>
          <a:p>
            <a:r>
              <a:rPr lang="en-US" dirty="0"/>
              <a:t>COURSE CODE: SWE3099</a:t>
            </a:r>
          </a:p>
          <a:p>
            <a:r>
              <a:rPr lang="en-US" dirty="0"/>
              <a:t>                                                                              17MIS1002</a:t>
            </a:r>
          </a:p>
          <a:p>
            <a:r>
              <a:rPr lang="en-US" dirty="0"/>
              <a:t>                                                                                P.PAVITHRA</a:t>
            </a:r>
            <a:endParaRPr lang="en-IN" dirty="0"/>
          </a:p>
        </p:txBody>
      </p:sp>
    </p:spTree>
    <p:extLst>
      <p:ext uri="{BB962C8B-B14F-4D97-AF65-F5344CB8AC3E}">
        <p14:creationId xmlns:p14="http://schemas.microsoft.com/office/powerpoint/2010/main" val="275839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55B6-49A3-42E5-9D7E-A8B4845C1E7F}"/>
              </a:ext>
            </a:extLst>
          </p:cNvPr>
          <p:cNvSpPr>
            <a:spLocks noGrp="1"/>
          </p:cNvSpPr>
          <p:nvPr>
            <p:ph type="title"/>
          </p:nvPr>
        </p:nvSpPr>
        <p:spPr/>
        <p:txBody>
          <a:bodyPr>
            <a:normAutofit fontScale="90000"/>
          </a:bodyPr>
          <a:lstStyle/>
          <a:p>
            <a:br>
              <a:rPr lang="en-US" b="1" u="sng" dirty="0"/>
            </a:br>
            <a:r>
              <a:rPr lang="en-US" b="1" u="sng" dirty="0"/>
              <a:t>System Architecture: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b="1" u="sng" dirty="0"/>
            </a:br>
            <a:endParaRPr lang="en-IN" b="1" u="sng" dirty="0"/>
          </a:p>
        </p:txBody>
      </p:sp>
      <p:sp>
        <p:nvSpPr>
          <p:cNvPr id="3" name="Content Placeholder 2">
            <a:extLst>
              <a:ext uri="{FF2B5EF4-FFF2-40B4-BE49-F238E27FC236}">
                <a16:creationId xmlns:a16="http://schemas.microsoft.com/office/drawing/2014/main" id="{2E0FCDAC-9015-4869-801A-CDC29EDF5026}"/>
              </a:ext>
            </a:extLst>
          </p:cNvPr>
          <p:cNvSpPr>
            <a:spLocks noGrp="1"/>
          </p:cNvSpPr>
          <p:nvPr>
            <p:ph idx="1"/>
          </p:nvPr>
        </p:nvSpPr>
        <p:spPr/>
        <p:txBody>
          <a:bodyPr/>
          <a:lstStyle/>
          <a:p>
            <a:pPr marL="0" indent="0">
              <a:buNone/>
            </a:pPr>
            <a:endParaRPr lang="en-IN" u="sng" dirty="0"/>
          </a:p>
        </p:txBody>
      </p:sp>
      <p:sp>
        <p:nvSpPr>
          <p:cNvPr id="4" name="Rectangle 2">
            <a:extLst>
              <a:ext uri="{FF2B5EF4-FFF2-40B4-BE49-F238E27FC236}">
                <a16:creationId xmlns:a16="http://schemas.microsoft.com/office/drawing/2014/main" id="{C310FC62-C388-4DB7-A89C-DD4CC66384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9">
            <a:extLst>
              <a:ext uri="{FF2B5EF4-FFF2-40B4-BE49-F238E27FC236}">
                <a16:creationId xmlns:a16="http://schemas.microsoft.com/office/drawing/2014/main" id="{CBEF083B-B19F-4E77-8028-A1BA70299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332" y="2682874"/>
            <a:ext cx="4563122" cy="35089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468FD7D-F8CA-4567-AD97-9BD65021B7F5}"/>
              </a:ext>
            </a:extLst>
          </p:cNvPr>
          <p:cNvSpPr>
            <a:spLocks noChangeArrowheads="1"/>
          </p:cNvSpPr>
          <p:nvPr/>
        </p:nvSpPr>
        <p:spPr bwMode="auto">
          <a:xfrm>
            <a:off x="0" y="3094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4091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F242-6366-4D80-8CF0-2CDC4F8EFE48}"/>
              </a:ext>
            </a:extLst>
          </p:cNvPr>
          <p:cNvSpPr>
            <a:spLocks noGrp="1"/>
          </p:cNvSpPr>
          <p:nvPr>
            <p:ph type="title"/>
          </p:nvPr>
        </p:nvSpPr>
        <p:spPr/>
        <p:txBody>
          <a:bodyPr/>
          <a:lstStyle/>
          <a:p>
            <a:r>
              <a:rPr lang="en-US" b="1" u="sng" dirty="0"/>
              <a:t>Algorithms:</a:t>
            </a:r>
            <a:endParaRPr lang="en-IN" b="1" u="sng" dirty="0"/>
          </a:p>
        </p:txBody>
      </p:sp>
      <p:sp>
        <p:nvSpPr>
          <p:cNvPr id="3" name="Content Placeholder 2">
            <a:extLst>
              <a:ext uri="{FF2B5EF4-FFF2-40B4-BE49-F238E27FC236}">
                <a16:creationId xmlns:a16="http://schemas.microsoft.com/office/drawing/2014/main" id="{745875B1-BF64-4BFF-B7B5-1BC756646FD4}"/>
              </a:ext>
            </a:extLst>
          </p:cNvPr>
          <p:cNvSpPr>
            <a:spLocks noGrp="1"/>
          </p:cNvSpPr>
          <p:nvPr>
            <p:ph idx="1"/>
          </p:nvPr>
        </p:nvSpPr>
        <p:spPr>
          <a:xfrm>
            <a:off x="1097280" y="1845734"/>
            <a:ext cx="10058400" cy="4883540"/>
          </a:xfrm>
        </p:spPr>
        <p:txBody>
          <a:bodyPr>
            <a:normAutofit fontScale="77500" lnSpcReduction="20000"/>
          </a:bodyPr>
          <a:lstStyle/>
          <a:p>
            <a:pPr marL="0" indent="0" algn="just">
              <a:lnSpc>
                <a:spcPct val="150000"/>
              </a:lnSpc>
              <a:spcAft>
                <a:spcPts val="800"/>
              </a:spcAft>
              <a:buNone/>
            </a:pPr>
            <a:r>
              <a:rPr lang="en-IN" sz="23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Naïve Bayes Classifier Algorithm</a:t>
            </a:r>
            <a:endParaRPr lang="en-IN" sz="23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Naïve Bayes algorithm is a supervised learning algorithm, which is based on Bayes theorem and used for solving classification problems.</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mainly used in </a:t>
            </a:r>
            <a:r>
              <a:rPr lang="en-IN"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 classification</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that includes a high-dimensional training dataset.</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Naïve Bayes Classifier is one of the simple and most effective Classification algorithms which helps in building the fast machine learning models that can make quick predictions.</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probabilistic classifier, which means it predicts on the basis of the probability of an object.</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popular examples of Naïve Bayes Algorithm are spam filtration, Sentimental analysis, and classifying articles.</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Naïve Bayes algorithm is used to detect the user tweets whether the user tweets information is spam or non-spam. Naïve Bayes is better for classifying the user tweets with stemming techniques and stop words. And collect dataset from tweeter and it is used for classifying the user tweets into spammer or non-spammer.</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217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EB0D-1425-4C32-B7D4-AE7390985DA9}"/>
              </a:ext>
            </a:extLst>
          </p:cNvPr>
          <p:cNvSpPr>
            <a:spLocks noGrp="1"/>
          </p:cNvSpPr>
          <p:nvPr>
            <p:ph type="title"/>
          </p:nvPr>
        </p:nvSpPr>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BB01F9-D5D0-4531-ADCE-C2BBEEFE0256}"/>
              </a:ext>
            </a:extLst>
          </p:cNvPr>
          <p:cNvSpPr>
            <a:spLocks noGrp="1"/>
          </p:cNvSpPr>
          <p:nvPr>
            <p:ph idx="1"/>
          </p:nvPr>
        </p:nvSpPr>
        <p:spPr/>
        <p:txBody>
          <a:bodyPr>
            <a:normAutofit lnSpcReduction="10000"/>
          </a:bodyPr>
          <a:lstStyle/>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Random forest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classifier that evolves from </a:t>
            </a:r>
            <a:r>
              <a:rPr lang="en-IN" sz="1800" dirty="0">
                <a:latin typeface="Times New Roman" panose="02020603050405020304" pitchFamily="18" charset="0"/>
                <a:ea typeface="Calibri" panose="020F0502020204030204" pitchFamily="34" charset="0"/>
                <a:cs typeface="Times New Roman" panose="02020603050405020304" pitchFamily="18" charset="0"/>
              </a:rPr>
              <a:t>decision trees.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actually consists of many decision trees. To classify a new instance, each decision tree provides a classification for input data; </a:t>
            </a:r>
            <a:r>
              <a:rPr lang="en-IN" sz="1800" dirty="0">
                <a:latin typeface="Times New Roman" panose="02020603050405020304" pitchFamily="18" charset="0"/>
                <a:ea typeface="Calibri" panose="020F0502020204030204" pitchFamily="34" charset="0"/>
                <a:cs typeface="Times New Roman" panose="02020603050405020304" pitchFamily="18" charset="0"/>
              </a:rPr>
              <a:t>random forest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collects the classifications and chooses the most voted prediction as the result. The input of each tree is sampled data from the original dataset. In addition, a subset of features is randomly selected from the optional features to grow the tree at each node. Each tree is grown without pruning. Essentially, random forest enables a large number of weak or weakly-correlated classifiers to form a strong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Prediction is used to train random forest classifier with extracted tweets features and this random forest classifier model will be used to predict/detect fake or spam account for upcoming future tweets.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33350" indent="0" algn="just">
              <a:lnSpc>
                <a:spcPct val="150000"/>
              </a:lnSpc>
              <a:spcAft>
                <a:spcPts val="375"/>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410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D6CD-A4DF-4FE8-B983-EF2916E5891D}"/>
              </a:ext>
            </a:extLst>
          </p:cNvPr>
          <p:cNvSpPr>
            <a:spLocks noGrp="1"/>
          </p:cNvSpPr>
          <p:nvPr>
            <p:ph type="title"/>
          </p:nvPr>
        </p:nvSpPr>
        <p:spPr/>
        <p:txBody>
          <a:bodyPr/>
          <a:lstStyle/>
          <a:p>
            <a:r>
              <a:rPr lang="en-US" b="1" u="sng" dirty="0"/>
              <a:t>Modules:</a:t>
            </a:r>
            <a:endParaRPr lang="en-IN" b="1" u="sng" dirty="0"/>
          </a:p>
        </p:txBody>
      </p:sp>
      <p:sp>
        <p:nvSpPr>
          <p:cNvPr id="3" name="Content Placeholder 2">
            <a:extLst>
              <a:ext uri="{FF2B5EF4-FFF2-40B4-BE49-F238E27FC236}">
                <a16:creationId xmlns:a16="http://schemas.microsoft.com/office/drawing/2014/main" id="{B66D4C0E-BE76-4821-B30E-9D878425034A}"/>
              </a:ext>
            </a:extLst>
          </p:cNvPr>
          <p:cNvSpPr>
            <a:spLocks noGrp="1"/>
          </p:cNvSpPr>
          <p:nvPr>
            <p:ph idx="1"/>
          </p:nvPr>
        </p:nvSpPr>
        <p:spPr>
          <a:xfrm>
            <a:off x="1097280" y="1845733"/>
            <a:ext cx="10058400" cy="4725663"/>
          </a:xfrm>
        </p:spPr>
        <p:txBody>
          <a:bodyPr>
            <a:normAutofit/>
          </a:bodyPr>
          <a:lstStyle/>
          <a:p>
            <a:r>
              <a:rPr lang="en-US" sz="2000" b="1" u="sng" dirty="0"/>
              <a:t>Designing Main Screen:</a:t>
            </a:r>
          </a:p>
          <a:p>
            <a:pPr marL="0" indent="0">
              <a:buNone/>
            </a:pPr>
            <a:r>
              <a:rPr lang="en-US" sz="1800" dirty="0"/>
              <a:t>we are importing required packages like </a:t>
            </a:r>
            <a:r>
              <a:rPr lang="en-US" sz="1800" dirty="0" err="1"/>
              <a:t>tkinter</a:t>
            </a:r>
            <a:r>
              <a:rPr lang="en-US" sz="1800" dirty="0"/>
              <a:t> for the purpose of Graphical user interface, matplotlib for plotting graphs , </a:t>
            </a:r>
            <a:r>
              <a:rPr lang="en-US" sz="1800" dirty="0" err="1"/>
              <a:t>skLearn</a:t>
            </a:r>
            <a:r>
              <a:rPr lang="en-US" sz="1800" dirty="0"/>
              <a:t> for importing Machine Learning algorithms , pandas package for data analysis , </a:t>
            </a:r>
            <a:r>
              <a:rPr lang="en-US" sz="1800" dirty="0" err="1"/>
              <a:t>numpy</a:t>
            </a:r>
            <a:r>
              <a:rPr lang="en-US" sz="1800" dirty="0"/>
              <a:t> package for numeric operations.(analysis)</a:t>
            </a:r>
          </a:p>
          <a:p>
            <a:pPr marL="0" indent="0">
              <a:buNone/>
            </a:pPr>
            <a:r>
              <a:rPr lang="en-US" sz="1800" dirty="0"/>
              <a:t>By using </a:t>
            </a:r>
            <a:r>
              <a:rPr lang="en-US" sz="1800" dirty="0" err="1"/>
              <a:t>tKinter</a:t>
            </a:r>
            <a:r>
              <a:rPr lang="en-US" sz="1800" dirty="0"/>
              <a:t> package we designed main Screen.</a:t>
            </a:r>
          </a:p>
          <a:p>
            <a:r>
              <a:rPr lang="en-US" sz="1900" b="1" dirty="0"/>
              <a:t>  </a:t>
            </a:r>
            <a:r>
              <a:rPr lang="en-US" sz="1900" b="1" u="sng" dirty="0">
                <a:latin typeface="Times New Roman" panose="02020603050405020304" pitchFamily="18" charset="0"/>
                <a:cs typeface="Times New Roman" panose="02020603050405020304" pitchFamily="18" charset="0"/>
              </a:rPr>
              <a:t>Naïve Bayes Classifier: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Here,we</a:t>
            </a:r>
            <a:r>
              <a:rPr lang="en-US" sz="1600" dirty="0">
                <a:latin typeface="Times New Roman" panose="02020603050405020304" pitchFamily="18" charset="0"/>
                <a:cs typeface="Times New Roman" panose="02020603050405020304" pitchFamily="18" charset="0"/>
              </a:rPr>
              <a:t> upload tweeter profiles which is the </a:t>
            </a:r>
            <a:r>
              <a:rPr lang="en-US" sz="1600" dirty="0" err="1">
                <a:latin typeface="Times New Roman" panose="02020603050405020304" pitchFamily="18" charset="0"/>
                <a:cs typeface="Times New Roman" panose="02020603050405020304" pitchFamily="18" charset="0"/>
              </a:rPr>
              <a:t>dataset.Then</a:t>
            </a:r>
            <a:r>
              <a:rPr lang="en-US" sz="1600" dirty="0">
                <a:latin typeface="Times New Roman" panose="02020603050405020304" pitchFamily="18" charset="0"/>
                <a:cs typeface="Times New Roman" panose="02020603050405020304" pitchFamily="18" charset="0"/>
              </a:rPr>
              <a:t> we pick naïve Bayes classifier and load it by removing all the stop words and keeping the text in lower case.(data preprocessing)</a:t>
            </a:r>
          </a:p>
          <a:p>
            <a:pPr marL="0" indent="0">
              <a:buNone/>
            </a:pPr>
            <a:r>
              <a:rPr lang="en-IN" sz="1600" dirty="0" err="1">
                <a:latin typeface="Times New Roman" panose="02020603050405020304" pitchFamily="18" charset="0"/>
                <a:cs typeface="Times New Roman" panose="02020603050405020304" pitchFamily="18" charset="0"/>
              </a:rPr>
              <a:t>Then,we</a:t>
            </a:r>
            <a:r>
              <a:rPr lang="en-IN" sz="1600" dirty="0">
                <a:latin typeface="Times New Roman" panose="02020603050405020304" pitchFamily="18" charset="0"/>
                <a:cs typeface="Times New Roman" panose="02020603050405020304" pitchFamily="18" charset="0"/>
              </a:rPr>
              <a:t> extract features from tweets like </a:t>
            </a:r>
            <a:r>
              <a:rPr lang="en-IN" sz="1600" dirty="0" err="1">
                <a:latin typeface="Times New Roman" panose="02020603050405020304" pitchFamily="18" charset="0"/>
                <a:cs typeface="Times New Roman" panose="02020603050405020304" pitchFamily="18" charset="0"/>
              </a:rPr>
              <a:t>Retweets,followers,following,hashtags</a:t>
            </a:r>
            <a:r>
              <a:rPr lang="en-IN" sz="1600" dirty="0">
                <a:latin typeface="Times New Roman" panose="02020603050405020304" pitchFamily="18" charset="0"/>
                <a:cs typeface="Times New Roman" panose="02020603050405020304" pitchFamily="18" charset="0"/>
              </a:rPr>
              <a:t> etc…Then we read the features from the dataset </a:t>
            </a:r>
            <a:r>
              <a:rPr lang="en-IN" sz="1600" dirty="0" err="1">
                <a:latin typeface="Times New Roman" panose="02020603050405020304" pitchFamily="18" charset="0"/>
                <a:cs typeface="Times New Roman" panose="02020603050405020304" pitchFamily="18" charset="0"/>
              </a:rPr>
              <a:t>file.The</a:t>
            </a:r>
            <a:r>
              <a:rPr lang="en-IN" sz="1600" dirty="0">
                <a:latin typeface="Times New Roman" panose="02020603050405020304" pitchFamily="18" charset="0"/>
                <a:cs typeface="Times New Roman" panose="02020603050405020304" pitchFamily="18" charset="0"/>
              </a:rPr>
              <a:t> dataset is in Json </a:t>
            </a:r>
            <a:r>
              <a:rPr lang="en-IN" sz="1600" dirty="0" err="1">
                <a:latin typeface="Times New Roman" panose="02020603050405020304" pitchFamily="18" charset="0"/>
                <a:cs typeface="Times New Roman" panose="02020603050405020304" pitchFamily="18" charset="0"/>
              </a:rPr>
              <a:t>format.Then</a:t>
            </a:r>
            <a:r>
              <a:rPr lang="en-IN" sz="1600" dirty="0">
                <a:latin typeface="Times New Roman" panose="02020603050405020304" pitchFamily="18" charset="0"/>
                <a:cs typeface="Times New Roman" panose="02020603050405020304" pitchFamily="18" charset="0"/>
              </a:rPr>
              <a:t> we insert all the features of the </a:t>
            </a:r>
            <a:r>
              <a:rPr lang="en-IN" sz="1600" dirty="0" err="1">
                <a:latin typeface="Times New Roman" panose="02020603050405020304" pitchFamily="18" charset="0"/>
                <a:cs typeface="Times New Roman" panose="02020603050405020304" pitchFamily="18" charset="0"/>
              </a:rPr>
              <a:t>dataset.By</a:t>
            </a:r>
            <a:r>
              <a:rPr lang="en-IN" sz="1600" dirty="0">
                <a:latin typeface="Times New Roman" panose="02020603050405020304" pitchFamily="18" charset="0"/>
                <a:cs typeface="Times New Roman" panose="02020603050405020304" pitchFamily="18" charset="0"/>
              </a:rPr>
              <a:t> using this algorithm we then predict whether the tweet contains spam words or not.</a:t>
            </a:r>
          </a:p>
          <a:p>
            <a:pPr marL="0" indent="0">
              <a:buNone/>
            </a:pPr>
            <a:r>
              <a:rPr lang="en-IN" sz="1600" dirty="0">
                <a:latin typeface="Times New Roman" panose="02020603050405020304" pitchFamily="18" charset="0"/>
                <a:cs typeface="Times New Roman" panose="02020603050405020304" pitchFamily="18" charset="0"/>
              </a:rPr>
              <a:t>If the spam==0,then tweet contains no spam words else tweet contains spam words.</a:t>
            </a:r>
          </a:p>
          <a:p>
            <a:pPr marL="0" indent="0">
              <a:buNone/>
            </a:pPr>
            <a:r>
              <a:rPr lang="en-IN" sz="1600" dirty="0" err="1">
                <a:latin typeface="Times New Roman" panose="02020603050405020304" pitchFamily="18" charset="0"/>
                <a:cs typeface="Times New Roman" panose="02020603050405020304" pitchFamily="18" charset="0"/>
              </a:rPr>
              <a:t>Likewise,if</a:t>
            </a:r>
            <a:r>
              <a:rPr lang="en-IN" sz="1600" dirty="0">
                <a:latin typeface="Times New Roman" panose="02020603050405020304" pitchFamily="18" charset="0"/>
                <a:cs typeface="Times New Roman" panose="02020603050405020304" pitchFamily="18" charset="0"/>
              </a:rPr>
              <a:t> followers&lt;</a:t>
            </a:r>
            <a:r>
              <a:rPr lang="en-IN" sz="1600" dirty="0" err="1">
                <a:latin typeface="Times New Roman" panose="02020603050405020304" pitchFamily="18" charset="0"/>
                <a:cs typeface="Times New Roman" panose="02020603050405020304" pitchFamily="18" charset="0"/>
              </a:rPr>
              <a:t>following,then</a:t>
            </a:r>
            <a:r>
              <a:rPr lang="en-IN" sz="1600" dirty="0">
                <a:latin typeface="Times New Roman" panose="02020603050405020304" pitchFamily="18" charset="0"/>
                <a:cs typeface="Times New Roman" panose="02020603050405020304" pitchFamily="18" charset="0"/>
              </a:rPr>
              <a:t> the account is considered to be fake and vice versa.</a:t>
            </a:r>
          </a:p>
        </p:txBody>
      </p:sp>
    </p:spTree>
    <p:extLst>
      <p:ext uri="{BB962C8B-B14F-4D97-AF65-F5344CB8AC3E}">
        <p14:creationId xmlns:p14="http://schemas.microsoft.com/office/powerpoint/2010/main" val="350721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328A-A4A5-4436-952B-06A075C23EE9}"/>
              </a:ext>
            </a:extLst>
          </p:cNvPr>
          <p:cNvSpPr>
            <a:spLocks noGrp="1"/>
          </p:cNvSpPr>
          <p:nvPr>
            <p:ph type="title"/>
          </p:nvPr>
        </p:nvSpPr>
        <p:spPr/>
        <p:txBody>
          <a:bodyPr>
            <a:normAutofit/>
          </a:bodyPr>
          <a:lstStyle/>
          <a:p>
            <a:r>
              <a:rPr lang="en-US" sz="2000" b="1" u="sng" dirty="0">
                <a:latin typeface="Times New Roman" panose="02020603050405020304" pitchFamily="18" charset="0"/>
                <a:cs typeface="Times New Roman" panose="02020603050405020304" pitchFamily="18" charset="0"/>
              </a:rPr>
              <a:t>Random Forest algorithm:</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FAEBCE-B431-4BD1-941A-58E3EC968235}"/>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we are using this algorithm to calculate accuracy by using training </a:t>
            </a:r>
            <a:r>
              <a:rPr lang="en-US" sz="1800" dirty="0" err="1">
                <a:latin typeface="Times New Roman" panose="02020603050405020304" pitchFamily="18" charset="0"/>
                <a:cs typeface="Times New Roman" panose="02020603050405020304" pitchFamily="18" charset="0"/>
              </a:rPr>
              <a:t>dataset.After</a:t>
            </a:r>
            <a:r>
              <a:rPr lang="en-US" sz="1800" dirty="0">
                <a:latin typeface="Times New Roman" panose="02020603050405020304" pitchFamily="18" charset="0"/>
                <a:cs typeface="Times New Roman" panose="02020603050405020304" pitchFamily="18" charset="0"/>
              </a:rPr>
              <a:t> finding the </a:t>
            </a:r>
            <a:r>
              <a:rPr lang="en-US" sz="1800" dirty="0" err="1">
                <a:latin typeface="Times New Roman" panose="02020603050405020304" pitchFamily="18" charset="0"/>
                <a:cs typeface="Times New Roman" panose="02020603050405020304" pitchFamily="18" charset="0"/>
              </a:rPr>
              <a:t>accuracy,we</a:t>
            </a:r>
            <a:r>
              <a:rPr lang="en-US" sz="1800" dirty="0">
                <a:latin typeface="Times New Roman" panose="02020603050405020304" pitchFamily="18" charset="0"/>
                <a:cs typeface="Times New Roman" panose="02020603050405020304" pitchFamily="18" charset="0"/>
              </a:rPr>
              <a:t> then classify the total </a:t>
            </a:r>
          </a:p>
          <a:p>
            <a:pPr marL="0" indent="0">
              <a:buNone/>
            </a:pPr>
            <a:r>
              <a:rPr lang="en-US" sz="1800" dirty="0" err="1">
                <a:latin typeface="Times New Roman" panose="02020603050405020304" pitchFamily="18" charset="0"/>
                <a:cs typeface="Times New Roman" panose="02020603050405020304" pitchFamily="18" charset="0"/>
              </a:rPr>
              <a:t>No.of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accounts,no.of</a:t>
            </a:r>
            <a:r>
              <a:rPr lang="en-US" sz="1800" dirty="0">
                <a:latin typeface="Times New Roman" panose="02020603050405020304" pitchFamily="18" charset="0"/>
                <a:cs typeface="Times New Roman" panose="02020603050405020304" pitchFamily="18" charset="0"/>
              </a:rPr>
              <a:t> fake </a:t>
            </a:r>
            <a:r>
              <a:rPr lang="en-US" sz="1800" dirty="0" err="1">
                <a:latin typeface="Times New Roman" panose="02020603050405020304" pitchFamily="18" charset="0"/>
                <a:cs typeface="Times New Roman" panose="02020603050405020304" pitchFamily="18" charset="0"/>
              </a:rPr>
              <a:t>accounts,and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no.of</a:t>
            </a:r>
            <a:r>
              <a:rPr lang="en-US" sz="1800" dirty="0">
                <a:latin typeface="Times New Roman" panose="02020603050405020304" pitchFamily="18" charset="0"/>
                <a:cs typeface="Times New Roman" panose="02020603050405020304" pitchFamily="18" charset="0"/>
              </a:rPr>
              <a:t> spam tweets by using Random Forest Classifier.</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96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EBFE-1826-46B1-AC77-D6714F9F364A}"/>
              </a:ext>
            </a:extLst>
          </p:cNvPr>
          <p:cNvSpPr>
            <a:spLocks noGrp="1"/>
          </p:cNvSpPr>
          <p:nvPr>
            <p:ph type="title"/>
          </p:nvPr>
        </p:nvSpPr>
        <p:spPr/>
        <p:txBody>
          <a:bodyPr/>
          <a:lstStyle/>
          <a:p>
            <a:r>
              <a:rPr lang="en-US" b="1" u="sng" dirty="0"/>
              <a:t>Experimental Results</a:t>
            </a:r>
            <a:r>
              <a:rPr lang="en-US" dirty="0"/>
              <a:t>:</a:t>
            </a:r>
            <a:endParaRPr lang="en-IN" dirty="0"/>
          </a:p>
        </p:txBody>
      </p:sp>
      <p:pic>
        <p:nvPicPr>
          <p:cNvPr id="4" name="Content Placeholder 3">
            <a:extLst>
              <a:ext uri="{FF2B5EF4-FFF2-40B4-BE49-F238E27FC236}">
                <a16:creationId xmlns:a16="http://schemas.microsoft.com/office/drawing/2014/main" id="{18F4BC2B-03DA-42F9-8980-D37BFC342F13}"/>
              </a:ext>
            </a:extLst>
          </p:cNvPr>
          <p:cNvPicPr>
            <a:picLocks noGrp="1"/>
          </p:cNvPicPr>
          <p:nvPr>
            <p:ph idx="1"/>
          </p:nvPr>
        </p:nvPicPr>
        <p:blipFill>
          <a:blip r:embed="rId2"/>
          <a:stretch>
            <a:fillRect/>
          </a:stretch>
        </p:blipFill>
        <p:spPr>
          <a:xfrm>
            <a:off x="2198054" y="1825625"/>
            <a:ext cx="5685318" cy="3119237"/>
          </a:xfrm>
          <a:prstGeom prst="rect">
            <a:avLst/>
          </a:prstGeom>
        </p:spPr>
      </p:pic>
      <p:sp>
        <p:nvSpPr>
          <p:cNvPr id="6" name="TextBox 5">
            <a:extLst>
              <a:ext uri="{FF2B5EF4-FFF2-40B4-BE49-F238E27FC236}">
                <a16:creationId xmlns:a16="http://schemas.microsoft.com/office/drawing/2014/main" id="{56F0633B-8F12-45C4-97AA-CDDF2124F915}"/>
              </a:ext>
            </a:extLst>
          </p:cNvPr>
          <p:cNvSpPr txBox="1"/>
          <p:nvPr/>
        </p:nvSpPr>
        <p:spPr>
          <a:xfrm>
            <a:off x="3047260" y="2991772"/>
            <a:ext cx="6094520" cy="3469348"/>
          </a:xfrm>
          <a:prstGeom prst="rect">
            <a:avLst/>
          </a:prstGeom>
          <a:noFill/>
        </p:spPr>
        <p:txBody>
          <a:bodyPr wrap="square">
            <a:spAutoFit/>
          </a:bodyPr>
          <a:lstStyle/>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click on ‘Upload Twitter JSON Format Tweets Dataset’ button and upload tweets folder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89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923E-17FD-4A8E-96C2-1BEB2A62088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67BB252-F567-4136-9A35-C4F6EA4FADDC}"/>
              </a:ext>
            </a:extLst>
          </p:cNvPr>
          <p:cNvPicPr>
            <a:picLocks noGrp="1"/>
          </p:cNvPicPr>
          <p:nvPr>
            <p:ph idx="1"/>
          </p:nvPr>
        </p:nvPicPr>
        <p:blipFill>
          <a:blip r:embed="rId2"/>
          <a:stretch>
            <a:fillRect/>
          </a:stretch>
        </p:blipFill>
        <p:spPr>
          <a:xfrm>
            <a:off x="1611315" y="1825625"/>
            <a:ext cx="6715939" cy="3136992"/>
          </a:xfrm>
          <a:prstGeom prst="rect">
            <a:avLst/>
          </a:prstGeom>
        </p:spPr>
      </p:pic>
      <p:sp>
        <p:nvSpPr>
          <p:cNvPr id="6" name="TextBox 5">
            <a:extLst>
              <a:ext uri="{FF2B5EF4-FFF2-40B4-BE49-F238E27FC236}">
                <a16:creationId xmlns:a16="http://schemas.microsoft.com/office/drawing/2014/main" id="{A16B9784-D2FF-4CF5-AEAF-EBD833262E38}"/>
              </a:ext>
            </a:extLst>
          </p:cNvPr>
          <p:cNvSpPr txBox="1"/>
          <p:nvPr/>
        </p:nvSpPr>
        <p:spPr>
          <a:xfrm>
            <a:off x="3047260" y="3199521"/>
            <a:ext cx="6094520" cy="3053849"/>
          </a:xfrm>
          <a:prstGeom prst="rect">
            <a:avLst/>
          </a:prstGeom>
          <a:noFill/>
        </p:spPr>
        <p:txBody>
          <a:bodyPr wrap="square">
            <a:spAutoFit/>
          </a:bodyPr>
          <a:lstStyle/>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we can see all tweets from all users loaded.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695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1A8D-9F7B-4F26-824D-D792B54BBE7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21CA1CE-A56F-4F5E-B537-5E3BBE32932D}"/>
              </a:ext>
            </a:extLst>
          </p:cNvPr>
          <p:cNvPicPr>
            <a:picLocks noGrp="1"/>
          </p:cNvPicPr>
          <p:nvPr>
            <p:ph idx="1"/>
          </p:nvPr>
        </p:nvPicPr>
        <p:blipFill>
          <a:blip r:embed="rId2"/>
          <a:stretch>
            <a:fillRect/>
          </a:stretch>
        </p:blipFill>
        <p:spPr>
          <a:xfrm>
            <a:off x="1926767" y="1825625"/>
            <a:ext cx="5983238" cy="3332301"/>
          </a:xfrm>
          <a:prstGeom prst="rect">
            <a:avLst/>
          </a:prstGeom>
        </p:spPr>
      </p:pic>
      <p:sp>
        <p:nvSpPr>
          <p:cNvPr id="6" name="TextBox 5">
            <a:extLst>
              <a:ext uri="{FF2B5EF4-FFF2-40B4-BE49-F238E27FC236}">
                <a16:creationId xmlns:a16="http://schemas.microsoft.com/office/drawing/2014/main" id="{33910135-E454-4496-BA28-FE8C934E1D87}"/>
              </a:ext>
            </a:extLst>
          </p:cNvPr>
          <p:cNvSpPr txBox="1"/>
          <p:nvPr/>
        </p:nvSpPr>
        <p:spPr>
          <a:xfrm>
            <a:off x="3047260" y="3199521"/>
            <a:ext cx="6094520" cy="3053849"/>
          </a:xfrm>
          <a:prstGeom prst="rect">
            <a:avLst/>
          </a:prstGeom>
          <a:noFill/>
        </p:spPr>
        <p:txBody>
          <a:bodyPr wrap="square">
            <a:spAutoFit/>
          </a:bodyPr>
          <a:lstStyle/>
          <a:p>
            <a:pPr>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naïve bayes classifier loaded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32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6BC7-1396-4A55-8826-E3D248E7C9D6}"/>
              </a:ext>
            </a:extLst>
          </p:cNvPr>
          <p:cNvSpPr>
            <a:spLocks noGrp="1"/>
          </p:cNvSpPr>
          <p:nvPr>
            <p:ph type="title"/>
          </p:nvPr>
        </p:nvSpPr>
        <p:spPr>
          <a:xfrm>
            <a:off x="253901" y="-627796"/>
            <a:ext cx="45719" cy="50748"/>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0195EA95-5E4C-432C-8FEF-3D29F44E2531}"/>
              </a:ext>
            </a:extLst>
          </p:cNvPr>
          <p:cNvPicPr>
            <a:picLocks noGrp="1" noChangeAspect="1"/>
          </p:cNvPicPr>
          <p:nvPr>
            <p:ph idx="1"/>
          </p:nvPr>
        </p:nvPicPr>
        <p:blipFill>
          <a:blip r:embed="rId2"/>
          <a:stretch>
            <a:fillRect/>
          </a:stretch>
        </p:blipFill>
        <p:spPr>
          <a:xfrm>
            <a:off x="2974577" y="2109435"/>
            <a:ext cx="6242845" cy="3304318"/>
          </a:xfrm>
          <a:prstGeom prst="rect">
            <a:avLst/>
          </a:prstGeom>
        </p:spPr>
      </p:pic>
      <p:sp>
        <p:nvSpPr>
          <p:cNvPr id="6" name="TextBox 5">
            <a:extLst>
              <a:ext uri="{FF2B5EF4-FFF2-40B4-BE49-F238E27FC236}">
                <a16:creationId xmlns:a16="http://schemas.microsoft.com/office/drawing/2014/main" id="{31756159-7D28-4911-BAC2-C0F3529E50B8}"/>
              </a:ext>
            </a:extLst>
          </p:cNvPr>
          <p:cNvSpPr txBox="1"/>
          <p:nvPr/>
        </p:nvSpPr>
        <p:spPr>
          <a:xfrm>
            <a:off x="3047260" y="2160775"/>
            <a:ext cx="4552025" cy="4125040"/>
          </a:xfrm>
          <a:prstGeom prst="rect">
            <a:avLst/>
          </a:prstGeom>
          <a:noFill/>
        </p:spPr>
        <p:txBody>
          <a:bodyPr wrap="square">
            <a:spAutoFit/>
          </a:bodyPr>
          <a:lstStyle/>
          <a:p>
            <a:pPr>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all features extracted from tweets dataset and then analyse those features to identify tweets is no spam or spam. In above text area each records values are separated with empty line and each tweet record display values as TWEET TEXT, FOLLOWERS, FOLLOWING etc with account is fake or genuine and tweet text contains spam or non-spam words.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44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885F-F679-4073-AD19-61D2D3F4B89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A06F245-85B8-4C87-94C6-F94CCA95E7CD}"/>
              </a:ext>
            </a:extLst>
          </p:cNvPr>
          <p:cNvPicPr>
            <a:picLocks noGrp="1"/>
          </p:cNvPicPr>
          <p:nvPr>
            <p:ph idx="1"/>
          </p:nvPr>
        </p:nvPicPr>
        <p:blipFill>
          <a:blip r:embed="rId2"/>
          <a:stretch>
            <a:fillRect/>
          </a:stretch>
        </p:blipFill>
        <p:spPr>
          <a:xfrm>
            <a:off x="1052610" y="1825625"/>
            <a:ext cx="6404634" cy="2773008"/>
          </a:xfrm>
          <a:prstGeom prst="rect">
            <a:avLst/>
          </a:prstGeom>
        </p:spPr>
      </p:pic>
      <p:sp>
        <p:nvSpPr>
          <p:cNvPr id="6" name="TextBox 5">
            <a:extLst>
              <a:ext uri="{FF2B5EF4-FFF2-40B4-BE49-F238E27FC236}">
                <a16:creationId xmlns:a16="http://schemas.microsoft.com/office/drawing/2014/main" id="{D5FF132E-2484-44FB-ABB6-2DA553ABF75E}"/>
              </a:ext>
            </a:extLst>
          </p:cNvPr>
          <p:cNvSpPr txBox="1"/>
          <p:nvPr/>
        </p:nvSpPr>
        <p:spPr>
          <a:xfrm>
            <a:off x="3047260" y="2792294"/>
            <a:ext cx="6094520" cy="3605731"/>
          </a:xfrm>
          <a:prstGeom prst="rect">
            <a:avLst/>
          </a:prstGeom>
          <a:noFill/>
        </p:spPr>
        <p:txBody>
          <a:bodyPr wrap="square">
            <a:spAutoFit/>
          </a:bodyPr>
          <a:lstStyle/>
          <a:p>
            <a:pPr algn="just">
              <a:lnSpc>
                <a:spcPct val="107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we got random forest prediction accuracy as 92.5%.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291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99CC-CF71-4922-A834-577B42077741}"/>
              </a:ext>
            </a:extLst>
          </p:cNvPr>
          <p:cNvSpPr>
            <a:spLocks noGrp="1"/>
          </p:cNvSpPr>
          <p:nvPr>
            <p:ph type="title"/>
          </p:nvPr>
        </p:nvSpPr>
        <p:spPr/>
        <p:txBody>
          <a:bodyPr/>
          <a:lstStyle/>
          <a:p>
            <a:r>
              <a:rPr lang="en-US" b="1" u="sng" dirty="0"/>
              <a:t>Synopsis:</a:t>
            </a:r>
            <a:endParaRPr lang="en-IN" b="1" u="sng" dirty="0"/>
          </a:p>
        </p:txBody>
      </p:sp>
      <p:sp>
        <p:nvSpPr>
          <p:cNvPr id="3" name="Content Placeholder 2">
            <a:extLst>
              <a:ext uri="{FF2B5EF4-FFF2-40B4-BE49-F238E27FC236}">
                <a16:creationId xmlns:a16="http://schemas.microsoft.com/office/drawing/2014/main" id="{E3691296-5AE2-46AC-A5CE-91C57D6842BA}"/>
              </a:ext>
            </a:extLst>
          </p:cNvPr>
          <p:cNvSpPr>
            <a:spLocks noGrp="1"/>
          </p:cNvSpPr>
          <p:nvPr>
            <p:ph idx="1"/>
          </p:nvPr>
        </p:nvSpPr>
        <p:spPr/>
        <p:txBody>
          <a:bodyPr>
            <a:normAutofit fontScale="70000" lnSpcReduction="20000"/>
          </a:bodyPr>
          <a:lstStyle/>
          <a:p>
            <a:r>
              <a:rPr lang="en-US" dirty="0"/>
              <a:t>Introduction</a:t>
            </a:r>
          </a:p>
          <a:p>
            <a:r>
              <a:rPr lang="en-US" dirty="0"/>
              <a:t>Abstract</a:t>
            </a:r>
          </a:p>
          <a:p>
            <a:r>
              <a:rPr lang="en-US" dirty="0"/>
              <a:t>Objective</a:t>
            </a:r>
          </a:p>
          <a:p>
            <a:r>
              <a:rPr lang="en-US" dirty="0"/>
              <a:t>Motivation</a:t>
            </a:r>
          </a:p>
          <a:p>
            <a:r>
              <a:rPr lang="en-US" dirty="0"/>
              <a:t>Proposed Solution</a:t>
            </a:r>
          </a:p>
          <a:p>
            <a:r>
              <a:rPr lang="en-US" dirty="0"/>
              <a:t>System Architecture</a:t>
            </a:r>
          </a:p>
          <a:p>
            <a:r>
              <a:rPr lang="en-US" dirty="0"/>
              <a:t>Algorithms Used</a:t>
            </a:r>
          </a:p>
          <a:p>
            <a:r>
              <a:rPr lang="en-US" dirty="0"/>
              <a:t>Modules</a:t>
            </a:r>
          </a:p>
          <a:p>
            <a:r>
              <a:rPr lang="en-US" dirty="0"/>
              <a:t>Experimental Results</a:t>
            </a:r>
          </a:p>
          <a:p>
            <a:r>
              <a:rPr lang="en-US"/>
              <a:t>Conclusion</a:t>
            </a:r>
            <a:endParaRPr lang="en-US" dirty="0"/>
          </a:p>
          <a:p>
            <a:r>
              <a:rPr lang="en-US" dirty="0"/>
              <a:t>References</a:t>
            </a:r>
          </a:p>
          <a:p>
            <a:r>
              <a:rPr lang="en-US" dirty="0"/>
              <a:t>Certificate of Completion</a:t>
            </a:r>
          </a:p>
          <a:p>
            <a:endParaRPr lang="en-US" dirty="0"/>
          </a:p>
          <a:p>
            <a:endParaRPr lang="en-IN" dirty="0"/>
          </a:p>
        </p:txBody>
      </p:sp>
    </p:spTree>
    <p:extLst>
      <p:ext uri="{BB962C8B-B14F-4D97-AF65-F5344CB8AC3E}">
        <p14:creationId xmlns:p14="http://schemas.microsoft.com/office/powerpoint/2010/main" val="613331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7D7E-BEDA-4A60-8280-0FC6C88C955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9FFA0C9-2714-4833-8F1D-791C4C8BAE4A}"/>
              </a:ext>
            </a:extLst>
          </p:cNvPr>
          <p:cNvPicPr>
            <a:picLocks noGrp="1"/>
          </p:cNvPicPr>
          <p:nvPr>
            <p:ph idx="1"/>
          </p:nvPr>
        </p:nvPicPr>
        <p:blipFill>
          <a:blip r:embed="rId2"/>
          <a:stretch>
            <a:fillRect/>
          </a:stretch>
        </p:blipFill>
        <p:spPr>
          <a:xfrm>
            <a:off x="3254403" y="1825625"/>
            <a:ext cx="4646723" cy="3634142"/>
          </a:xfrm>
          <a:prstGeom prst="rect">
            <a:avLst/>
          </a:prstGeom>
        </p:spPr>
      </p:pic>
      <p:sp>
        <p:nvSpPr>
          <p:cNvPr id="6" name="TextBox 5">
            <a:extLst>
              <a:ext uri="{FF2B5EF4-FFF2-40B4-BE49-F238E27FC236}">
                <a16:creationId xmlns:a16="http://schemas.microsoft.com/office/drawing/2014/main" id="{FCDA7928-F4EC-46EB-9EC7-005352DB9EE4}"/>
              </a:ext>
            </a:extLst>
          </p:cNvPr>
          <p:cNvSpPr txBox="1"/>
          <p:nvPr/>
        </p:nvSpPr>
        <p:spPr>
          <a:xfrm>
            <a:off x="3047260" y="2991772"/>
            <a:ext cx="6094520" cy="3469348"/>
          </a:xfrm>
          <a:prstGeom prst="rect">
            <a:avLst/>
          </a:prstGeom>
          <a:noFill/>
        </p:spPr>
        <p:txBody>
          <a:bodyPr wrap="square">
            <a:spAutoFit/>
          </a:bodyPr>
          <a:lstStyle/>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graph x-axis represents total tweets, fake account and spam words content tweets and y-axis represents count of them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24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5985-3323-48FA-A48D-0829FDB0E8B0}"/>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CB4AEAD-0DA8-4698-BC9E-2015D97471DE}"/>
              </a:ext>
            </a:extLst>
          </p:cNvPr>
          <p:cNvSpPr>
            <a:spLocks noGrp="1"/>
          </p:cNvSpPr>
          <p:nvPr>
            <p:ph idx="1"/>
          </p:nvPr>
        </p:nvSpPr>
        <p:spPr>
          <a:xfrm>
            <a:off x="1097280" y="1845733"/>
            <a:ext cx="10058400" cy="4901295"/>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we performed a review of techniques used for detecting spammers on Twitter. In addition, we also presented a taxonomy of Twitter spam detection approaches and categorized them as fake content detection, URL based spam detection, spam detection in trending topics, and fake user detection techniques. We also compared the presented techniques based on several features, such as user features, content features, graph features, structure features, and time features. Moreover, the techniques were also compared in terms of their specified goals and datasets used. It is anticipated that the presented review will help in finding the information on state-of-the-art Twitter spam detection techniques in a consolidated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450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DCC5-17BA-4CCE-87EA-E756FF1B653D}"/>
              </a:ext>
            </a:extLst>
          </p:cNvPr>
          <p:cNvSpPr>
            <a:spLocks noGrp="1"/>
          </p:cNvSpPr>
          <p:nvPr>
            <p:ph type="title"/>
          </p:nvPr>
        </p:nvSpPr>
        <p:spPr/>
        <p:txBody>
          <a:bodyPr/>
          <a:lstStyle/>
          <a:p>
            <a:r>
              <a:rPr lang="en-US" b="1" u="sng" dirty="0"/>
              <a:t>References</a:t>
            </a:r>
            <a:r>
              <a:rPr lang="en-US" dirty="0"/>
              <a:t>:</a:t>
            </a:r>
            <a:endParaRPr lang="en-IN" dirty="0"/>
          </a:p>
        </p:txBody>
      </p:sp>
      <p:sp>
        <p:nvSpPr>
          <p:cNvPr id="3" name="Content Placeholder 2">
            <a:extLst>
              <a:ext uri="{FF2B5EF4-FFF2-40B4-BE49-F238E27FC236}">
                <a16:creationId xmlns:a16="http://schemas.microsoft.com/office/drawing/2014/main" id="{7E3BA80B-10C6-4B61-9EF4-5839DA136D5D}"/>
              </a:ext>
            </a:extLst>
          </p:cNvPr>
          <p:cNvSpPr>
            <a:spLocks noGrp="1"/>
          </p:cNvSpPr>
          <p:nvPr>
            <p:ph idx="1"/>
          </p:nvPr>
        </p:nvSpPr>
        <p:spPr/>
        <p:txBody>
          <a:bodyPr>
            <a:normAutofit fontScale="77500" lnSpcReduction="20000"/>
          </a:bodyPr>
          <a:lstStyle/>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[1] B. </a:t>
            </a:r>
            <a:r>
              <a:rPr lang="en-US" sz="1800" dirty="0" err="1">
                <a:solidFill>
                  <a:srgbClr val="000000"/>
                </a:solidFill>
                <a:effectLst/>
                <a:latin typeface="Times New Roman" panose="02020603050405020304" pitchFamily="18" charset="0"/>
                <a:ea typeface="Arial" panose="020B0604020202020204" pitchFamily="34" charset="0"/>
              </a:rPr>
              <a:t>ErÃ§ahin</a:t>
            </a:r>
            <a:r>
              <a:rPr lang="en-US" sz="1800" dirty="0">
                <a:solidFill>
                  <a:srgbClr val="000000"/>
                </a:solidFill>
                <a:effectLst/>
                <a:latin typeface="Times New Roman" panose="02020603050405020304" pitchFamily="18" charset="0"/>
                <a:ea typeface="Arial" panose="020B0604020202020204" pitchFamily="34" charset="0"/>
              </a:rPr>
              <a:t>, Ã–. AktaÂ³, D. </a:t>
            </a:r>
            <a:r>
              <a:rPr lang="en-US" sz="1800" dirty="0" err="1">
                <a:solidFill>
                  <a:srgbClr val="000000"/>
                </a:solidFill>
                <a:effectLst/>
                <a:latin typeface="Times New Roman" panose="02020603050405020304" pitchFamily="18" charset="0"/>
                <a:ea typeface="Arial" panose="020B0604020202020204" pitchFamily="34" charset="0"/>
              </a:rPr>
              <a:t>KilinÃ</a:t>
            </a:r>
            <a:r>
              <a:rPr lang="en-US" sz="1800" dirty="0">
                <a:solidFill>
                  <a:srgbClr val="000000"/>
                </a:solidFill>
                <a:effectLst/>
                <a:latin typeface="Times New Roman" panose="02020603050405020304" pitchFamily="18" charset="0"/>
                <a:ea typeface="Arial" panose="020B0604020202020204" pitchFamily="34" charset="0"/>
              </a:rPr>
              <a:t>§, and C. Akyol, “Twitter fake account detection,'' in Proc. Int. Conf. </a:t>
            </a:r>
            <a:r>
              <a:rPr lang="en-US" sz="1800" dirty="0" err="1">
                <a:solidFill>
                  <a:srgbClr val="000000"/>
                </a:solidFill>
                <a:effectLst/>
                <a:latin typeface="Times New Roman" panose="02020603050405020304" pitchFamily="18" charset="0"/>
                <a:ea typeface="Arial" panose="020B0604020202020204" pitchFamily="34" charset="0"/>
              </a:rPr>
              <a:t>Comput</a:t>
            </a:r>
            <a:r>
              <a:rPr lang="en-US" sz="1800" dirty="0">
                <a:solidFill>
                  <a:srgbClr val="000000"/>
                </a:solidFill>
                <a:effectLst/>
                <a:latin typeface="Times New Roman" panose="02020603050405020304" pitchFamily="18" charset="0"/>
                <a:ea typeface="Arial" panose="020B0604020202020204" pitchFamily="34" charset="0"/>
              </a:rPr>
              <a:t>. Sci. Eng. (UBMK), Oct. 2017, pp. 388_392.</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[2] “Detecting spammers on Twitter,'' in Proc. Collaboration, Electron. Messaging, Anti- Abuse Spam Conf. (CEAS), vol. 6,</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[3] F. </a:t>
            </a:r>
            <a:r>
              <a:rPr lang="en-US" sz="1800" dirty="0" err="1">
                <a:solidFill>
                  <a:srgbClr val="000000"/>
                </a:solidFill>
                <a:effectLst/>
                <a:latin typeface="Times New Roman" panose="02020603050405020304" pitchFamily="18" charset="0"/>
                <a:ea typeface="Arial" panose="020B0604020202020204" pitchFamily="34" charset="0"/>
              </a:rPr>
              <a:t>Benevenuto</a:t>
            </a:r>
            <a:r>
              <a:rPr lang="en-US" sz="1800" dirty="0">
                <a:solidFill>
                  <a:srgbClr val="000000"/>
                </a:solidFill>
                <a:effectLst/>
                <a:latin typeface="Times New Roman" panose="02020603050405020304" pitchFamily="18" charset="0"/>
                <a:ea typeface="Arial" panose="020B0604020202020204" pitchFamily="34" charset="0"/>
              </a:rPr>
              <a:t>, G. </a:t>
            </a:r>
            <a:r>
              <a:rPr lang="en-US" sz="1800" dirty="0" err="1">
                <a:solidFill>
                  <a:srgbClr val="000000"/>
                </a:solidFill>
                <a:effectLst/>
                <a:latin typeface="Times New Roman" panose="02020603050405020304" pitchFamily="18" charset="0"/>
                <a:ea typeface="Arial" panose="020B0604020202020204" pitchFamily="34" charset="0"/>
              </a:rPr>
              <a:t>Magno</a:t>
            </a:r>
            <a:r>
              <a:rPr lang="en-US" sz="1800" dirty="0">
                <a:solidFill>
                  <a:srgbClr val="000000"/>
                </a:solidFill>
                <a:effectLst/>
                <a:latin typeface="Times New Roman" panose="02020603050405020304" pitchFamily="18" charset="0"/>
                <a:ea typeface="Arial" panose="020B0604020202020204" pitchFamily="34" charset="0"/>
              </a:rPr>
              <a:t>, T. Rodrigues, and V. Almeida,</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[4] S. </a:t>
            </a:r>
            <a:r>
              <a:rPr lang="en-US" sz="1800" dirty="0" err="1">
                <a:solidFill>
                  <a:srgbClr val="000000"/>
                </a:solidFill>
                <a:effectLst/>
                <a:latin typeface="Times New Roman" panose="02020603050405020304" pitchFamily="18" charset="0"/>
                <a:ea typeface="Arial" panose="020B0604020202020204" pitchFamily="34" charset="0"/>
              </a:rPr>
              <a:t>Gharge</a:t>
            </a:r>
            <a:r>
              <a:rPr lang="en-US" sz="1800" dirty="0">
                <a:solidFill>
                  <a:srgbClr val="000000"/>
                </a:solidFill>
                <a:effectLst/>
                <a:latin typeface="Times New Roman" panose="02020603050405020304" pitchFamily="18" charset="0"/>
                <a:ea typeface="Arial" panose="020B0604020202020204" pitchFamily="34" charset="0"/>
              </a:rPr>
              <a:t>, and M. Chavan, “An integrated approach for malicious tweets detection using NLP,'' in Proc. Int. Conf. Inventive </a:t>
            </a:r>
            <a:r>
              <a:rPr lang="en-US" sz="1800" dirty="0" err="1">
                <a:solidFill>
                  <a:srgbClr val="000000"/>
                </a:solidFill>
                <a:effectLst/>
                <a:latin typeface="Times New Roman" panose="02020603050405020304" pitchFamily="18" charset="0"/>
                <a:ea typeface="Arial" panose="020B0604020202020204" pitchFamily="34" charset="0"/>
              </a:rPr>
              <a:t>Commun</a:t>
            </a:r>
            <a:r>
              <a:rPr lang="en-US" sz="1800" dirty="0">
                <a:solidFill>
                  <a:srgbClr val="000000"/>
                </a:solidFill>
                <a:effectLst/>
                <a:latin typeface="Times New Roman" panose="02020603050405020304" pitchFamily="18" charset="0"/>
                <a:ea typeface="Arial" panose="020B0604020202020204" pitchFamily="34" charset="0"/>
              </a:rPr>
              <a:t>. </a:t>
            </a:r>
            <a:r>
              <a:rPr lang="en-US" sz="1800" dirty="0" err="1">
                <a:solidFill>
                  <a:srgbClr val="000000"/>
                </a:solidFill>
                <a:effectLst/>
                <a:latin typeface="Times New Roman" panose="02020603050405020304" pitchFamily="18" charset="0"/>
                <a:ea typeface="Arial" panose="020B0604020202020204" pitchFamily="34" charset="0"/>
              </a:rPr>
              <a:t>Comput</a:t>
            </a:r>
            <a:r>
              <a:rPr lang="en-US" sz="1800" dirty="0">
                <a:solidFill>
                  <a:srgbClr val="000000"/>
                </a:solidFill>
                <a:effectLst/>
                <a:latin typeface="Times New Roman" panose="02020603050405020304" pitchFamily="18" charset="0"/>
                <a:ea typeface="Arial" panose="020B0604020202020204" pitchFamily="34" charset="0"/>
              </a:rPr>
              <a:t>. Technol. (ICICCT), Mar. 2017, pp. 435_438.</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gn="just">
              <a:lnSpc>
                <a:spcPct val="150000"/>
              </a:lnSpc>
              <a:spcBef>
                <a:spcPts val="25"/>
              </a:spcBef>
            </a:pPr>
            <a:r>
              <a:rPr lang="en-US" sz="1800" dirty="0">
                <a:solidFill>
                  <a:srgbClr val="000000"/>
                </a:solidFill>
                <a:effectLst/>
                <a:latin typeface="Times New Roman" panose="02020603050405020304" pitchFamily="18" charset="0"/>
                <a:ea typeface="Arial" panose="020B0604020202020204" pitchFamily="34" charset="0"/>
              </a:rPr>
              <a:t>[5] T. Wu, S. Wen, Y. Xiang, and W. Zhou, “Twitter spam detection: Survey of new approaches and comparative study,'' </a:t>
            </a:r>
            <a:r>
              <a:rPr lang="en-US" sz="1800" dirty="0" err="1">
                <a:solidFill>
                  <a:srgbClr val="000000"/>
                </a:solidFill>
                <a:effectLst/>
                <a:latin typeface="Times New Roman" panose="02020603050405020304" pitchFamily="18" charset="0"/>
                <a:ea typeface="Arial" panose="020B0604020202020204" pitchFamily="34" charset="0"/>
              </a:rPr>
              <a:t>Comput</a:t>
            </a:r>
            <a:r>
              <a:rPr lang="en-US" sz="1800" dirty="0">
                <a:solidFill>
                  <a:srgbClr val="000000"/>
                </a:solidFill>
                <a:effectLst/>
                <a:latin typeface="Times New Roman" panose="02020603050405020304" pitchFamily="18" charset="0"/>
                <a:ea typeface="Arial" panose="020B0604020202020204" pitchFamily="34" charset="0"/>
              </a:rPr>
              <a:t>. </a:t>
            </a:r>
            <a:r>
              <a:rPr lang="en-US" sz="1800" dirty="0" err="1">
                <a:solidFill>
                  <a:srgbClr val="000000"/>
                </a:solidFill>
                <a:effectLst/>
                <a:latin typeface="Times New Roman" panose="02020603050405020304" pitchFamily="18" charset="0"/>
                <a:ea typeface="Arial" panose="020B0604020202020204" pitchFamily="34" charset="0"/>
              </a:rPr>
              <a:t>Secur</a:t>
            </a:r>
            <a:r>
              <a:rPr lang="en-US" sz="1800" dirty="0">
                <a:solidFill>
                  <a:srgbClr val="000000"/>
                </a:solidFill>
                <a:effectLst/>
                <a:latin typeface="Times New Roman" panose="02020603050405020304" pitchFamily="18" charset="0"/>
                <a:ea typeface="Arial" panose="020B0604020202020204" pitchFamily="34" charset="0"/>
              </a:rPr>
              <a:t>., vol. 76, pp. 265_284, Jul. 2018.</a:t>
            </a:r>
            <a:endParaRPr lang="en-IN" sz="1800" dirty="0">
              <a:effectLst/>
              <a:latin typeface="Arial" panose="020B0604020202020204" pitchFamily="34" charset="0"/>
              <a:ea typeface="Arial" panose="020B0604020202020204" pitchFamily="34" charset="0"/>
            </a:endParaRPr>
          </a:p>
          <a:p>
            <a:pPr marL="0" indent="0" algn="just">
              <a:lnSpc>
                <a:spcPct val="150000"/>
              </a:lnSpc>
              <a:spcBef>
                <a:spcPts val="25"/>
              </a:spcBef>
              <a:buNone/>
            </a:pPr>
            <a:r>
              <a:rPr lang="en-US" sz="1800" dirty="0">
                <a:solidFill>
                  <a:srgbClr val="000000"/>
                </a:solidFill>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721438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09FD-5D47-4EF0-BE2C-10A11DE81940}"/>
              </a:ext>
            </a:extLst>
          </p:cNvPr>
          <p:cNvSpPr>
            <a:spLocks noGrp="1"/>
          </p:cNvSpPr>
          <p:nvPr>
            <p:ph type="title"/>
          </p:nvPr>
        </p:nvSpPr>
        <p:spPr/>
        <p:txBody>
          <a:bodyPr/>
          <a:lstStyle/>
          <a:p>
            <a:r>
              <a:rPr lang="en-US" b="1" u="sng" dirty="0"/>
              <a:t>Certificate of Completion</a:t>
            </a:r>
            <a:r>
              <a:rPr lang="en-US" dirty="0"/>
              <a:t>:</a:t>
            </a:r>
            <a:endParaRPr lang="en-IN" dirty="0"/>
          </a:p>
        </p:txBody>
      </p:sp>
      <p:pic>
        <p:nvPicPr>
          <p:cNvPr id="4" name="Content Placeholder 3">
            <a:extLst>
              <a:ext uri="{FF2B5EF4-FFF2-40B4-BE49-F238E27FC236}">
                <a16:creationId xmlns:a16="http://schemas.microsoft.com/office/drawing/2014/main" id="{6BF84638-C1FE-490E-81B0-0BAFD0F9EE5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565889" y="1846263"/>
            <a:ext cx="3120547" cy="4022725"/>
          </a:xfrm>
          <a:prstGeom prst="rect">
            <a:avLst/>
          </a:prstGeom>
          <a:noFill/>
          <a:ln>
            <a:noFill/>
          </a:ln>
        </p:spPr>
      </p:pic>
    </p:spTree>
    <p:extLst>
      <p:ext uri="{BB962C8B-B14F-4D97-AF65-F5344CB8AC3E}">
        <p14:creationId xmlns:p14="http://schemas.microsoft.com/office/powerpoint/2010/main" val="3092957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BCB0-0F7F-4801-A9A5-E81C8FAA57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E356F1-A4BA-4720-8BE0-3CE6AFFFF871}"/>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b="1" dirty="0">
                <a:latin typeface="Arial Black" panose="020B0A04020102020204" pitchFamily="34" charset="0"/>
              </a:rPr>
              <a:t>                            THANK YOU!</a:t>
            </a:r>
            <a:endParaRPr lang="en-IN" b="1" dirty="0">
              <a:latin typeface="Arial Black" panose="020B0A04020102020204" pitchFamily="34" charset="0"/>
            </a:endParaRPr>
          </a:p>
        </p:txBody>
      </p:sp>
    </p:spTree>
    <p:extLst>
      <p:ext uri="{BB962C8B-B14F-4D97-AF65-F5344CB8AC3E}">
        <p14:creationId xmlns:p14="http://schemas.microsoft.com/office/powerpoint/2010/main" val="142689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AC78-B0E0-4DB3-BFE8-7DA508F653C1}"/>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B7334B72-E228-4FE7-94D5-0555ABFBD2B7}"/>
              </a:ext>
            </a:extLst>
          </p:cNvPr>
          <p:cNvSpPr>
            <a:spLocks noGrp="1"/>
          </p:cNvSpPr>
          <p:nvPr>
            <p:ph idx="1"/>
          </p:nvPr>
        </p:nvSpPr>
        <p:spPr/>
        <p:txBody>
          <a:bodyPr>
            <a:normAutofit/>
          </a:bodyPr>
          <a:lstStyle/>
          <a:p>
            <a:r>
              <a:rPr lang="en-US" sz="1400" b="0" i="0" dirty="0">
                <a:solidFill>
                  <a:srgbClr val="333333"/>
                </a:solidFill>
                <a:effectLst/>
                <a:latin typeface="Times New Roman" panose="02020603050405020304" pitchFamily="18" charset="0"/>
                <a:cs typeface="Times New Roman" panose="02020603050405020304" pitchFamily="18" charset="0"/>
              </a:rPr>
              <a:t>It has become quite simple to obtain any kind of information from any source across the world by using the Internet. The increased demand of social sites permits users to collect abundant amount of information and data about users. Huge volumes of data available on these sites also draw the attention of fake users . Twitter has rapidly become an online source for acquiring real-time information about users. Twitter is an Online Social Network (OSN) where users can share anything and everything, such as news, opinions, and even their moods. </a:t>
            </a:r>
          </a:p>
          <a:p>
            <a:r>
              <a:rPr lang="en-US" sz="1400" i="0" dirty="0">
                <a:solidFill>
                  <a:srgbClr val="333333"/>
                </a:solidFill>
                <a:effectLst/>
                <a:latin typeface="Georgia" panose="02040502050405020303" pitchFamily="18" charset="0"/>
              </a:rPr>
              <a:t>Recently, the detection of spam in social networking sites attracted the attention of researchers. Spam detection is a difficult task in maintaining the security of social networks. It is essential to recognize spams in the OSN sites to save users from various kinds of malicious attacks and to preserve their security and privacy.</a:t>
            </a:r>
          </a:p>
          <a:p>
            <a:r>
              <a:rPr lang="en-US" sz="1400" b="0" i="0" dirty="0">
                <a:solidFill>
                  <a:srgbClr val="333333"/>
                </a:solidFill>
                <a:effectLst/>
                <a:latin typeface="Times New Roman" panose="02020603050405020304" pitchFamily="18" charset="0"/>
                <a:cs typeface="Times New Roman" panose="02020603050405020304" pitchFamily="18" charset="0"/>
              </a:rPr>
              <a:t>These hazardous manipulative skills adopted by spammers cause massive destruction of the community in the real world. Twitter spammers have various objectives, such as spreading invalid information, fake news, </a:t>
            </a:r>
            <a:r>
              <a:rPr lang="en-US" sz="1400" b="0" i="0" dirty="0" err="1">
                <a:solidFill>
                  <a:srgbClr val="333333"/>
                </a:solidFill>
                <a:effectLst/>
                <a:latin typeface="Times New Roman" panose="02020603050405020304" pitchFamily="18" charset="0"/>
                <a:cs typeface="Times New Roman" panose="02020603050405020304" pitchFamily="18" charset="0"/>
              </a:rPr>
              <a:t>rumors,etc</a:t>
            </a:r>
            <a:r>
              <a:rPr lang="en-US" sz="1400" b="0" i="0" dirty="0">
                <a:solidFill>
                  <a:srgbClr val="333333"/>
                </a:solidFill>
                <a:effectLst/>
                <a:latin typeface="Times New Roman" panose="02020603050405020304" pitchFamily="18" charset="0"/>
                <a:cs typeface="Times New Roman" panose="02020603050405020304" pitchFamily="18" charset="0"/>
              </a:rPr>
              <a:t>.</a:t>
            </a:r>
          </a:p>
          <a:p>
            <a:r>
              <a:rPr lang="en-US" sz="1400" b="0" i="0" dirty="0">
                <a:solidFill>
                  <a:srgbClr val="333333"/>
                </a:solidFill>
                <a:effectLst/>
                <a:latin typeface="Times New Roman" panose="02020603050405020304" pitchFamily="18" charset="0"/>
                <a:cs typeface="Times New Roman" panose="02020603050405020304" pitchFamily="18" charset="0"/>
              </a:rPr>
              <a:t>Spammers achieve their malicious objectives through advertisements and several other means where they support different mailing lists and subsequently dispatch spam messages randomly to broadcast their interests. These activities cause disturbance to the original users who are known as non-spammers. In addition, it also decreases the reputation of the OSN platforms.</a:t>
            </a:r>
          </a:p>
          <a:p>
            <a:r>
              <a:rPr lang="en-US" sz="1400" b="0" i="0" dirty="0">
                <a:solidFill>
                  <a:srgbClr val="333333"/>
                </a:solidFill>
                <a:effectLst/>
                <a:latin typeface="Times New Roman" panose="02020603050405020304" pitchFamily="18" charset="0"/>
                <a:cs typeface="Times New Roman" panose="02020603050405020304" pitchFamily="18" charset="0"/>
              </a:rPr>
              <a:t>Therefore, it is essential to design a scheme to spot spammers so that corrective efforts can be taken to counter their malicious activities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00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4C2C-D006-457D-AF56-D450C2D3F2E0}"/>
              </a:ext>
            </a:extLst>
          </p:cNvPr>
          <p:cNvSpPr>
            <a:spLocks noGrp="1"/>
          </p:cNvSpPr>
          <p:nvPr>
            <p:ph type="title"/>
          </p:nvPr>
        </p:nvSpPr>
        <p:spPr/>
        <p:txBody>
          <a:bodyPr/>
          <a:lstStyle/>
          <a:p>
            <a:r>
              <a:rPr lang="en-US" u="sng" dirty="0"/>
              <a:t>Abstract:</a:t>
            </a:r>
            <a:endParaRPr lang="en-IN" u="sng" dirty="0"/>
          </a:p>
        </p:txBody>
      </p:sp>
      <p:sp>
        <p:nvSpPr>
          <p:cNvPr id="3" name="Content Placeholder 2">
            <a:extLst>
              <a:ext uri="{FF2B5EF4-FFF2-40B4-BE49-F238E27FC236}">
                <a16:creationId xmlns:a16="http://schemas.microsoft.com/office/drawing/2014/main" id="{107565BC-BCE3-4269-BDE3-0D2067A42688}"/>
              </a:ext>
            </a:extLst>
          </p:cNvPr>
          <p:cNvSpPr>
            <a:spLocks noGrp="1"/>
          </p:cNvSpPr>
          <p:nvPr>
            <p:ph idx="1"/>
          </p:nvPr>
        </p:nvSpPr>
        <p:spPr/>
        <p:txBody>
          <a:bodyPr>
            <a:noAutofit/>
          </a:bodyPr>
          <a:lstStyle/>
          <a:p>
            <a:r>
              <a:rPr lang="en-US" sz="1600" i="0" dirty="0">
                <a:solidFill>
                  <a:srgbClr val="333333"/>
                </a:solidFill>
                <a:effectLst/>
                <a:latin typeface="Times New Roman" panose="02020603050405020304" pitchFamily="18" charset="0"/>
                <a:cs typeface="Times New Roman" panose="02020603050405020304" pitchFamily="18" charset="0"/>
              </a:rPr>
              <a:t>Social networking sites engage millions of users around the world. The users interactions with these social sites, such as Twitter and Facebook have a huge  impact and occasionally unpleasant  things that happen in daily life. </a:t>
            </a:r>
          </a:p>
          <a:p>
            <a:r>
              <a:rPr lang="en-US" sz="1600" i="0" dirty="0">
                <a:solidFill>
                  <a:srgbClr val="333333"/>
                </a:solidFill>
                <a:effectLst/>
                <a:latin typeface="Times New Roman" panose="02020603050405020304" pitchFamily="18" charset="0"/>
                <a:cs typeface="Times New Roman" panose="02020603050405020304" pitchFamily="18" charset="0"/>
              </a:rPr>
              <a:t>The prominent social networking sites have turned into a target platform for the spammers to dump a huge amount of irrelevant and  hurtful information. Twitter, for example, has become one of the most commonly  used platforms of all times and therefore allows an unreasonable amount of spam.</a:t>
            </a:r>
          </a:p>
          <a:p>
            <a:r>
              <a:rPr lang="en-US" sz="1600" i="0" dirty="0">
                <a:solidFill>
                  <a:srgbClr val="333333"/>
                </a:solidFill>
                <a:effectLst/>
                <a:latin typeface="Times New Roman" panose="02020603050405020304" pitchFamily="18" charset="0"/>
                <a:cs typeface="Times New Roman" panose="02020603050405020304" pitchFamily="18" charset="0"/>
              </a:rPr>
              <a:t> Fake users send unwanted tweets to users to promote services or websites that not only affect legitimate users but also disrupt resource consumption. Moreover, the possibility of expanding invalid information to users through fake identities has increased that results in massive  harmful content. </a:t>
            </a:r>
          </a:p>
          <a:p>
            <a:r>
              <a:rPr lang="en-US" sz="1600" i="0" dirty="0">
                <a:solidFill>
                  <a:srgbClr val="333333"/>
                </a:solidFill>
                <a:effectLst/>
                <a:latin typeface="Times New Roman" panose="02020603050405020304" pitchFamily="18" charset="0"/>
                <a:cs typeface="Times New Roman" panose="02020603050405020304" pitchFamily="18" charset="0"/>
              </a:rPr>
              <a:t>Recently, the detection of spammers and identification of fake users on Twitter has become a common area of research in contemporary online social Networks (OSNs). In this , we perform a review of techniques used for detecting spammers on Twitter. </a:t>
            </a:r>
          </a:p>
          <a:p>
            <a:r>
              <a:rPr lang="en-US" sz="1600" i="0" dirty="0">
                <a:solidFill>
                  <a:srgbClr val="333333"/>
                </a:solidFill>
                <a:effectLst/>
                <a:latin typeface="Times New Roman" panose="02020603050405020304" pitchFamily="18" charset="0"/>
                <a:cs typeface="Times New Roman" panose="02020603050405020304" pitchFamily="18" charset="0"/>
              </a:rPr>
              <a:t>Moreover, a taxonomy of the Twitter spam detection approaches is presented that classifies the techniques based on their ability to detect: (</a:t>
            </a:r>
            <a:r>
              <a:rPr lang="en-US" sz="1600" i="0" dirty="0" err="1">
                <a:solidFill>
                  <a:srgbClr val="333333"/>
                </a:solidFill>
                <a:effectLst/>
                <a:latin typeface="Times New Roman" panose="02020603050405020304" pitchFamily="18" charset="0"/>
                <a:cs typeface="Times New Roman" panose="02020603050405020304" pitchFamily="18" charset="0"/>
              </a:rPr>
              <a:t>i</a:t>
            </a:r>
            <a:r>
              <a:rPr lang="en-US" sz="1600" i="0" dirty="0">
                <a:solidFill>
                  <a:srgbClr val="333333"/>
                </a:solidFill>
                <a:effectLst/>
                <a:latin typeface="Times New Roman" panose="02020603050405020304" pitchFamily="18" charset="0"/>
                <a:cs typeface="Times New Roman" panose="02020603050405020304" pitchFamily="18" charset="0"/>
              </a:rPr>
              <a:t>) fake content, (ii) spam based on URL, (iii) spam in trending topics, and (iv) fake users. The presented techniques are also compared based on various features, such as user features, content features, graph features, structure </a:t>
            </a:r>
            <a:r>
              <a:rPr lang="en-US" sz="1600" b="0" i="0" dirty="0">
                <a:solidFill>
                  <a:srgbClr val="333333"/>
                </a:solidFill>
                <a:effectLst/>
                <a:latin typeface="Times New Roman" panose="02020603050405020304" pitchFamily="18" charset="0"/>
                <a:cs typeface="Times New Roman" panose="02020603050405020304" pitchFamily="18" charset="0"/>
              </a:rPr>
              <a:t>features, and time features.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44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D7A7-E3CD-487C-B4FB-4730FAD2DE0E}"/>
              </a:ext>
            </a:extLst>
          </p:cNvPr>
          <p:cNvSpPr>
            <a:spLocks noGrp="1"/>
          </p:cNvSpPr>
          <p:nvPr>
            <p:ph type="title"/>
          </p:nvPr>
        </p:nvSpPr>
        <p:spPr/>
        <p:txBody>
          <a:bodyPr/>
          <a:lstStyle/>
          <a:p>
            <a:r>
              <a:rPr lang="en-US" b="1" u="sng" dirty="0"/>
              <a:t>Objective:</a:t>
            </a:r>
            <a:endParaRPr lang="en-IN" b="1" u="sng" dirty="0"/>
          </a:p>
        </p:txBody>
      </p:sp>
      <p:sp>
        <p:nvSpPr>
          <p:cNvPr id="3" name="Content Placeholder 2">
            <a:extLst>
              <a:ext uri="{FF2B5EF4-FFF2-40B4-BE49-F238E27FC236}">
                <a16:creationId xmlns:a16="http://schemas.microsoft.com/office/drawing/2014/main" id="{AB4F88B4-1E0E-48E0-822E-2519D5C06F4F}"/>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main objective of this project is to detect spammers and identify fake users in OSN sites(TWITTER) by using Machine learning Algorithms like Naïve bayes classifier to find spam or no-spam and Random forest algorithm to find fake user or not in order to protect users from malicious attacks and also to maintain privacy and security and also to maintain reputation of the social networking sites.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29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5EB9-9DA7-49AE-87F4-5D4FCB9E5226}"/>
              </a:ext>
            </a:extLst>
          </p:cNvPr>
          <p:cNvSpPr>
            <a:spLocks noGrp="1"/>
          </p:cNvSpPr>
          <p:nvPr>
            <p:ph type="title"/>
          </p:nvPr>
        </p:nvSpPr>
        <p:spPr/>
        <p:txBody>
          <a:bodyPr/>
          <a:lstStyle/>
          <a:p>
            <a:r>
              <a:rPr lang="en-US" b="1" u="sng" dirty="0"/>
              <a:t>Motivation:</a:t>
            </a:r>
            <a:endParaRPr lang="en-IN" b="1" u="sng" dirty="0"/>
          </a:p>
        </p:txBody>
      </p:sp>
      <p:sp>
        <p:nvSpPr>
          <p:cNvPr id="3" name="Content Placeholder 2">
            <a:extLst>
              <a:ext uri="{FF2B5EF4-FFF2-40B4-BE49-F238E27FC236}">
                <a16:creationId xmlns:a16="http://schemas.microsoft.com/office/drawing/2014/main" id="{7C7E738A-77F9-4896-82D5-498625AA12FF}"/>
              </a:ext>
            </a:extLst>
          </p:cNvPr>
          <p:cNvSpPr>
            <a:spLocks noGrp="1"/>
          </p:cNvSpPr>
          <p:nvPr>
            <p:ph idx="1"/>
          </p:nvPr>
        </p:nvSpPr>
        <p:spPr/>
        <p:txBody>
          <a:bodyPr>
            <a:normAutofit fontScale="92500" lnSpcReduction="20000"/>
          </a:bodyPr>
          <a:lstStyle/>
          <a:p>
            <a:pPr marR="298450" algn="just">
              <a:lnSpc>
                <a:spcPct val="150000"/>
              </a:lnSpc>
            </a:pPr>
            <a:r>
              <a:rPr lang="en-US" sz="1600" dirty="0">
                <a:effectLst/>
                <a:latin typeface="Times New Roman" panose="02020603050405020304" pitchFamily="18" charset="0"/>
                <a:ea typeface="Times New Roman" panose="02020603050405020304" pitchFamily="18" charset="0"/>
              </a:rPr>
              <a:t>Social networks can provide a range of benefits to members of an </a:t>
            </a:r>
            <a:r>
              <a:rPr lang="en-US" sz="1600" dirty="0" err="1">
                <a:effectLst/>
                <a:latin typeface="Times New Roman" panose="02020603050405020304" pitchFamily="18" charset="0"/>
                <a:ea typeface="Times New Roman" panose="02020603050405020304" pitchFamily="18" charset="0"/>
              </a:rPr>
              <a:t>organisation</a:t>
            </a:r>
            <a:r>
              <a:rPr lang="en-US" sz="16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R="298450" algn="just">
              <a:lnSpc>
                <a:spcPct val="150000"/>
              </a:lnSpc>
            </a:pPr>
            <a:r>
              <a:rPr lang="en-US" sz="1600" dirty="0">
                <a:effectLst/>
                <a:latin typeface="Times New Roman" panose="02020603050405020304" pitchFamily="18" charset="0"/>
                <a:ea typeface="Times New Roman" panose="02020603050405020304" pitchFamily="18" charset="0"/>
              </a:rPr>
              <a:t>Support for learning: Social networks can enhance informal learning and support social connections within groups of learners and with those involved in the support of learning.</a:t>
            </a:r>
          </a:p>
          <a:p>
            <a:pPr marR="298450" algn="just">
              <a:lnSpc>
                <a:spcPct val="150000"/>
              </a:lnSpc>
            </a:pPr>
            <a:r>
              <a:rPr lang="en-US" sz="1600" dirty="0">
                <a:effectLst/>
                <a:latin typeface="Times New Roman" panose="02020603050405020304" pitchFamily="18" charset="0"/>
                <a:ea typeface="Times New Roman" panose="02020603050405020304" pitchFamily="18" charset="0"/>
              </a:rPr>
              <a:t> Support for members of an </a:t>
            </a:r>
            <a:r>
              <a:rPr lang="en-US" sz="1600" dirty="0" err="1">
                <a:effectLst/>
                <a:latin typeface="Times New Roman" panose="02020603050405020304" pitchFamily="18" charset="0"/>
                <a:ea typeface="Times New Roman" panose="02020603050405020304" pitchFamily="18" charset="0"/>
              </a:rPr>
              <a:t>organisation</a:t>
            </a:r>
            <a:r>
              <a:rPr lang="en-US" sz="1600" dirty="0">
                <a:effectLst/>
                <a:latin typeface="Times New Roman" panose="02020603050405020304" pitchFamily="18" charset="0"/>
                <a:ea typeface="Times New Roman" panose="02020603050405020304" pitchFamily="18" charset="0"/>
              </a:rPr>
              <a:t>:  Social networks can potentially be used my all members of an </a:t>
            </a:r>
            <a:r>
              <a:rPr lang="en-US" sz="1600" dirty="0" err="1">
                <a:effectLst/>
                <a:latin typeface="Times New Roman" panose="02020603050405020304" pitchFamily="18" charset="0"/>
                <a:ea typeface="Times New Roman" panose="02020603050405020304" pitchFamily="18" charset="0"/>
              </a:rPr>
              <a:t>organisation</a:t>
            </a:r>
            <a:r>
              <a:rPr lang="en-US" sz="1600" dirty="0">
                <a:effectLst/>
                <a:latin typeface="Times New Roman" panose="02020603050405020304" pitchFamily="18" charset="0"/>
                <a:ea typeface="Times New Roman" panose="02020603050405020304" pitchFamily="18" charset="0"/>
              </a:rPr>
              <a:t>, and not just those involved in working with students. Social networks can help the development of communities of practice. </a:t>
            </a:r>
          </a:p>
          <a:p>
            <a:pPr marR="298450" algn="just">
              <a:lnSpc>
                <a:spcPct val="150000"/>
              </a:lnSpc>
            </a:pPr>
            <a:r>
              <a:rPr lang="en-US" sz="1600" dirty="0">
                <a:effectLst/>
                <a:latin typeface="Times New Roman" panose="02020603050405020304" pitchFamily="18" charset="0"/>
                <a:ea typeface="Times New Roman" panose="02020603050405020304" pitchFamily="18" charset="0"/>
              </a:rPr>
              <a:t>Engaging with others: Passive use of social networks can provide valuable business intelligence and feedback on institutional services (although this may give rise to ethical concerns). </a:t>
            </a:r>
          </a:p>
          <a:p>
            <a:pPr marR="298450" algn="just">
              <a:lnSpc>
                <a:spcPct val="150000"/>
              </a:lnSpc>
            </a:pPr>
            <a:r>
              <a:rPr lang="en-US" sz="1600" dirty="0">
                <a:effectLst/>
                <a:latin typeface="Times New Roman" panose="02020603050405020304" pitchFamily="18" charset="0"/>
                <a:ea typeface="Times New Roman" panose="02020603050405020304" pitchFamily="18" charset="0"/>
              </a:rPr>
              <a:t>Ease of access to information and applications: The ease of use of many social networking services can provide benefits to users by simplifying access to other tools and applications. The Facebook Platform provides an example of how a social networking service can be used as an environment for other tools</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7523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B923-A5BE-4023-AB51-3DACCB3BD9BD}"/>
              </a:ext>
            </a:extLst>
          </p:cNvPr>
          <p:cNvSpPr>
            <a:spLocks noGrp="1"/>
          </p:cNvSpPr>
          <p:nvPr>
            <p:ph type="title"/>
          </p:nvPr>
        </p:nvSpPr>
        <p:spPr/>
        <p:txBody>
          <a:bodyPr/>
          <a:lstStyle/>
          <a:p>
            <a:r>
              <a:rPr lang="en-US" b="1" u="sng" dirty="0"/>
              <a:t>Proposed Solution</a:t>
            </a:r>
            <a:r>
              <a:rPr lang="en-US" dirty="0"/>
              <a:t>:</a:t>
            </a:r>
            <a:endParaRPr lang="en-IN" dirty="0"/>
          </a:p>
        </p:txBody>
      </p:sp>
      <p:sp>
        <p:nvSpPr>
          <p:cNvPr id="3" name="Content Placeholder 2">
            <a:extLst>
              <a:ext uri="{FF2B5EF4-FFF2-40B4-BE49-F238E27FC236}">
                <a16:creationId xmlns:a16="http://schemas.microsoft.com/office/drawing/2014/main" id="{6E48BF69-BC47-4220-8FD4-D4F7C9FB9D9E}"/>
              </a:ext>
            </a:extLst>
          </p:cNvPr>
          <p:cNvSpPr>
            <a:spLocks noGrp="1"/>
          </p:cNvSpPr>
          <p:nvPr>
            <p:ph idx="1"/>
          </p:nvPr>
        </p:nvSpPr>
        <p:spPr>
          <a:xfrm>
            <a:off x="1097280" y="1845732"/>
            <a:ext cx="10058400" cy="5682531"/>
          </a:xfrm>
        </p:spPr>
        <p:txBody>
          <a:bodyPr>
            <a:normAutofit fontScale="55000" lnSpcReduction="20000"/>
          </a:bodyPr>
          <a:lstStyle/>
          <a:p>
            <a:pPr marL="0" lvl="0" indent="0" algn="just">
              <a:lnSpc>
                <a:spcPct val="150000"/>
              </a:lnSpc>
              <a:buNone/>
            </a:pPr>
            <a:r>
              <a:rPr lang="en-IN" sz="36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Fake Content:</a:t>
            </a:r>
          </a:p>
          <a:p>
            <a:pPr marL="0" lv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number of followers is low in comparison with the number of followings, the credibility of an account is low and the possibility that the account is spam is relatively high. Likewise, feature based on content includes tweets reputation, HTTP links, mentions and replies, and trending topics. For the time feature, if many tweets are sent by a user account in a certain time interval, then it is a spam account.</a:t>
            </a:r>
          </a:p>
          <a:p>
            <a:pPr marL="0" indent="0" algn="just">
              <a:lnSpc>
                <a:spcPct val="150000"/>
              </a:lnSpc>
              <a:buNone/>
            </a:pPr>
            <a:r>
              <a:rPr lang="en-IN"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Spam URL Detection: </a:t>
            </a:r>
          </a:p>
          <a:p>
            <a:pPr marL="0" indent="0" algn="just">
              <a:lnSpc>
                <a:spcPct val="150000"/>
              </a:lnSpc>
              <a:buNone/>
            </a:pP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user-based features are identified through various objects such as account age and number of user favourites, lists, and tweets. The identified user-based features are parsed from the JSON structure. On the other hand, the tweet-based features include the number of (</a:t>
            </a:r>
            <a:r>
              <a:rPr lang="en-IN" sz="29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retweets, (ii) hashtags, (iii) user mentions, and (iv) URLs. Using machine learning algorithm called Naïve Bayes we will check whether tweets contains spam URL or not.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180340" indent="0" algn="just">
              <a:lnSpc>
                <a:spcPct val="150000"/>
              </a:lnSpc>
              <a:buNone/>
            </a:pP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703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9686-77CE-4145-AD22-633AFBC8DDF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ACEE5EF-E4CE-4AF2-9998-CE92593F9552}"/>
              </a:ext>
            </a:extLst>
          </p:cNvPr>
          <p:cNvSpPr>
            <a:spLocks noGrp="1"/>
          </p:cNvSpPr>
          <p:nvPr>
            <p:ph idx="1"/>
          </p:nvPr>
        </p:nvSpPr>
        <p:spPr>
          <a:xfrm>
            <a:off x="1097280" y="1845734"/>
            <a:ext cx="10058400" cy="5012266"/>
          </a:xfrm>
        </p:spPr>
        <p:txBody>
          <a:bodyPr>
            <a:normAutofit fontScale="25000" lnSpcReduction="20000"/>
          </a:bodyPr>
          <a:lstStyle/>
          <a:p>
            <a:pPr marL="0" lvl="0" indent="0" algn="just">
              <a:lnSpc>
                <a:spcPct val="150000"/>
              </a:lnSpc>
              <a:buNone/>
            </a:pPr>
            <a:r>
              <a:rPr lang="en-IN" sz="6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6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Detecting Spam in Trending Topic: </a:t>
            </a:r>
          </a:p>
          <a:p>
            <a:pPr marL="0" lvl="0" indent="0" algn="just">
              <a:lnSpc>
                <a:spcPct val="150000"/>
              </a:lnSpc>
              <a:buNone/>
            </a:pPr>
            <a:r>
              <a:rPr lang="en-IN"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technique tweets content will be classified using Naïve Bayes algorithm to check whether tweet contains spam or non-spam words. This algorithm will check for spam URL, adult content words and duplicate tweets. If Naïve Bayes detect tweet as SPAM then it will return 1 and if not detected any SPAM content then Naïve Bayes will return 0.</a:t>
            </a:r>
          </a:p>
          <a:p>
            <a:pPr marL="0" lvl="0" indent="0" algn="just">
              <a:lnSpc>
                <a:spcPct val="150000"/>
              </a:lnSpc>
              <a:buNone/>
            </a:pPr>
            <a:r>
              <a:rPr lang="en-IN" sz="6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Fake User Identification:</a:t>
            </a:r>
          </a:p>
          <a:p>
            <a:pPr marL="0" lvl="0" indent="0" algn="just">
              <a:lnSpc>
                <a:spcPct val="150000"/>
              </a:lnSpc>
              <a:buNone/>
            </a:pPr>
            <a:r>
              <a:rPr lang="en-IN" sz="3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attributes include the number of followers and following, account age etc. Alternatively, content features are linked to the tweets that are posted by users as spam bots that post a huge amount of duplicate contents as contrast to non-spammers who do not post duplicate tweets. In this technique features (following, followers, tweet contents to detect spam or non-spam content using Naïve Bayes Algorithm) will be extracted from tweets and then classify those features with Naïve Bayes Algorithm as spam or non-spam. Later this feature will be train with random forest algorithm to determine account is fake or non-fake. All extracted features will be saved inside features.txt file. Naïve Bayes classifier saved inside ‘model’ folder.</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704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2B2B-F5B8-4F0D-8939-5957AB8B42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E4C56F-40DF-4271-A1C2-2B62662AF5E2}"/>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above techniques, we can detect whether tweets contains normal message or spam message. By detecting and removing such spam messages help social networks in gaining good reputation in the market. If social networks did not remove spam messages then its popularity will be decreases. Now a days all users are heavily dependent on social networks to get current news and business and relative information and thus protecting it from spammer help it to gain reputation.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475178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1394</TotalTime>
  <Words>2329</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Calibri Light</vt:lpstr>
      <vt:lpstr>Courier New</vt:lpstr>
      <vt:lpstr>Georgia</vt:lpstr>
      <vt:lpstr>Times New Roman</vt:lpstr>
      <vt:lpstr>Retrospect</vt:lpstr>
      <vt:lpstr>SPAMMER DETECTION AND FAKE USER  IDENTIFICATION IN SOCIAL NETWORKS</vt:lpstr>
      <vt:lpstr>Synopsis:</vt:lpstr>
      <vt:lpstr>Introduction:</vt:lpstr>
      <vt:lpstr>Abstract:</vt:lpstr>
      <vt:lpstr>Objective:</vt:lpstr>
      <vt:lpstr>Motivation:</vt:lpstr>
      <vt:lpstr>Proposed Solution:</vt:lpstr>
      <vt:lpstr>PowerPoint Presentation</vt:lpstr>
      <vt:lpstr>PowerPoint Presentation</vt:lpstr>
      <vt:lpstr> System Architecture:  </vt:lpstr>
      <vt:lpstr>Algorithms:</vt:lpstr>
      <vt:lpstr>Random Forest Algorithm </vt:lpstr>
      <vt:lpstr>Modules:</vt:lpstr>
      <vt:lpstr>Random Forest algorithm:</vt:lpstr>
      <vt:lpstr>Experimental Results:</vt:lpstr>
      <vt:lpstr>PowerPoint Presentation</vt:lpstr>
      <vt:lpstr>PowerPoint Presentation</vt:lpstr>
      <vt:lpstr>PowerPoint Presentation</vt:lpstr>
      <vt:lpstr>PowerPoint Presentation</vt:lpstr>
      <vt:lpstr>PowerPoint Presentation</vt:lpstr>
      <vt:lpstr>Conclusion:</vt:lpstr>
      <vt:lpstr>References:</vt:lpstr>
      <vt:lpstr>Certificate of Completion: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SPAMMER IDENTIFICATION IN SOCIAL NETWORKS</dc:title>
  <dc:creator>Pavithra Reddy</dc:creator>
  <cp:lastModifiedBy>Pavithra Reddy</cp:lastModifiedBy>
  <cp:revision>29</cp:revision>
  <dcterms:created xsi:type="dcterms:W3CDTF">2020-10-18T13:17:00Z</dcterms:created>
  <dcterms:modified xsi:type="dcterms:W3CDTF">2021-03-28T10:38:33Z</dcterms:modified>
</cp:coreProperties>
</file>