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8205B-FFD2-850F-42EA-AFB21A1D0690}" v="388" dt="2025-06-06T08:33:31.191"/>
    <p1510:client id="{98F794F3-C902-C374-56C8-517F50BCFB5F}" v="222" dt="2025-06-06T09:24:25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Colored pencils inside a pencil holder which is on top of a wood table">
            <a:extLst>
              <a:ext uri="{FF2B5EF4-FFF2-40B4-BE49-F238E27FC236}">
                <a16:creationId xmlns:a16="http://schemas.microsoft.com/office/drawing/2014/main" id="{1FEE8FA8-B69D-0EFD-1ED4-318DC065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142" y="691723"/>
            <a:ext cx="7302436" cy="1872209"/>
          </a:xfrm>
        </p:spPr>
        <p:txBody>
          <a:bodyPr>
            <a:normAutofit/>
          </a:bodyPr>
          <a:lstStyle/>
          <a:p>
            <a:r>
              <a:rPr lang="en-US"/>
              <a:t>MACHINE LEARNING REINFORCEMENT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0282" y="4710165"/>
            <a:ext cx="3349214" cy="89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DONE BY</a:t>
            </a:r>
          </a:p>
          <a:p>
            <a:r>
              <a:rPr lang="en-US" sz="1800" b="1">
                <a:solidFill>
                  <a:schemeClr val="bg1"/>
                </a:solidFill>
              </a:rPr>
              <a:t>PAVITHRA MUTHUMAYAN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287A3-D03B-DCC0-DD08-09DB3FD7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4BED9B-185C-35C9-6C32-4E3EB0EB8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FD55-914A-8189-A724-6686BEF2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205413"/>
            <a:ext cx="10543184" cy="678744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/>
                <a:ea typeface="+mj-lt"/>
                <a:cs typeface="+mj-lt"/>
              </a:rPr>
              <a:t>Hyperparameter Tuning</a:t>
            </a:r>
            <a:endParaRPr lang="en-US" sz="2400">
              <a:latin typeface="Times New Roman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BA9EF0-F474-367A-985F-083781D7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A75BF8-25B6-7E1F-4B4E-B0A32ADA8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74" y="1069976"/>
            <a:ext cx="4297745" cy="5571795"/>
          </a:xfrm>
        </p:spPr>
      </p:pic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3B2234DC-8364-903A-5E89-E7C32D2A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235" y="4041883"/>
            <a:ext cx="6475357" cy="2623645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DA9E7D3-CB2C-E00B-AD37-4E482294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418" y="1075011"/>
            <a:ext cx="6468788" cy="27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6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Content Placeholder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BEE3FE5-935B-30DB-2EDF-351342F8C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708" y="3529219"/>
            <a:ext cx="5619422" cy="3184634"/>
          </a:xfrm>
        </p:spPr>
      </p:pic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60D679B-7290-B39C-4F7C-1F35B618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63" y="251263"/>
            <a:ext cx="5618107" cy="3176094"/>
          </a:xfrm>
          <a:prstGeom prst="rect">
            <a:avLst/>
          </a:prstGeom>
        </p:spPr>
      </p:pic>
      <p:pic>
        <p:nvPicPr>
          <p:cNvPr id="18" name="Picture 1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6E81148-5759-F578-BAC6-1C63FD825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24" y="514185"/>
            <a:ext cx="5800725" cy="60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8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B54A2-F6EB-0CB5-12B3-009DA7849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F5074-4354-0E74-E1D4-0992EECA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5" y="381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Model Comparison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AC1F0B-BE46-4DBD-436F-4180AE50F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102565"/>
              </p:ext>
            </p:extLst>
          </p:nvPr>
        </p:nvGraphicFramePr>
        <p:xfrm>
          <a:off x="1128888" y="1396999"/>
          <a:ext cx="6533326" cy="4758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7177">
                  <a:extLst>
                    <a:ext uri="{9D8B030D-6E8A-4147-A177-3AD203B41FA5}">
                      <a16:colId xmlns:a16="http://schemas.microsoft.com/office/drawing/2014/main" val="1074064883"/>
                    </a:ext>
                  </a:extLst>
                </a:gridCol>
                <a:gridCol w="3186149">
                  <a:extLst>
                    <a:ext uri="{9D8B030D-6E8A-4147-A177-3AD203B41FA5}">
                      <a16:colId xmlns:a16="http://schemas.microsoft.com/office/drawing/2014/main" val="3664298662"/>
                    </a:ext>
                  </a:extLst>
                </a:gridCol>
              </a:tblGrid>
              <a:tr h="496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Model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Accuracy (%)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990627"/>
                  </a:ext>
                </a:extLst>
              </a:tr>
              <a:tr h="496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Logistic Regression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~61%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25164"/>
                  </a:ext>
                </a:extLst>
              </a:tr>
              <a:tr h="8010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SVM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~63%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90619"/>
                  </a:ext>
                </a:extLst>
              </a:tr>
              <a:tr h="8010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KNN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~66%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691905"/>
                  </a:ext>
                </a:extLst>
              </a:tr>
              <a:tr h="496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Decision Tree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~92%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526407"/>
                  </a:ext>
                </a:extLst>
              </a:tr>
              <a:tr h="8330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Random Forest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~96%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39895"/>
                  </a:ext>
                </a:extLst>
              </a:tr>
              <a:tr h="8330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 err="1"/>
                        <a:t>XGBoost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/>
                        <a:t>98%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463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CE14FE-1E98-436A-8434-3C5BACD89A94}"/>
              </a:ext>
            </a:extLst>
          </p:cNvPr>
          <p:cNvSpPr txBox="1"/>
          <p:nvPr/>
        </p:nvSpPr>
        <p:spPr>
          <a:xfrm>
            <a:off x="8026400" y="3849511"/>
            <a:ext cx="36463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Best Model:  </a:t>
            </a:r>
            <a:r>
              <a:rPr lang="en-US" err="1"/>
              <a:t>XGBoost</a:t>
            </a:r>
          </a:p>
          <a:p>
            <a:endParaRPr lang="en-US"/>
          </a:p>
          <a:p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Highest accuracy and stable performance across classes.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Able to handle multicollinearity and feature interactions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5643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2290-7624-2327-DA58-26F06F43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06" y="449196"/>
            <a:ext cx="11080111" cy="71864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CONCLUSION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715B-2D2B-9D43-D0F0-E200AAD4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3" y="1479810"/>
            <a:ext cx="7008976" cy="5062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While our current model uses several match-level features like team names, toss winner, and venue, it still lacks some of the </a:t>
            </a:r>
            <a:r>
              <a:rPr lang="en-US" b="1">
                <a:ea typeface="+mn-lt"/>
                <a:cs typeface="+mn-lt"/>
              </a:rPr>
              <a:t>most crucial elements that truly define a cricket match</a:t>
            </a:r>
            <a:r>
              <a:rPr lang="en-US">
                <a:ea typeface="+mn-lt"/>
                <a:cs typeface="+mn-lt"/>
              </a:rPr>
              <a:t>. To improve its real-world performance, we must consider adding: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ea typeface="+mn-lt"/>
                <a:cs typeface="+mn-lt"/>
              </a:rPr>
              <a:t>Match-specific details</a:t>
            </a:r>
            <a:r>
              <a:rPr lang="en-US">
                <a:ea typeface="+mn-lt"/>
                <a:cs typeface="+mn-lt"/>
              </a:rPr>
              <a:t> such as current team lineups, player form, head-to-head stats, and even captaincy.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External match-day factors</a:t>
            </a:r>
            <a:r>
              <a:rPr lang="en-US">
                <a:ea typeface="+mn-lt"/>
                <a:cs typeface="+mn-lt"/>
              </a:rPr>
              <a:t> like pitch condition, weather, and dew—all of which significantly affect the outcome but aren’t captured in the dataset.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More importantly, </a:t>
            </a:r>
            <a:r>
              <a:rPr lang="en-US" b="1">
                <a:ea typeface="+mn-lt"/>
                <a:cs typeface="+mn-lt"/>
              </a:rPr>
              <a:t>cricket as a sport can never be predicted with 100% certainty</a:t>
            </a:r>
            <a:r>
              <a:rPr lang="en-US">
                <a:ea typeface="+mn-lt"/>
                <a:cs typeface="+mn-lt"/>
              </a:rPr>
              <a:t>. It’s not just about numbers—it’s about </a:t>
            </a:r>
            <a:r>
              <a:rPr lang="en-US" b="1">
                <a:ea typeface="+mn-lt"/>
                <a:cs typeface="+mn-lt"/>
              </a:rPr>
              <a:t>how players perform on that particular day</a:t>
            </a:r>
            <a:r>
              <a:rPr lang="en-US">
                <a:ea typeface="+mn-lt"/>
                <a:cs typeface="+mn-lt"/>
              </a:rPr>
              <a:t>, which often defies expectations and historical data.</a:t>
            </a:r>
            <a:endParaRPr lang="en-US"/>
          </a:p>
          <a:p>
            <a:endParaRPr lang="en-US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DC14E-B9B6-5024-5E3B-ECC8C3C5A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379D18E-D6AD-492E-2525-C716882C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yellow and blue circles with black text&#10;&#10;AI-generated content may be incorrect.">
            <a:extLst>
              <a:ext uri="{FF2B5EF4-FFF2-40B4-BE49-F238E27FC236}">
                <a16:creationId xmlns:a16="http://schemas.microsoft.com/office/drawing/2014/main" id="{5BBBE87D-7BF7-7CDF-8F48-DE4F24F1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F9C007-0D35-3681-697A-24E1673A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9947F-7873-987C-E889-160586EE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022" y="271682"/>
            <a:ext cx="10099309" cy="1175035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7F2888-6233-60A8-09FD-3DD0B139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80" y="1324295"/>
            <a:ext cx="11089042" cy="5110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Overview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The Indian Premier League (IPL) is one of the most popular cricket leagues globally.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Predicting match outcomes helps teams, analysts, and fans with strategic insights.</a:t>
            </a:r>
            <a:endParaRPr lang="en-US">
              <a:latin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Objective: 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The aim of this project is to predict the winner of an IPL match based on various features such as the teams playing, toss winner, toss decision, and other match-related factors using different machine learning models like Logistic Regression, SVM, KNN, Decision Trees, Random Forest, and </a:t>
            </a:r>
            <a:r>
              <a:rPr lang="en-US" err="1">
                <a:latin typeface="Times New Roman"/>
                <a:ea typeface="+mn-lt"/>
                <a:cs typeface="+mn-lt"/>
              </a:rPr>
              <a:t>XGBoost</a:t>
            </a:r>
            <a:r>
              <a:rPr lang="en-US">
                <a:latin typeface="Times New Roman"/>
                <a:ea typeface="+mn-lt"/>
                <a:cs typeface="+mn-lt"/>
              </a:rPr>
              <a:t>. The best model must be selected after evaluating the performance and hyperparameters must be tuned for further improvements.</a:t>
            </a:r>
          </a:p>
          <a:p>
            <a:pPr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Dataset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Real IPL match data with features such as teams, toss decisions, match city, and winning metrics.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9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03F52-0A8F-E4D5-A17F-DB8957D3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94" y="249621"/>
            <a:ext cx="10416528" cy="62668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D</a:t>
            </a:r>
            <a:r>
              <a:rPr lang="en-US">
                <a:latin typeface="Times New Roman"/>
                <a:ea typeface="+mj-lt"/>
                <a:cs typeface="+mj-lt"/>
              </a:rPr>
              <a:t>ata Understanding</a:t>
            </a:r>
            <a:endParaRPr lang="en-US">
              <a:latin typeface="Times New Roman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7AD4-5B39-FDE4-20C9-472024E2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95" y="874382"/>
            <a:ext cx="10412356" cy="5141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Dataset Description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Total records: ~750 matches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Columns: Season, city, team1, team2, </a:t>
            </a:r>
            <a:r>
              <a:rPr lang="en-US" err="1">
                <a:latin typeface="Times New Roman"/>
                <a:ea typeface="+mn-lt"/>
                <a:cs typeface="+mn-lt"/>
              </a:rPr>
              <a:t>toss_winner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toss_decision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win_by_runs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win_by_wickets</a:t>
            </a:r>
            <a:r>
              <a:rPr lang="en-US">
                <a:latin typeface="Times New Roman"/>
                <a:ea typeface="+mn-lt"/>
                <a:cs typeface="+mn-lt"/>
              </a:rPr>
              <a:t>, winner, etc.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Target Variable</a:t>
            </a:r>
            <a:r>
              <a:rPr lang="en-US">
                <a:latin typeface="Times New Roman"/>
                <a:ea typeface="+mn-lt"/>
                <a:cs typeface="+mn-lt"/>
              </a:rPr>
              <a:t>: </a:t>
            </a:r>
            <a:r>
              <a:rPr lang="en-US">
                <a:latin typeface="Times New Roman"/>
                <a:cs typeface="Times New Roman"/>
              </a:rPr>
              <a:t>winner</a:t>
            </a: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Features Used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team1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>
                <a:latin typeface="Times New Roman"/>
                <a:cs typeface="Times New Roman"/>
              </a:rPr>
              <a:t>team2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toss_winner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toss_decision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>
                <a:latin typeface="Times New Roman"/>
                <a:cs typeface="Times New Roman"/>
              </a:rPr>
              <a:t>city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>
                <a:latin typeface="Times New Roman"/>
                <a:cs typeface="Times New Roman"/>
              </a:rPr>
              <a:t>Season</a:t>
            </a:r>
            <a:r>
              <a:rPr lang="en-US">
                <a:latin typeface="Times New Roman"/>
                <a:ea typeface="+mn-lt"/>
                <a:cs typeface="+mn-lt"/>
              </a:rPr>
              <a:t>, and derived flags like </a:t>
            </a:r>
            <a:r>
              <a:rPr lang="en-US">
                <a:latin typeface="Times New Roman"/>
                <a:cs typeface="Times New Roman"/>
              </a:rPr>
              <a:t>team1_home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sports match&#10;&#10;AI-generated content may be incorrect.">
            <a:extLst>
              <a:ext uri="{FF2B5EF4-FFF2-40B4-BE49-F238E27FC236}">
                <a16:creationId xmlns:a16="http://schemas.microsoft.com/office/drawing/2014/main" id="{53FD1B9B-3689-EE24-9611-704F9A8C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93" y="3622457"/>
            <a:ext cx="10582275" cy="3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5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CEC5-5F65-A9F8-AF6C-734E5B39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58" y="465667"/>
            <a:ext cx="11022818" cy="650523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Data Cleaning</a:t>
            </a:r>
            <a:endParaRPr lang="en-US">
              <a:latin typeface="Neue Haas Grotesk Text Pr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A3F0-CC7F-A566-433A-F8A266E7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58" y="1324964"/>
            <a:ext cx="11024974" cy="5243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Cleaning Steps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Removed unnecessary columns (like umpire names, ids).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Dropped rows with missing winner or team names.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Categorical Encoding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Applied </a:t>
            </a:r>
            <a:r>
              <a:rPr lang="en-US" b="1" err="1">
                <a:latin typeface="Times New Roman"/>
                <a:cs typeface="Times New Roman"/>
              </a:rPr>
              <a:t>pd.get_dummies</a:t>
            </a:r>
            <a:r>
              <a:rPr lang="en-US" b="1">
                <a:latin typeface="Times New Roman"/>
                <a:cs typeface="Times New Roman"/>
              </a:rPr>
              <a:t>()</a:t>
            </a:r>
            <a:r>
              <a:rPr lang="en-US">
                <a:latin typeface="Times New Roman"/>
                <a:ea typeface="+mn-lt"/>
                <a:cs typeface="+mn-lt"/>
              </a:rPr>
              <a:t> for columns like </a:t>
            </a:r>
            <a:r>
              <a:rPr lang="en-US">
                <a:latin typeface="Times New Roman"/>
                <a:cs typeface="Times New Roman"/>
              </a:rPr>
              <a:t>team1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>
                <a:latin typeface="Times New Roman"/>
                <a:cs typeface="Times New Roman"/>
              </a:rPr>
              <a:t>team2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>
                <a:latin typeface="Times New Roman"/>
                <a:cs typeface="Times New Roman"/>
              </a:rPr>
              <a:t>city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toss_winner</a:t>
            </a:r>
            <a:r>
              <a:rPr lang="en-US">
                <a:latin typeface="Times New Roman"/>
                <a:ea typeface="+mn-lt"/>
                <a:cs typeface="+mn-lt"/>
              </a:rPr>
              <a:t>, and </a:t>
            </a:r>
            <a:r>
              <a:rPr lang="en-US" err="1">
                <a:latin typeface="Times New Roman"/>
                <a:cs typeface="Times New Roman"/>
              </a:rPr>
              <a:t>toss_decision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Target Encoding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Used </a:t>
            </a:r>
            <a:r>
              <a:rPr lang="en-US" b="1" err="1">
                <a:latin typeface="Times New Roman"/>
                <a:ea typeface="+mn-lt"/>
                <a:cs typeface="+mn-lt"/>
              </a:rPr>
              <a:t>LabelEncoder</a:t>
            </a:r>
            <a:r>
              <a:rPr lang="en-US">
                <a:latin typeface="Times New Roman"/>
                <a:ea typeface="+mn-lt"/>
                <a:cs typeface="+mn-lt"/>
              </a:rPr>
              <a:t> to convert team names (winner column) to numerical labels.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Final Features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About 30+ binary and numerical features after encoding.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2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BF262-652B-B3E0-172D-72077F8B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455034"/>
            <a:ext cx="10543184" cy="678744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Exploratory Data Analysis (EDA)</a:t>
            </a:r>
            <a:endParaRPr lang="en-US">
              <a:latin typeface="Times New Roman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C6CCB-4CC2-4855-C393-4B9175811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90" y="1348207"/>
            <a:ext cx="10710331" cy="4753550"/>
          </a:xfrm>
        </p:spPr>
      </p:pic>
    </p:spTree>
    <p:extLst>
      <p:ext uri="{BB962C8B-B14F-4D97-AF65-F5344CB8AC3E}">
        <p14:creationId xmlns:p14="http://schemas.microsoft.com/office/powerpoint/2010/main" val="25432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0D9D0-2B39-6D16-2B4E-DFD8E001E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FF754-3D8A-3639-83CB-22DBA19E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582C1-EEC4-3FAA-E323-C4D2594A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455034"/>
            <a:ext cx="10543184" cy="678744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Exploratory Data Analysis (EDA)</a:t>
            </a:r>
            <a:endParaRPr lang="en-US">
              <a:latin typeface="Times New Roman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A7B8E4-DD7A-68BC-AA5C-F40B4D92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6E8FE026-B928-56AF-1A97-8014D5EF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06" y="1582915"/>
            <a:ext cx="5759233" cy="4820355"/>
          </a:xfrm>
        </p:spPr>
      </p:pic>
      <p:pic>
        <p:nvPicPr>
          <p:cNvPr id="5" name="Picture 4" descr="A graph of a game&#10;&#10;AI-generated content may be incorrect.">
            <a:extLst>
              <a:ext uri="{FF2B5EF4-FFF2-40B4-BE49-F238E27FC236}">
                <a16:creationId xmlns:a16="http://schemas.microsoft.com/office/drawing/2014/main" id="{927BA8D6-9A3A-2433-718D-1124F791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21" y="1585030"/>
            <a:ext cx="5457825" cy="48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BB5C1-6DE4-B079-06A0-6D0B47B8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orange bars&#10;&#10;AI-generated content may be incorrect.">
            <a:extLst>
              <a:ext uri="{FF2B5EF4-FFF2-40B4-BE49-F238E27FC236}">
                <a16:creationId xmlns:a16="http://schemas.microsoft.com/office/drawing/2014/main" id="{5D026C79-67E6-C348-5591-C00FFFF2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3" y="3381873"/>
            <a:ext cx="11830753" cy="346927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C4676-98B7-9206-F6F6-510DA350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873" y="102116"/>
            <a:ext cx="11449792" cy="33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54DD1-3A7A-F8C9-61B8-906B160BC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1540DC-F391-0C58-30B1-6DAA267E5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E80BD-4BAC-D8D8-28E2-705A9F96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455034"/>
            <a:ext cx="10543184" cy="678744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Exploratory Data Analysis (EDA)</a:t>
            </a:r>
            <a:endParaRPr lang="en-US">
              <a:latin typeface="Times New Roman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FBE7D6-9544-6E09-E08B-44C053C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graph of a number of matches&#10;&#10;AI-generated content may be incorrect.">
            <a:extLst>
              <a:ext uri="{FF2B5EF4-FFF2-40B4-BE49-F238E27FC236}">
                <a16:creationId xmlns:a16="http://schemas.microsoft.com/office/drawing/2014/main" id="{FE72E228-ADB8-78BC-FC87-64E5CE3C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95" y="1441804"/>
            <a:ext cx="7025345" cy="5032022"/>
          </a:xfrm>
        </p:spPr>
      </p:pic>
    </p:spTree>
    <p:extLst>
      <p:ext uri="{BB962C8B-B14F-4D97-AF65-F5344CB8AC3E}">
        <p14:creationId xmlns:p14="http://schemas.microsoft.com/office/powerpoint/2010/main" val="279457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901EA-C5D1-5EE2-16CF-3D54E596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4E16F6-941A-EE84-27A2-CD51CB3DA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84B93-FE2E-D171-5C8F-7222F402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201034"/>
            <a:ext cx="10543184" cy="678744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Times New Roman"/>
                <a:ea typeface="+mj-lt"/>
                <a:cs typeface="+mj-lt"/>
              </a:rPr>
              <a:t>Modeling Process</a:t>
            </a:r>
            <a:endParaRPr lang="en-US" sz="2800">
              <a:latin typeface="Times New Roman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0A3840-CECC-275C-CB64-ABDE88EEF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4034-14D0-B640-66C7-A44E9A7D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972962"/>
            <a:ext cx="10701865" cy="5687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Models Implemented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Logistic Regression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Support Vector Machine (SVM)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K-Nearest Neighbors (KNN)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Decision Tree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Random Forest (with OOB score)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1800">
                <a:latin typeface="Times New Roman"/>
                <a:ea typeface="+mn-lt"/>
                <a:cs typeface="+mn-lt"/>
              </a:rPr>
              <a:t> (with hyperparameter tuning)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Hyperparameter Tuning:</a:t>
            </a:r>
            <a:endParaRPr lang="en-US" b="1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Used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GridSearchCV</a:t>
            </a:r>
            <a:r>
              <a:rPr lang="en-US" sz="1800">
                <a:latin typeface="Times New Roman"/>
                <a:ea typeface="+mn-lt"/>
                <a:cs typeface="+mn-lt"/>
              </a:rPr>
              <a:t> for KNN, Decision Tree, Random Forest, and </a:t>
            </a:r>
            <a:r>
              <a:rPr lang="en-US" sz="180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1800">
                <a:latin typeface="Times New Roman"/>
                <a:ea typeface="+mn-lt"/>
                <a:cs typeface="+mn-lt"/>
              </a:rPr>
              <a:t>.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Used Elbow method for KNN optimization.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Evaluation Metrics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Accuracy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Precision, Recall, F1-score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>
                <a:latin typeface="Times New Roman"/>
                <a:ea typeface="+mn-lt"/>
                <a:cs typeface="+mn-lt"/>
              </a:rPr>
              <a:t>Confusion Matrix</a:t>
            </a:r>
            <a:endParaRPr lang="en-US" sz="1800">
              <a:latin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254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SwellVTI</vt:lpstr>
      <vt:lpstr>MACHINE LEARNING REINFORCEMENT PROJECT </vt:lpstr>
      <vt:lpstr>INTRODUCTION</vt:lpstr>
      <vt:lpstr>Data Understanding</vt:lpstr>
      <vt:lpstr>Data Cleaning</vt:lpstr>
      <vt:lpstr>Exploratory Data Analysis (EDA)</vt:lpstr>
      <vt:lpstr>Exploratory Data Analysis (EDA)</vt:lpstr>
      <vt:lpstr>PowerPoint Presentation</vt:lpstr>
      <vt:lpstr>Exploratory Data Analysis (EDA)</vt:lpstr>
      <vt:lpstr>Modeling Process</vt:lpstr>
      <vt:lpstr>Hyperparameter Tuning</vt:lpstr>
      <vt:lpstr>PowerPoint Presentation</vt:lpstr>
      <vt:lpstr>Model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2025-06-06T06:50:43Z</dcterms:created>
  <dcterms:modified xsi:type="dcterms:W3CDTF">2025-06-06T10:21:07Z</dcterms:modified>
</cp:coreProperties>
</file>