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 id="271"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93" autoAdjust="0"/>
    <p:restoredTop sz="94660"/>
  </p:normalViewPr>
  <p:slideViewPr>
    <p:cSldViewPr>
      <p:cViewPr varScale="1">
        <p:scale>
          <a:sx n="105" d="100"/>
          <a:sy n="105" d="100"/>
        </p:scale>
        <p:origin x="900" y="108"/>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[employee_data.csv]Sheet2!PivotTable2</c:name>
    <c:fmtId val="8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19</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38BF-461F-81E7-70944415D911}"/>
            </c:ext>
          </c:extLst>
        </c:ser>
        <c:ser>
          <c:idx val="1"/>
          <c:order val="1"/>
          <c:tx>
            <c:strRef>
              <c:f>Sheet2!$C$3:$C$4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38BF-461F-81E7-70944415D911}"/>
            </c:ext>
          </c:extLst>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38BF-461F-81E7-70944415D911}"/>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38BF-461F-81E7-70944415D911}"/>
            </c:ext>
          </c:extLst>
        </c:ser>
        <c:dLbls>
          <c:showLegendKey val="0"/>
          <c:showVal val="0"/>
          <c:showCatName val="0"/>
          <c:showSerName val="0"/>
          <c:showPercent val="0"/>
          <c:showBubbleSize val="0"/>
        </c:dLbls>
        <c:gapWidth val="219"/>
        <c:overlap val="-27"/>
        <c:axId val="668962735"/>
        <c:axId val="668963695"/>
      </c:barChart>
      <c:catAx>
        <c:axId val="6689627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8963695"/>
        <c:crosses val="autoZero"/>
        <c:auto val="1"/>
        <c:lblAlgn val="ctr"/>
        <c:lblOffset val="100"/>
        <c:noMultiLvlLbl val="0"/>
      </c:catAx>
      <c:valAx>
        <c:axId val="6689636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89627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[employee_data.csv]Sheet2!PivotTable2</c:name>
    <c:fmtId val="56"/>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Sheet2!$B$3:$B$4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58B8-485C-82F9-E7BD298A71E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58B8-485C-82F9-E7BD298A71E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58B8-485C-82F9-E7BD298A71E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58B8-485C-82F9-E7BD298A71E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58B8-485C-82F9-E7BD298A71E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58B8-485C-82F9-E7BD298A71EF}"/>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58B8-485C-82F9-E7BD298A71EF}"/>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58B8-485C-82F9-E7BD298A71EF}"/>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58B8-485C-82F9-E7BD298A71EF}"/>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58B8-485C-82F9-E7BD298A71EF}"/>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19</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58B8-485C-82F9-E7BD298A71EF}"/>
            </c:ext>
          </c:extLst>
        </c:ser>
        <c:ser>
          <c:idx val="1"/>
          <c:order val="1"/>
          <c:tx>
            <c:strRef>
              <c:f>Sheet2!$C$3:$C$4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58B8-485C-82F9-E7BD298A71E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58B8-485C-82F9-E7BD298A71E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58B8-485C-82F9-E7BD298A71E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58B8-485C-82F9-E7BD298A71E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58B8-485C-82F9-E7BD298A71E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58B8-485C-82F9-E7BD298A71EF}"/>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58B8-485C-82F9-E7BD298A71EF}"/>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58B8-485C-82F9-E7BD298A71EF}"/>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58B8-485C-82F9-E7BD298A71EF}"/>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58B8-485C-82F9-E7BD298A71EF}"/>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58B8-485C-82F9-E7BD298A71EF}"/>
            </c:ext>
          </c:extLst>
        </c:ser>
        <c:ser>
          <c:idx val="2"/>
          <c:order val="2"/>
          <c:tx>
            <c:strRef>
              <c:f>Sheet2!$D$3:$D$4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58B8-485C-82F9-E7BD298A71E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58B8-485C-82F9-E7BD298A71E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58B8-485C-82F9-E7BD298A71E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58B8-485C-82F9-E7BD298A71E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58B8-485C-82F9-E7BD298A71E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58B8-485C-82F9-E7BD298A71EF}"/>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58B8-485C-82F9-E7BD298A71EF}"/>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58B8-485C-82F9-E7BD298A71EF}"/>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58B8-485C-82F9-E7BD298A71EF}"/>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58B8-485C-82F9-E7BD298A71EF}"/>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58B8-485C-82F9-E7BD298A71EF}"/>
            </c:ext>
          </c:extLst>
        </c:ser>
        <c:ser>
          <c:idx val="3"/>
          <c:order val="3"/>
          <c:tx>
            <c:strRef>
              <c:f>Sheet2!$E$3:$E$4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58B8-485C-82F9-E7BD298A71E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58B8-485C-82F9-E7BD298A71E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58B8-485C-82F9-E7BD298A71E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58B8-485C-82F9-E7BD298A71E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58B8-485C-82F9-E7BD298A71E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58B8-485C-82F9-E7BD298A71EF}"/>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58B8-485C-82F9-E7BD298A71EF}"/>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58B8-485C-82F9-E7BD298A71EF}"/>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58B8-485C-82F9-E7BD298A71EF}"/>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58B8-485C-82F9-E7BD298A71EF}"/>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58B8-485C-82F9-E7BD298A71EF}"/>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17-10-2024</a:t>
            </a:fld>
            <a:endParaRPr lang="en-IN"/>
          </a:p>
        </p:txBody>
      </p:sp>
      <p:sp>
        <p:nvSpPr>
          <p:cNvPr id="1048706"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7"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Slide Image Placeholder 1"/>
          <p:cNvSpPr>
            <a:spLocks noGrp="1" noRot="1" noChangeAspect="1"/>
          </p:cNvSpPr>
          <p:nvPr>
            <p:ph type="sldImg"/>
          </p:nvPr>
        </p:nvSpPr>
        <p:spPr/>
      </p:sp>
      <p:sp>
        <p:nvSpPr>
          <p:cNvPr id="1048667" name="Notes Placeholder 2"/>
          <p:cNvSpPr>
            <a:spLocks noGrp="1"/>
          </p:cNvSpPr>
          <p:nvPr>
            <p:ph type="body" idx="1"/>
          </p:nvPr>
        </p:nvSpPr>
        <p:spPr/>
        <p:txBody>
          <a:bodyPr/>
          <a:lstStyle/>
          <a:p>
            <a:endParaRPr lang="en-IN" dirty="0"/>
          </a:p>
        </p:txBody>
      </p:sp>
      <p:sp>
        <p:nvSpPr>
          <p:cNvPr id="1048668" name="Slide Number Placeholder 3"/>
          <p:cNvSpPr>
            <a:spLocks noGrp="1"/>
          </p:cNvSpPr>
          <p:nvPr>
            <p:ph type="sldNum" sz="quarter" idx="5"/>
          </p:nvPr>
        </p:nvSpPr>
        <p:spPr/>
        <p:txBody>
          <a:bodyPr/>
          <a:lstStyle/>
          <a:p>
            <a:fld id="{F7F439ED-1E90-4106-847A-8EF19031FE2F}" type="slidenum">
              <a:rPr lang="en-IN" smtClean="0"/>
              <a:t>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10/17/2024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0"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1" name="Holder 3"/>
          <p:cNvSpPr>
            <a:spLocks noGrp="1"/>
          </p:cNvSpPr>
          <p:nvPr>
            <p:ph type="body" idx="1"/>
          </p:nvPr>
        </p:nvSpPr>
        <p:spPr/>
        <p:txBody>
          <a:bodyPr lIns="0" tIns="0" rIns="0" bIns="0"/>
          <a:lstStyle/>
          <a:p>
            <a:endParaRPr/>
          </a:p>
        </p:txBody>
      </p:sp>
      <p:sp>
        <p:nvSpPr>
          <p:cNvPr id="1048692"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3"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10/17/2024</a:t>
            </a:fld>
            <a:endParaRPr lang="en-US"/>
          </a:p>
        </p:txBody>
      </p:sp>
      <p:sp>
        <p:nvSpPr>
          <p:cNvPr id="1048694"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5"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6"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7"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8"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9"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10/17/2024</a:t>
            </a:fld>
            <a:endParaRPr lang="en-US"/>
          </a:p>
        </p:txBody>
      </p:sp>
      <p:sp>
        <p:nvSpPr>
          <p:cNvPr id="1048700"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10/17/2024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1"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2"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10/17/2024</a:t>
            </a:fld>
            <a:endParaRPr lang="en-US"/>
          </a:p>
        </p:txBody>
      </p:sp>
      <p:sp>
        <p:nvSpPr>
          <p:cNvPr id="1048703"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10/17/2024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598038" y="3442335"/>
            <a:ext cx="8610600" cy="1938992"/>
          </a:xfrm>
          <a:prstGeom prst="rect">
            <a:avLst/>
          </a:prstGeom>
          <a:noFill/>
        </p:spPr>
        <p:txBody>
          <a:bodyPr wrap="square" rtlCol="0">
            <a:spAutoFit/>
          </a:bodyPr>
          <a:lstStyle/>
          <a:p>
            <a:r>
              <a:rPr lang="en-US" sz="2400" dirty="0"/>
              <a:t>STUDENT NAME: PAVITHRA J</a:t>
            </a:r>
            <a:endParaRPr lang="zh-CN" altLang="en-US" dirty="0"/>
          </a:p>
          <a:p>
            <a:r>
              <a:rPr lang="en-US" sz="2400" dirty="0"/>
              <a:t>REGISTER NO</a:t>
            </a:r>
            <a:r>
              <a:rPr lang="en-US" sz="2400"/>
              <a:t>: 312219307(asunm1709312219307)</a:t>
            </a:r>
            <a:endParaRPr lang="zh-CN" altLang="en-US" dirty="0"/>
          </a:p>
          <a:p>
            <a:r>
              <a:rPr lang="en-US" sz="2400" dirty="0"/>
              <a:t>DEPARTMENT: B.COM (GENERAL) COMMERCE</a:t>
            </a:r>
          </a:p>
          <a:p>
            <a:r>
              <a:rPr lang="en-US" sz="2400" dirty="0"/>
              <a:t>COLLEGE : LAKSHMI BANGARU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7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4" y="291147"/>
            <a:ext cx="8613775" cy="7987443"/>
          </a:xfrm>
          <a:prstGeom prst="rect">
            <a:avLst/>
          </a:prstGeom>
        </p:spPr>
        <p:txBody>
          <a:bodyPr vert="horz" wrap="square" lIns="0" tIns="13335" rIns="0" bIns="0" rtlCol="0">
            <a:spAutoFit/>
          </a:bodyPr>
          <a:lstStyle/>
          <a:p>
            <a:pPr marL="12700">
              <a:lnSpc>
                <a:spcPct val="100000"/>
              </a:lnSpc>
              <a:spcBef>
                <a:spcPts val="105"/>
              </a:spcBef>
            </a:pPr>
            <a:r>
              <a:rPr lang="en-IN" sz="4800" b="1" spc="15" dirty="0">
                <a:latin typeface="Trebuchet MS"/>
                <a:cs typeface="Trebuchet MS"/>
              </a:rPr>
              <a:t>M</a:t>
            </a:r>
            <a:r>
              <a:rPr lang="en-IN" sz="4800" b="1" dirty="0">
                <a:latin typeface="Trebuchet MS"/>
                <a:cs typeface="Trebuchet MS"/>
              </a:rPr>
              <a:t>O</a:t>
            </a:r>
            <a:r>
              <a:rPr lang="en-IN" sz="4800" b="1" spc="-15" dirty="0">
                <a:latin typeface="Trebuchet MS"/>
                <a:cs typeface="Trebuchet MS"/>
              </a:rPr>
              <a:t>D</a:t>
            </a:r>
            <a:r>
              <a:rPr lang="en-IN" sz="4800" b="1" spc="-35" dirty="0">
                <a:latin typeface="Trebuchet MS"/>
                <a:cs typeface="Trebuchet MS"/>
              </a:rPr>
              <a:t>E</a:t>
            </a:r>
            <a:r>
              <a:rPr lang="en-IN" sz="4800" b="1" spc="-30" dirty="0">
                <a:latin typeface="Trebuchet MS"/>
                <a:cs typeface="Trebuchet MS"/>
              </a:rPr>
              <a:t>LL</a:t>
            </a:r>
            <a:r>
              <a:rPr lang="en-IN" sz="4800" b="1" spc="-5" dirty="0">
                <a:latin typeface="Trebuchet MS"/>
                <a:cs typeface="Trebuchet MS"/>
              </a:rPr>
              <a:t>I</a:t>
            </a:r>
            <a:r>
              <a:rPr lang="en-IN" sz="4800" b="1" spc="30" dirty="0">
                <a:latin typeface="Trebuchet MS"/>
                <a:cs typeface="Trebuchet MS"/>
              </a:rPr>
              <a:t>N</a:t>
            </a:r>
            <a:r>
              <a:rPr lang="en-IN" sz="4800" b="1" spc="5" dirty="0">
                <a:latin typeface="Trebuchet MS"/>
                <a:cs typeface="Trebuchet MS"/>
              </a:rPr>
              <a:t>G</a:t>
            </a:r>
          </a:p>
          <a:p>
            <a:pPr marL="12700">
              <a:lnSpc>
                <a:spcPct val="100000"/>
              </a:lnSpc>
              <a:spcBef>
                <a:spcPts val="105"/>
              </a:spcBef>
            </a:pPr>
            <a:endParaRPr lang="en-IN" sz="4800" b="1"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IN" sz="2400" spc="5" dirty="0">
                <a:latin typeface="Times New Roman" panose="02020603050405020304" pitchFamily="18" charset="0"/>
                <a:cs typeface="Times New Roman" panose="02020603050405020304" pitchFamily="18" charset="0"/>
              </a:rPr>
              <a:t>Data collection :</a:t>
            </a:r>
          </a:p>
          <a:p>
            <a:pPr marL="12700">
              <a:lnSpc>
                <a:spcPct val="100000"/>
              </a:lnSpc>
              <a:spcBef>
                <a:spcPts val="105"/>
              </a:spcBef>
            </a:pPr>
            <a:r>
              <a:rPr lang="en-IN" sz="2400" spc="5" dirty="0">
                <a:latin typeface="Times New Roman" panose="02020603050405020304" pitchFamily="18" charset="0"/>
                <a:cs typeface="Times New Roman" panose="02020603050405020304" pitchFamily="18" charset="0"/>
              </a:rPr>
              <a:t>        1) Collect relevant employee data.</a:t>
            </a:r>
          </a:p>
          <a:p>
            <a:pPr marL="12700">
              <a:lnSpc>
                <a:spcPct val="100000"/>
              </a:lnSpc>
              <a:spcBef>
                <a:spcPts val="105"/>
              </a:spcBef>
            </a:pPr>
            <a:r>
              <a:rPr lang="en-IN" sz="2400" spc="5" dirty="0">
                <a:latin typeface="Times New Roman" panose="02020603050405020304" pitchFamily="18" charset="0"/>
                <a:cs typeface="Times New Roman" panose="02020603050405020304" pitchFamily="18" charset="0"/>
              </a:rPr>
              <a:t>        2) Example: 21 data points.</a:t>
            </a:r>
          </a:p>
          <a:p>
            <a:pPr marL="12700">
              <a:lnSpc>
                <a:spcPct val="100000"/>
              </a:lnSpc>
              <a:spcBef>
                <a:spcPts val="105"/>
              </a:spcBef>
            </a:pPr>
            <a:endParaRPr lang="en-IN" sz="2400"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IN" sz="2400" spc="5" dirty="0">
                <a:latin typeface="Times New Roman" panose="02020603050405020304" pitchFamily="18" charset="0"/>
                <a:cs typeface="Times New Roman" panose="02020603050405020304" pitchFamily="18" charset="0"/>
              </a:rPr>
              <a:t>Feature collection :</a:t>
            </a:r>
          </a:p>
          <a:p>
            <a:pPr marL="12700">
              <a:lnSpc>
                <a:spcPct val="100000"/>
              </a:lnSpc>
              <a:spcBef>
                <a:spcPts val="105"/>
              </a:spcBef>
            </a:pPr>
            <a:r>
              <a:rPr lang="en-IN" sz="2400" spc="5" dirty="0">
                <a:latin typeface="Times New Roman" panose="02020603050405020304" pitchFamily="18" charset="0"/>
                <a:cs typeface="Times New Roman" panose="02020603050405020304" pitchFamily="18" charset="0"/>
              </a:rPr>
              <a:t>        1) Identify and select key performance metrics.</a:t>
            </a:r>
          </a:p>
          <a:p>
            <a:pPr marL="12700">
              <a:lnSpc>
                <a:spcPct val="100000"/>
              </a:lnSpc>
              <a:spcBef>
                <a:spcPts val="105"/>
              </a:spcBef>
            </a:pPr>
            <a:r>
              <a:rPr lang="en-IN" sz="2400" spc="5" dirty="0">
                <a:latin typeface="Times New Roman" panose="02020603050405020304" pitchFamily="18" charset="0"/>
                <a:cs typeface="Times New Roman" panose="02020603050405020304" pitchFamily="18" charset="0"/>
              </a:rPr>
              <a:t>        2) Example: 21 features.</a:t>
            </a:r>
          </a:p>
          <a:p>
            <a:pPr marL="12700">
              <a:lnSpc>
                <a:spcPct val="100000"/>
              </a:lnSpc>
              <a:spcBef>
                <a:spcPts val="105"/>
              </a:spcBef>
            </a:pPr>
            <a:endParaRPr lang="en-IN" sz="2400"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IN" sz="2400" spc="5" dirty="0">
                <a:latin typeface="Times New Roman" panose="02020603050405020304" pitchFamily="18" charset="0"/>
                <a:cs typeface="Times New Roman" panose="02020603050405020304" pitchFamily="18" charset="0"/>
              </a:rPr>
              <a:t>Data cleaning :</a:t>
            </a:r>
          </a:p>
          <a:p>
            <a:pPr marL="12700">
              <a:lnSpc>
                <a:spcPct val="100000"/>
              </a:lnSpc>
              <a:spcBef>
                <a:spcPts val="105"/>
              </a:spcBef>
            </a:pPr>
            <a:r>
              <a:rPr lang="en-IN" sz="2400" spc="5" dirty="0">
                <a:latin typeface="Times New Roman" panose="02020603050405020304" pitchFamily="18" charset="0"/>
                <a:cs typeface="Times New Roman" panose="02020603050405020304" pitchFamily="18" charset="0"/>
              </a:rPr>
              <a:t>        1) Clean and prepare data for analysis.</a:t>
            </a:r>
          </a:p>
          <a:p>
            <a:pPr marL="12700">
              <a:lnSpc>
                <a:spcPct val="100000"/>
              </a:lnSpc>
              <a:spcBef>
                <a:spcPts val="105"/>
              </a:spcBef>
            </a:pPr>
            <a:r>
              <a:rPr lang="en-IN" sz="2400" spc="5" dirty="0">
                <a:latin typeface="Times New Roman" panose="02020603050405020304" pitchFamily="18" charset="0"/>
                <a:cs typeface="Times New Roman" panose="02020603050405020304" pitchFamily="18" charset="0"/>
              </a:rPr>
              <a:t>        2) Example: 11 data points cleaned.</a:t>
            </a:r>
          </a:p>
          <a:p>
            <a:pPr marL="12700">
              <a:lnSpc>
                <a:spcPct val="100000"/>
              </a:lnSpc>
              <a:spcBef>
                <a:spcPts val="105"/>
              </a:spcBef>
            </a:pPr>
            <a:endParaRPr lang="en-IN" sz="2400" spc="5" dirty="0">
              <a:latin typeface="Trebuchet MS"/>
              <a:cs typeface="Trebuchet MS"/>
            </a:endParaRPr>
          </a:p>
          <a:p>
            <a:pPr marL="12700">
              <a:lnSpc>
                <a:spcPct val="100000"/>
              </a:lnSpc>
              <a:spcBef>
                <a:spcPts val="105"/>
              </a:spcBef>
            </a:pPr>
            <a:endParaRPr lang="en-IN" sz="2400" spc="5" dirty="0">
              <a:latin typeface="Trebuchet MS"/>
              <a:cs typeface="Trebuchet MS"/>
            </a:endParaRPr>
          </a:p>
          <a:p>
            <a:pPr marL="12700">
              <a:lnSpc>
                <a:spcPct val="100000"/>
              </a:lnSpc>
              <a:spcBef>
                <a:spcPts val="105"/>
              </a:spcBef>
            </a:pPr>
            <a:endParaRPr lang="en-IN" sz="2400" spc="5" dirty="0">
              <a:latin typeface="Trebuchet MS"/>
              <a:cs typeface="Trebuchet MS"/>
            </a:endParaRPr>
          </a:p>
          <a:p>
            <a:pPr marL="12700">
              <a:lnSpc>
                <a:spcPct val="100000"/>
              </a:lnSpc>
              <a:spcBef>
                <a:spcPts val="105"/>
              </a:spcBef>
            </a:pPr>
            <a:r>
              <a:rPr lang="en-IN" sz="2400" spc="5" dirty="0">
                <a:latin typeface="Trebuchet MS"/>
                <a:cs typeface="Trebuchet MS"/>
              </a:rPr>
              <a:t>                             </a:t>
            </a:r>
          </a:p>
          <a:p>
            <a:pPr marL="12700">
              <a:lnSpc>
                <a:spcPct val="100000"/>
              </a:lnSpc>
              <a:spcBef>
                <a:spcPts val="105"/>
              </a:spcBef>
            </a:pPr>
            <a:r>
              <a:rPr lang="en-IN" sz="4800" b="1" spc="5" dirty="0">
                <a:latin typeface="Trebuchet MS"/>
                <a:cs typeface="Trebuchet MS"/>
              </a:rPr>
              <a:t> </a:t>
            </a:r>
          </a:p>
        </p:txBody>
      </p:sp>
      <p:sp>
        <p:nvSpPr>
          <p:cNvPr id="1048681"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Title 1"/>
          <p:cNvSpPr>
            <a:spLocks noGrp="1"/>
          </p:cNvSpPr>
          <p:nvPr>
            <p:ph type="title"/>
          </p:nvPr>
        </p:nvSpPr>
        <p:spPr>
          <a:xfrm>
            <a:off x="755332" y="385444"/>
            <a:ext cx="10681335" cy="4062651"/>
          </a:xfrm>
        </p:spPr>
        <p:txBody>
          <a:bodyPr/>
          <a:lstStyle/>
          <a:p>
            <a:r>
              <a:rPr lang="en-IN" sz="2400" b="0" dirty="0">
                <a:latin typeface="Times New Roman" panose="02020603050405020304" pitchFamily="18" charset="0"/>
                <a:cs typeface="Times New Roman" panose="02020603050405020304" pitchFamily="18" charset="0"/>
              </a:rPr>
              <a:t>Performance level determination :</a:t>
            </a:r>
            <a:br>
              <a:rPr lang="en-IN" sz="2400" b="0" dirty="0">
                <a:latin typeface="Times New Roman" panose="02020603050405020304" pitchFamily="18" charset="0"/>
                <a:cs typeface="Times New Roman" panose="02020603050405020304" pitchFamily="18" charset="0"/>
              </a:rPr>
            </a:br>
            <a:r>
              <a:rPr lang="en-IN" sz="2400" b="0" dirty="0">
                <a:latin typeface="Times New Roman" panose="02020603050405020304" pitchFamily="18" charset="0"/>
                <a:cs typeface="Times New Roman" panose="02020603050405020304" pitchFamily="18" charset="0"/>
              </a:rPr>
              <a:t>    1) Assign performance levels (e.g., A,B,C,D) to employees.</a:t>
            </a:r>
            <a:br>
              <a:rPr lang="en-IN" sz="2400" b="0" dirty="0">
                <a:latin typeface="Times New Roman" panose="02020603050405020304" pitchFamily="18" charset="0"/>
                <a:cs typeface="Times New Roman" panose="02020603050405020304" pitchFamily="18" charset="0"/>
              </a:rPr>
            </a:br>
            <a:r>
              <a:rPr lang="en-IN" sz="2400" b="0" dirty="0">
                <a:latin typeface="Times New Roman" panose="02020603050405020304" pitchFamily="18" charset="0"/>
                <a:cs typeface="Times New Roman" panose="02020603050405020304" pitchFamily="18" charset="0"/>
              </a:rPr>
              <a:t>    2) Example: 21 employees classified as level D.</a:t>
            </a:r>
            <a:br>
              <a:rPr lang="en-IN" sz="2400" b="0" dirty="0">
                <a:latin typeface="Times New Roman" panose="02020603050405020304" pitchFamily="18" charset="0"/>
                <a:cs typeface="Times New Roman" panose="02020603050405020304" pitchFamily="18" charset="0"/>
              </a:rPr>
            </a:br>
            <a:br>
              <a:rPr lang="en-IN" sz="2400" b="0" dirty="0">
                <a:latin typeface="Times New Roman" panose="02020603050405020304" pitchFamily="18" charset="0"/>
                <a:cs typeface="Times New Roman" panose="02020603050405020304" pitchFamily="18" charset="0"/>
              </a:rPr>
            </a:br>
            <a:r>
              <a:rPr lang="en-IN" sz="2400" b="0" dirty="0">
                <a:latin typeface="Times New Roman" panose="02020603050405020304" pitchFamily="18" charset="0"/>
                <a:cs typeface="Times New Roman" panose="02020603050405020304" pitchFamily="18" charset="0"/>
              </a:rPr>
              <a:t>Summary and Reporting :</a:t>
            </a:r>
            <a:br>
              <a:rPr lang="en-IN" sz="2400" b="0" dirty="0">
                <a:latin typeface="Times New Roman" panose="02020603050405020304" pitchFamily="18" charset="0"/>
                <a:cs typeface="Times New Roman" panose="02020603050405020304" pitchFamily="18" charset="0"/>
              </a:rPr>
            </a:br>
            <a:r>
              <a:rPr lang="en-IN" sz="2400" b="0" dirty="0">
                <a:latin typeface="Times New Roman" panose="02020603050405020304" pitchFamily="18" charset="0"/>
                <a:cs typeface="Times New Roman" panose="02020603050405020304" pitchFamily="18" charset="0"/>
              </a:rPr>
              <a:t>    1) Summarize data and insights.</a:t>
            </a:r>
            <a:br>
              <a:rPr lang="en-IN" sz="2400" b="0" dirty="0">
                <a:latin typeface="Times New Roman" panose="02020603050405020304" pitchFamily="18" charset="0"/>
                <a:cs typeface="Times New Roman" panose="02020603050405020304" pitchFamily="18" charset="0"/>
              </a:rPr>
            </a:br>
            <a:r>
              <a:rPr lang="en-IN" sz="2400" b="0" dirty="0">
                <a:latin typeface="Times New Roman" panose="02020603050405020304" pitchFamily="18" charset="0"/>
                <a:cs typeface="Times New Roman" panose="02020603050405020304" pitchFamily="18" charset="0"/>
              </a:rPr>
              <a:t>    2) Example: Summary for 12 employees in category D.</a:t>
            </a:r>
            <a:br>
              <a:rPr lang="en-IN" sz="2400" b="0" dirty="0">
                <a:latin typeface="Times New Roman" panose="02020603050405020304" pitchFamily="18" charset="0"/>
                <a:cs typeface="Times New Roman" panose="02020603050405020304" pitchFamily="18" charset="0"/>
              </a:rPr>
            </a:br>
            <a:br>
              <a:rPr lang="en-IN" sz="2400" b="0" dirty="0">
                <a:latin typeface="Times New Roman" panose="02020603050405020304" pitchFamily="18" charset="0"/>
                <a:cs typeface="Times New Roman" panose="02020603050405020304" pitchFamily="18" charset="0"/>
              </a:rPr>
            </a:br>
            <a:r>
              <a:rPr lang="en-IN" sz="2400" b="0" dirty="0">
                <a:latin typeface="Times New Roman" panose="02020603050405020304" pitchFamily="18" charset="0"/>
                <a:cs typeface="Times New Roman" panose="02020603050405020304" pitchFamily="18" charset="0"/>
              </a:rPr>
              <a:t>Visualization and Final Analysis :</a:t>
            </a:r>
            <a:br>
              <a:rPr lang="en-IN" sz="2400" b="0" dirty="0">
                <a:latin typeface="Times New Roman" panose="02020603050405020304" pitchFamily="18" charset="0"/>
                <a:cs typeface="Times New Roman" panose="02020603050405020304" pitchFamily="18" charset="0"/>
              </a:rPr>
            </a:br>
            <a:r>
              <a:rPr lang="en-IN" sz="2400" b="0" dirty="0">
                <a:latin typeface="Times New Roman" panose="02020603050405020304" pitchFamily="18" charset="0"/>
                <a:cs typeface="Times New Roman" panose="02020603050405020304" pitchFamily="18" charset="0"/>
              </a:rPr>
              <a:t>    1) Create visual reports and final summaries.</a:t>
            </a:r>
            <a:br>
              <a:rPr lang="en-IN" sz="2400" b="0" dirty="0">
                <a:latin typeface="Times New Roman" panose="02020603050405020304" pitchFamily="18" charset="0"/>
                <a:cs typeface="Times New Roman" panose="02020603050405020304" pitchFamily="18" charset="0"/>
              </a:rPr>
            </a:br>
            <a:r>
              <a:rPr lang="en-IN" sz="2400" b="0" dirty="0">
                <a:latin typeface="Times New Roman" panose="02020603050405020304" pitchFamily="18" charset="0"/>
                <a:cs typeface="Times New Roman" panose="02020603050405020304" pitchFamily="18" charset="0"/>
              </a:rPr>
              <a:t>    2) Example: 11 visualizations, 12 key insights</a:t>
            </a:r>
            <a:r>
              <a:rPr lang="en-IN" sz="2400" b="0" dirty="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8" name="object 6"/>
          <p:cNvPicPr>
            <a:picLocks/>
          </p:cNvPicPr>
          <p:nvPr/>
        </p:nvPicPr>
        <p:blipFill>
          <a:blip r:embed="rId2" cstate="print"/>
          <a:stretch>
            <a:fillRect/>
          </a:stretch>
        </p:blipFill>
        <p:spPr>
          <a:xfrm>
            <a:off x="1666875" y="6467475"/>
            <a:ext cx="76200" cy="177800"/>
          </a:xfrm>
          <a:prstGeom prst="rect">
            <a:avLst/>
          </a:prstGeom>
        </p:spPr>
      </p:pic>
      <p:sp>
        <p:nvSpPr>
          <p:cNvPr id="1048686"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7"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4194304" name="Chart 7"/>
          <p:cNvGraphicFramePr>
            <a:graphicFrameLocks/>
          </p:cNvGraphicFramePr>
          <p:nvPr/>
        </p:nvGraphicFramePr>
        <p:xfrm>
          <a:off x="1666875" y="1447799"/>
          <a:ext cx="6715125" cy="43719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Title 1"/>
          <p:cNvSpPr>
            <a:spLocks noGrp="1"/>
          </p:cNvSpPr>
          <p:nvPr>
            <p:ph type="title"/>
          </p:nvPr>
        </p:nvSpPr>
        <p:spPr/>
        <p:txBody>
          <a:bodyPr/>
          <a:lstStyle/>
          <a:p>
            <a:r>
              <a:rPr lang="en-IN" dirty="0"/>
              <a:t>RESULTS</a:t>
            </a:r>
          </a:p>
        </p:txBody>
      </p:sp>
      <p:graphicFrame>
        <p:nvGraphicFramePr>
          <p:cNvPr id="4194305" name="Chart 3"/>
          <p:cNvGraphicFramePr>
            <a:graphicFrameLocks/>
          </p:cNvGraphicFramePr>
          <p:nvPr/>
        </p:nvGraphicFramePr>
        <p:xfrm>
          <a:off x="2743200" y="1676400"/>
          <a:ext cx="5638800" cy="3124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Title 1"/>
          <p:cNvSpPr>
            <a:spLocks noGrp="1"/>
          </p:cNvSpPr>
          <p:nvPr>
            <p:ph type="title"/>
          </p:nvPr>
        </p:nvSpPr>
        <p:spPr>
          <a:xfrm>
            <a:off x="755332" y="385444"/>
            <a:ext cx="10681335" cy="4062651"/>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sz="2400" b="0" dirty="0">
                <a:latin typeface="Times New Roman" panose="02020603050405020304" pitchFamily="18" charset="0"/>
                <a:cs typeface="Times New Roman" panose="02020603050405020304" pitchFamily="18" charset="0"/>
              </a:rPr>
              <a:t>To analyze employee performance using Excel, organize your data into a structured table, including columns for key performance metrics such as sales, project completion rates, customer satisfaction, attendance, and feedback. Use Excel tools like pivot tables, charts, and conditional formatting to compare  identify high and low performers, and determine areas needing improvement. Conclude by summarizing the overall performance and identifying actionable insights for employee development or recognition.</a:t>
            </a:r>
            <a:br>
              <a:rPr lang="en-US" sz="2400" b="0" dirty="0">
                <a:latin typeface="Times New Roman" panose="02020603050405020304" pitchFamily="18" charset="0"/>
                <a:cs typeface="Times New Roman" panose="02020603050405020304" pitchFamily="18" charset="0"/>
              </a:rPr>
            </a:br>
            <a:endParaRPr lang="en-IN" sz="2400" b="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048647"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9" name="TextBox 10"/>
          <p:cNvSpPr txBox="1"/>
          <p:nvPr/>
        </p:nvSpPr>
        <p:spPr>
          <a:xfrm>
            <a:off x="533400" y="1847050"/>
            <a:ext cx="9601200" cy="1869440"/>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Our Organization faces challenges in accurately assessing employee performance across departments, leading to inefficiencies and overlooked talent. We aim to use Excel to analyze performance data, identify trends, and pinpoint areas for improvement to enhance overall productivity.</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3"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5" name="TextBox 10"/>
          <p:cNvSpPr txBox="1"/>
          <p:nvPr/>
        </p:nvSpPr>
        <p:spPr>
          <a:xfrm>
            <a:off x="990600" y="2133600"/>
            <a:ext cx="7924800" cy="3647440"/>
          </a:xfrm>
          <a:prstGeom prst="rect">
            <a:avLst/>
          </a:prstGeom>
          <a:noFill/>
        </p:spPr>
        <p:txBody>
          <a:bodyPr wrap="square" rtlCol="0">
            <a:spAutoFit/>
          </a:bodyPr>
          <a:lstStyle/>
          <a:p>
            <a:pPr algn="l"/>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 Excel involves evaluating employee metrics like productivity, attendance, and quality of work. The goal is to gain insights that support decisions on promotions, training, and performance improvements. Data is typically collected from HR records, productivity logs, and performance reviews, which are then analyzed using Excel's functions, charts, and pivot tables. The outcome helps identify high performers, areas for development, and overall trends in employee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7"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9"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0"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2097163" name="Picture 2" descr="7 Types of Organizational Structures for Companies"/>
          <p:cNvPicPr>
            <a:picLocks noChangeAspect="1" noChangeArrowheads="1"/>
          </p:cNvPicPr>
          <p:nvPr/>
        </p:nvPicPr>
        <p:blipFill>
          <a:blip r:embed="rId3"/>
          <a:srcRect/>
          <a:stretch>
            <a:fillRect/>
          </a:stretch>
        </p:blipFill>
        <p:spPr bwMode="auto">
          <a:xfrm>
            <a:off x="1814512" y="1449173"/>
            <a:ext cx="6719888" cy="4843162"/>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object 2"/>
          <p:cNvPicPr>
            <a:picLocks/>
          </p:cNvPicPr>
          <p:nvPr/>
        </p:nvPicPr>
        <p:blipFill>
          <a:blip r:embed="rId3" cstate="print"/>
          <a:stretch>
            <a:fillRect/>
          </a:stretch>
        </p:blipFill>
        <p:spPr>
          <a:xfrm>
            <a:off x="0" y="1476375"/>
            <a:ext cx="2695574" cy="3248025"/>
          </a:xfrm>
          <a:prstGeom prst="rect">
            <a:avLst/>
          </a:prstGeom>
        </p:spPr>
      </p:pic>
      <p:sp>
        <p:nvSpPr>
          <p:cNvPr id="104866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4" name="object 6"/>
          <p:cNvSpPr txBox="1">
            <a:spLocks noGrp="1"/>
          </p:cNvSpPr>
          <p:nvPr>
            <p:ph type="title"/>
          </p:nvPr>
        </p:nvSpPr>
        <p:spPr>
          <a:xfrm>
            <a:off x="558165" y="857885"/>
            <a:ext cx="9763125" cy="4630114"/>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br>
              <a:rPr lang="en-IN" sz="3600" dirty="0"/>
            </a:br>
            <a:r>
              <a:rPr lang="en-IN" sz="3600" dirty="0"/>
              <a:t>                        </a:t>
            </a:r>
            <a:r>
              <a:rPr lang="en-IN" sz="2400" b="0" dirty="0"/>
              <a:t>Conditional formatting – missing</a:t>
            </a:r>
            <a:br>
              <a:rPr lang="en-IN" sz="2400" b="0" dirty="0"/>
            </a:br>
            <a:r>
              <a:rPr lang="en-IN" sz="2400" b="0" dirty="0"/>
              <a:t>                                    Filter – remove</a:t>
            </a:r>
            <a:br>
              <a:rPr lang="en-IN" sz="2400" b="0" dirty="0"/>
            </a:br>
            <a:r>
              <a:rPr lang="en-IN" sz="2400" b="0" dirty="0"/>
              <a:t>                                    Formula – performance</a:t>
            </a:r>
            <a:br>
              <a:rPr lang="en-IN" sz="2400" b="0" dirty="0"/>
            </a:br>
            <a:r>
              <a:rPr lang="en-IN" sz="2400" b="0" dirty="0"/>
              <a:t>                                    Pivot – summary</a:t>
            </a:r>
            <a:br>
              <a:rPr lang="en-IN" sz="2400" b="0" dirty="0"/>
            </a:br>
            <a:r>
              <a:rPr lang="en-IN" sz="2400" b="0" dirty="0"/>
              <a:t>                                    Graph – data visualization</a:t>
            </a:r>
            <a:br>
              <a:rPr lang="en-IN" sz="2400" b="0" dirty="0"/>
            </a:br>
            <a:br>
              <a:rPr lang="en-IN" sz="2400" b="0" dirty="0"/>
            </a:br>
            <a:br>
              <a:rPr lang="en-IN" sz="3600" dirty="0"/>
            </a:br>
            <a:endParaRPr sz="3600" dirty="0"/>
          </a:p>
        </p:txBody>
      </p:sp>
      <p:pic>
        <p:nvPicPr>
          <p:cNvPr id="2097165" name="object 7"/>
          <p:cNvPicPr>
            <a:picLocks/>
          </p:cNvPicPr>
          <p:nvPr/>
        </p:nvPicPr>
        <p:blipFill>
          <a:blip r:embed="rId4" cstate="print"/>
          <a:stretch>
            <a:fillRect/>
          </a:stretch>
        </p:blipFill>
        <p:spPr>
          <a:xfrm>
            <a:off x="676275" y="6467475"/>
            <a:ext cx="2143125" cy="200025"/>
          </a:xfrm>
          <a:prstGeom prst="rect">
            <a:avLst/>
          </a:prstGeom>
        </p:spPr>
      </p:pic>
      <p:sp>
        <p:nvSpPr>
          <p:cNvPr id="1048665"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Title 1"/>
          <p:cNvSpPr>
            <a:spLocks noGrp="1"/>
          </p:cNvSpPr>
          <p:nvPr>
            <p:ph type="title"/>
          </p:nvPr>
        </p:nvSpPr>
        <p:spPr>
          <a:xfrm>
            <a:off x="755332" y="385444"/>
            <a:ext cx="10681335" cy="6278642"/>
          </a:xfrm>
        </p:spPr>
        <p:txBody>
          <a:bodyPr/>
          <a:lstStyle/>
          <a:p>
            <a:r>
              <a:rPr lang="en-IN" dirty="0"/>
              <a:t>Dataset Description</a:t>
            </a:r>
            <a:br>
              <a:rPr lang="en-IN" dirty="0"/>
            </a:br>
            <a:r>
              <a:rPr lang="en-IN" dirty="0"/>
              <a:t>       </a:t>
            </a:r>
            <a:br>
              <a:rPr lang="en-IN" dirty="0"/>
            </a:br>
            <a:r>
              <a:rPr lang="en-IN" sz="2400" b="0" dirty="0"/>
              <a:t>                 Employee – Kaggle</a:t>
            </a:r>
            <a:br>
              <a:rPr lang="en-IN" sz="2400" b="0" dirty="0"/>
            </a:br>
            <a:r>
              <a:rPr lang="en-IN" sz="2400" b="0" dirty="0"/>
              <a:t>                 26 - features</a:t>
            </a:r>
            <a:br>
              <a:rPr lang="en-IN" sz="2400" b="0" dirty="0"/>
            </a:br>
            <a:r>
              <a:rPr lang="en-IN" sz="2400" b="0" dirty="0"/>
              <a:t>                 9 - features</a:t>
            </a:r>
            <a:br>
              <a:rPr lang="en-IN" sz="2400" b="0" dirty="0"/>
            </a:br>
            <a:r>
              <a:rPr lang="en-IN" sz="2400" b="0" dirty="0"/>
              <a:t>                 Emp id - </a:t>
            </a:r>
            <a:r>
              <a:rPr lang="en-IN" sz="2400" b="0" dirty="0" err="1"/>
              <a:t>num</a:t>
            </a:r>
            <a:br>
              <a:rPr lang="en-IN" sz="2400" b="0" dirty="0"/>
            </a:br>
            <a:r>
              <a:rPr lang="en-IN" sz="2400" b="0" dirty="0"/>
              <a:t>                 Name - text</a:t>
            </a:r>
            <a:br>
              <a:rPr lang="en-IN" sz="2400" b="0" dirty="0"/>
            </a:br>
            <a:r>
              <a:rPr lang="en-IN" sz="2400" b="0" dirty="0"/>
              <a:t>                 Emp type</a:t>
            </a:r>
            <a:br>
              <a:rPr lang="en-IN" sz="2400" b="0" dirty="0"/>
            </a:br>
            <a:r>
              <a:rPr lang="en-IN" sz="2400" b="0" dirty="0"/>
              <a:t>                 Performance level </a:t>
            </a:r>
            <a:br>
              <a:rPr lang="en-IN" sz="2400" b="0" dirty="0"/>
            </a:br>
            <a:r>
              <a:rPr lang="en-IN" sz="2400" b="0" dirty="0"/>
              <a:t>                 Gender - male/female</a:t>
            </a:r>
            <a:br>
              <a:rPr lang="en-IN" sz="2400" b="0" dirty="0"/>
            </a:br>
            <a:r>
              <a:rPr lang="en-IN" sz="2400" b="0" dirty="0"/>
              <a:t>                 Employee rating - </a:t>
            </a:r>
            <a:r>
              <a:rPr lang="en-IN" sz="2400" b="0" dirty="0" err="1"/>
              <a:t>num</a:t>
            </a:r>
            <a:br>
              <a:rPr lang="en-IN" sz="2400" b="0" dirty="0"/>
            </a:br>
            <a:br>
              <a:rPr lang="en-IN" dirty="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66675" y="3381373"/>
            <a:ext cx="2466975" cy="3419475"/>
          </a:xfrm>
          <a:prstGeom prst="rect">
            <a:avLst/>
          </a:prstGeom>
        </p:spPr>
      </p:pic>
      <p:sp>
        <p:nvSpPr>
          <p:cNvPr id="1048674"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5"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743200" y="2904319"/>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77" name="TextBox 10"/>
          <p:cNvSpPr txBox="1"/>
          <p:nvPr/>
        </p:nvSpPr>
        <p:spPr>
          <a:xfrm>
            <a:off x="1295399" y="2133600"/>
            <a:ext cx="8239126" cy="954107"/>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Performance level=IFS(Z8&gt;=5,"VERY HIGH",Z8&gt;=4,"HIGH",Z8&gt;=3,"MED",TRUE,"LOW</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600</Words>
  <Application>Microsoft Office PowerPoint</Application>
  <PresentationFormat>Widescreen</PresentationFormat>
  <Paragraphs>65</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                          Conditional formatting – missing                                     Filter – remove                                     Formula – performance                                     Pivot – summary                                     Graph – data visualization   </vt:lpstr>
      <vt:lpstr>Dataset Description                          Employee – Kaggle                  26 - features                  9 - features                  Emp id - num                  Name - text                  Emp type                  Performance level                   Gender - male/female                  Employee rating - num  </vt:lpstr>
      <vt:lpstr>THE "WOW" IN OUR SOLUTION</vt:lpstr>
      <vt:lpstr>PowerPoint Presentation</vt:lpstr>
      <vt:lpstr>Performance level determination :     1) Assign performance levels (e.g., A,B,C,D) to employees.     2) Example: 21 employees classified as level D.  Summary and Reporting :     1) Summarize data and insights.     2) Example: Summary for 12 employees in category D.  Visualization and Final Analysis :     1) Create visual reports and final summaries.     2) Example: 11 visualizations, 12 key insights. </vt:lpstr>
      <vt:lpstr>RESULTS</vt:lpstr>
      <vt:lpstr>RESULTS</vt:lpstr>
      <vt:lpstr>Conclusion  To analyze employee performance using Excel, organize your data into a structured table, including columns for key performance metrics such as sales, project completion rates, customer satisfaction, attendance, and feedback. Use Excel tools like pivot tables, charts, and conditional formatting to compare  identify high and low performers, and determine areas needing improvement. Conclude by summarizing the overall performance and identifying actionable insights for employee development or recognition.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skkumar05@outlook.com</cp:lastModifiedBy>
  <cp:revision>1</cp:revision>
  <dcterms:created xsi:type="dcterms:W3CDTF">2024-03-29T04:07:22Z</dcterms:created>
  <dcterms:modified xsi:type="dcterms:W3CDTF">2024-10-17T08:42:18Z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a03bd077581d4fcbb2bc1e85d07fe93a</vt:lpwstr>
  </property>
</Properties>
</file>