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a:t>
            </a:r>
            <a:r>
              <a:rPr lang="en-US" b="1" dirty="0" smtClean="0">
                <a:solidFill>
                  <a:schemeClr val="accent1"/>
                </a:solidFill>
                <a:latin typeface="Arial" panose="020B0604020202020204" pitchFamily="34" charset="0"/>
                <a:cs typeface="Arial" panose="020B0604020202020204" pitchFamily="34" charset="0"/>
              </a:rPr>
              <a:t>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81506" y="41291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smtClean="0">
                <a:solidFill>
                  <a:schemeClr val="accent1">
                    <a:lumMod val="75000"/>
                  </a:schemeClr>
                </a:solidFill>
                <a:latin typeface="Arial"/>
                <a:cs typeface="Arial"/>
              </a:rPr>
              <a:t>A.PAVITHRA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SCAD </a:t>
            </a:r>
            <a:r>
              <a:rPr lang="en-US" sz="2000" b="1" dirty="0" smtClean="0">
                <a:solidFill>
                  <a:schemeClr val="accent1">
                    <a:lumMod val="75000"/>
                  </a:schemeClr>
                </a:solidFill>
                <a:latin typeface="Arial"/>
                <a:cs typeface="Arial"/>
              </a:rPr>
              <a:t>COLLEGE OF ENGINEERING AND </a:t>
            </a:r>
            <a:r>
              <a:rPr lang="en-US" sz="2000" b="1" dirty="0" smtClean="0">
                <a:solidFill>
                  <a:schemeClr val="accent1">
                    <a:lumMod val="75000"/>
                  </a:schemeClr>
                </a:solidFill>
                <a:latin typeface="Arial"/>
                <a:cs typeface="Arial"/>
              </a:rPr>
              <a:t>TECHNOLOGY</a:t>
            </a:r>
          </a:p>
          <a:p>
            <a:pPr marL="457200" indent="-457200">
              <a:buAutoNum type="arabicPeriod"/>
            </a:pPr>
            <a:r>
              <a:rPr lang="en-US" sz="2000" b="1" dirty="0" smtClean="0">
                <a:solidFill>
                  <a:schemeClr val="accent1">
                    <a:lumMod val="75000"/>
                  </a:schemeClr>
                </a:solidFill>
                <a:latin typeface="Arial"/>
                <a:cs typeface="Arial"/>
              </a:rPr>
              <a:t>ELECTRICAL AND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0" y="1131375"/>
            <a:ext cx="11610808" cy="5300421"/>
          </a:xfrm>
        </p:spPr>
        <p:txBody>
          <a:bodyPr>
            <a:normAutofit fontScale="70000" lnSpcReduction="20000"/>
          </a:bodyPr>
          <a:lstStyle/>
          <a:p>
            <a:r>
              <a:rPr lang="en-IN" sz="2400" b="1" dirty="0" smtClean="0"/>
              <a:t>American Heart Association (AHA)</a:t>
            </a:r>
            <a:r>
              <a:rPr lang="en-IN" sz="2400" dirty="0" smtClean="0"/>
              <a:t>: The AHA is a leading organization dedicated to cardiovascular research, education, and advocacy. Their website offers a wealth of information on heart disease, including risk factors, prevention strategies, treatment options, </a:t>
            </a:r>
            <a:r>
              <a:rPr lang="en-IN" sz="2300" dirty="0" smtClean="0"/>
              <a:t>and</a:t>
            </a:r>
            <a:r>
              <a:rPr lang="en-IN" sz="2400" dirty="0" smtClean="0"/>
              <a:t> patient resources. (Website: heart.org)</a:t>
            </a:r>
          </a:p>
          <a:p>
            <a:r>
              <a:rPr lang="en-IN" sz="2400" b="1" dirty="0" err="1" smtClean="0"/>
              <a:t>Centers</a:t>
            </a:r>
            <a:r>
              <a:rPr lang="en-IN" sz="2400" b="1" dirty="0" smtClean="0"/>
              <a:t> </a:t>
            </a:r>
            <a:r>
              <a:rPr lang="en-IN" sz="2400" b="1" dirty="0" smtClean="0">
                <a:latin typeface="Californian FB" pitchFamily="18" charset="0"/>
              </a:rPr>
              <a:t>for</a:t>
            </a:r>
            <a:r>
              <a:rPr lang="en-IN" sz="2400" b="1" dirty="0" smtClean="0"/>
              <a:t> Disease Control and Prevention (CDC)</a:t>
            </a:r>
            <a:r>
              <a:rPr lang="en-IN" sz="2400" dirty="0" smtClean="0"/>
              <a:t>: The CDC provides evidence-based information and statistics on heart disease and related conditions, as well as guidance on prevention, screening, and public health initiatives. (Website: cdc.gov/</a:t>
            </a:r>
            <a:r>
              <a:rPr lang="en-IN" sz="2400" dirty="0" err="1" smtClean="0"/>
              <a:t>heartdisease</a:t>
            </a:r>
            <a:r>
              <a:rPr lang="en-IN" sz="2400" dirty="0" smtClean="0"/>
              <a:t>)</a:t>
            </a:r>
          </a:p>
          <a:p>
            <a:r>
              <a:rPr lang="en-IN" sz="2400" b="1" dirty="0" smtClean="0"/>
              <a:t>National Heart, Lung, and Blood Institute (NHLBI)</a:t>
            </a:r>
            <a:r>
              <a:rPr lang="en-IN" sz="2400" dirty="0" smtClean="0"/>
              <a:t>: The NHLBI, part of the National Institutes of Health (NIH), conducts research and provides educational resources on heart disease and other cardiovascular conditions. Their website offers guidelines, fact sheets, and tools for healthcare professionals and the general public. (Website: </a:t>
            </a:r>
            <a:r>
              <a:rPr lang="en-IN" sz="2300" dirty="0" smtClean="0"/>
              <a:t>nhlbi.nih.gov/health-topics/heart-disease</a:t>
            </a:r>
            <a:r>
              <a:rPr lang="en-IN" sz="2400" dirty="0" smtClean="0"/>
              <a:t>)</a:t>
            </a:r>
          </a:p>
          <a:p>
            <a:r>
              <a:rPr lang="en-IN" sz="2400" b="1" dirty="0" smtClean="0"/>
              <a:t>European Society of Cardiology (ESC)</a:t>
            </a:r>
            <a:r>
              <a:rPr lang="en-IN" sz="2400" dirty="0" smtClean="0"/>
              <a:t>: The ESC is a professional organization that produces clinical practice guidelines, scientific publications, and educational materials on cardiovascular diseases, including heart disease. Their website offers access to guidelines, research articles, and educational resources. (Website: escardio.org)</a:t>
            </a:r>
          </a:p>
          <a:p>
            <a:r>
              <a:rPr lang="en-IN" sz="2400" b="1" dirty="0" smtClean="0"/>
              <a:t>Mayo Clinic</a:t>
            </a:r>
            <a:r>
              <a:rPr lang="en-IN" sz="2400" dirty="0" smtClean="0"/>
              <a:t>: The Mayo Clinic is a renowned medical institution that publishes authoritative information on various health topics, including heart disease. Their website features articles, patient guides, and multimedia resources covering heart disease symptoms, causes, diagnosis, and treatment options. (Website: mayoclinic.org/diseases-conditions/heart-disease)</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0" y="1129144"/>
            <a:ext cx="11296039" cy="5054680"/>
          </a:xfrm>
        </p:spPr>
        <p:txBody>
          <a:bodyPr>
            <a:noAutofit/>
          </a:bodyPr>
          <a:lstStyle/>
          <a:p>
            <a:r>
              <a:rPr lang="en-IN" sz="1400" b="1" dirty="0" smtClean="0"/>
              <a:t>Understanding Risk Factors</a:t>
            </a:r>
            <a:r>
              <a:rPr lang="en-IN" sz="1400" dirty="0" smtClean="0"/>
              <a:t>: Identifying and understanding the various risk factors associated with heart disease, including but not limited to high blood pressure, high cholesterol, smoking, obesity, diabetes, sedentary lifestyle, and family history.</a:t>
            </a:r>
          </a:p>
          <a:p>
            <a:r>
              <a:rPr lang="en-IN" sz="1400" b="1" dirty="0" smtClean="0"/>
              <a:t>Early Detection and Diagnosis</a:t>
            </a:r>
            <a:r>
              <a:rPr lang="en-IN" sz="1400" dirty="0" smtClean="0"/>
              <a:t>: Developing effective methods for early detection and accurate diagnosis of heart disease through medical tests, imaging techniques, and symptom recognition. This includes the development of predictive models and algorithms based on patient data.</a:t>
            </a:r>
          </a:p>
          <a:p>
            <a:r>
              <a:rPr lang="en-IN" sz="1400" b="1" dirty="0" smtClean="0"/>
              <a:t>Treatment Options</a:t>
            </a:r>
            <a:r>
              <a:rPr lang="en-IN" sz="1400" dirty="0" smtClean="0"/>
              <a:t>: Exploring and optimizing treatment options for different types and stages of heart disease, ranging from medication and lifestyle changes to surgical interventions like bypass surgery, angioplasty, and heart transplants.</a:t>
            </a:r>
          </a:p>
          <a:p>
            <a:r>
              <a:rPr lang="en-IN" sz="1400" b="1" dirty="0" smtClean="0"/>
              <a:t>Management of Chronic Conditions</a:t>
            </a:r>
            <a:r>
              <a:rPr lang="en-IN" sz="1400" dirty="0" smtClean="0"/>
              <a:t>: Finding ways to manage chronic heart conditions to improve patient outcomes and quality of life, including the use of medications, lifestyle modifications, cardiac rehabilitation programs, and ongoing monitoring.</a:t>
            </a:r>
          </a:p>
          <a:p>
            <a:r>
              <a:rPr lang="en-IN" sz="1400" b="1" dirty="0" smtClean="0"/>
              <a:t>Preventive Measures</a:t>
            </a:r>
            <a:r>
              <a:rPr lang="en-IN" sz="1400" dirty="0" smtClean="0"/>
              <a:t>: Implementing strategies for preventing heart disease by promoting healthy lifestyle habits, educating the public about risk factors, encouraging regular health check-ups, and providing access to preventive healthcare services.</a:t>
            </a:r>
          </a:p>
          <a:p>
            <a:r>
              <a:rPr lang="en-IN" sz="1400" b="1" dirty="0" smtClean="0"/>
              <a:t>Healthcare Infrastructure and Access</a:t>
            </a:r>
            <a:r>
              <a:rPr lang="en-IN" sz="1400" dirty="0" smtClean="0"/>
              <a:t>: Addressing issues related to healthcare infrastructure, accessibility, and disparities in access to cardiovascular care, particularly in underserved communities and regions with limited resources.</a:t>
            </a:r>
          </a:p>
          <a:p>
            <a:r>
              <a:rPr lang="en-IN" sz="1400" b="1" dirty="0" smtClean="0"/>
              <a:t>Research and Innovation</a:t>
            </a:r>
            <a:r>
              <a:rPr lang="en-IN" sz="1400" dirty="0" smtClean="0"/>
              <a:t>: Supporting research efforts aimed at advancing our understanding of heart disease, discovering new treatments, improving diagnostic tools, and enhancing preventive strategies through innovations in medical technology and therapeutics.</a:t>
            </a:r>
          </a:p>
          <a:p>
            <a:r>
              <a:rPr lang="en-IN" sz="1400" b="1" dirty="0" smtClean="0"/>
              <a:t>Public Awareness and Education</a:t>
            </a:r>
            <a:r>
              <a:rPr lang="en-IN" sz="1400" dirty="0" smtClean="0"/>
              <a:t>: Increasing public awareness and education about heart disease, its risk factors, symptoms, and preventive measures through campaigns, outreach programs, and educational initiatives targeted at various demographics.</a:t>
            </a:r>
          </a:p>
          <a:p>
            <a:pPr marL="305435" indent="-305435"/>
            <a:endParaRPr lang="en-IN" sz="1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743919" y="1239863"/>
            <a:ext cx="9856922"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201477" y="1239865"/>
            <a:ext cx="11313763" cy="4415830"/>
          </a:xfrm>
          <a:prstGeom prst="rect">
            <a:avLst/>
          </a:prstGeom>
        </p:spPr>
        <p:txBody>
          <a:bodyPr wrap="square">
            <a:spAutoFit/>
          </a:bodyPr>
          <a:lstStyle/>
          <a:p>
            <a:r>
              <a:rPr lang="en-IN" sz="1400" b="1" dirty="0" smtClean="0"/>
              <a:t>Preventive Measures</a:t>
            </a:r>
            <a:r>
              <a:rPr lang="en-IN" sz="1400" dirty="0" smtClean="0"/>
              <a:t>:</a:t>
            </a:r>
          </a:p>
          <a:p>
            <a:pPr lvl="1"/>
            <a:r>
              <a:rPr lang="en-IN" sz="1400" dirty="0" smtClean="0"/>
              <a:t>Promote healthy lifestyle habits such as regular exercise, balanced diet, maintaining a healthy weight, and avoiding smoking and excessive alcohol consumption.</a:t>
            </a:r>
          </a:p>
          <a:p>
            <a:pPr lvl="1"/>
            <a:r>
              <a:rPr lang="en-IN" sz="1400" dirty="0" smtClean="0"/>
              <a:t>Implement population-wide interventions targeting risk factors like hypertension, </a:t>
            </a:r>
            <a:r>
              <a:rPr lang="en-IN" sz="1400" dirty="0" err="1" smtClean="0"/>
              <a:t>hyperlipidemia</a:t>
            </a:r>
            <a:r>
              <a:rPr lang="en-IN" sz="1400" dirty="0" smtClean="0"/>
              <a:t>, and diabetes through public health campaigns, education programs, and policy initiatives.</a:t>
            </a:r>
          </a:p>
          <a:p>
            <a:pPr lvl="1"/>
            <a:r>
              <a:rPr lang="en-IN" sz="1400" dirty="0" smtClean="0"/>
              <a:t>Encourage routine health screenings and check-ups to identify risk factors early and provide interventions as needed.</a:t>
            </a:r>
          </a:p>
          <a:p>
            <a:r>
              <a:rPr lang="en-IN" sz="1400" b="1" dirty="0" smtClean="0"/>
              <a:t>Early Detection and Diagnosis</a:t>
            </a:r>
            <a:r>
              <a:rPr lang="en-IN" sz="1400" dirty="0" smtClean="0"/>
              <a:t>:</a:t>
            </a:r>
          </a:p>
          <a:p>
            <a:pPr lvl="1"/>
            <a:r>
              <a:rPr lang="en-IN" sz="1400" dirty="0" smtClean="0"/>
              <a:t>Develop and deploy advanced diagnostic tools and techniques for early detection of heart disease, including blood tests, electrocardiograms (ECGs), echocardiograms, stress tests, and coronary angiography.</a:t>
            </a:r>
          </a:p>
          <a:p>
            <a:pPr lvl="1"/>
            <a:r>
              <a:rPr lang="en-IN" sz="1400" dirty="0" smtClean="0"/>
              <a:t>Utilize artificial intelligence and machine learning algorithms to analyze patient data and identify patterns indicative of heart disease, enabling timely intervention and treatment.</a:t>
            </a:r>
          </a:p>
          <a:p>
            <a:r>
              <a:rPr lang="en-IN" sz="1400" b="1" dirty="0" smtClean="0"/>
              <a:t>Treatment Options</a:t>
            </a:r>
            <a:r>
              <a:rPr lang="en-IN" sz="1400" dirty="0" smtClean="0"/>
              <a:t>:</a:t>
            </a:r>
          </a:p>
          <a:p>
            <a:pPr lvl="1"/>
            <a:r>
              <a:rPr lang="en-IN" sz="1400" dirty="0" smtClean="0"/>
              <a:t>Offer a range of treatment options tailored to the specific needs and conditions of individual patients, including medications (e.g., </a:t>
            </a:r>
            <a:r>
              <a:rPr lang="en-IN" sz="1400" dirty="0" err="1" smtClean="0"/>
              <a:t>statins</a:t>
            </a:r>
            <a:r>
              <a:rPr lang="en-IN" sz="1400" dirty="0" smtClean="0"/>
              <a:t>, beta-blockers, ACE inhibitors), lifestyle modifications, and surgical interventions (e.g., angioplasty, bypass surgery, valve repair or replacement).</a:t>
            </a:r>
          </a:p>
          <a:p>
            <a:pPr lvl="1"/>
            <a:r>
              <a:rPr lang="en-IN" sz="1400" dirty="0" smtClean="0"/>
              <a:t>Emphasize personalized medicine approaches to treatment, considering factors such as genetic predisposition, </a:t>
            </a:r>
            <a:r>
              <a:rPr lang="en-IN" sz="1400" dirty="0" err="1" smtClean="0"/>
              <a:t>comorbidities</a:t>
            </a:r>
            <a:r>
              <a:rPr lang="en-IN" sz="1400" dirty="0" smtClean="0"/>
              <a:t>, and patient preferences.</a:t>
            </a:r>
          </a:p>
          <a:p>
            <a:endParaRPr lang="en-IN" sz="1400" dirty="0" smtClean="0"/>
          </a:p>
          <a:p>
            <a:endParaRPr lang="en-IN" dirty="0" smtClean="0"/>
          </a:p>
          <a:p>
            <a:endParaRPr lang="en-IN"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0000" lnSpcReduction="20000"/>
          </a:bodyPr>
          <a:lstStyle/>
          <a:p>
            <a:r>
              <a:rPr lang="en-IN" sz="1800" b="1" dirty="0" smtClean="0"/>
              <a:t>Holistic Healthcare Delivery</a:t>
            </a:r>
            <a:r>
              <a:rPr lang="en-IN" sz="1800" dirty="0" smtClean="0"/>
              <a:t>:</a:t>
            </a:r>
          </a:p>
          <a:p>
            <a:pPr lvl="1"/>
            <a:r>
              <a:rPr lang="en-IN" sz="1800" dirty="0" smtClean="0"/>
              <a:t>Integrate primary care, specialty care, and community-based services to provide comprehensive care for individuals with or at risk of heart disease.</a:t>
            </a:r>
          </a:p>
          <a:p>
            <a:pPr lvl="1"/>
            <a:r>
              <a:rPr lang="en-IN" sz="1800" dirty="0" smtClean="0"/>
              <a:t>Implement team-based care models that involve collaboration among healthcare professionals, including physicians, nurses, pharmacists, </a:t>
            </a:r>
            <a:r>
              <a:rPr lang="en-IN" sz="1800" dirty="0" err="1" smtClean="0"/>
              <a:t>dietitians</a:t>
            </a:r>
            <a:r>
              <a:rPr lang="en-IN" sz="1800" dirty="0" smtClean="0"/>
              <a:t>, and </a:t>
            </a:r>
            <a:r>
              <a:rPr lang="en-IN" sz="1800" dirty="0" err="1" smtClean="0"/>
              <a:t>behavioral</a:t>
            </a:r>
            <a:r>
              <a:rPr lang="en-IN" sz="1800" dirty="0" smtClean="0"/>
              <a:t> health specialists, to address the multifaceted needs of patients.</a:t>
            </a:r>
          </a:p>
          <a:p>
            <a:r>
              <a:rPr lang="en-IN" sz="1800" b="1" dirty="0" smtClean="0"/>
              <a:t>Data-driven Decision Making</a:t>
            </a:r>
            <a:r>
              <a:rPr lang="en-IN" sz="1800" dirty="0" smtClean="0"/>
              <a:t>:</a:t>
            </a:r>
          </a:p>
          <a:p>
            <a:pPr lvl="1"/>
            <a:r>
              <a:rPr lang="en-IN" sz="1800" dirty="0" smtClean="0"/>
              <a:t>Utilize health information technology systems to collect, analyze, and share data across healthcare settings to support evidence-based decision making and quality improvement initiatives.</a:t>
            </a:r>
          </a:p>
          <a:p>
            <a:pPr lvl="1"/>
            <a:r>
              <a:rPr lang="en-IN" sz="1800" dirty="0" smtClean="0"/>
              <a:t>Implement population health management strategies to identify high-risk individuals and target interventions to prevent or manage heart disease at the population level.</a:t>
            </a:r>
          </a:p>
          <a:p>
            <a:r>
              <a:rPr lang="en-IN" sz="1800" b="1" dirty="0" smtClean="0"/>
              <a:t>Healthcare Infrastructure and Resources</a:t>
            </a:r>
            <a:r>
              <a:rPr lang="en-IN" sz="1800" dirty="0" smtClean="0"/>
              <a:t>:</a:t>
            </a:r>
          </a:p>
          <a:p>
            <a:pPr lvl="1"/>
            <a:r>
              <a:rPr lang="en-IN" sz="1800" dirty="0" smtClean="0"/>
              <a:t>Strengthen healthcare infrastructure by investing in facilities, equipment, and workforce development to ensure timely access to cardiovascular care, particularly in underserved areas.</a:t>
            </a:r>
          </a:p>
          <a:p>
            <a:pPr lvl="1"/>
            <a:r>
              <a:rPr lang="en-IN" sz="1800" dirty="0" smtClean="0"/>
              <a:t>Allocate resources strategically based on population needs, epidemiological trends, and healthcare disparities to maximize the impact of interventions and improve health outcomes.</a:t>
            </a:r>
          </a:p>
          <a:p>
            <a:r>
              <a:rPr lang="en-IN" sz="1800" b="1" dirty="0" smtClean="0"/>
              <a:t>Policy and Regulation</a:t>
            </a:r>
            <a:r>
              <a:rPr lang="en-IN" sz="1800" dirty="0" smtClean="0"/>
              <a:t>:</a:t>
            </a:r>
          </a:p>
          <a:p>
            <a:pPr lvl="1"/>
            <a:r>
              <a:rPr lang="en-IN" sz="1800" dirty="0" smtClean="0"/>
              <a:t>Advocate for policies and regulations that promote cardiovascular health and address modifiable risk factors such as tobacco use, unhealthy diets, and physical inactivity through measures such as taxation, regulation, and public education campaigns.</a:t>
            </a:r>
          </a:p>
          <a:p>
            <a:pPr lvl="1"/>
            <a:r>
              <a:rPr lang="en-IN" sz="1800" dirty="0" smtClean="0"/>
              <a:t>Support policies that expand access to affordable healthcare coverage, preventive services, and medications for heart disease prevention and management.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r>
              <a:rPr lang="en-IN" b="1" dirty="0" smtClean="0"/>
              <a:t>Data Collection and </a:t>
            </a:r>
            <a:r>
              <a:rPr lang="en-IN" b="1" dirty="0" err="1" smtClean="0"/>
              <a:t>Preprocessing</a:t>
            </a:r>
            <a:r>
              <a:rPr lang="en-IN" dirty="0" smtClean="0"/>
              <a:t>:</a:t>
            </a:r>
          </a:p>
          <a:p>
            <a:pPr lvl="1"/>
            <a:r>
              <a:rPr lang="en-IN" dirty="0" smtClean="0"/>
              <a:t>Gather relevant data from sources such as electronic health records (EHRs), medical databases, research studies, and patient surveys.</a:t>
            </a:r>
          </a:p>
          <a:p>
            <a:pPr lvl="1"/>
            <a:r>
              <a:rPr lang="en-IN" dirty="0" smtClean="0"/>
              <a:t>Clean and </a:t>
            </a:r>
            <a:r>
              <a:rPr lang="en-IN" dirty="0" err="1" smtClean="0"/>
              <a:t>preprocess</a:t>
            </a:r>
            <a:r>
              <a:rPr lang="en-IN" dirty="0" smtClean="0"/>
              <a:t> the data to handle missing values, outliers, and inconsistencies, and transform it into a suitable format for analysis.</a:t>
            </a:r>
          </a:p>
          <a:p>
            <a:r>
              <a:rPr lang="en-IN" b="1" dirty="0" smtClean="0"/>
              <a:t>Feature Selection and Engineering</a:t>
            </a:r>
            <a:r>
              <a:rPr lang="en-IN" dirty="0" smtClean="0"/>
              <a:t>:</a:t>
            </a:r>
          </a:p>
          <a:p>
            <a:pPr lvl="1"/>
            <a:r>
              <a:rPr lang="en-IN" dirty="0" smtClean="0"/>
              <a:t>Identify and select relevant features (variables) that are predictive of heart disease risk, such as age, gender, blood pressure, cholesterol levels, smoking status, and family history.</a:t>
            </a:r>
          </a:p>
          <a:p>
            <a:pPr lvl="1"/>
            <a:r>
              <a:rPr lang="en-IN" dirty="0" smtClean="0"/>
              <a:t>Engineer new features or transform existing ones to enhance the predictive power of the model, such as creating interaction terms or deriving composite variables.</a:t>
            </a:r>
          </a:p>
          <a:p>
            <a:r>
              <a:rPr lang="en-IN" b="1" dirty="0" smtClean="0"/>
              <a:t>Model Development and Training</a:t>
            </a:r>
            <a:r>
              <a:rPr lang="en-IN" dirty="0" smtClean="0"/>
              <a:t>:</a:t>
            </a:r>
          </a:p>
          <a:p>
            <a:pPr lvl="1"/>
            <a:r>
              <a:rPr lang="en-IN" dirty="0" smtClean="0"/>
              <a:t>Choose an appropriate machine learning algorithm for building the predictive model, such as logistic regression, decision trees, random forests, support vector machines, or neural networks.</a:t>
            </a:r>
          </a:p>
          <a:p>
            <a:pPr lvl="1"/>
            <a:r>
              <a:rPr lang="en-IN" dirty="0" smtClean="0"/>
              <a:t>Split the data into training and validation sets, and use techniques such as cross-validation to evaluate the performance of different models and select the best-performing one.</a:t>
            </a:r>
          </a:p>
          <a:p>
            <a:pPr lvl="1"/>
            <a:r>
              <a:rPr lang="en-IN" dirty="0" smtClean="0"/>
              <a:t>Train the selected model on the training data using appropriate optimization techniques to minimize prediction errors and maximize accuracy.</a:t>
            </a:r>
          </a:p>
          <a:p>
            <a:r>
              <a:rPr lang="en-IN" b="1" dirty="0" smtClean="0"/>
              <a:t>Model Evaluation and Validation</a:t>
            </a:r>
            <a:r>
              <a:rPr lang="en-IN" dirty="0" smtClean="0"/>
              <a:t>:</a:t>
            </a:r>
          </a:p>
          <a:p>
            <a:pPr lvl="1"/>
            <a:r>
              <a:rPr lang="en-IN" dirty="0" smtClean="0"/>
              <a:t>Assess the performance of the trained model on the validation set using evaluation metrics such as accuracy, precision, recall, F1-score, and area under the receiver operating characteristic (ROC) curve.</a:t>
            </a:r>
          </a:p>
          <a:p>
            <a:pPr lvl="1"/>
            <a:r>
              <a:rPr lang="en-IN" dirty="0" smtClean="0"/>
              <a:t>Conduct sensitivity analyses and validation studies to evaluate the </a:t>
            </a:r>
            <a:r>
              <a:rPr lang="en-IN" dirty="0" err="1" smtClean="0"/>
              <a:t>generalizability</a:t>
            </a:r>
            <a:r>
              <a:rPr lang="en-IN" dirty="0" smtClean="0"/>
              <a:t> and robustness of the model across different populations and settings.</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r>
              <a:rPr lang="en-IN" sz="2400" b="1" dirty="0" smtClean="0"/>
              <a:t>Prediction Accuracy</a:t>
            </a:r>
            <a:r>
              <a:rPr lang="en-IN" sz="2400" dirty="0" smtClean="0"/>
              <a:t>: The algorithm accurately predicts the risk of heart disease for individual patients based on their unique characteristics and risk factors. This can be measured using evaluation metrics such as accuracy, precision, recall, F1-score, and area under the ROC curve. High accuracy indicates that the model effectively distinguishes between patients with and without heart disease.</a:t>
            </a:r>
          </a:p>
          <a:p>
            <a:r>
              <a:rPr lang="en-IN" sz="2400" b="1" dirty="0" smtClean="0"/>
              <a:t>Risk Stratification</a:t>
            </a:r>
            <a:r>
              <a:rPr lang="en-IN" sz="2400" dirty="0" smtClean="0"/>
              <a:t>: The algorithm stratifies patients into different risk categories (e.g., low, moderate, high) based on their predicted risk of developing heart disease. This helps healthcare providers prioritize interventions and allocate resources more effectively, focusing preventive efforts on high-risk individuals who stand to benefit the most.</a:t>
            </a:r>
          </a:p>
          <a:p>
            <a:r>
              <a:rPr lang="en-IN" sz="2400" b="1" dirty="0" smtClean="0"/>
              <a:t>Feature Importance</a:t>
            </a:r>
            <a:r>
              <a:rPr lang="en-IN" sz="2400" dirty="0" smtClean="0"/>
              <a:t>: The algorithm identifies the most important features or risk factors associated with heart disease risk. This insight can inform clinical decision making and guide interventions aimed at addressing modifiable risk factors such as hypertension, </a:t>
            </a:r>
            <a:r>
              <a:rPr lang="en-IN" sz="2400" dirty="0" err="1" smtClean="0"/>
              <a:t>hyperlipidemia</a:t>
            </a:r>
            <a:r>
              <a:rPr lang="en-IN" sz="2400" dirty="0" smtClean="0"/>
              <a:t>, smoking, and obesity.</a:t>
            </a:r>
          </a:p>
          <a:p>
            <a:r>
              <a:rPr lang="en-IN" sz="2400" b="1" dirty="0" err="1" smtClean="0"/>
              <a:t>Generalizability</a:t>
            </a:r>
            <a:r>
              <a:rPr lang="en-IN" sz="2400" dirty="0" smtClean="0"/>
              <a:t>: The algorithm demonstrates robust performance across diverse populations and settings, indicating its </a:t>
            </a:r>
            <a:r>
              <a:rPr lang="en-IN" sz="2400" dirty="0" err="1" smtClean="0"/>
              <a:t>generalizability</a:t>
            </a:r>
            <a:r>
              <a:rPr lang="en-IN" sz="2400" dirty="0" smtClean="0"/>
              <a:t> and potential for widespread adoption in clinical practice. It performs consistently well across different demographic groups and healthcare contexts, without significant performance degradation.</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lnSpcReduction="20000"/>
          </a:bodyPr>
          <a:lstStyle/>
          <a:p>
            <a:r>
              <a:rPr lang="en-IN" sz="2000" b="1" dirty="0" smtClean="0"/>
              <a:t>Prevention as a Priority</a:t>
            </a:r>
            <a:r>
              <a:rPr lang="en-IN" sz="2000" dirty="0" smtClean="0"/>
              <a:t>: Emphasizing the importance of preventive measures such as promoting healthy lifestyle habits, managing risk factors, and implementing population-wide interventions to reduce the incidence of heart disease.</a:t>
            </a:r>
          </a:p>
          <a:p>
            <a:r>
              <a:rPr lang="en-IN" sz="2000" b="1" dirty="0" smtClean="0"/>
              <a:t>Early Detection and Diagnosis</a:t>
            </a:r>
            <a:r>
              <a:rPr lang="en-IN" sz="2000" dirty="0" smtClean="0"/>
              <a:t>: Highlighting the significance of early detection and accurate diagnosis through the use of advanced screening methods, diagnostic tools, and risk assessment algorithms to identify individuals at high risk of developing heart disease.</a:t>
            </a:r>
          </a:p>
          <a:p>
            <a:r>
              <a:rPr lang="en-IN" sz="2000" b="1" dirty="0" smtClean="0"/>
              <a:t>Tailored Treatment Approaches</a:t>
            </a:r>
            <a:r>
              <a:rPr lang="en-IN" sz="2000" dirty="0" smtClean="0"/>
              <a:t>: Recognizing the need for personalized treatment approaches that consider individual patient characteristics, preferences, and </a:t>
            </a:r>
            <a:r>
              <a:rPr lang="en-IN" sz="2000" dirty="0" err="1" smtClean="0"/>
              <a:t>comorbidities</a:t>
            </a:r>
            <a:r>
              <a:rPr lang="en-IN" sz="2000" dirty="0" smtClean="0"/>
              <a:t> to optimize outcomes and improve quality of life.</a:t>
            </a:r>
          </a:p>
          <a:p>
            <a:r>
              <a:rPr lang="en-IN" sz="2000" b="1" dirty="0" smtClean="0"/>
              <a:t>Integrated Care and Support</a:t>
            </a:r>
            <a:r>
              <a:rPr lang="en-IN" sz="2000" dirty="0" smtClean="0"/>
              <a:t>: Advocating for integrated healthcare delivery models that provide comprehensive care and support for individuals with heart disease, including access to medical treatment, lifestyle </a:t>
            </a:r>
            <a:r>
              <a:rPr lang="en-IN" sz="2000" dirty="0" err="1" smtClean="0"/>
              <a:t>counseling</a:t>
            </a:r>
            <a:r>
              <a:rPr lang="en-IN" sz="2000" dirty="0" smtClean="0"/>
              <a:t>, and ongoing monitoring and management.</a:t>
            </a:r>
          </a:p>
          <a:p>
            <a:r>
              <a:rPr lang="en-IN" sz="2000" b="1" dirty="0" smtClean="0"/>
              <a:t>Health Equity and Access</a:t>
            </a:r>
            <a:r>
              <a:rPr lang="en-IN" sz="2000" dirty="0" smtClean="0"/>
              <a:t>: Addressing disparities in access to cardiovascular care and outcomes by promoting health equity, cultural competence, and inclusivity in healthcare delivery and policy initiatives.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87458" y="1456841"/>
            <a:ext cx="11468745" cy="5078313"/>
          </a:xfrm>
          <a:prstGeom prst="rect">
            <a:avLst/>
          </a:prstGeom>
        </p:spPr>
        <p:txBody>
          <a:bodyPr wrap="square">
            <a:spAutoFit/>
          </a:bodyPr>
          <a:lstStyle/>
          <a:p>
            <a:r>
              <a:rPr lang="en-IN" b="1" dirty="0" smtClean="0"/>
              <a:t>Precision Medicine</a:t>
            </a:r>
            <a:r>
              <a:rPr lang="en-IN" dirty="0" smtClean="0"/>
              <a:t>: Utilizing advances in genomics, proteomics, and other </a:t>
            </a:r>
            <a:r>
              <a:rPr lang="en-IN" dirty="0" err="1" smtClean="0"/>
              <a:t>omics</a:t>
            </a:r>
            <a:r>
              <a:rPr lang="en-IN" dirty="0" smtClean="0"/>
              <a:t> technologies to tailor treatments and interventions based on individual genetic profiles, biomarker signatures, and disease mechanisms. Precision medicine approaches can help identify subtypes of heart disease, predict treatment response, and optimize </a:t>
            </a:r>
            <a:r>
              <a:rPr lang="en-IN" sz="1700" dirty="0" smtClean="0">
                <a:latin typeface="Californian FB" pitchFamily="18" charset="0"/>
              </a:rPr>
              <a:t>therapeutic</a:t>
            </a:r>
            <a:r>
              <a:rPr lang="en-IN" dirty="0" smtClean="0"/>
              <a:t> strategies for better outcomes.</a:t>
            </a:r>
          </a:p>
          <a:p>
            <a:r>
              <a:rPr lang="en-IN" b="1" dirty="0" smtClean="0"/>
              <a:t>Digital </a:t>
            </a:r>
            <a:r>
              <a:rPr lang="en-IN" sz="1700" b="1" dirty="0" smtClean="0">
                <a:latin typeface="Californian FB" pitchFamily="18" charset="0"/>
              </a:rPr>
              <a:t>Health</a:t>
            </a:r>
            <a:r>
              <a:rPr lang="en-IN" b="1" dirty="0" smtClean="0"/>
              <a:t> and Telemedicine</a:t>
            </a:r>
            <a:r>
              <a:rPr lang="en-IN" dirty="0" smtClean="0"/>
              <a:t>: Harnessing digital health technologies such as wearable devices, remote monitoring systems, and telemedicine platforms to facilitate early detection, remote patient monitoring, and virtual care delivery for individuals with heart disease. These technologies enable continuous monitoring of key health metrics, real-time interventions, and personalized feedback to improve patient adherence and outcomes.</a:t>
            </a:r>
          </a:p>
          <a:p>
            <a:r>
              <a:rPr lang="en-IN" b="1" dirty="0" smtClean="0"/>
              <a:t>Artificial Intelligence and Machine Learning</a:t>
            </a:r>
            <a:r>
              <a:rPr lang="en-IN" dirty="0" smtClean="0"/>
              <a:t>: Leveraging artificial intelligence (AI) and machine learning algorithms to analyze large-scale datasets, identify patterns, and develop predictive models for risk assessment, early diagnosis, and treatment optimization in heart disease. AI-driven decision support tools can assist healthcare providers in clinical decision making, risk stratification, and patient management, leading to more efficient and personalized care.</a:t>
            </a:r>
          </a:p>
          <a:p>
            <a:r>
              <a:rPr lang="en-IN" b="1" dirty="0" smtClean="0"/>
              <a:t>Regenerative Medicine and Tissue Engineering</a:t>
            </a:r>
            <a:r>
              <a:rPr lang="en-IN" dirty="0" smtClean="0"/>
              <a:t>: Exploring regenerative medicine approaches such as stem cell therapy, tissue engineering, and gene editing techniques to repair damaged cardiac tissue, restore function, and regenerate healthy myocardium in individuals with heart disease. These innovative therapies hold potential for myocardial regeneration, angiogenesis, and cardiac repair, particularly in cases of heart failure and ischemic heart disease.</a:t>
            </a:r>
            <a:endParaRPr lang="en-IN"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1931</Words>
  <Application>Microsoft Office PowerPoint</Application>
  <PresentationFormat>Custom</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 DATASET</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32</cp:revision>
  <dcterms:created xsi:type="dcterms:W3CDTF">2021-05-26T16:50:10Z</dcterms:created>
  <dcterms:modified xsi:type="dcterms:W3CDTF">2024-04-24T10:11:15Z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