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2"/>
  </p:notesMasterIdLst>
  <p:sldIdLst>
    <p:sldId id="267" r:id="rId2"/>
    <p:sldId id="256" r:id="rId3"/>
    <p:sldId id="258" r:id="rId4"/>
    <p:sldId id="257" r:id="rId5"/>
    <p:sldId id="281" r:id="rId6"/>
    <p:sldId id="261" r:id="rId7"/>
    <p:sldId id="259" r:id="rId8"/>
    <p:sldId id="262" r:id="rId9"/>
    <p:sldId id="294" r:id="rId10"/>
    <p:sldId id="279" r:id="rId11"/>
    <p:sldId id="282" r:id="rId12"/>
    <p:sldId id="280" r:id="rId13"/>
    <p:sldId id="283" r:id="rId14"/>
    <p:sldId id="270" r:id="rId15"/>
    <p:sldId id="274" r:id="rId16"/>
    <p:sldId id="272" r:id="rId17"/>
    <p:sldId id="307" r:id="rId18"/>
    <p:sldId id="309" r:id="rId19"/>
    <p:sldId id="273" r:id="rId20"/>
    <p:sldId id="310" r:id="rId21"/>
    <p:sldId id="296" r:id="rId22"/>
    <p:sldId id="311" r:id="rId23"/>
    <p:sldId id="312" r:id="rId24"/>
    <p:sldId id="303" r:id="rId25"/>
    <p:sldId id="305" r:id="rId26"/>
    <p:sldId id="268" r:id="rId27"/>
    <p:sldId id="275" r:id="rId28"/>
    <p:sldId id="277" r:id="rId29"/>
    <p:sldId id="300" r:id="rId30"/>
    <p:sldId id="301" r:id="rId31"/>
    <p:sldId id="302" r:id="rId32"/>
    <p:sldId id="276" r:id="rId33"/>
    <p:sldId id="297" r:id="rId34"/>
    <p:sldId id="298" r:id="rId35"/>
    <p:sldId id="299" r:id="rId36"/>
    <p:sldId id="278" r:id="rId37"/>
    <p:sldId id="263" r:id="rId38"/>
    <p:sldId id="304" r:id="rId39"/>
    <p:sldId id="271" r:id="rId40"/>
    <p:sldId id="265" r:id="rId41"/>
  </p:sldIdLst>
  <p:sldSz cx="18288000" cy="10287000"/>
  <p:notesSz cx="6858000" cy="9144000"/>
  <p:embeddedFontLst>
    <p:embeddedFont>
      <p:font typeface="Now" panose="020B0604020202020204" charset="0"/>
      <p:regular r:id="rId43"/>
    </p:embeddedFont>
    <p:embeddedFont>
      <p:font typeface="Raleway Bold" panose="020B0604020202020204" charset="0"/>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5033" autoAdjust="0"/>
  </p:normalViewPr>
  <p:slideViewPr>
    <p:cSldViewPr>
      <p:cViewPr varScale="1">
        <p:scale>
          <a:sx n="53" d="100"/>
          <a:sy n="53" d="100"/>
        </p:scale>
        <p:origin x="50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image" Target="../media/image3.jp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image" Target="../media/image3.jp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BA52A6-D4C3-498D-B7F5-68487FBCD080}" type="doc">
      <dgm:prSet loTypeId="urn:microsoft.com/office/officeart/2005/8/layout/vList3" loCatId="list" qsTypeId="urn:microsoft.com/office/officeart/2005/8/quickstyle/simple3" qsCatId="simple" csTypeId="urn:microsoft.com/office/officeart/2005/8/colors/accent1_2" csCatId="accent1" phldr="1"/>
      <dgm:spPr/>
      <dgm:t>
        <a:bodyPr/>
        <a:lstStyle/>
        <a:p>
          <a:endParaRPr lang="en-IN"/>
        </a:p>
      </dgm:t>
    </dgm:pt>
    <dgm:pt modelId="{7F639723-DA26-40C7-BF40-01FAA24FB65A}">
      <dgm:prSet phldrT="[Text]" custT="1"/>
      <dgm:spPr/>
      <dgm:t>
        <a:bodyPr/>
        <a:lstStyle/>
        <a:p>
          <a:r>
            <a:rPr lang="en-IN" sz="3000" dirty="0">
              <a:latin typeface="Times New Roman" panose="02020603050405020304" pitchFamily="18" charset="0"/>
              <a:cs typeface="Times New Roman" panose="02020603050405020304" pitchFamily="18" charset="0"/>
            </a:rPr>
            <a:t>Data collection</a:t>
          </a:r>
        </a:p>
      </dgm:t>
    </dgm:pt>
    <dgm:pt modelId="{DD3BA3A0-E5A4-4912-811C-8787AE3D3CBE}" type="parTrans" cxnId="{53638846-3E5E-41E9-BA73-D00D48C880E0}">
      <dgm:prSet/>
      <dgm:spPr/>
      <dgm:t>
        <a:bodyPr/>
        <a:lstStyle/>
        <a:p>
          <a:endParaRPr lang="en-IN"/>
        </a:p>
      </dgm:t>
    </dgm:pt>
    <dgm:pt modelId="{0C3F863B-4C45-423C-83EA-C6F164F3D16D}" type="sibTrans" cxnId="{53638846-3E5E-41E9-BA73-D00D48C880E0}">
      <dgm:prSet/>
      <dgm:spPr/>
      <dgm:t>
        <a:bodyPr/>
        <a:lstStyle/>
        <a:p>
          <a:endParaRPr lang="en-IN"/>
        </a:p>
      </dgm:t>
    </dgm:pt>
    <dgm:pt modelId="{7338F22F-2CB4-47E0-BE39-056BD1C5C49B}">
      <dgm:prSet phldrT="[Text]" custT="1"/>
      <dgm:spPr/>
      <dgm:t>
        <a:bodyPr/>
        <a:lstStyle/>
        <a:p>
          <a:r>
            <a:rPr lang="en-IN" sz="3000" dirty="0">
              <a:latin typeface="Times New Roman" panose="02020603050405020304" pitchFamily="18" charset="0"/>
              <a:cs typeface="Times New Roman" panose="02020603050405020304" pitchFamily="18" charset="0"/>
            </a:rPr>
            <a:t>Data preprocessing</a:t>
          </a:r>
        </a:p>
      </dgm:t>
    </dgm:pt>
    <dgm:pt modelId="{4AF5DF1D-A070-4787-A0B5-2DDD8D1767A5}" type="parTrans" cxnId="{889F8E2E-46A7-40FD-A961-E60DD6D7CAF4}">
      <dgm:prSet/>
      <dgm:spPr/>
      <dgm:t>
        <a:bodyPr/>
        <a:lstStyle/>
        <a:p>
          <a:endParaRPr lang="en-IN"/>
        </a:p>
      </dgm:t>
    </dgm:pt>
    <dgm:pt modelId="{349DC63E-1A05-40C3-8681-3D4190D30C1D}" type="sibTrans" cxnId="{889F8E2E-46A7-40FD-A961-E60DD6D7CAF4}">
      <dgm:prSet/>
      <dgm:spPr/>
      <dgm:t>
        <a:bodyPr/>
        <a:lstStyle/>
        <a:p>
          <a:endParaRPr lang="en-IN"/>
        </a:p>
      </dgm:t>
    </dgm:pt>
    <dgm:pt modelId="{59544EE0-5509-4145-A170-CD41840E0B87}">
      <dgm:prSet phldrT="[Text]" custT="1"/>
      <dgm:spPr/>
      <dgm:t>
        <a:bodyPr/>
        <a:lstStyle/>
        <a:p>
          <a:r>
            <a:rPr lang="en-IN" sz="3000" dirty="0">
              <a:latin typeface="Times New Roman" panose="02020603050405020304" pitchFamily="18" charset="0"/>
              <a:cs typeface="Times New Roman" panose="02020603050405020304" pitchFamily="18" charset="0"/>
            </a:rPr>
            <a:t>Feature selection &amp;extraction</a:t>
          </a:r>
        </a:p>
      </dgm:t>
    </dgm:pt>
    <dgm:pt modelId="{33648CFA-EF3A-4D64-A079-7B9ED608C5D0}" type="parTrans" cxnId="{6B65DC1C-177A-4478-B617-C8866401CBC9}">
      <dgm:prSet/>
      <dgm:spPr/>
      <dgm:t>
        <a:bodyPr/>
        <a:lstStyle/>
        <a:p>
          <a:endParaRPr lang="en-IN"/>
        </a:p>
      </dgm:t>
    </dgm:pt>
    <dgm:pt modelId="{24744075-8BA7-4391-BB6F-37D33BE28E41}" type="sibTrans" cxnId="{6B65DC1C-177A-4478-B617-C8866401CBC9}">
      <dgm:prSet/>
      <dgm:spPr/>
      <dgm:t>
        <a:bodyPr/>
        <a:lstStyle/>
        <a:p>
          <a:endParaRPr lang="en-IN"/>
        </a:p>
      </dgm:t>
    </dgm:pt>
    <dgm:pt modelId="{00EA4293-844F-41B7-890B-4A2C401D2848}" type="pres">
      <dgm:prSet presAssocID="{BCBA52A6-D4C3-498D-B7F5-68487FBCD080}" presName="linearFlow" presStyleCnt="0">
        <dgm:presLayoutVars>
          <dgm:dir/>
          <dgm:resizeHandles val="exact"/>
        </dgm:presLayoutVars>
      </dgm:prSet>
      <dgm:spPr/>
    </dgm:pt>
    <dgm:pt modelId="{86091C11-02C6-4757-8A84-A3D61139DD05}" type="pres">
      <dgm:prSet presAssocID="{7F639723-DA26-40C7-BF40-01FAA24FB65A}" presName="composite" presStyleCnt="0"/>
      <dgm:spPr/>
    </dgm:pt>
    <dgm:pt modelId="{6C15DC91-115A-4CF2-AB4F-8FEDA3CC857C}" type="pres">
      <dgm:prSet presAssocID="{7F639723-DA26-40C7-BF40-01FAA24FB65A}"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pt>
    <dgm:pt modelId="{F86E302B-F05D-4C34-A0FE-F18CC29E87C5}" type="pres">
      <dgm:prSet presAssocID="{7F639723-DA26-40C7-BF40-01FAA24FB65A}" presName="txShp" presStyleLbl="node1" presStyleIdx="0" presStyleCnt="3">
        <dgm:presLayoutVars>
          <dgm:bulletEnabled val="1"/>
        </dgm:presLayoutVars>
      </dgm:prSet>
      <dgm:spPr/>
    </dgm:pt>
    <dgm:pt modelId="{B12DBC59-FCDE-4433-8010-05EAAFBA1C28}" type="pres">
      <dgm:prSet presAssocID="{0C3F863B-4C45-423C-83EA-C6F164F3D16D}" presName="spacing" presStyleCnt="0"/>
      <dgm:spPr/>
    </dgm:pt>
    <dgm:pt modelId="{0B06E3A1-3EF4-403E-81F1-A83BDF49B40C}" type="pres">
      <dgm:prSet presAssocID="{7338F22F-2CB4-47E0-BE39-056BD1C5C49B}" presName="composite" presStyleCnt="0"/>
      <dgm:spPr/>
    </dgm:pt>
    <dgm:pt modelId="{BF4457DC-9042-4371-9A0E-4E8E7B78CFE8}" type="pres">
      <dgm:prSet presAssocID="{7338F22F-2CB4-47E0-BE39-056BD1C5C49B}" presName="imgShp"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37021E66-0342-449E-975E-099B852BB6A7}" type="pres">
      <dgm:prSet presAssocID="{7338F22F-2CB4-47E0-BE39-056BD1C5C49B}" presName="txShp" presStyleLbl="node1" presStyleIdx="1" presStyleCnt="3">
        <dgm:presLayoutVars>
          <dgm:bulletEnabled val="1"/>
        </dgm:presLayoutVars>
      </dgm:prSet>
      <dgm:spPr/>
    </dgm:pt>
    <dgm:pt modelId="{B9EB9A8B-1EAC-4B60-B8CA-DB3A31719C90}" type="pres">
      <dgm:prSet presAssocID="{349DC63E-1A05-40C3-8681-3D4190D30C1D}" presName="spacing" presStyleCnt="0"/>
      <dgm:spPr/>
    </dgm:pt>
    <dgm:pt modelId="{D851E153-5B32-405F-96DE-7C08BC780E98}" type="pres">
      <dgm:prSet presAssocID="{59544EE0-5509-4145-A170-CD41840E0B87}" presName="composite" presStyleCnt="0"/>
      <dgm:spPr/>
    </dgm:pt>
    <dgm:pt modelId="{25ED72B3-FA80-462F-B0B4-436158C22BB5}" type="pres">
      <dgm:prSet presAssocID="{59544EE0-5509-4145-A170-CD41840E0B87}" presName="imgShp"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6000" r="-6000"/>
          </a:stretch>
        </a:blipFill>
      </dgm:spPr>
    </dgm:pt>
    <dgm:pt modelId="{211409BA-FCEC-43AF-A28B-740C4E553FF7}" type="pres">
      <dgm:prSet presAssocID="{59544EE0-5509-4145-A170-CD41840E0B87}" presName="txShp" presStyleLbl="node1" presStyleIdx="2" presStyleCnt="3">
        <dgm:presLayoutVars>
          <dgm:bulletEnabled val="1"/>
        </dgm:presLayoutVars>
      </dgm:prSet>
      <dgm:spPr/>
    </dgm:pt>
  </dgm:ptLst>
  <dgm:cxnLst>
    <dgm:cxn modelId="{5323B017-D1A9-421E-89A3-3DB3F1C031CC}" type="presOf" srcId="{7338F22F-2CB4-47E0-BE39-056BD1C5C49B}" destId="{37021E66-0342-449E-975E-099B852BB6A7}" srcOrd="0" destOrd="0" presId="urn:microsoft.com/office/officeart/2005/8/layout/vList3"/>
    <dgm:cxn modelId="{6B65DC1C-177A-4478-B617-C8866401CBC9}" srcId="{BCBA52A6-D4C3-498D-B7F5-68487FBCD080}" destId="{59544EE0-5509-4145-A170-CD41840E0B87}" srcOrd="2" destOrd="0" parTransId="{33648CFA-EF3A-4D64-A079-7B9ED608C5D0}" sibTransId="{24744075-8BA7-4391-BB6F-37D33BE28E41}"/>
    <dgm:cxn modelId="{D7EA541E-BFE3-4235-961E-74461DAE870E}" type="presOf" srcId="{BCBA52A6-D4C3-498D-B7F5-68487FBCD080}" destId="{00EA4293-844F-41B7-890B-4A2C401D2848}" srcOrd="0" destOrd="0" presId="urn:microsoft.com/office/officeart/2005/8/layout/vList3"/>
    <dgm:cxn modelId="{889F8E2E-46A7-40FD-A961-E60DD6D7CAF4}" srcId="{BCBA52A6-D4C3-498D-B7F5-68487FBCD080}" destId="{7338F22F-2CB4-47E0-BE39-056BD1C5C49B}" srcOrd="1" destOrd="0" parTransId="{4AF5DF1D-A070-4787-A0B5-2DDD8D1767A5}" sibTransId="{349DC63E-1A05-40C3-8681-3D4190D30C1D}"/>
    <dgm:cxn modelId="{53638846-3E5E-41E9-BA73-D00D48C880E0}" srcId="{BCBA52A6-D4C3-498D-B7F5-68487FBCD080}" destId="{7F639723-DA26-40C7-BF40-01FAA24FB65A}" srcOrd="0" destOrd="0" parTransId="{DD3BA3A0-E5A4-4912-811C-8787AE3D3CBE}" sibTransId="{0C3F863B-4C45-423C-83EA-C6F164F3D16D}"/>
    <dgm:cxn modelId="{EE9DFC4F-CDF7-400D-BC3F-42C17EA4E474}" type="presOf" srcId="{59544EE0-5509-4145-A170-CD41840E0B87}" destId="{211409BA-FCEC-43AF-A28B-740C4E553FF7}" srcOrd="0" destOrd="0" presId="urn:microsoft.com/office/officeart/2005/8/layout/vList3"/>
    <dgm:cxn modelId="{56C9DB96-AFC5-4A19-883A-30F8B2CA0020}" type="presOf" srcId="{7F639723-DA26-40C7-BF40-01FAA24FB65A}" destId="{F86E302B-F05D-4C34-A0FE-F18CC29E87C5}" srcOrd="0" destOrd="0" presId="urn:microsoft.com/office/officeart/2005/8/layout/vList3"/>
    <dgm:cxn modelId="{0E86060C-7035-4534-B0ED-6E5254A2E21D}" type="presParOf" srcId="{00EA4293-844F-41B7-890B-4A2C401D2848}" destId="{86091C11-02C6-4757-8A84-A3D61139DD05}" srcOrd="0" destOrd="0" presId="urn:microsoft.com/office/officeart/2005/8/layout/vList3"/>
    <dgm:cxn modelId="{C22348E4-0D92-4074-95D1-428E09DC9B50}" type="presParOf" srcId="{86091C11-02C6-4757-8A84-A3D61139DD05}" destId="{6C15DC91-115A-4CF2-AB4F-8FEDA3CC857C}" srcOrd="0" destOrd="0" presId="urn:microsoft.com/office/officeart/2005/8/layout/vList3"/>
    <dgm:cxn modelId="{CB3B879E-8662-4BC9-89EB-D69A114E882A}" type="presParOf" srcId="{86091C11-02C6-4757-8A84-A3D61139DD05}" destId="{F86E302B-F05D-4C34-A0FE-F18CC29E87C5}" srcOrd="1" destOrd="0" presId="urn:microsoft.com/office/officeart/2005/8/layout/vList3"/>
    <dgm:cxn modelId="{EBD182BD-B219-4EFA-AE99-75C10B417593}" type="presParOf" srcId="{00EA4293-844F-41B7-890B-4A2C401D2848}" destId="{B12DBC59-FCDE-4433-8010-05EAAFBA1C28}" srcOrd="1" destOrd="0" presId="urn:microsoft.com/office/officeart/2005/8/layout/vList3"/>
    <dgm:cxn modelId="{32618822-05EF-47E2-B3D0-05E9E44F8DA7}" type="presParOf" srcId="{00EA4293-844F-41B7-890B-4A2C401D2848}" destId="{0B06E3A1-3EF4-403E-81F1-A83BDF49B40C}" srcOrd="2" destOrd="0" presId="urn:microsoft.com/office/officeart/2005/8/layout/vList3"/>
    <dgm:cxn modelId="{6A796644-AC9C-4AAA-98B1-CE083A75E246}" type="presParOf" srcId="{0B06E3A1-3EF4-403E-81F1-A83BDF49B40C}" destId="{BF4457DC-9042-4371-9A0E-4E8E7B78CFE8}" srcOrd="0" destOrd="0" presId="urn:microsoft.com/office/officeart/2005/8/layout/vList3"/>
    <dgm:cxn modelId="{42AF9245-793A-447E-A3F4-C905A06C31CC}" type="presParOf" srcId="{0B06E3A1-3EF4-403E-81F1-A83BDF49B40C}" destId="{37021E66-0342-449E-975E-099B852BB6A7}" srcOrd="1" destOrd="0" presId="urn:microsoft.com/office/officeart/2005/8/layout/vList3"/>
    <dgm:cxn modelId="{D64FCAE7-6B17-4E2A-84AF-F2525ECCE309}" type="presParOf" srcId="{00EA4293-844F-41B7-890B-4A2C401D2848}" destId="{B9EB9A8B-1EAC-4B60-B8CA-DB3A31719C90}" srcOrd="3" destOrd="0" presId="urn:microsoft.com/office/officeart/2005/8/layout/vList3"/>
    <dgm:cxn modelId="{E2108A64-1F16-46D7-A3A8-91A418A0BB9B}" type="presParOf" srcId="{00EA4293-844F-41B7-890B-4A2C401D2848}" destId="{D851E153-5B32-405F-96DE-7C08BC780E98}" srcOrd="4" destOrd="0" presId="urn:microsoft.com/office/officeart/2005/8/layout/vList3"/>
    <dgm:cxn modelId="{9CEF1814-6505-4181-B26C-D9C0F50C5D3A}" type="presParOf" srcId="{D851E153-5B32-405F-96DE-7C08BC780E98}" destId="{25ED72B3-FA80-462F-B0B4-436158C22BB5}" srcOrd="0" destOrd="0" presId="urn:microsoft.com/office/officeart/2005/8/layout/vList3"/>
    <dgm:cxn modelId="{B0E15D2C-2A57-42E6-8D10-512D5F59A590}" type="presParOf" srcId="{D851E153-5B32-405F-96DE-7C08BC780E98}" destId="{211409BA-FCEC-43AF-A28B-740C4E553FF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BA52A6-D4C3-498D-B7F5-68487FBCD080}" type="doc">
      <dgm:prSet loTypeId="urn:microsoft.com/office/officeart/2005/8/layout/vList3" loCatId="list" qsTypeId="urn:microsoft.com/office/officeart/2005/8/quickstyle/simple3" qsCatId="simple" csTypeId="urn:microsoft.com/office/officeart/2005/8/colors/accent1_2" csCatId="accent1" phldr="1"/>
      <dgm:spPr/>
      <dgm:t>
        <a:bodyPr/>
        <a:lstStyle/>
        <a:p>
          <a:endParaRPr lang="en-IN"/>
        </a:p>
      </dgm:t>
    </dgm:pt>
    <dgm:pt modelId="{7F639723-DA26-40C7-BF40-01FAA24FB65A}">
      <dgm:prSet phldrT="[Text]" custT="1"/>
      <dgm:spPr/>
      <dgm:t>
        <a:bodyPr/>
        <a:lstStyle/>
        <a:p>
          <a:endParaRPr lang="en-IN" sz="2800" dirty="0"/>
        </a:p>
        <a:p>
          <a:r>
            <a:rPr lang="en-IN" sz="3000" dirty="0">
              <a:latin typeface="Times New Roman" panose="02020603050405020304" pitchFamily="18" charset="0"/>
              <a:cs typeface="Times New Roman" panose="02020603050405020304" pitchFamily="18" charset="0"/>
            </a:rPr>
            <a:t>Model building</a:t>
          </a:r>
        </a:p>
        <a:p>
          <a:endParaRPr lang="en-IN" sz="2800" dirty="0"/>
        </a:p>
      </dgm:t>
    </dgm:pt>
    <dgm:pt modelId="{DD3BA3A0-E5A4-4912-811C-8787AE3D3CBE}" type="parTrans" cxnId="{53638846-3E5E-41E9-BA73-D00D48C880E0}">
      <dgm:prSet/>
      <dgm:spPr/>
      <dgm:t>
        <a:bodyPr/>
        <a:lstStyle/>
        <a:p>
          <a:endParaRPr lang="en-IN"/>
        </a:p>
      </dgm:t>
    </dgm:pt>
    <dgm:pt modelId="{0C3F863B-4C45-423C-83EA-C6F164F3D16D}" type="sibTrans" cxnId="{53638846-3E5E-41E9-BA73-D00D48C880E0}">
      <dgm:prSet/>
      <dgm:spPr/>
      <dgm:t>
        <a:bodyPr/>
        <a:lstStyle/>
        <a:p>
          <a:endParaRPr lang="en-IN"/>
        </a:p>
      </dgm:t>
    </dgm:pt>
    <dgm:pt modelId="{7338F22F-2CB4-47E0-BE39-056BD1C5C49B}">
      <dgm:prSet phldrT="[Text]" custT="1"/>
      <dgm:spPr/>
      <dgm:t>
        <a:bodyPr/>
        <a:lstStyle/>
        <a:p>
          <a:r>
            <a:rPr lang="en-IN" sz="3000" dirty="0">
              <a:latin typeface="Times New Roman" panose="02020603050405020304" pitchFamily="18" charset="0"/>
              <a:cs typeface="Times New Roman" panose="02020603050405020304" pitchFamily="18" charset="0"/>
            </a:rPr>
            <a:t>Model Evaluation</a:t>
          </a:r>
        </a:p>
      </dgm:t>
    </dgm:pt>
    <dgm:pt modelId="{4AF5DF1D-A070-4787-A0B5-2DDD8D1767A5}" type="parTrans" cxnId="{889F8E2E-46A7-40FD-A961-E60DD6D7CAF4}">
      <dgm:prSet/>
      <dgm:spPr/>
      <dgm:t>
        <a:bodyPr/>
        <a:lstStyle/>
        <a:p>
          <a:endParaRPr lang="en-IN"/>
        </a:p>
      </dgm:t>
    </dgm:pt>
    <dgm:pt modelId="{349DC63E-1A05-40C3-8681-3D4190D30C1D}" type="sibTrans" cxnId="{889F8E2E-46A7-40FD-A961-E60DD6D7CAF4}">
      <dgm:prSet/>
      <dgm:spPr/>
      <dgm:t>
        <a:bodyPr/>
        <a:lstStyle/>
        <a:p>
          <a:endParaRPr lang="en-IN"/>
        </a:p>
      </dgm:t>
    </dgm:pt>
    <dgm:pt modelId="{59544EE0-5509-4145-A170-CD41840E0B87}">
      <dgm:prSet phldrT="[Text]" custT="1"/>
      <dgm:spPr/>
      <dgm:t>
        <a:bodyPr/>
        <a:lstStyle/>
        <a:p>
          <a:r>
            <a:rPr lang="en-IN" sz="3000" dirty="0">
              <a:latin typeface="Times New Roman" panose="02020603050405020304" pitchFamily="18" charset="0"/>
              <a:cs typeface="Times New Roman" panose="02020603050405020304" pitchFamily="18" charset="0"/>
            </a:rPr>
            <a:t>Deployment &amp;Monitoring</a:t>
          </a:r>
        </a:p>
      </dgm:t>
    </dgm:pt>
    <dgm:pt modelId="{33648CFA-EF3A-4D64-A079-7B9ED608C5D0}" type="parTrans" cxnId="{6B65DC1C-177A-4478-B617-C8866401CBC9}">
      <dgm:prSet/>
      <dgm:spPr/>
      <dgm:t>
        <a:bodyPr/>
        <a:lstStyle/>
        <a:p>
          <a:endParaRPr lang="en-IN"/>
        </a:p>
      </dgm:t>
    </dgm:pt>
    <dgm:pt modelId="{24744075-8BA7-4391-BB6F-37D33BE28E41}" type="sibTrans" cxnId="{6B65DC1C-177A-4478-B617-C8866401CBC9}">
      <dgm:prSet/>
      <dgm:spPr/>
      <dgm:t>
        <a:bodyPr/>
        <a:lstStyle/>
        <a:p>
          <a:endParaRPr lang="en-IN"/>
        </a:p>
      </dgm:t>
    </dgm:pt>
    <dgm:pt modelId="{00EA4293-844F-41B7-890B-4A2C401D2848}" type="pres">
      <dgm:prSet presAssocID="{BCBA52A6-D4C3-498D-B7F5-68487FBCD080}" presName="linearFlow" presStyleCnt="0">
        <dgm:presLayoutVars>
          <dgm:dir/>
          <dgm:resizeHandles val="exact"/>
        </dgm:presLayoutVars>
      </dgm:prSet>
      <dgm:spPr/>
    </dgm:pt>
    <dgm:pt modelId="{86091C11-02C6-4757-8A84-A3D61139DD05}" type="pres">
      <dgm:prSet presAssocID="{7F639723-DA26-40C7-BF40-01FAA24FB65A}" presName="composite" presStyleCnt="0"/>
      <dgm:spPr/>
    </dgm:pt>
    <dgm:pt modelId="{6C15DC91-115A-4CF2-AB4F-8FEDA3CC857C}" type="pres">
      <dgm:prSet presAssocID="{7F639723-DA26-40C7-BF40-01FAA24FB65A}" presName="imgShp" presStyleLbl="fgImgPlace1" presStyleIdx="0" presStyleCnt="3"/>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86E302B-F05D-4C34-A0FE-F18CC29E87C5}" type="pres">
      <dgm:prSet presAssocID="{7F639723-DA26-40C7-BF40-01FAA24FB65A}" presName="txShp" presStyleLbl="node1" presStyleIdx="0" presStyleCnt="3">
        <dgm:presLayoutVars>
          <dgm:bulletEnabled val="1"/>
        </dgm:presLayoutVars>
      </dgm:prSet>
      <dgm:spPr/>
    </dgm:pt>
    <dgm:pt modelId="{B12DBC59-FCDE-4433-8010-05EAAFBA1C28}" type="pres">
      <dgm:prSet presAssocID="{0C3F863B-4C45-423C-83EA-C6F164F3D16D}" presName="spacing" presStyleCnt="0"/>
      <dgm:spPr/>
    </dgm:pt>
    <dgm:pt modelId="{0B06E3A1-3EF4-403E-81F1-A83BDF49B40C}" type="pres">
      <dgm:prSet presAssocID="{7338F22F-2CB4-47E0-BE39-056BD1C5C49B}" presName="composite" presStyleCnt="0"/>
      <dgm:spPr/>
    </dgm:pt>
    <dgm:pt modelId="{BF4457DC-9042-4371-9A0E-4E8E7B78CFE8}" type="pres">
      <dgm:prSet presAssocID="{7338F22F-2CB4-47E0-BE39-056BD1C5C49B}" presName="imgShp" presStyleLbl="fgImgPlace1" presStyleIdx="1" presStyleCnt="3"/>
      <dgm:spPr>
        <a:blipFill dpi="0" rotWithShape="1">
          <a:blip xmlns:r="http://schemas.openxmlformats.org/officeDocument/2006/relationships" r:embed="rId2">
            <a:alphaModFix amt="85000"/>
            <a:extLst>
              <a:ext uri="{28A0092B-C50C-407E-A947-70E740481C1C}">
                <a14:useLocalDpi xmlns:a14="http://schemas.microsoft.com/office/drawing/2010/main" val="0"/>
              </a:ext>
            </a:extLst>
          </a:blip>
          <a:srcRect/>
          <a:stretch>
            <a:fillRect l="-76557" r="-76557"/>
          </a:stretch>
        </a:blipFill>
      </dgm:spPr>
    </dgm:pt>
    <dgm:pt modelId="{37021E66-0342-449E-975E-099B852BB6A7}" type="pres">
      <dgm:prSet presAssocID="{7338F22F-2CB4-47E0-BE39-056BD1C5C49B}" presName="txShp" presStyleLbl="node1" presStyleIdx="1" presStyleCnt="3">
        <dgm:presLayoutVars>
          <dgm:bulletEnabled val="1"/>
        </dgm:presLayoutVars>
      </dgm:prSet>
      <dgm:spPr/>
    </dgm:pt>
    <dgm:pt modelId="{B9EB9A8B-1EAC-4B60-B8CA-DB3A31719C90}" type="pres">
      <dgm:prSet presAssocID="{349DC63E-1A05-40C3-8681-3D4190D30C1D}" presName="spacing" presStyleCnt="0"/>
      <dgm:spPr/>
    </dgm:pt>
    <dgm:pt modelId="{D851E153-5B32-405F-96DE-7C08BC780E98}" type="pres">
      <dgm:prSet presAssocID="{59544EE0-5509-4145-A170-CD41840E0B87}" presName="composite" presStyleCnt="0"/>
      <dgm:spPr/>
    </dgm:pt>
    <dgm:pt modelId="{25ED72B3-FA80-462F-B0B4-436158C22BB5}" type="pres">
      <dgm:prSet presAssocID="{59544EE0-5509-4145-A170-CD41840E0B87}" presName="imgShp" presStyleLbl="fgImgPlace1" presStyleIdx="2" presStyleCnt="3"/>
      <dgm:spPr>
        <a:prstGeom prst="ellipse">
          <a:avLst/>
        </a:prstGeom>
        <a:blipFill dpi="0" rotWithShape="1">
          <a:blip xmlns:r="http://schemas.openxmlformats.org/officeDocument/2006/relationships" r:embed="rId3" cstate="print">
            <a:extLst>
              <a:ext uri="{28A0092B-C50C-407E-A947-70E740481C1C}">
                <a14:useLocalDpi xmlns:a14="http://schemas.microsoft.com/office/drawing/2010/main" val="0"/>
              </a:ext>
            </a:extLst>
          </a:blip>
          <a:srcRect/>
          <a:stretch>
            <a:fillRect t="-17000" b="-17000"/>
          </a:stretch>
        </a:blipFill>
      </dgm:spPr>
    </dgm:pt>
    <dgm:pt modelId="{211409BA-FCEC-43AF-A28B-740C4E553FF7}" type="pres">
      <dgm:prSet presAssocID="{59544EE0-5509-4145-A170-CD41840E0B87}" presName="txShp" presStyleLbl="node1" presStyleIdx="2" presStyleCnt="3">
        <dgm:presLayoutVars>
          <dgm:bulletEnabled val="1"/>
        </dgm:presLayoutVars>
      </dgm:prSet>
      <dgm:spPr/>
    </dgm:pt>
  </dgm:ptLst>
  <dgm:cxnLst>
    <dgm:cxn modelId="{5323B017-D1A9-421E-89A3-3DB3F1C031CC}" type="presOf" srcId="{7338F22F-2CB4-47E0-BE39-056BD1C5C49B}" destId="{37021E66-0342-449E-975E-099B852BB6A7}" srcOrd="0" destOrd="0" presId="urn:microsoft.com/office/officeart/2005/8/layout/vList3"/>
    <dgm:cxn modelId="{6B65DC1C-177A-4478-B617-C8866401CBC9}" srcId="{BCBA52A6-D4C3-498D-B7F5-68487FBCD080}" destId="{59544EE0-5509-4145-A170-CD41840E0B87}" srcOrd="2" destOrd="0" parTransId="{33648CFA-EF3A-4D64-A079-7B9ED608C5D0}" sibTransId="{24744075-8BA7-4391-BB6F-37D33BE28E41}"/>
    <dgm:cxn modelId="{D7EA541E-BFE3-4235-961E-74461DAE870E}" type="presOf" srcId="{BCBA52A6-D4C3-498D-B7F5-68487FBCD080}" destId="{00EA4293-844F-41B7-890B-4A2C401D2848}" srcOrd="0" destOrd="0" presId="urn:microsoft.com/office/officeart/2005/8/layout/vList3"/>
    <dgm:cxn modelId="{889F8E2E-46A7-40FD-A961-E60DD6D7CAF4}" srcId="{BCBA52A6-D4C3-498D-B7F5-68487FBCD080}" destId="{7338F22F-2CB4-47E0-BE39-056BD1C5C49B}" srcOrd="1" destOrd="0" parTransId="{4AF5DF1D-A070-4787-A0B5-2DDD8D1767A5}" sibTransId="{349DC63E-1A05-40C3-8681-3D4190D30C1D}"/>
    <dgm:cxn modelId="{53638846-3E5E-41E9-BA73-D00D48C880E0}" srcId="{BCBA52A6-D4C3-498D-B7F5-68487FBCD080}" destId="{7F639723-DA26-40C7-BF40-01FAA24FB65A}" srcOrd="0" destOrd="0" parTransId="{DD3BA3A0-E5A4-4912-811C-8787AE3D3CBE}" sibTransId="{0C3F863B-4C45-423C-83EA-C6F164F3D16D}"/>
    <dgm:cxn modelId="{EE9DFC4F-CDF7-400D-BC3F-42C17EA4E474}" type="presOf" srcId="{59544EE0-5509-4145-A170-CD41840E0B87}" destId="{211409BA-FCEC-43AF-A28B-740C4E553FF7}" srcOrd="0" destOrd="0" presId="urn:microsoft.com/office/officeart/2005/8/layout/vList3"/>
    <dgm:cxn modelId="{56C9DB96-AFC5-4A19-883A-30F8B2CA0020}" type="presOf" srcId="{7F639723-DA26-40C7-BF40-01FAA24FB65A}" destId="{F86E302B-F05D-4C34-A0FE-F18CC29E87C5}" srcOrd="0" destOrd="0" presId="urn:microsoft.com/office/officeart/2005/8/layout/vList3"/>
    <dgm:cxn modelId="{0E86060C-7035-4534-B0ED-6E5254A2E21D}" type="presParOf" srcId="{00EA4293-844F-41B7-890B-4A2C401D2848}" destId="{86091C11-02C6-4757-8A84-A3D61139DD05}" srcOrd="0" destOrd="0" presId="urn:microsoft.com/office/officeart/2005/8/layout/vList3"/>
    <dgm:cxn modelId="{C22348E4-0D92-4074-95D1-428E09DC9B50}" type="presParOf" srcId="{86091C11-02C6-4757-8A84-A3D61139DD05}" destId="{6C15DC91-115A-4CF2-AB4F-8FEDA3CC857C}" srcOrd="0" destOrd="0" presId="urn:microsoft.com/office/officeart/2005/8/layout/vList3"/>
    <dgm:cxn modelId="{CB3B879E-8662-4BC9-89EB-D69A114E882A}" type="presParOf" srcId="{86091C11-02C6-4757-8A84-A3D61139DD05}" destId="{F86E302B-F05D-4C34-A0FE-F18CC29E87C5}" srcOrd="1" destOrd="0" presId="urn:microsoft.com/office/officeart/2005/8/layout/vList3"/>
    <dgm:cxn modelId="{EBD182BD-B219-4EFA-AE99-75C10B417593}" type="presParOf" srcId="{00EA4293-844F-41B7-890B-4A2C401D2848}" destId="{B12DBC59-FCDE-4433-8010-05EAAFBA1C28}" srcOrd="1" destOrd="0" presId="urn:microsoft.com/office/officeart/2005/8/layout/vList3"/>
    <dgm:cxn modelId="{32618822-05EF-47E2-B3D0-05E9E44F8DA7}" type="presParOf" srcId="{00EA4293-844F-41B7-890B-4A2C401D2848}" destId="{0B06E3A1-3EF4-403E-81F1-A83BDF49B40C}" srcOrd="2" destOrd="0" presId="urn:microsoft.com/office/officeart/2005/8/layout/vList3"/>
    <dgm:cxn modelId="{6A796644-AC9C-4AAA-98B1-CE083A75E246}" type="presParOf" srcId="{0B06E3A1-3EF4-403E-81F1-A83BDF49B40C}" destId="{BF4457DC-9042-4371-9A0E-4E8E7B78CFE8}" srcOrd="0" destOrd="0" presId="urn:microsoft.com/office/officeart/2005/8/layout/vList3"/>
    <dgm:cxn modelId="{42AF9245-793A-447E-A3F4-C905A06C31CC}" type="presParOf" srcId="{0B06E3A1-3EF4-403E-81F1-A83BDF49B40C}" destId="{37021E66-0342-449E-975E-099B852BB6A7}" srcOrd="1" destOrd="0" presId="urn:microsoft.com/office/officeart/2005/8/layout/vList3"/>
    <dgm:cxn modelId="{D64FCAE7-6B17-4E2A-84AF-F2525ECCE309}" type="presParOf" srcId="{00EA4293-844F-41B7-890B-4A2C401D2848}" destId="{B9EB9A8B-1EAC-4B60-B8CA-DB3A31719C90}" srcOrd="3" destOrd="0" presId="urn:microsoft.com/office/officeart/2005/8/layout/vList3"/>
    <dgm:cxn modelId="{E2108A64-1F16-46D7-A3A8-91A418A0BB9B}" type="presParOf" srcId="{00EA4293-844F-41B7-890B-4A2C401D2848}" destId="{D851E153-5B32-405F-96DE-7C08BC780E98}" srcOrd="4" destOrd="0" presId="urn:microsoft.com/office/officeart/2005/8/layout/vList3"/>
    <dgm:cxn modelId="{9CEF1814-6505-4181-B26C-D9C0F50C5D3A}" type="presParOf" srcId="{D851E153-5B32-405F-96DE-7C08BC780E98}" destId="{25ED72B3-FA80-462F-B0B4-436158C22BB5}" srcOrd="0" destOrd="0" presId="urn:microsoft.com/office/officeart/2005/8/layout/vList3"/>
    <dgm:cxn modelId="{B0E15D2C-2A57-42E6-8D10-512D5F59A590}" type="presParOf" srcId="{D851E153-5B32-405F-96DE-7C08BC780E98}" destId="{211409BA-FCEC-43AF-A28B-740C4E553FF7}"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C811AD-C139-4CC1-8794-1EE8762055DC}" type="doc">
      <dgm:prSet loTypeId="urn:microsoft.com/office/officeart/2005/8/layout/process2" loCatId="process" qsTypeId="urn:microsoft.com/office/officeart/2005/8/quickstyle/simple3" qsCatId="simple" csTypeId="urn:microsoft.com/office/officeart/2005/8/colors/accent1_2" csCatId="accent1" phldr="1"/>
      <dgm:spPr/>
    </dgm:pt>
    <dgm:pt modelId="{8A52C42A-D7E8-4998-8D2B-7630361236B5}" type="pres">
      <dgm:prSet presAssocID="{CEC811AD-C139-4CC1-8794-1EE8762055DC}" presName="linearFlow" presStyleCnt="0">
        <dgm:presLayoutVars>
          <dgm:resizeHandles val="exact"/>
        </dgm:presLayoutVars>
      </dgm:prSet>
      <dgm:spPr/>
    </dgm:pt>
  </dgm:ptLst>
  <dgm:cxnLst>
    <dgm:cxn modelId="{23BA3B5D-4862-4781-8E63-612F3E3EF832}" type="presOf" srcId="{CEC811AD-C139-4CC1-8794-1EE8762055DC}" destId="{8A52C42A-D7E8-4998-8D2B-7630361236B5}" srcOrd="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E302B-F05D-4C34-A0FE-F18CC29E87C5}">
      <dsp:nvSpPr>
        <dsp:cNvPr id="0" name=""/>
        <dsp:cNvSpPr/>
      </dsp:nvSpPr>
      <dsp:spPr>
        <a:xfrm rot="10800000">
          <a:off x="1679571" y="1667"/>
          <a:ext cx="4965954" cy="1714995"/>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56265" tIns="114300" rIns="21336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latin typeface="Times New Roman" panose="02020603050405020304" pitchFamily="18" charset="0"/>
              <a:cs typeface="Times New Roman" panose="02020603050405020304" pitchFamily="18" charset="0"/>
            </a:rPr>
            <a:t>Data collection</a:t>
          </a:r>
        </a:p>
      </dsp:txBody>
      <dsp:txXfrm rot="10800000">
        <a:off x="2108320" y="1667"/>
        <a:ext cx="4537205" cy="1714995"/>
      </dsp:txXfrm>
    </dsp:sp>
    <dsp:sp modelId="{6C15DC91-115A-4CF2-AB4F-8FEDA3CC857C}">
      <dsp:nvSpPr>
        <dsp:cNvPr id="0" name=""/>
        <dsp:cNvSpPr/>
      </dsp:nvSpPr>
      <dsp:spPr>
        <a:xfrm>
          <a:off x="822074" y="1667"/>
          <a:ext cx="1714995" cy="1714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37021E66-0342-449E-975E-099B852BB6A7}">
      <dsp:nvSpPr>
        <dsp:cNvPr id="0" name=""/>
        <dsp:cNvSpPr/>
      </dsp:nvSpPr>
      <dsp:spPr>
        <a:xfrm rot="10800000">
          <a:off x="1679571" y="2228602"/>
          <a:ext cx="4965954" cy="1714995"/>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56265" tIns="114300" rIns="21336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latin typeface="Times New Roman" panose="02020603050405020304" pitchFamily="18" charset="0"/>
              <a:cs typeface="Times New Roman" panose="02020603050405020304" pitchFamily="18" charset="0"/>
            </a:rPr>
            <a:t>Data preprocessing</a:t>
          </a:r>
        </a:p>
      </dsp:txBody>
      <dsp:txXfrm rot="10800000">
        <a:off x="2108320" y="2228602"/>
        <a:ext cx="4537205" cy="1714995"/>
      </dsp:txXfrm>
    </dsp:sp>
    <dsp:sp modelId="{BF4457DC-9042-4371-9A0E-4E8E7B78CFE8}">
      <dsp:nvSpPr>
        <dsp:cNvPr id="0" name=""/>
        <dsp:cNvSpPr/>
      </dsp:nvSpPr>
      <dsp:spPr>
        <a:xfrm>
          <a:off x="822074" y="2228602"/>
          <a:ext cx="1714995" cy="1714995"/>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211409BA-FCEC-43AF-A28B-740C4E553FF7}">
      <dsp:nvSpPr>
        <dsp:cNvPr id="0" name=""/>
        <dsp:cNvSpPr/>
      </dsp:nvSpPr>
      <dsp:spPr>
        <a:xfrm rot="10800000">
          <a:off x="1679571" y="4455536"/>
          <a:ext cx="4965954" cy="1714995"/>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56265" tIns="114300" rIns="21336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latin typeface="Times New Roman" panose="02020603050405020304" pitchFamily="18" charset="0"/>
              <a:cs typeface="Times New Roman" panose="02020603050405020304" pitchFamily="18" charset="0"/>
            </a:rPr>
            <a:t>Feature selection &amp;extraction</a:t>
          </a:r>
        </a:p>
      </dsp:txBody>
      <dsp:txXfrm rot="10800000">
        <a:off x="2108320" y="4455536"/>
        <a:ext cx="4537205" cy="1714995"/>
      </dsp:txXfrm>
    </dsp:sp>
    <dsp:sp modelId="{25ED72B3-FA80-462F-B0B4-436158C22BB5}">
      <dsp:nvSpPr>
        <dsp:cNvPr id="0" name=""/>
        <dsp:cNvSpPr/>
      </dsp:nvSpPr>
      <dsp:spPr>
        <a:xfrm>
          <a:off x="822074" y="4455536"/>
          <a:ext cx="1714995" cy="1714995"/>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6000" r="-6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E302B-F05D-4C34-A0FE-F18CC29E87C5}">
      <dsp:nvSpPr>
        <dsp:cNvPr id="0" name=""/>
        <dsp:cNvSpPr/>
      </dsp:nvSpPr>
      <dsp:spPr>
        <a:xfrm rot="10800000">
          <a:off x="1743439" y="1308"/>
          <a:ext cx="5219319" cy="1715195"/>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56353" tIns="106680" rIns="199136" bIns="106680" numCol="1" spcCol="1270" anchor="ctr" anchorCtr="0">
          <a:noAutofit/>
        </a:bodyPr>
        <a:lstStyle/>
        <a:p>
          <a:pPr marL="0" lvl="0" indent="0" algn="ctr" defTabSz="1244600">
            <a:lnSpc>
              <a:spcPct val="90000"/>
            </a:lnSpc>
            <a:spcBef>
              <a:spcPct val="0"/>
            </a:spcBef>
            <a:spcAft>
              <a:spcPct val="35000"/>
            </a:spcAft>
            <a:buNone/>
          </a:pPr>
          <a:endParaRPr lang="en-IN" sz="2800" kern="1200" dirty="0"/>
        </a:p>
        <a:p>
          <a:pPr marL="0" lvl="0" indent="0" algn="ctr" defTabSz="1244600">
            <a:lnSpc>
              <a:spcPct val="90000"/>
            </a:lnSpc>
            <a:spcBef>
              <a:spcPct val="0"/>
            </a:spcBef>
            <a:spcAft>
              <a:spcPct val="35000"/>
            </a:spcAft>
            <a:buNone/>
          </a:pPr>
          <a:r>
            <a:rPr lang="en-IN" sz="3000" kern="1200" dirty="0">
              <a:latin typeface="Times New Roman" panose="02020603050405020304" pitchFamily="18" charset="0"/>
              <a:cs typeface="Times New Roman" panose="02020603050405020304" pitchFamily="18" charset="0"/>
            </a:rPr>
            <a:t>Model building</a:t>
          </a:r>
        </a:p>
        <a:p>
          <a:pPr marL="0" lvl="0" indent="0" algn="ctr" defTabSz="1244600">
            <a:lnSpc>
              <a:spcPct val="90000"/>
            </a:lnSpc>
            <a:spcBef>
              <a:spcPct val="0"/>
            </a:spcBef>
            <a:spcAft>
              <a:spcPct val="35000"/>
            </a:spcAft>
            <a:buNone/>
          </a:pPr>
          <a:endParaRPr lang="en-IN" sz="2800" kern="1200" dirty="0"/>
        </a:p>
      </dsp:txBody>
      <dsp:txXfrm rot="10800000">
        <a:off x="2172238" y="1308"/>
        <a:ext cx="4790520" cy="1715195"/>
      </dsp:txXfrm>
    </dsp:sp>
    <dsp:sp modelId="{6C15DC91-115A-4CF2-AB4F-8FEDA3CC857C}">
      <dsp:nvSpPr>
        <dsp:cNvPr id="0" name=""/>
        <dsp:cNvSpPr/>
      </dsp:nvSpPr>
      <dsp:spPr>
        <a:xfrm>
          <a:off x="885841" y="1308"/>
          <a:ext cx="1715195" cy="1715195"/>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37021E66-0342-449E-975E-099B852BB6A7}">
      <dsp:nvSpPr>
        <dsp:cNvPr id="0" name=""/>
        <dsp:cNvSpPr/>
      </dsp:nvSpPr>
      <dsp:spPr>
        <a:xfrm rot="10800000">
          <a:off x="1743439" y="2228502"/>
          <a:ext cx="5219319" cy="1715195"/>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56353" tIns="114300" rIns="21336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latin typeface="Times New Roman" panose="02020603050405020304" pitchFamily="18" charset="0"/>
              <a:cs typeface="Times New Roman" panose="02020603050405020304" pitchFamily="18" charset="0"/>
            </a:rPr>
            <a:t>Model Evaluation</a:t>
          </a:r>
        </a:p>
      </dsp:txBody>
      <dsp:txXfrm rot="10800000">
        <a:off x="2172238" y="2228502"/>
        <a:ext cx="4790520" cy="1715195"/>
      </dsp:txXfrm>
    </dsp:sp>
    <dsp:sp modelId="{BF4457DC-9042-4371-9A0E-4E8E7B78CFE8}">
      <dsp:nvSpPr>
        <dsp:cNvPr id="0" name=""/>
        <dsp:cNvSpPr/>
      </dsp:nvSpPr>
      <dsp:spPr>
        <a:xfrm>
          <a:off x="885841" y="2228502"/>
          <a:ext cx="1715195" cy="1715195"/>
        </a:xfrm>
        <a:prstGeom prst="ellipse">
          <a:avLst/>
        </a:prstGeom>
        <a:blipFill dpi="0" rotWithShape="1">
          <a:blip xmlns:r="http://schemas.openxmlformats.org/officeDocument/2006/relationships" r:embed="rId2">
            <a:alphaModFix amt="85000"/>
            <a:extLst>
              <a:ext uri="{28A0092B-C50C-407E-A947-70E740481C1C}">
                <a14:useLocalDpi xmlns:a14="http://schemas.microsoft.com/office/drawing/2010/main" val="0"/>
              </a:ext>
            </a:extLst>
          </a:blip>
          <a:srcRect/>
          <a:stretch>
            <a:fillRect l="-76557" r="-76557"/>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211409BA-FCEC-43AF-A28B-740C4E553FF7}">
      <dsp:nvSpPr>
        <dsp:cNvPr id="0" name=""/>
        <dsp:cNvSpPr/>
      </dsp:nvSpPr>
      <dsp:spPr>
        <a:xfrm rot="10800000">
          <a:off x="1743439" y="4455696"/>
          <a:ext cx="5219319" cy="1715195"/>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56353" tIns="114300" rIns="213360" bIns="114300" numCol="1" spcCol="1270" anchor="ctr" anchorCtr="0">
          <a:noAutofit/>
        </a:bodyPr>
        <a:lstStyle/>
        <a:p>
          <a:pPr marL="0" lvl="0" indent="0" algn="ctr" defTabSz="1333500">
            <a:lnSpc>
              <a:spcPct val="90000"/>
            </a:lnSpc>
            <a:spcBef>
              <a:spcPct val="0"/>
            </a:spcBef>
            <a:spcAft>
              <a:spcPct val="35000"/>
            </a:spcAft>
            <a:buNone/>
          </a:pPr>
          <a:r>
            <a:rPr lang="en-IN" sz="3000" kern="1200" dirty="0">
              <a:latin typeface="Times New Roman" panose="02020603050405020304" pitchFamily="18" charset="0"/>
              <a:cs typeface="Times New Roman" panose="02020603050405020304" pitchFamily="18" charset="0"/>
            </a:rPr>
            <a:t>Deployment &amp;Monitoring</a:t>
          </a:r>
        </a:p>
      </dsp:txBody>
      <dsp:txXfrm rot="10800000">
        <a:off x="2172238" y="4455696"/>
        <a:ext cx="4790520" cy="1715195"/>
      </dsp:txXfrm>
    </dsp:sp>
    <dsp:sp modelId="{25ED72B3-FA80-462F-B0B4-436158C22BB5}">
      <dsp:nvSpPr>
        <dsp:cNvPr id="0" name=""/>
        <dsp:cNvSpPr/>
      </dsp:nvSpPr>
      <dsp:spPr>
        <a:xfrm>
          <a:off x="885841" y="4455696"/>
          <a:ext cx="1715195" cy="1715195"/>
        </a:xfrm>
        <a:prstGeom prst="ellipse">
          <a:avLst/>
        </a:prstGeom>
        <a:blipFill dpi="0" rotWithShape="1">
          <a:blip xmlns:r="http://schemas.openxmlformats.org/officeDocument/2006/relationships" r:embed="rId3" cstate="print">
            <a:extLst>
              <a:ext uri="{28A0092B-C50C-407E-A947-70E740481C1C}">
                <a14:useLocalDpi xmlns:a14="http://schemas.microsoft.com/office/drawing/2010/main" val="0"/>
              </a:ext>
            </a:extLst>
          </a:blip>
          <a:srcRect/>
          <a:stretch>
            <a:fillRect t="-17000" b="-17000"/>
          </a:stretch>
        </a:blip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03T06:49:39.912"/>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80AB47-452F-4417-8AD1-2EC1363A75F8}" type="datetimeFigureOut">
              <a:rPr lang="en-IN" smtClean="0"/>
              <a:t>02-05-2025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84227-9C1C-4A13-8B92-86A7FFEEA640}" type="slidenum">
              <a:rPr lang="en-IN" smtClean="0"/>
              <a:t>‹#›</a:t>
            </a:fld>
            <a:endParaRPr lang="en-IN"/>
          </a:p>
        </p:txBody>
      </p:sp>
    </p:spTree>
    <p:extLst>
      <p:ext uri="{BB962C8B-B14F-4D97-AF65-F5344CB8AC3E}">
        <p14:creationId xmlns:p14="http://schemas.microsoft.com/office/powerpoint/2010/main" val="3773821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AB84227-9C1C-4A13-8B92-86A7FFEEA640}" type="slidenum">
              <a:rPr lang="en-IN" smtClean="0"/>
              <a:t>3</a:t>
            </a:fld>
            <a:endParaRPr lang="en-IN"/>
          </a:p>
        </p:txBody>
      </p:sp>
    </p:spTree>
    <p:extLst>
      <p:ext uri="{BB962C8B-B14F-4D97-AF65-F5344CB8AC3E}">
        <p14:creationId xmlns:p14="http://schemas.microsoft.com/office/powerpoint/2010/main" val="742818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AB84227-9C1C-4A13-8B92-86A7FFEEA640}" type="slidenum">
              <a:rPr lang="en-IN" smtClean="0"/>
              <a:t>8</a:t>
            </a:fld>
            <a:endParaRPr lang="en-IN"/>
          </a:p>
        </p:txBody>
      </p:sp>
    </p:spTree>
    <p:extLst>
      <p:ext uri="{BB962C8B-B14F-4D97-AF65-F5344CB8AC3E}">
        <p14:creationId xmlns:p14="http://schemas.microsoft.com/office/powerpoint/2010/main" val="3240029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AB84227-9C1C-4A13-8B92-86A7FFEEA640}" type="slidenum">
              <a:rPr lang="en-IN" smtClean="0"/>
              <a:t>26</a:t>
            </a:fld>
            <a:endParaRPr lang="en-IN"/>
          </a:p>
        </p:txBody>
      </p:sp>
    </p:spTree>
    <p:extLst>
      <p:ext uri="{BB962C8B-B14F-4D97-AF65-F5344CB8AC3E}">
        <p14:creationId xmlns:p14="http://schemas.microsoft.com/office/powerpoint/2010/main" val="836595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0E546-5AF2-F233-842C-73207E9E5C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D457FD-CF3C-874E-20B4-114B70C401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95F42B-08C7-F69E-F098-C177162F286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154F58E-A619-DD1A-8D56-1B0009815AD5}"/>
              </a:ext>
            </a:extLst>
          </p:cNvPr>
          <p:cNvSpPr>
            <a:spLocks noGrp="1"/>
          </p:cNvSpPr>
          <p:nvPr>
            <p:ph type="sldNum" sz="quarter" idx="5"/>
          </p:nvPr>
        </p:nvSpPr>
        <p:spPr/>
        <p:txBody>
          <a:bodyPr/>
          <a:lstStyle/>
          <a:p>
            <a:fld id="{3AB84227-9C1C-4A13-8B92-86A7FFEEA640}" type="slidenum">
              <a:rPr lang="en-IN" smtClean="0"/>
              <a:t>28</a:t>
            </a:fld>
            <a:endParaRPr lang="en-IN"/>
          </a:p>
        </p:txBody>
      </p:sp>
    </p:spTree>
    <p:extLst>
      <p:ext uri="{BB962C8B-B14F-4D97-AF65-F5344CB8AC3E}">
        <p14:creationId xmlns:p14="http://schemas.microsoft.com/office/powerpoint/2010/main" val="2285197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AB84227-9C1C-4A13-8B92-86A7FFEEA640}" type="slidenum">
              <a:rPr lang="en-IN" smtClean="0"/>
              <a:t>39</a:t>
            </a:fld>
            <a:endParaRPr lang="en-IN"/>
          </a:p>
        </p:txBody>
      </p:sp>
    </p:spTree>
    <p:extLst>
      <p:ext uri="{BB962C8B-B14F-4D97-AF65-F5344CB8AC3E}">
        <p14:creationId xmlns:p14="http://schemas.microsoft.com/office/powerpoint/2010/main" val="3821190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5.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link.springer.com/" TargetMode="External"/><Relationship Id="rId2" Type="http://schemas.openxmlformats.org/officeDocument/2006/relationships/hyperlink" Target="https://ieeexplore.ieee.org/" TargetMode="External"/><Relationship Id="rId1" Type="http://schemas.openxmlformats.org/officeDocument/2006/relationships/slideLayout" Target="../slideLayouts/slideLayout7.xml"/><Relationship Id="rId4" Type="http://schemas.openxmlformats.org/officeDocument/2006/relationships/hyperlink" Target="https://www.sciencedirect.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5">
            <a:extLst>
              <a:ext uri="{FF2B5EF4-FFF2-40B4-BE49-F238E27FC236}">
                <a16:creationId xmlns:a16="http://schemas.microsoft.com/office/drawing/2014/main" id="{C592735D-AA6E-7A19-CAEE-BC71AADCFB0C}"/>
              </a:ext>
            </a:extLst>
          </p:cNvPr>
          <p:cNvSpPr txBox="1"/>
          <p:nvPr/>
        </p:nvSpPr>
        <p:spPr>
          <a:xfrm>
            <a:off x="4648200" y="4225148"/>
            <a:ext cx="8766732" cy="1414233"/>
          </a:xfrm>
          <a:prstGeom prst="rect">
            <a:avLst/>
          </a:prstGeom>
        </p:spPr>
        <p:txBody>
          <a:bodyPr wrap="square" lIns="0" tIns="0" rIns="0" bIns="0" rtlCol="0" anchor="t">
            <a:spAutoFit/>
          </a:bodyPr>
          <a:lstStyle/>
          <a:p>
            <a:pPr marL="0" lvl="0" indent="0" algn="ctr">
              <a:lnSpc>
                <a:spcPts val="5879"/>
              </a:lnSpc>
              <a:spcBef>
                <a:spcPct val="0"/>
              </a:spcBef>
            </a:pPr>
            <a:r>
              <a:rPr lang="en-US" sz="3000" b="1" dirty="0">
                <a:latin typeface="Times New Roman" panose="02020603050405020304" pitchFamily="18" charset="0"/>
                <a:cs typeface="Times New Roman" panose="02020603050405020304" pitchFamily="18" charset="0"/>
              </a:rPr>
              <a:t>A HOLISTIC MACHINE LEARNING PIPELINE FOR HEART DISEASE PREDICTION</a:t>
            </a:r>
            <a:endParaRPr lang="en-US" sz="3000" b="1"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9" name="TextBox 5">
            <a:extLst>
              <a:ext uri="{FF2B5EF4-FFF2-40B4-BE49-F238E27FC236}">
                <a16:creationId xmlns:a16="http://schemas.microsoft.com/office/drawing/2014/main" id="{CCC4C14B-6FDA-4FF9-EC90-8C15428812FB}"/>
              </a:ext>
            </a:extLst>
          </p:cNvPr>
          <p:cNvSpPr txBox="1"/>
          <p:nvPr/>
        </p:nvSpPr>
        <p:spPr>
          <a:xfrm>
            <a:off x="533400" y="6362700"/>
            <a:ext cx="7736166" cy="4440703"/>
          </a:xfrm>
          <a:prstGeom prst="rect">
            <a:avLst/>
          </a:prstGeom>
        </p:spPr>
        <p:txBody>
          <a:bodyPr wrap="square" lIns="0" tIns="0" rIns="0" bIns="0" rtlCol="0" anchor="t">
            <a:spAutoFit/>
          </a:bodyPr>
          <a:lstStyle/>
          <a:p>
            <a:pPr marL="0" lvl="0" indent="0">
              <a:lnSpc>
                <a:spcPts val="5879"/>
              </a:lnSpc>
              <a:spcBef>
                <a:spcPct val="0"/>
              </a:spcBef>
            </a:pPr>
            <a:r>
              <a:rPr lang="en-IN" sz="3000" b="1" dirty="0">
                <a:solidFill>
                  <a:srgbClr val="1D1D1F"/>
                </a:solidFill>
                <a:latin typeface="Times New Roman"/>
                <a:ea typeface="Times New Roman"/>
                <a:cs typeface="Times New Roman"/>
                <a:sym typeface="Times New Roman"/>
              </a:rPr>
              <a:t>PRESENTED BY,</a:t>
            </a:r>
          </a:p>
          <a:p>
            <a:pPr marL="0" lvl="0" indent="0">
              <a:lnSpc>
                <a:spcPct val="150000"/>
              </a:lnSpc>
              <a:spcBef>
                <a:spcPct val="0"/>
              </a:spcBef>
            </a:pPr>
            <a:r>
              <a:rPr lang="en-IN" sz="3000" b="1" dirty="0" err="1">
                <a:solidFill>
                  <a:srgbClr val="1D1D1F"/>
                </a:solidFill>
                <a:latin typeface="Times New Roman"/>
                <a:ea typeface="Times New Roman"/>
                <a:cs typeface="Times New Roman"/>
                <a:sym typeface="Times New Roman"/>
              </a:rPr>
              <a:t>Abishalini</a:t>
            </a:r>
            <a:r>
              <a:rPr lang="en-IN" sz="3000" b="1" dirty="0">
                <a:solidFill>
                  <a:srgbClr val="1D1D1F"/>
                </a:solidFill>
                <a:latin typeface="Times New Roman"/>
                <a:ea typeface="Times New Roman"/>
                <a:cs typeface="Times New Roman"/>
                <a:sym typeface="Times New Roman"/>
              </a:rPr>
              <a:t> G(212921205001),</a:t>
            </a:r>
          </a:p>
          <a:p>
            <a:pPr marL="0" lvl="0" indent="0">
              <a:lnSpc>
                <a:spcPts val="5879"/>
              </a:lnSpc>
              <a:spcBef>
                <a:spcPct val="0"/>
              </a:spcBef>
            </a:pPr>
            <a:r>
              <a:rPr lang="en-IN" sz="3000" b="1" dirty="0">
                <a:solidFill>
                  <a:srgbClr val="1D1D1F"/>
                </a:solidFill>
                <a:latin typeface="Times New Roman"/>
                <a:ea typeface="Times New Roman"/>
                <a:cs typeface="Times New Roman"/>
                <a:sym typeface="Times New Roman"/>
              </a:rPr>
              <a:t>Nandhini G(212921205031),</a:t>
            </a:r>
          </a:p>
          <a:p>
            <a:pPr marL="0" lvl="0" indent="0">
              <a:lnSpc>
                <a:spcPts val="5879"/>
              </a:lnSpc>
              <a:spcBef>
                <a:spcPct val="0"/>
              </a:spcBef>
            </a:pPr>
            <a:r>
              <a:rPr lang="en-IN" sz="3000" b="1" dirty="0">
                <a:solidFill>
                  <a:srgbClr val="1D1D1F"/>
                </a:solidFill>
                <a:latin typeface="Times New Roman"/>
                <a:ea typeface="Times New Roman"/>
                <a:cs typeface="Times New Roman"/>
                <a:sym typeface="Times New Roman"/>
              </a:rPr>
              <a:t>Pavithra R(212921205038),</a:t>
            </a:r>
          </a:p>
          <a:p>
            <a:pPr>
              <a:lnSpc>
                <a:spcPts val="5879"/>
              </a:lnSpc>
              <a:spcBef>
                <a:spcPct val="0"/>
              </a:spcBef>
            </a:pPr>
            <a:r>
              <a:rPr lang="en-IN" sz="3000" b="1" dirty="0">
                <a:solidFill>
                  <a:srgbClr val="1D1D1F"/>
                </a:solidFill>
                <a:latin typeface="Times New Roman"/>
                <a:ea typeface="Times New Roman"/>
                <a:cs typeface="Times New Roman"/>
                <a:sym typeface="Times New Roman"/>
              </a:rPr>
              <a:t>Roja M(212921205046)</a:t>
            </a:r>
          </a:p>
          <a:p>
            <a:pPr marL="0" lvl="0" indent="0">
              <a:lnSpc>
                <a:spcPts val="5879"/>
              </a:lnSpc>
              <a:spcBef>
                <a:spcPct val="0"/>
              </a:spcBef>
            </a:pPr>
            <a:endParaRPr lang="en-US" sz="3000" dirty="0">
              <a:solidFill>
                <a:srgbClr val="1D1D1F"/>
              </a:solidFill>
              <a:latin typeface="Times New Roman"/>
              <a:ea typeface="Times New Roman"/>
              <a:cs typeface="Times New Roman"/>
              <a:sym typeface="Times New Roman"/>
            </a:endParaRPr>
          </a:p>
        </p:txBody>
      </p:sp>
      <p:sp>
        <p:nvSpPr>
          <p:cNvPr id="10" name="TextBox 9">
            <a:extLst>
              <a:ext uri="{FF2B5EF4-FFF2-40B4-BE49-F238E27FC236}">
                <a16:creationId xmlns:a16="http://schemas.microsoft.com/office/drawing/2014/main" id="{C09CBC19-C811-E335-9D16-B8C833AF7F67}"/>
              </a:ext>
            </a:extLst>
          </p:cNvPr>
          <p:cNvSpPr txBox="1"/>
          <p:nvPr/>
        </p:nvSpPr>
        <p:spPr>
          <a:xfrm>
            <a:off x="13944600" y="6515100"/>
            <a:ext cx="3988992" cy="2927468"/>
          </a:xfrm>
          <a:prstGeom prst="rect">
            <a:avLst/>
          </a:prstGeom>
        </p:spPr>
        <p:txBody>
          <a:bodyPr wrap="square" lIns="0" tIns="0" rIns="0" bIns="0" rtlCol="0" anchor="t">
            <a:spAutoFit/>
          </a:bodyPr>
          <a:lstStyle/>
          <a:p>
            <a:pPr marL="0" lvl="0" indent="0">
              <a:lnSpc>
                <a:spcPts val="5879"/>
              </a:lnSpc>
              <a:spcBef>
                <a:spcPct val="0"/>
              </a:spcBef>
            </a:pPr>
            <a:r>
              <a:rPr lang="en-US" sz="3000" b="1" dirty="0">
                <a:latin typeface="Times New Roman"/>
                <a:ea typeface="Times New Roman"/>
                <a:cs typeface="Times New Roman"/>
                <a:sym typeface="Times New Roman"/>
              </a:rPr>
              <a:t>GUIDED BY,</a:t>
            </a:r>
          </a:p>
          <a:p>
            <a:pPr marL="0" lvl="0" indent="0">
              <a:lnSpc>
                <a:spcPts val="5879"/>
              </a:lnSpc>
              <a:spcBef>
                <a:spcPct val="0"/>
              </a:spcBef>
            </a:pPr>
            <a:r>
              <a:rPr lang="en-US" sz="3000" b="1" dirty="0" err="1">
                <a:latin typeface="Times New Roman"/>
                <a:ea typeface="Times New Roman"/>
                <a:cs typeface="Times New Roman"/>
                <a:sym typeface="Times New Roman"/>
              </a:rPr>
              <a:t>Mr.Antony</a:t>
            </a:r>
            <a:r>
              <a:rPr lang="en-US" sz="3000" b="1" dirty="0">
                <a:latin typeface="Times New Roman"/>
                <a:ea typeface="Times New Roman"/>
                <a:cs typeface="Times New Roman"/>
                <a:sym typeface="Times New Roman"/>
              </a:rPr>
              <a:t> Suresh,</a:t>
            </a:r>
          </a:p>
          <a:p>
            <a:pPr marL="0" lvl="0" indent="0">
              <a:lnSpc>
                <a:spcPts val="5879"/>
              </a:lnSpc>
              <a:spcBef>
                <a:spcPct val="0"/>
              </a:spcBef>
            </a:pPr>
            <a:r>
              <a:rPr lang="en-US" sz="3000" b="1" dirty="0">
                <a:latin typeface="Times New Roman"/>
                <a:ea typeface="Times New Roman"/>
                <a:cs typeface="Times New Roman"/>
                <a:sym typeface="Times New Roman"/>
              </a:rPr>
              <a:t>Assistant Professor,</a:t>
            </a:r>
          </a:p>
          <a:p>
            <a:pPr marL="0" lvl="0" indent="0">
              <a:lnSpc>
                <a:spcPts val="5879"/>
              </a:lnSpc>
              <a:spcBef>
                <a:spcPct val="0"/>
              </a:spcBef>
            </a:pPr>
            <a:r>
              <a:rPr lang="en-US" sz="3000" b="1" dirty="0">
                <a:latin typeface="Times New Roman"/>
                <a:ea typeface="Times New Roman"/>
                <a:cs typeface="Times New Roman"/>
                <a:sym typeface="Times New Roman"/>
              </a:rPr>
              <a:t>Department of IT</a:t>
            </a:r>
            <a:endParaRPr lang="en-US" sz="3000" dirty="0">
              <a:latin typeface="Times New Roman"/>
              <a:ea typeface="Times New Roman"/>
              <a:cs typeface="Times New Roman"/>
              <a:sym typeface="Times New Roman"/>
            </a:endParaRPr>
          </a:p>
        </p:txBody>
      </p:sp>
      <p:pic>
        <p:nvPicPr>
          <p:cNvPr id="2" name="Picture 2" descr="ST.JOSEPH COLLEGE OF ENGINEERING ...">
            <a:extLst>
              <a:ext uri="{FF2B5EF4-FFF2-40B4-BE49-F238E27FC236}">
                <a16:creationId xmlns:a16="http://schemas.microsoft.com/office/drawing/2014/main" id="{993FDDE9-B638-1966-09C5-B9621A601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19100"/>
            <a:ext cx="2514602" cy="2514602"/>
          </a:xfrm>
          <a:prstGeom prst="rect">
            <a:avLst/>
          </a:prstGeom>
          <a:noFill/>
        </p:spPr>
      </p:pic>
      <p:pic>
        <p:nvPicPr>
          <p:cNvPr id="3" name="Picture 1" descr="Anna University - Wikipedia">
            <a:extLst>
              <a:ext uri="{FF2B5EF4-FFF2-40B4-BE49-F238E27FC236}">
                <a16:creationId xmlns:a16="http://schemas.microsoft.com/office/drawing/2014/main" id="{3B6881D0-0ECD-27FB-7012-363A23896A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5200" y="571498"/>
            <a:ext cx="2514600" cy="2514602"/>
          </a:xfrm>
          <a:prstGeom prst="rect">
            <a:avLst/>
          </a:prstGeom>
          <a:noFill/>
        </p:spPr>
      </p:pic>
      <p:sp>
        <p:nvSpPr>
          <p:cNvPr id="5" name="TextBox 4">
            <a:extLst>
              <a:ext uri="{FF2B5EF4-FFF2-40B4-BE49-F238E27FC236}">
                <a16:creationId xmlns:a16="http://schemas.microsoft.com/office/drawing/2014/main" id="{51449DDC-2661-C591-6CF5-8B86DD5A2E4E}"/>
              </a:ext>
            </a:extLst>
          </p:cNvPr>
          <p:cNvSpPr txBox="1"/>
          <p:nvPr/>
        </p:nvSpPr>
        <p:spPr>
          <a:xfrm>
            <a:off x="3657600" y="1257300"/>
            <a:ext cx="10515600" cy="1496948"/>
          </a:xfrm>
          <a:prstGeom prst="rect">
            <a:avLst/>
          </a:prstGeom>
          <a:noFill/>
        </p:spPr>
        <p:txBody>
          <a:bodyPr wrap="square">
            <a:spAutoFit/>
          </a:bodyPr>
          <a:lstStyle/>
          <a:p>
            <a:pPr algn="ctr">
              <a:lnSpc>
                <a:spcPct val="150000"/>
              </a:lnSpc>
              <a:spcAft>
                <a:spcPts val="800"/>
              </a:spcAft>
              <a:buNone/>
            </a:pPr>
            <a:r>
              <a:rPr lang="en-US" sz="3000" b="1" kern="100" dirty="0">
                <a:effectLst/>
                <a:latin typeface="Times New Roman" panose="02020603050405020304" pitchFamily="18" charset="0"/>
                <a:cs typeface="Times New Roman" panose="02020603050405020304" pitchFamily="18" charset="0"/>
              </a:rPr>
              <a:t>ST.JOSEPH COLLEGE OF  ENGINEERING</a:t>
            </a:r>
            <a:endParaRPr lang="en-IN" sz="3000" b="1" kern="100" dirty="0">
              <a:effectLst/>
              <a:latin typeface="Times New Roman" panose="02020603050405020304" pitchFamily="18" charset="0"/>
              <a:cs typeface="Times New Roman" panose="02020603050405020304" pitchFamily="18" charset="0"/>
            </a:endParaRPr>
          </a:p>
          <a:p>
            <a:pPr algn="ctr">
              <a:lnSpc>
                <a:spcPct val="150000"/>
              </a:lnSpc>
              <a:spcAft>
                <a:spcPts val="800"/>
              </a:spcAft>
              <a:buNone/>
            </a:pPr>
            <a:r>
              <a:rPr lang="en-US" sz="3000" b="1" kern="100" dirty="0">
                <a:effectLst/>
                <a:latin typeface="Times New Roman" panose="02020603050405020304" pitchFamily="18" charset="0"/>
                <a:cs typeface="Times New Roman" panose="02020603050405020304" pitchFamily="18" charset="0"/>
              </a:rPr>
              <a:t>DEPARTMENT OF INFORMATION TECHNOLOGY</a:t>
            </a:r>
            <a:endParaRPr lang="en-IN" sz="3000" b="1" kern="1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0028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449F88FA-E37E-F0E2-836D-341CEAE11DAA}"/>
              </a:ext>
            </a:extLst>
          </p:cNvPr>
          <p:cNvSpPr txBox="1"/>
          <p:nvPr/>
        </p:nvSpPr>
        <p:spPr>
          <a:xfrm>
            <a:off x="1524000" y="647700"/>
            <a:ext cx="15011400" cy="13181557"/>
          </a:xfrm>
          <a:prstGeom prst="rect">
            <a:avLst/>
          </a:prstGeom>
        </p:spPr>
        <p:txBody>
          <a:bodyPr wrap="square" lIns="0" tIns="0" rIns="0" bIns="0" rtlCol="0" anchor="t">
            <a:spAutoFit/>
          </a:bodyPr>
          <a:lstStyle/>
          <a:p>
            <a:pPr marL="0" lvl="0" indent="0" algn="ctr">
              <a:lnSpc>
                <a:spcPts val="5879"/>
              </a:lnSpc>
              <a:spcBef>
                <a:spcPct val="0"/>
              </a:spcBef>
            </a:pPr>
            <a:r>
              <a:rPr lang="en-US" sz="3000" b="1" dirty="0">
                <a:solidFill>
                  <a:srgbClr val="1D1D1F"/>
                </a:solidFill>
                <a:latin typeface="Times New Roman"/>
                <a:ea typeface="Times New Roman"/>
                <a:cs typeface="Times New Roman"/>
                <a:sym typeface="Times New Roman"/>
              </a:rPr>
              <a:t>ALGORITHM/TECHNIQUE USED </a:t>
            </a:r>
          </a:p>
          <a:p>
            <a:endParaRPr lang="en-US" b="1" dirty="0"/>
          </a:p>
          <a:p>
            <a:endParaRPr lang="en-US" b="1" dirty="0"/>
          </a:p>
          <a:p>
            <a:pPr>
              <a:lnSpc>
                <a:spcPct val="150000"/>
              </a:lnSpc>
            </a:pPr>
            <a:r>
              <a:rPr lang="en-US" b="1" dirty="0"/>
              <a:t>         </a:t>
            </a:r>
          </a:p>
          <a:p>
            <a:pPr>
              <a:lnSpc>
                <a:spcPct val="150000"/>
              </a:lnSpc>
            </a:pPr>
            <a:endParaRPr lang="en-US" sz="2800" b="1" dirty="0">
              <a:solidFill>
                <a:srgbClr val="1D1D1F"/>
              </a:solidFill>
              <a:latin typeface="Times New Roman" panose="02020603050405020304" pitchFamily="18" charset="0"/>
              <a:ea typeface="Times New Roman"/>
              <a:cs typeface="Times New Roman" panose="02020603050405020304" pitchFamily="18" charset="0"/>
              <a:sym typeface="Times New Roman"/>
            </a:endParaRPr>
          </a:p>
          <a:p>
            <a:pPr>
              <a:lnSpc>
                <a:spcPct val="150000"/>
              </a:lnSpc>
            </a:pPr>
            <a:endParaRPr lang="en-US" sz="2800" b="1" dirty="0">
              <a:solidFill>
                <a:srgbClr val="1D1D1F"/>
              </a:solidFill>
              <a:latin typeface="Times New Roman" panose="02020603050405020304" pitchFamily="18" charset="0"/>
              <a:ea typeface="Times New Roman"/>
              <a:cs typeface="Times New Roman" panose="02020603050405020304" pitchFamily="18" charset="0"/>
              <a:sym typeface="Times New Roman"/>
            </a:endParaRPr>
          </a:p>
          <a:p>
            <a:pPr>
              <a:lnSpc>
                <a:spcPct val="150000"/>
              </a:lnSpc>
            </a:pPr>
            <a:endParaRPr lang="en-US" sz="2800" b="1" dirty="0">
              <a:solidFill>
                <a:srgbClr val="1D1D1F"/>
              </a:solidFill>
              <a:latin typeface="Times New Roman" panose="02020603050405020304" pitchFamily="18" charset="0"/>
              <a:ea typeface="Times New Roman"/>
              <a:cs typeface="Times New Roman" panose="02020603050405020304" pitchFamily="18" charset="0"/>
              <a:sym typeface="Times New Roman"/>
            </a:endParaRPr>
          </a:p>
          <a:p>
            <a:pPr>
              <a:lnSpc>
                <a:spcPct val="150000"/>
              </a:lnSpc>
            </a:pPr>
            <a:endParaRPr lang="en-US" sz="2800" b="1" dirty="0">
              <a:solidFill>
                <a:srgbClr val="1D1D1F"/>
              </a:solidFill>
              <a:latin typeface="Times New Roman" panose="02020603050405020304" pitchFamily="18" charset="0"/>
              <a:ea typeface="Times New Roman"/>
              <a:cs typeface="Times New Roman" panose="02020603050405020304" pitchFamily="18" charset="0"/>
              <a:sym typeface="Times New Roman"/>
            </a:endParaRPr>
          </a:p>
          <a:p>
            <a:pPr>
              <a:lnSpc>
                <a:spcPct val="150000"/>
              </a:lnSpc>
            </a:pPr>
            <a:endParaRPr lang="en-IN" sz="2800" b="1" dirty="0">
              <a:solidFill>
                <a:srgbClr val="1D1D1F"/>
              </a:solidFill>
              <a:latin typeface="Times New Roman" panose="02020603050405020304" pitchFamily="18" charset="0"/>
              <a:ea typeface="Times New Roman"/>
              <a:cs typeface="Times New Roman" panose="02020603050405020304" pitchFamily="18" charset="0"/>
              <a:sym typeface="Times New Roman"/>
            </a:endParaRPr>
          </a:p>
          <a:p>
            <a:pPr marL="0" lvl="0" indent="0" algn="ctr">
              <a:lnSpc>
                <a:spcPts val="5879"/>
              </a:lnSpc>
              <a:spcBef>
                <a:spcPct val="0"/>
              </a:spcBef>
            </a:pPr>
            <a:endParaRPr lang="en-IN" sz="3000" b="1" dirty="0">
              <a:solidFill>
                <a:srgbClr val="1D1D1F"/>
              </a:solidFill>
              <a:latin typeface="Times New Roman"/>
              <a:ea typeface="Times New Roman"/>
              <a:cs typeface="Times New Roman"/>
              <a:sym typeface="Times New Roman"/>
            </a:endParaRPr>
          </a:p>
          <a:p>
            <a:pPr marL="0" lvl="0" indent="0" algn="ctr">
              <a:lnSpc>
                <a:spcPts val="5879"/>
              </a:lnSpc>
              <a:spcBef>
                <a:spcPct val="0"/>
              </a:spcBef>
            </a:pPr>
            <a:endParaRPr lang="en-IN" sz="3000" b="1" dirty="0">
              <a:solidFill>
                <a:srgbClr val="1D1D1F"/>
              </a:solidFill>
              <a:latin typeface="Times New Roman"/>
              <a:ea typeface="Times New Roman"/>
              <a:cs typeface="Times New Roman"/>
              <a:sym typeface="Times New Roman"/>
            </a:endParaRPr>
          </a:p>
          <a:p>
            <a:pPr marL="0" lvl="0" indent="0" algn="ctr">
              <a:lnSpc>
                <a:spcPts val="5879"/>
              </a:lnSpc>
              <a:spcBef>
                <a:spcPct val="0"/>
              </a:spcBef>
            </a:pPr>
            <a:endParaRPr lang="en-IN" sz="3000" b="1" dirty="0">
              <a:solidFill>
                <a:srgbClr val="1D1D1F"/>
              </a:solidFill>
              <a:latin typeface="Times New Roman"/>
              <a:ea typeface="Times New Roman"/>
              <a:cs typeface="Times New Roman"/>
              <a:sym typeface="Times New Roman"/>
            </a:endParaRPr>
          </a:p>
          <a:p>
            <a:pPr marL="0" lvl="0" indent="0" algn="ctr">
              <a:lnSpc>
                <a:spcPts val="5879"/>
              </a:lnSpc>
              <a:spcBef>
                <a:spcPct val="0"/>
              </a:spcBef>
            </a:pPr>
            <a:endParaRPr lang="en-IN" sz="3000" b="1" dirty="0">
              <a:solidFill>
                <a:srgbClr val="1D1D1F"/>
              </a:solidFill>
              <a:latin typeface="Times New Roman"/>
              <a:ea typeface="Times New Roman"/>
              <a:cs typeface="Times New Roman"/>
              <a:sym typeface="Times New Roman"/>
            </a:endParaRPr>
          </a:p>
          <a:p>
            <a:pPr marL="0" lvl="0" indent="0" algn="ctr">
              <a:lnSpc>
                <a:spcPts val="5879"/>
              </a:lnSpc>
              <a:spcBef>
                <a:spcPct val="0"/>
              </a:spcBef>
            </a:pPr>
            <a:endParaRPr lang="en-IN" sz="3000" b="1" dirty="0">
              <a:solidFill>
                <a:srgbClr val="1D1D1F"/>
              </a:solidFill>
              <a:latin typeface="Times New Roman"/>
              <a:ea typeface="Times New Roman"/>
              <a:cs typeface="Times New Roman"/>
              <a:sym typeface="Times New Roman"/>
            </a:endParaRPr>
          </a:p>
          <a:p>
            <a:pPr marL="0" lvl="0" indent="0" algn="ctr">
              <a:lnSpc>
                <a:spcPts val="5879"/>
              </a:lnSpc>
              <a:spcBef>
                <a:spcPct val="0"/>
              </a:spcBef>
            </a:pPr>
            <a:endParaRPr lang="en-IN" sz="3000" b="1" dirty="0">
              <a:solidFill>
                <a:srgbClr val="1D1D1F"/>
              </a:solidFill>
              <a:latin typeface="Times New Roman"/>
              <a:ea typeface="Times New Roman"/>
              <a:cs typeface="Times New Roman"/>
              <a:sym typeface="Times New Roman"/>
            </a:endParaRPr>
          </a:p>
          <a:p>
            <a:pPr marL="0" lvl="0" indent="0" algn="ctr">
              <a:lnSpc>
                <a:spcPts val="5879"/>
              </a:lnSpc>
              <a:spcBef>
                <a:spcPct val="0"/>
              </a:spcBef>
            </a:pPr>
            <a:endParaRPr lang="en-IN" sz="3000" b="1" dirty="0">
              <a:solidFill>
                <a:srgbClr val="1D1D1F"/>
              </a:solidFill>
              <a:latin typeface="Times New Roman"/>
              <a:ea typeface="Times New Roman"/>
              <a:cs typeface="Times New Roman"/>
              <a:sym typeface="Times New Roman"/>
            </a:endParaRPr>
          </a:p>
          <a:p>
            <a:pPr marL="0" lvl="0" indent="0" algn="ctr">
              <a:lnSpc>
                <a:spcPts val="5879"/>
              </a:lnSpc>
              <a:spcBef>
                <a:spcPct val="0"/>
              </a:spcBef>
            </a:pPr>
            <a:endParaRPr lang="en-IN" sz="3000" b="1" dirty="0">
              <a:solidFill>
                <a:srgbClr val="1D1D1F"/>
              </a:solidFill>
              <a:latin typeface="Times New Roman"/>
              <a:ea typeface="Times New Roman"/>
              <a:cs typeface="Times New Roman"/>
              <a:sym typeface="Times New Roman"/>
            </a:endParaRPr>
          </a:p>
          <a:p>
            <a:pPr marL="0" lvl="0" indent="0" algn="ctr">
              <a:lnSpc>
                <a:spcPts val="5879"/>
              </a:lnSpc>
              <a:spcBef>
                <a:spcPct val="0"/>
              </a:spcBef>
            </a:pPr>
            <a:endParaRPr lang="en-IN" sz="3000" b="1" dirty="0">
              <a:solidFill>
                <a:srgbClr val="1D1D1F"/>
              </a:solidFill>
              <a:latin typeface="Times New Roman"/>
              <a:ea typeface="Times New Roman"/>
              <a:cs typeface="Times New Roman"/>
              <a:sym typeface="Times New Roman"/>
            </a:endParaRPr>
          </a:p>
          <a:p>
            <a:pPr marL="0" lvl="0" indent="0" algn="ctr">
              <a:lnSpc>
                <a:spcPts val="5879"/>
              </a:lnSpc>
              <a:spcBef>
                <a:spcPct val="0"/>
              </a:spcBef>
            </a:pPr>
            <a:endParaRPr lang="en-IN" sz="3000" b="1" dirty="0">
              <a:solidFill>
                <a:srgbClr val="1D1D1F"/>
              </a:solidFill>
              <a:latin typeface="Times New Roman"/>
              <a:ea typeface="Times New Roman"/>
              <a:cs typeface="Times New Roman"/>
              <a:sym typeface="Times New Roman"/>
            </a:endParaRPr>
          </a:p>
          <a:p>
            <a:pPr marL="0" lvl="0" indent="0" algn="ctr">
              <a:lnSpc>
                <a:spcPts val="5879"/>
              </a:lnSpc>
              <a:spcBef>
                <a:spcPct val="0"/>
              </a:spcBef>
            </a:pPr>
            <a:endParaRPr lang="en-US" sz="3000" dirty="0">
              <a:solidFill>
                <a:srgbClr val="1D1D1F"/>
              </a:solidFill>
              <a:latin typeface="Times New Roman"/>
              <a:ea typeface="Times New Roman"/>
              <a:cs typeface="Times New Roman"/>
              <a:sym typeface="Times New Roman"/>
            </a:endParaRPr>
          </a:p>
        </p:txBody>
      </p:sp>
      <p:sp>
        <p:nvSpPr>
          <p:cNvPr id="5" name="Rectangle 3">
            <a:extLst>
              <a:ext uri="{FF2B5EF4-FFF2-40B4-BE49-F238E27FC236}">
                <a16:creationId xmlns:a16="http://schemas.microsoft.com/office/drawing/2014/main" id="{9185285B-09D0-A976-931E-72DB2AF03F0C}"/>
              </a:ext>
            </a:extLst>
          </p:cNvPr>
          <p:cNvSpPr>
            <a:spLocks noChangeArrowheads="1"/>
          </p:cNvSpPr>
          <p:nvPr/>
        </p:nvSpPr>
        <p:spPr bwMode="auto">
          <a:xfrm>
            <a:off x="1752600" y="1868455"/>
            <a:ext cx="15240000" cy="7770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Heart disease is a major health concern, and early detection is critical for effective </a:t>
            </a:r>
            <a:r>
              <a:rPr kumimoji="0" lang="en-US" altLang="en-US" sz="2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treatment.Machine</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Learning (ML) provides an automated, data-driven approach to analyzing medical records and predicting heart disease risks.</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 of the Project:</a:t>
            </a:r>
          </a:p>
          <a:p>
            <a:pPr lvl="1" algn="just" eaLnBrk="0" fontAlgn="base" hangingPunct="0">
              <a:lnSpc>
                <a:spcPct val="150000"/>
              </a:lnSpc>
              <a:spcBef>
                <a:spcPct val="0"/>
              </a:spcBef>
              <a:spcAft>
                <a:spcPct val="0"/>
              </a:spcAft>
              <a:buFontTx/>
              <a:buChar char="•"/>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ML classification algorithms to improve predictive accuracy.</a:t>
            </a:r>
          </a:p>
          <a:p>
            <a:pPr lvl="1" algn="just" eaLnBrk="0" fontAlgn="base" hangingPunct="0">
              <a:lnSpc>
                <a:spcPct val="150000"/>
              </a:lnSpc>
              <a:spcBef>
                <a:spcPct val="0"/>
              </a:spcBef>
              <a:spcAft>
                <a:spcPct val="0"/>
              </a:spcAft>
              <a:buFontTx/>
              <a:buChar char="•"/>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Compare the performance of multiple models.</a:t>
            </a:r>
          </a:p>
          <a:p>
            <a:pPr lvl="1" algn="just" eaLnBrk="0" fontAlgn="base" hangingPunct="0">
              <a:lnSpc>
                <a:spcPct val="150000"/>
              </a:lnSpc>
              <a:spcBef>
                <a:spcPct val="0"/>
              </a:spcBef>
              <a:spcAft>
                <a:spcPct val="0"/>
              </a:spcAft>
              <a:buFontTx/>
              <a:buChar char="•"/>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 doctors make data-driven decisions based on ML predictions.</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Why Machine Learning for Healthcare:</a:t>
            </a:r>
          </a:p>
          <a:p>
            <a:pPr lvl="1" algn="just" eaLnBrk="0" fontAlgn="base" hangingPunct="0">
              <a:lnSpc>
                <a:spcPct val="150000"/>
              </a:lnSpc>
              <a:spcBef>
                <a:spcPct val="0"/>
              </a:spcBef>
              <a:spcAft>
                <a:spcPct val="0"/>
              </a:spcAft>
              <a:buFontTx/>
              <a:buChar char="•"/>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Automates risk assessment based on patient history.</a:t>
            </a:r>
          </a:p>
          <a:p>
            <a:pPr lvl="1" algn="just" eaLnBrk="0" fontAlgn="base" hangingPunct="0">
              <a:lnSpc>
                <a:spcPct val="150000"/>
              </a:lnSpc>
              <a:spcBef>
                <a:spcPct val="0"/>
              </a:spcBef>
              <a:spcAft>
                <a:spcPct val="0"/>
              </a:spcAft>
              <a:buFontTx/>
              <a:buChar char="•"/>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Reduces diagnostic errors and improves accuracy.</a:t>
            </a:r>
          </a:p>
          <a:p>
            <a:pPr lvl="1" algn="just" eaLnBrk="0" fontAlgn="base" hangingPunct="0">
              <a:lnSpc>
                <a:spcPct val="150000"/>
              </a:lnSpc>
              <a:spcBef>
                <a:spcPct val="0"/>
              </a:spcBef>
              <a:spcAft>
                <a:spcPct val="0"/>
              </a:spcAft>
              <a:buFontTx/>
              <a:buChar char="•"/>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Helps in early detection, allowing timely medical intervention.</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929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DF694B-C6C3-9F2C-48F9-739796A117D2}"/>
              </a:ext>
            </a:extLst>
          </p:cNvPr>
          <p:cNvSpPr txBox="1"/>
          <p:nvPr/>
        </p:nvSpPr>
        <p:spPr>
          <a:xfrm>
            <a:off x="838200" y="0"/>
            <a:ext cx="17068800" cy="10356168"/>
          </a:xfrm>
          <a:prstGeom prst="rect">
            <a:avLst/>
          </a:prstGeom>
          <a:noFill/>
        </p:spPr>
        <p:txBody>
          <a:bodyPr wrap="square">
            <a:spAutoFit/>
          </a:bodyPr>
          <a:lstStyle/>
          <a:p>
            <a:pPr algn="just">
              <a:lnSpc>
                <a:spcPct val="150000"/>
              </a:lnSpc>
            </a:pPr>
            <a:r>
              <a:rPr lang="en-US" sz="2800" b="1" dirty="0">
                <a:latin typeface="Times New Roman" panose="02020603050405020304" pitchFamily="18" charset="0"/>
                <a:cs typeface="Times New Roman" panose="02020603050405020304" pitchFamily="18" charset="0"/>
              </a:rPr>
              <a:t>Supervised Learning Algorithms for Classification :</a:t>
            </a:r>
          </a:p>
          <a:p>
            <a:pPr algn="just">
              <a:lnSpc>
                <a:spcPct val="150000"/>
              </a:lnSpc>
            </a:pPr>
            <a:r>
              <a:rPr lang="en-US" sz="2800" b="1" dirty="0">
                <a:latin typeface="Times New Roman" panose="02020603050405020304" pitchFamily="18" charset="0"/>
                <a:cs typeface="Times New Roman" panose="02020603050405020304" pitchFamily="18" charset="0"/>
              </a:rPr>
              <a:t> 1. K-Nearest Neighbors (KNN)</a:t>
            </a:r>
          </a:p>
          <a:p>
            <a:pPr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simple yet powerful classification algorithm that relies on data similarity. Determines the class of a data point based on the majority class of its K-nearest neighbors.</a:t>
            </a:r>
          </a:p>
          <a:p>
            <a:pPr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Applications in Heart Disease Prediction:</a:t>
            </a:r>
          </a:p>
          <a:p>
            <a:pPr lvl="1" algn="just">
              <a:lnSpc>
                <a:spcPct val="150000"/>
              </a:lnSpc>
            </a:pPr>
            <a:r>
              <a:rPr lang="en-US" sz="2800" dirty="0">
                <a:latin typeface="Times New Roman" panose="02020603050405020304" pitchFamily="18" charset="0"/>
                <a:cs typeface="Times New Roman" panose="02020603050405020304" pitchFamily="18" charset="0"/>
              </a:rPr>
              <a:t>Effective for datasets with low noise and fewer features. Best suited for small to medium-sized datasets.</a:t>
            </a:r>
          </a:p>
          <a:p>
            <a:pPr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Advantages:</a:t>
            </a:r>
          </a:p>
          <a:p>
            <a:pPr lvl="1" algn="just">
              <a:lnSpc>
                <a:spcPct val="150000"/>
              </a:lnSpc>
            </a:pPr>
            <a:r>
              <a:rPr lang="en-US" sz="2800" dirty="0">
                <a:latin typeface="Times New Roman" panose="02020603050405020304" pitchFamily="18" charset="0"/>
                <a:cs typeface="Times New Roman" panose="02020603050405020304" pitchFamily="18" charset="0"/>
              </a:rPr>
              <a:t>Non-parametric (no assumption about data distribution).</a:t>
            </a:r>
          </a:p>
          <a:p>
            <a:pPr algn="just">
              <a:lnSpc>
                <a:spcPct val="150000"/>
              </a:lnSpc>
            </a:pPr>
            <a:r>
              <a:rPr lang="en-US" sz="2800" b="1" dirty="0">
                <a:latin typeface="Times New Roman" panose="02020603050405020304" pitchFamily="18" charset="0"/>
                <a:cs typeface="Times New Roman" panose="02020603050405020304" pitchFamily="18" charset="0"/>
              </a:rPr>
              <a:t>2. Support Vector Classifier (SVC)</a:t>
            </a:r>
          </a:p>
          <a:p>
            <a:pPr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powerful classification technique that finds an optimal decision boundary between </a:t>
            </a:r>
            <a:r>
              <a:rPr lang="en-US" sz="2800" dirty="0" err="1">
                <a:latin typeface="Times New Roman" panose="02020603050405020304" pitchFamily="18" charset="0"/>
                <a:cs typeface="Times New Roman" panose="02020603050405020304" pitchFamily="18" charset="0"/>
              </a:rPr>
              <a:t>classes.Uses</a:t>
            </a:r>
            <a:r>
              <a:rPr lang="en-US" sz="2800" dirty="0">
                <a:latin typeface="Times New Roman" panose="02020603050405020304" pitchFamily="18" charset="0"/>
                <a:cs typeface="Times New Roman" panose="02020603050405020304" pitchFamily="18" charset="0"/>
              </a:rPr>
              <a:t> hyperplanes to separate data points effectively. Kernel tricks allow it to handle non-linearly separable data.</a:t>
            </a:r>
          </a:p>
          <a:p>
            <a:pPr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Applications in Heart Disease Prediction:</a:t>
            </a:r>
          </a:p>
          <a:p>
            <a:pPr lvl="1" algn="just">
              <a:lnSpc>
                <a:spcPct val="150000"/>
              </a:lnSpc>
            </a:pPr>
            <a:r>
              <a:rPr lang="en-US" sz="2800" dirty="0">
                <a:latin typeface="Times New Roman" panose="02020603050405020304" pitchFamily="18" charset="0"/>
                <a:cs typeface="Times New Roman" panose="02020603050405020304" pitchFamily="18" charset="0"/>
              </a:rPr>
              <a:t>Detects complex patterns in patient </a:t>
            </a:r>
            <a:r>
              <a:rPr lang="en-US" sz="2800" dirty="0" err="1">
                <a:latin typeface="Times New Roman" panose="02020603050405020304" pitchFamily="18" charset="0"/>
                <a:cs typeface="Times New Roman" panose="02020603050405020304" pitchFamily="18" charset="0"/>
              </a:rPr>
              <a:t>records.Useful</a:t>
            </a:r>
            <a:r>
              <a:rPr lang="en-US" sz="2800" dirty="0">
                <a:latin typeface="Times New Roman" panose="02020603050405020304" pitchFamily="18" charset="0"/>
                <a:cs typeface="Times New Roman" panose="02020603050405020304" pitchFamily="18" charset="0"/>
              </a:rPr>
              <a:t> when data is imbalanced or high-dimensional.</a:t>
            </a:r>
          </a:p>
          <a:p>
            <a:pPr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Advantages:</a:t>
            </a:r>
          </a:p>
          <a:p>
            <a:pPr lvl="1" algn="just">
              <a:lnSpc>
                <a:spcPct val="150000"/>
              </a:lnSpc>
            </a:pPr>
            <a:r>
              <a:rPr lang="en-US" sz="2800" dirty="0">
                <a:latin typeface="Times New Roman" panose="02020603050405020304" pitchFamily="18" charset="0"/>
                <a:cs typeface="Times New Roman" panose="02020603050405020304" pitchFamily="18" charset="0"/>
              </a:rPr>
              <a:t>Works well with high-dimensional datasets.</a:t>
            </a:r>
          </a:p>
          <a:p>
            <a:pPr lvl="1" algn="just">
              <a:lnSpc>
                <a:spcPct val="150000"/>
              </a:lnSpc>
            </a:pPr>
            <a:r>
              <a:rPr lang="en-US" sz="2800" dirty="0">
                <a:latin typeface="Times New Roman" panose="02020603050405020304" pitchFamily="18" charset="0"/>
                <a:cs typeface="Times New Roman" panose="02020603050405020304" pitchFamily="18" charset="0"/>
              </a:rPr>
              <a:t>Effective for both binary and multi-class classification.</a:t>
            </a:r>
          </a:p>
        </p:txBody>
      </p:sp>
    </p:spTree>
    <p:extLst>
      <p:ext uri="{BB962C8B-B14F-4D97-AF65-F5344CB8AC3E}">
        <p14:creationId xmlns:p14="http://schemas.microsoft.com/office/powerpoint/2010/main" val="4185059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9F17F1-1DC8-A17D-08A3-803D8A263184}"/>
              </a:ext>
            </a:extLst>
          </p:cNvPr>
          <p:cNvSpPr txBox="1"/>
          <p:nvPr/>
        </p:nvSpPr>
        <p:spPr>
          <a:xfrm>
            <a:off x="1066800" y="612035"/>
            <a:ext cx="15849600" cy="9062930"/>
          </a:xfrm>
          <a:prstGeom prst="rect">
            <a:avLst/>
          </a:prstGeom>
          <a:noFill/>
        </p:spPr>
        <p:txBody>
          <a:bodyPr wrap="square">
            <a:spAutoFit/>
          </a:bodyPr>
          <a:lstStyle/>
          <a:p>
            <a:pPr algn="just">
              <a:lnSpc>
                <a:spcPct val="150000"/>
              </a:lnSpc>
            </a:pPr>
            <a:r>
              <a:rPr lang="en-US" sz="2800" b="1" dirty="0">
                <a:latin typeface="Times New Roman" panose="02020603050405020304" pitchFamily="18" charset="0"/>
                <a:cs typeface="Times New Roman" panose="02020603050405020304" pitchFamily="18" charset="0"/>
              </a:rPr>
              <a:t>DECISION TREE</a:t>
            </a:r>
          </a:p>
          <a:p>
            <a:pPr algn="just">
              <a:lnSpc>
                <a:spcPct val="150000"/>
              </a:lnSpc>
            </a:pPr>
            <a:r>
              <a:rPr lang="en-US" sz="2800" dirty="0">
                <a:latin typeface="Times New Roman" panose="02020603050405020304" pitchFamily="18" charset="0"/>
                <a:cs typeface="Times New Roman" panose="02020603050405020304" pitchFamily="18" charset="0"/>
              </a:rPr>
              <a:t>A Decision Tree is a hierarchical model that classifies data by splitting it into branches based on key </a:t>
            </a:r>
            <a:r>
              <a:rPr lang="en-US" sz="2800" dirty="0" err="1">
                <a:latin typeface="Times New Roman" panose="02020603050405020304" pitchFamily="18" charset="0"/>
                <a:cs typeface="Times New Roman" panose="02020603050405020304" pitchFamily="18" charset="0"/>
              </a:rPr>
              <a:t>features.It</a:t>
            </a:r>
            <a:r>
              <a:rPr lang="en-US" sz="2800" dirty="0">
                <a:latin typeface="Times New Roman" panose="02020603050405020304" pitchFamily="18" charset="0"/>
                <a:cs typeface="Times New Roman" panose="02020603050405020304" pitchFamily="18" charset="0"/>
              </a:rPr>
              <a:t> is widely used in medical diagnosis, especially in heart disease prediction, as it provides clear decision rules that doctors can interpret.</a:t>
            </a:r>
          </a:p>
          <a:p>
            <a:pPr algn="just">
              <a:lnSpc>
                <a:spcPct val="150000"/>
              </a:lnSpc>
            </a:pPr>
            <a:r>
              <a:rPr lang="en-US" sz="2800" b="1" dirty="0">
                <a:latin typeface="Times New Roman" panose="02020603050405020304" pitchFamily="18" charset="0"/>
                <a:cs typeface="Times New Roman" panose="02020603050405020304" pitchFamily="18" charset="0"/>
              </a:rPr>
              <a:t>How It Works</a:t>
            </a:r>
          </a:p>
          <a:p>
            <a:pPr algn="just">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Root Node: The most important feature that impacts classification (e.g., Cholesterol Level &gt; 200 mg/dL).</a:t>
            </a:r>
          </a:p>
          <a:p>
            <a:pPr algn="just">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Splitting: Data is divided based on conditions (e.g., Blood Pressure &gt; 140 mmHg leads to a different branch).</a:t>
            </a:r>
          </a:p>
          <a:p>
            <a:pPr algn="just">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Decision Nodes: Intermediate conditions that refine the classification further.</a:t>
            </a:r>
          </a:p>
          <a:p>
            <a:pPr algn="just">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Leaf Nodes: Final classification points (e.g., Heart Disease: Yes/No).</a:t>
            </a:r>
          </a:p>
          <a:p>
            <a:pPr algn="just">
              <a:lnSpc>
                <a:spcPct val="150000"/>
              </a:lnSpc>
            </a:pPr>
            <a:r>
              <a:rPr lang="en-US" sz="2800" b="1" dirty="0">
                <a:latin typeface="Times New Roman" panose="02020603050405020304" pitchFamily="18" charset="0"/>
                <a:cs typeface="Times New Roman" panose="02020603050405020304" pitchFamily="18" charset="0"/>
              </a:rPr>
              <a:t>Advantages of Decision Trees in Heart Disease Prediction</a:t>
            </a:r>
          </a:p>
          <a:p>
            <a:pPr algn="just">
              <a:lnSpc>
                <a:spcPct val="150000"/>
              </a:lnSpc>
            </a:pPr>
            <a:r>
              <a:rPr lang="en-US" sz="2800" dirty="0">
                <a:latin typeface="Times New Roman" panose="02020603050405020304" pitchFamily="18" charset="0"/>
                <a:cs typeface="Times New Roman" panose="02020603050405020304" pitchFamily="18" charset="0"/>
              </a:rPr>
              <a:t>✔Easy to interpret &amp; visualize – Medical professionals can understand decision-making steps.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✔Handles numerical &amp; categorical data – Suitable for patient datasets with different types of variables.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✔Identifies key health risk factors – Highlights features that contribute the most to predictions.</a:t>
            </a:r>
          </a:p>
        </p:txBody>
      </p:sp>
    </p:spTree>
    <p:extLst>
      <p:ext uri="{BB962C8B-B14F-4D97-AF65-F5344CB8AC3E}">
        <p14:creationId xmlns:p14="http://schemas.microsoft.com/office/powerpoint/2010/main" val="363806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01C41B-4CA2-B1A1-F60B-C38D8D28D028}"/>
              </a:ext>
            </a:extLst>
          </p:cNvPr>
          <p:cNvSpPr txBox="1"/>
          <p:nvPr/>
        </p:nvSpPr>
        <p:spPr>
          <a:xfrm>
            <a:off x="1104900" y="800100"/>
            <a:ext cx="15811500" cy="9247596"/>
          </a:xfrm>
          <a:prstGeom prst="rect">
            <a:avLst/>
          </a:prstGeom>
          <a:noFill/>
        </p:spPr>
        <p:txBody>
          <a:bodyPr wrap="square">
            <a:spAutoFit/>
          </a:bodyPr>
          <a:lstStyle/>
          <a:p>
            <a:pPr algn="just">
              <a:lnSpc>
                <a:spcPct val="150000"/>
              </a:lnSpc>
            </a:pPr>
            <a:r>
              <a:rPr lang="en-US" sz="2800" b="1" dirty="0">
                <a:latin typeface="Times New Roman" panose="02020603050405020304" pitchFamily="18" charset="0"/>
                <a:cs typeface="Times New Roman" panose="02020603050405020304" pitchFamily="18" charset="0"/>
              </a:rPr>
              <a:t>3.Random Forest :</a:t>
            </a:r>
          </a:p>
          <a:p>
            <a:pPr lvl="1"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Random Forest is an ensemble learning method that improves decision-making by combining multiple Decision Trees.</a:t>
            </a:r>
          </a:p>
          <a:p>
            <a:pPr lvl="1"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enhances accuracy by reducing variance and minimizing overfitting, making it effective for heart disease risk prediction.</a:t>
            </a:r>
          </a:p>
          <a:p>
            <a:pPr algn="just">
              <a:lnSpc>
                <a:spcPct val="150000"/>
              </a:lnSpc>
            </a:pPr>
            <a:r>
              <a:rPr lang="en-US" sz="2800" b="1" dirty="0">
                <a:latin typeface="Times New Roman" panose="02020603050405020304" pitchFamily="18" charset="0"/>
                <a:cs typeface="Times New Roman" panose="02020603050405020304" pitchFamily="18" charset="0"/>
              </a:rPr>
              <a:t>How It Works</a:t>
            </a:r>
          </a:p>
          <a:p>
            <a:pPr lvl="1" algn="just">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Data Bootstrapping: The dataset is randomly divided into smaller subsets.</a:t>
            </a:r>
          </a:p>
          <a:p>
            <a:pPr lvl="1" algn="just">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Multiple Decision Trees: Each subset is used to train a separate Decision Tree.</a:t>
            </a:r>
          </a:p>
          <a:p>
            <a:pPr lvl="1" algn="just">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Voting Mechanism: Each tree makes a prediction, and the final output is</a:t>
            </a:r>
          </a:p>
          <a:p>
            <a:pPr lvl="1" algn="just">
              <a:lnSpc>
                <a:spcPct val="150000"/>
              </a:lnSpc>
            </a:pPr>
            <a:r>
              <a:rPr lang="en-US" sz="2800" dirty="0">
                <a:latin typeface="Times New Roman" panose="02020603050405020304" pitchFamily="18" charset="0"/>
                <a:cs typeface="Times New Roman" panose="02020603050405020304" pitchFamily="18" charset="0"/>
              </a:rPr>
              <a:t> determined by majority voting.</a:t>
            </a:r>
          </a:p>
          <a:p>
            <a:pPr algn="just">
              <a:lnSpc>
                <a:spcPct val="150000"/>
              </a:lnSpc>
            </a:pPr>
            <a:r>
              <a:rPr lang="en-US" sz="2800" b="1" dirty="0">
                <a:latin typeface="Times New Roman" panose="02020603050405020304" pitchFamily="18" charset="0"/>
                <a:cs typeface="Times New Roman" panose="02020603050405020304" pitchFamily="18" charset="0"/>
              </a:rPr>
              <a:t>Why Use Random Forest:</a:t>
            </a:r>
          </a:p>
          <a:p>
            <a:pPr algn="just">
              <a:lnSpc>
                <a:spcPct val="150000"/>
              </a:lnSpc>
            </a:pPr>
            <a:r>
              <a:rPr lang="en-US" sz="2800" dirty="0">
                <a:latin typeface="Times New Roman" panose="02020603050405020304" pitchFamily="18" charset="0"/>
                <a:cs typeface="Times New Roman" panose="02020603050405020304" pitchFamily="18" charset="0"/>
              </a:rPr>
              <a:t>✔Higher accuracy than a single Decision Tree – Reduces the risk of overfitting.</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✔More robust to noisy &amp; missing data – Can handle incomplete patient records effectively.</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✔Prevents reliance on any single feature – Reduces bias by averaging multiple decisions.</a:t>
            </a:r>
          </a:p>
        </p:txBody>
      </p:sp>
    </p:spTree>
    <p:extLst>
      <p:ext uri="{BB962C8B-B14F-4D97-AF65-F5344CB8AC3E}">
        <p14:creationId xmlns:p14="http://schemas.microsoft.com/office/powerpoint/2010/main" val="3257958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F01E20-A6D2-4817-CE00-8BDED08A2F27}"/>
              </a:ext>
            </a:extLst>
          </p:cNvPr>
          <p:cNvSpPr txBox="1"/>
          <p:nvPr/>
        </p:nvSpPr>
        <p:spPr>
          <a:xfrm>
            <a:off x="5562600" y="723900"/>
            <a:ext cx="9144000" cy="701859"/>
          </a:xfrm>
          <a:prstGeom prst="rect">
            <a:avLst/>
          </a:prstGeom>
          <a:noFill/>
        </p:spPr>
        <p:txBody>
          <a:bodyPr wrap="square">
            <a:spAutoFit/>
          </a:bodyPr>
          <a:lstStyle/>
          <a:p>
            <a:pPr algn="just" fontAlgn="auto">
              <a:lnSpc>
                <a:spcPct val="150000"/>
              </a:lnSpc>
              <a:spcBef>
                <a:spcPts val="0"/>
              </a:spcBef>
              <a:spcAft>
                <a:spcPts val="0"/>
              </a:spcAft>
              <a:buClr>
                <a:srgbClr val="000000"/>
              </a:buClr>
              <a:defRPr/>
            </a:pPr>
            <a:r>
              <a:rPr lang="en-US" sz="3000" b="1" spc="-1" dirty="0">
                <a:latin typeface="Times New Roman" panose="02020603050405020304" pitchFamily="18" charset="0"/>
                <a:ea typeface="DejaVu Sans"/>
                <a:cs typeface="Times New Roman" panose="02020603050405020304" pitchFamily="18" charset="0"/>
              </a:rPr>
              <a:t>SYSTEM REQUIREMENTS</a:t>
            </a:r>
          </a:p>
        </p:txBody>
      </p:sp>
      <p:sp>
        <p:nvSpPr>
          <p:cNvPr id="3" name="TextBox 2">
            <a:extLst>
              <a:ext uri="{FF2B5EF4-FFF2-40B4-BE49-F238E27FC236}">
                <a16:creationId xmlns:a16="http://schemas.microsoft.com/office/drawing/2014/main" id="{ECD3C85E-A0D8-A154-056D-61F51C49EDA5}"/>
              </a:ext>
            </a:extLst>
          </p:cNvPr>
          <p:cNvSpPr txBox="1"/>
          <p:nvPr/>
        </p:nvSpPr>
        <p:spPr>
          <a:xfrm>
            <a:off x="1752600" y="2019300"/>
            <a:ext cx="15544800" cy="5441618"/>
          </a:xfrm>
          <a:prstGeom prst="rect">
            <a:avLst/>
          </a:prstGeom>
          <a:noFill/>
        </p:spPr>
        <p:txBody>
          <a:bodyPr wrap="square">
            <a:spAutoFit/>
          </a:bodyPr>
          <a:lstStyle/>
          <a:p>
            <a:pPr>
              <a:buNone/>
            </a:pPr>
            <a:r>
              <a:rPr lang="en-US" sz="2800" b="1" dirty="0">
                <a:latin typeface="Times New Roman" panose="02020603050405020304" pitchFamily="18" charset="0"/>
                <a:cs typeface="Times New Roman" panose="02020603050405020304" pitchFamily="18" charset="0"/>
              </a:rPr>
              <a:t>Hardware Requirements: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Processor: Intel Core i5 or higher.</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RAM: 8 GB (16 GB recommended).</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Storage: 10 GB free space.</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GPU: Optional (for faster model training).</a:t>
            </a:r>
          </a:p>
          <a:p>
            <a:pPr>
              <a:buNone/>
            </a:pPr>
            <a:endParaRPr lang="en-IN" sz="2800" dirty="0">
              <a:latin typeface="Times New Roman" panose="02020603050405020304" pitchFamily="18" charset="0"/>
              <a:cs typeface="Times New Roman" panose="02020603050405020304" pitchFamily="18" charset="0"/>
            </a:endParaRPr>
          </a:p>
          <a:p>
            <a:pPr>
              <a:buNone/>
            </a:pPr>
            <a:r>
              <a:rPr lang="en-IN" sz="2800" b="1" dirty="0">
                <a:latin typeface="Times New Roman" panose="02020603050405020304" pitchFamily="18" charset="0"/>
                <a:cs typeface="Times New Roman" panose="02020603050405020304" pitchFamily="18" charset="0"/>
              </a:rPr>
              <a:t>Software Requirements:</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Language: Python.</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IDE: </a:t>
            </a:r>
            <a:r>
              <a:rPr lang="en-IN" sz="2800" dirty="0" err="1">
                <a:latin typeface="Times New Roman" panose="02020603050405020304" pitchFamily="18" charset="0"/>
                <a:cs typeface="Times New Roman" panose="02020603050405020304" pitchFamily="18" charset="0"/>
              </a:rPr>
              <a:t>Jupyter</a:t>
            </a:r>
            <a:r>
              <a:rPr lang="en-IN" sz="2800" dirty="0">
                <a:latin typeface="Times New Roman" panose="02020603050405020304" pitchFamily="18" charset="0"/>
                <a:cs typeface="Times New Roman" panose="02020603050405020304" pitchFamily="18" charset="0"/>
              </a:rPr>
              <a:t> Notebook or VS Code.</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OS: Windows 10/11, Linux, or macOS.</a:t>
            </a:r>
          </a:p>
          <a:p>
            <a:pPr>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Libraries: NumPy, Pandas, Matplotlib, Seaborn, Scikit-Learn.</a:t>
            </a:r>
          </a:p>
          <a:p>
            <a:pPr algn="just" fontAlgn="auto">
              <a:lnSpc>
                <a:spcPct val="150000"/>
              </a:lnSpc>
              <a:spcBef>
                <a:spcPts val="0"/>
              </a:spcBef>
              <a:spcAft>
                <a:spcPts val="0"/>
              </a:spcAft>
              <a:buClr>
                <a:srgbClr val="000000"/>
              </a:buClr>
              <a:defRPr/>
            </a:pPr>
            <a:endParaRPr lang="en-US" sz="3000" b="1" spc="-1" dirty="0">
              <a:latin typeface="Times New Roman" panose="02020603050405020304" pitchFamily="18" charset="0"/>
              <a:ea typeface="DejaVu Sans"/>
              <a:cs typeface="Times New Roman" panose="02020603050405020304" pitchFamily="18" charset="0"/>
            </a:endParaRPr>
          </a:p>
        </p:txBody>
      </p:sp>
      <p:sp>
        <p:nvSpPr>
          <p:cNvPr id="4" name="Rectangle 1">
            <a:extLst>
              <a:ext uri="{FF2B5EF4-FFF2-40B4-BE49-F238E27FC236}">
                <a16:creationId xmlns:a16="http://schemas.microsoft.com/office/drawing/2014/main" id="{4AB82ED0-5420-1475-51A5-F0A2D9DE8288}"/>
              </a:ext>
            </a:extLst>
          </p:cNvPr>
          <p:cNvSpPr>
            <a:spLocks noChangeArrowheads="1"/>
          </p:cNvSpPr>
          <p:nvPr/>
        </p:nvSpPr>
        <p:spPr bwMode="auto">
          <a:xfrm rot="10800000" flipV="1">
            <a:off x="1778000" y="6819900"/>
            <a:ext cx="14579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Heart disease dataset with relevant features (e.g., age, cholesterol levels, blood pressure, heart rate).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Format: CSV or Excel format for easy data handling.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5526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E0D13A8-8470-D540-9484-3AF18BE7F256}"/>
              </a:ext>
            </a:extLst>
          </p:cNvPr>
          <p:cNvGraphicFramePr/>
          <p:nvPr>
            <p:extLst>
              <p:ext uri="{D42A27DB-BD31-4B8C-83A1-F6EECF244321}">
                <p14:modId xmlns:p14="http://schemas.microsoft.com/office/powerpoint/2010/main" val="2795847614"/>
              </p:ext>
            </p:extLst>
          </p:nvPr>
        </p:nvGraphicFramePr>
        <p:xfrm>
          <a:off x="685800" y="2324100"/>
          <a:ext cx="74676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6480DEE6-3337-1158-AE95-ACDFAA68C08A}"/>
              </a:ext>
            </a:extLst>
          </p:cNvPr>
          <p:cNvGraphicFramePr/>
          <p:nvPr>
            <p:extLst>
              <p:ext uri="{D42A27DB-BD31-4B8C-83A1-F6EECF244321}">
                <p14:modId xmlns:p14="http://schemas.microsoft.com/office/powerpoint/2010/main" val="2505761222"/>
              </p:ext>
            </p:extLst>
          </p:nvPr>
        </p:nvGraphicFramePr>
        <p:xfrm>
          <a:off x="9448800" y="2324100"/>
          <a:ext cx="7848600" cy="6172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9">
            <a:extLst>
              <a:ext uri="{FF2B5EF4-FFF2-40B4-BE49-F238E27FC236}">
                <a16:creationId xmlns:a16="http://schemas.microsoft.com/office/drawing/2014/main" id="{7137A3C1-B770-AA56-8D28-041EEE64080B}"/>
              </a:ext>
            </a:extLst>
          </p:cNvPr>
          <p:cNvSpPr txBox="1"/>
          <p:nvPr/>
        </p:nvSpPr>
        <p:spPr>
          <a:xfrm>
            <a:off x="7620000" y="764388"/>
            <a:ext cx="8755379" cy="1552092"/>
          </a:xfrm>
          <a:prstGeom prst="rect">
            <a:avLst/>
          </a:prstGeom>
        </p:spPr>
        <p:txBody>
          <a:bodyPr wrap="square" lIns="0" tIns="0" rIns="0" bIns="0" rtlCol="0" anchor="t">
            <a:spAutoFit/>
          </a:bodyPr>
          <a:lstStyle/>
          <a:p>
            <a:pPr marL="0" lvl="0" indent="0" algn="just">
              <a:lnSpc>
                <a:spcPts val="2419"/>
              </a:lnSpc>
            </a:pPr>
            <a:r>
              <a:rPr lang="en-US" sz="3000" b="1" dirty="0">
                <a:solidFill>
                  <a:srgbClr val="1D1D1F"/>
                </a:solidFill>
                <a:latin typeface="Times New Roman" panose="02020603050405020304" pitchFamily="18" charset="0"/>
                <a:ea typeface="Now"/>
                <a:cs typeface="Times New Roman" panose="02020603050405020304" pitchFamily="18" charset="0"/>
                <a:sym typeface="Now"/>
              </a:rPr>
              <a:t>MODULES </a:t>
            </a: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p:txBody>
      </p:sp>
    </p:spTree>
    <p:extLst>
      <p:ext uri="{BB962C8B-B14F-4D97-AF65-F5344CB8AC3E}">
        <p14:creationId xmlns:p14="http://schemas.microsoft.com/office/powerpoint/2010/main" val="2515495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5F24BE-B646-5BAA-3C56-7EF4E0F889FD}"/>
              </a:ext>
            </a:extLst>
          </p:cNvPr>
          <p:cNvSpPr txBox="1"/>
          <p:nvPr/>
        </p:nvSpPr>
        <p:spPr>
          <a:xfrm>
            <a:off x="1254809" y="1181100"/>
            <a:ext cx="15360420" cy="7781489"/>
          </a:xfrm>
          <a:prstGeom prst="rect">
            <a:avLst/>
          </a:prstGeom>
          <a:noFill/>
        </p:spPr>
        <p:txBody>
          <a:bodyPr wrap="square">
            <a:spAutoFit/>
          </a:bodyPr>
          <a:lstStyle/>
          <a:p>
            <a:pPr algn="just">
              <a:lnSpc>
                <a:spcPct val="150000"/>
              </a:lnSpc>
            </a:pPr>
            <a:endParaRPr lang="en-IN" sz="2800" dirty="0">
              <a:latin typeface="Times New Roman" panose="02020603050405020304" pitchFamily="18" charset="0"/>
              <a:cs typeface="Times New Roman" panose="02020603050405020304" pitchFamily="18" charset="0"/>
            </a:endParaRPr>
          </a:p>
          <a:p>
            <a:pPr algn="just">
              <a:lnSpc>
                <a:spcPct val="150000"/>
              </a:lnSpc>
            </a:pPr>
            <a:r>
              <a:rPr lang="en-IN" sz="2800" b="1" dirty="0">
                <a:latin typeface="Times New Roman" panose="02020603050405020304" pitchFamily="18" charset="0"/>
                <a:cs typeface="Times New Roman" panose="02020603050405020304" pitchFamily="18" charset="0"/>
              </a:rPr>
              <a:t>1. Data Collection</a:t>
            </a:r>
          </a:p>
          <a:p>
            <a:pPr algn="just">
              <a:lnSpc>
                <a:spcPct val="150000"/>
              </a:lnSpc>
            </a:pPr>
            <a:r>
              <a:rPr lang="en-IN" sz="2800" dirty="0">
                <a:latin typeface="Times New Roman" panose="02020603050405020304" pitchFamily="18" charset="0"/>
                <a:cs typeface="Times New Roman" panose="02020603050405020304" pitchFamily="18" charset="0"/>
              </a:rPr>
              <a:t>- Gathers heart disease-related data from various sources such as medical databases, APIs, and repositories.</a:t>
            </a:r>
          </a:p>
          <a:p>
            <a:pPr algn="just">
              <a:lnSpc>
                <a:spcPct val="150000"/>
              </a:lnSpc>
            </a:pPr>
            <a:r>
              <a:rPr lang="en-IN" sz="2800" dirty="0">
                <a:latin typeface="Times New Roman" panose="02020603050405020304" pitchFamily="18" charset="0"/>
                <a:cs typeface="Times New Roman" panose="02020603050405020304" pitchFamily="18" charset="0"/>
              </a:rPr>
              <a:t>- Ensures completeness and quality of data, addressing missing or inconsistent records.</a:t>
            </a:r>
          </a:p>
          <a:p>
            <a:pPr marL="457200" indent="-45720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457200" indent="-45720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457200" indent="-45720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457200" indent="-45720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457200" indent="-45720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457200" indent="-45720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algn="just">
              <a:lnSpc>
                <a:spcPct val="150000"/>
              </a:lnSpc>
            </a:pPr>
            <a:endParaRPr lang="en-IN" sz="2800" dirty="0"/>
          </a:p>
        </p:txBody>
      </p:sp>
      <p:sp>
        <p:nvSpPr>
          <p:cNvPr id="4" name="TextBox 9">
            <a:extLst>
              <a:ext uri="{FF2B5EF4-FFF2-40B4-BE49-F238E27FC236}">
                <a16:creationId xmlns:a16="http://schemas.microsoft.com/office/drawing/2014/main" id="{96F491CD-F84A-A285-E6E2-19C253329B27}"/>
              </a:ext>
            </a:extLst>
          </p:cNvPr>
          <p:cNvSpPr txBox="1"/>
          <p:nvPr/>
        </p:nvSpPr>
        <p:spPr>
          <a:xfrm>
            <a:off x="6248400" y="571500"/>
            <a:ext cx="8755379" cy="1552092"/>
          </a:xfrm>
          <a:prstGeom prst="rect">
            <a:avLst/>
          </a:prstGeom>
        </p:spPr>
        <p:txBody>
          <a:bodyPr wrap="square" lIns="0" tIns="0" rIns="0" bIns="0" rtlCol="0" anchor="t">
            <a:spAutoFit/>
          </a:bodyPr>
          <a:lstStyle/>
          <a:p>
            <a:pPr marL="0" lvl="0" indent="0" algn="just">
              <a:lnSpc>
                <a:spcPts val="2419"/>
              </a:lnSpc>
            </a:pPr>
            <a:r>
              <a:rPr lang="en-US" sz="3000" b="1" dirty="0">
                <a:solidFill>
                  <a:srgbClr val="1D1D1F"/>
                </a:solidFill>
                <a:latin typeface="Times New Roman" panose="02020603050405020304" pitchFamily="18" charset="0"/>
                <a:ea typeface="Now"/>
                <a:cs typeface="Times New Roman" panose="02020603050405020304" pitchFamily="18" charset="0"/>
                <a:sym typeface="Now"/>
              </a:rPr>
              <a:t>MODULES EXPLANATION</a:t>
            </a: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p:txBody>
      </p:sp>
      <p:grpSp>
        <p:nvGrpSpPr>
          <p:cNvPr id="2" name="Group 1">
            <a:extLst>
              <a:ext uri="{FF2B5EF4-FFF2-40B4-BE49-F238E27FC236}">
                <a16:creationId xmlns:a16="http://schemas.microsoft.com/office/drawing/2014/main" id="{A009FC14-3891-4404-9347-4AD2DB19883F}"/>
              </a:ext>
            </a:extLst>
          </p:cNvPr>
          <p:cNvGrpSpPr/>
          <p:nvPr/>
        </p:nvGrpSpPr>
        <p:grpSpPr>
          <a:xfrm>
            <a:off x="1828799" y="4762500"/>
            <a:ext cx="14786429" cy="3858895"/>
            <a:chOff x="0" y="0"/>
            <a:chExt cx="5449951" cy="2591890"/>
          </a:xfrm>
        </p:grpSpPr>
        <p:sp>
          <p:nvSpPr>
            <p:cNvPr id="5" name="Rectangle 4">
              <a:extLst>
                <a:ext uri="{FF2B5EF4-FFF2-40B4-BE49-F238E27FC236}">
                  <a16:creationId xmlns:a16="http://schemas.microsoft.com/office/drawing/2014/main" id="{D30B4117-B061-EAB9-027F-7C654E9EFDD2}"/>
                </a:ext>
              </a:extLst>
            </p:cNvPr>
            <p:cNvSpPr/>
            <p:nvPr/>
          </p:nvSpPr>
          <p:spPr>
            <a:xfrm>
              <a:off x="5399278" y="2367509"/>
              <a:ext cx="50673" cy="224381"/>
            </a:xfrm>
            <a:prstGeom prst="rect">
              <a:avLst/>
            </a:prstGeom>
            <a:ln>
              <a:noFill/>
            </a:ln>
          </p:spPr>
          <p:txBody>
            <a:bodyPr vert="horz" lIns="0" tIns="0" rIns="0" bIns="0" rtlCol="0">
              <a:noAutofit/>
            </a:bodyPr>
            <a:lstStyle/>
            <a:p>
              <a:pPr>
                <a:lnSpc>
                  <a:spcPct val="107000"/>
                </a:lnSpc>
                <a:spcAft>
                  <a:spcPts val="800"/>
                </a:spcAft>
              </a:pPr>
              <a:r>
                <a:rPr lang="en-IN" sz="1100">
                  <a:effectLst/>
                  <a:latin typeface="Times New Roman" panose="02020603050405020304" pitchFamily="18" charset="0"/>
                  <a:ea typeface="Times New Roman" panose="02020603050405020304" pitchFamily="18" charset="0"/>
                </a:rPr>
                <a:t> </a:t>
              </a:r>
            </a:p>
          </p:txBody>
        </p:sp>
        <p:pic>
          <p:nvPicPr>
            <p:cNvPr id="6" name="Picture 5">
              <a:extLst>
                <a:ext uri="{FF2B5EF4-FFF2-40B4-BE49-F238E27FC236}">
                  <a16:creationId xmlns:a16="http://schemas.microsoft.com/office/drawing/2014/main" id="{445C0AA7-C098-9574-743E-4C7E8ED00C6E}"/>
                </a:ext>
              </a:extLst>
            </p:cNvPr>
            <p:cNvPicPr/>
            <p:nvPr/>
          </p:nvPicPr>
          <p:blipFill>
            <a:blip r:embed="rId2"/>
            <a:stretch>
              <a:fillRect/>
            </a:stretch>
          </p:blipFill>
          <p:spPr>
            <a:xfrm>
              <a:off x="0" y="0"/>
              <a:ext cx="5384292" cy="2487168"/>
            </a:xfrm>
            <a:prstGeom prst="rect">
              <a:avLst/>
            </a:prstGeom>
          </p:spPr>
        </p:pic>
        <p:pic>
          <p:nvPicPr>
            <p:cNvPr id="7" name="Picture 6">
              <a:extLst>
                <a:ext uri="{FF2B5EF4-FFF2-40B4-BE49-F238E27FC236}">
                  <a16:creationId xmlns:a16="http://schemas.microsoft.com/office/drawing/2014/main" id="{CD9D6DC8-9E05-2677-2226-01048098DA83}"/>
                </a:ext>
              </a:extLst>
            </p:cNvPr>
            <p:cNvPicPr/>
            <p:nvPr/>
          </p:nvPicPr>
          <p:blipFill>
            <a:blip r:embed="rId3"/>
            <a:stretch>
              <a:fillRect/>
            </a:stretch>
          </p:blipFill>
          <p:spPr>
            <a:xfrm>
              <a:off x="64643" y="63755"/>
              <a:ext cx="5200650" cy="2305050"/>
            </a:xfrm>
            <a:prstGeom prst="rect">
              <a:avLst/>
            </a:prstGeom>
          </p:spPr>
        </p:pic>
        <p:sp>
          <p:nvSpPr>
            <p:cNvPr id="8" name="Shape 5156">
              <a:extLst>
                <a:ext uri="{FF2B5EF4-FFF2-40B4-BE49-F238E27FC236}">
                  <a16:creationId xmlns:a16="http://schemas.microsoft.com/office/drawing/2014/main" id="{85E56665-0104-7773-1DDA-B3B22F575832}"/>
                </a:ext>
              </a:extLst>
            </p:cNvPr>
            <p:cNvSpPr/>
            <p:nvPr/>
          </p:nvSpPr>
          <p:spPr>
            <a:xfrm>
              <a:off x="45593" y="44704"/>
              <a:ext cx="5238750" cy="2343151"/>
            </a:xfrm>
            <a:custGeom>
              <a:avLst/>
              <a:gdLst/>
              <a:ahLst/>
              <a:cxnLst/>
              <a:rect l="0" t="0" r="0" b="0"/>
              <a:pathLst>
                <a:path w="5238750" h="2343151">
                  <a:moveTo>
                    <a:pt x="0" y="2343151"/>
                  </a:moveTo>
                  <a:lnTo>
                    <a:pt x="5238750" y="2343151"/>
                  </a:lnTo>
                  <a:lnTo>
                    <a:pt x="5238750" y="0"/>
                  </a:lnTo>
                  <a:lnTo>
                    <a:pt x="0" y="0"/>
                  </a:lnTo>
                  <a:close/>
                </a:path>
              </a:pathLst>
            </a:custGeom>
            <a:ln w="38100" cap="sq">
              <a:miter lim="127000"/>
            </a:ln>
          </p:spPr>
          <p:style>
            <a:lnRef idx="1">
              <a:srgbClr val="000000"/>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828173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46FC7B-6407-A3A4-CCAE-7FA848FDB31F}"/>
              </a:ext>
            </a:extLst>
          </p:cNvPr>
          <p:cNvSpPr txBox="1"/>
          <p:nvPr/>
        </p:nvSpPr>
        <p:spPr>
          <a:xfrm>
            <a:off x="1600200" y="876300"/>
            <a:ext cx="15544800" cy="13892622"/>
          </a:xfrm>
          <a:prstGeom prst="rect">
            <a:avLst/>
          </a:prstGeom>
          <a:noFill/>
        </p:spPr>
        <p:txBody>
          <a:bodyPr wrap="square">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2. Data Preprocessing</a:t>
            </a:r>
          </a:p>
          <a:p>
            <a:pPr algn="just">
              <a:lnSpc>
                <a:spcPct val="150000"/>
              </a:lnSpc>
            </a:pPr>
            <a:r>
              <a:rPr lang="en-IN" sz="2800" dirty="0">
                <a:latin typeface="Times New Roman" panose="02020603050405020304" pitchFamily="18" charset="0"/>
                <a:cs typeface="Times New Roman" panose="02020603050405020304" pitchFamily="18" charset="0"/>
              </a:rPr>
              <a:t>- Cleans and transforms raw data, handling missing values, outliers, and inconsistencies.</a:t>
            </a:r>
          </a:p>
          <a:p>
            <a:pPr algn="just">
              <a:lnSpc>
                <a:spcPct val="150000"/>
              </a:lnSpc>
            </a:pPr>
            <a:r>
              <a:rPr lang="en-IN" sz="2800" dirty="0">
                <a:latin typeface="Times New Roman" panose="02020603050405020304" pitchFamily="18" charset="0"/>
                <a:cs typeface="Times New Roman" panose="02020603050405020304" pitchFamily="18" charset="0"/>
              </a:rPr>
              <a:t>- Scales features using techniques like Min-Max Scaling for consistent data representation.</a:t>
            </a:r>
          </a:p>
          <a:p>
            <a:pPr marL="285750" indent="-285750" algn="just">
              <a:lnSpc>
                <a:spcPct val="150000"/>
              </a:lnSpc>
              <a:buFontTx/>
              <a:buChar char="-"/>
            </a:pPr>
            <a:r>
              <a:rPr lang="en-IN" sz="2800" dirty="0">
                <a:latin typeface="Times New Roman" panose="02020603050405020304" pitchFamily="18" charset="0"/>
                <a:cs typeface="Times New Roman" panose="02020603050405020304" pitchFamily="18" charset="0"/>
              </a:rPr>
              <a:t>Encodes categorical data for compatibility with machine learning algorithms.</a:t>
            </a:r>
          </a:p>
          <a:p>
            <a:pPr marL="285750" indent="-28575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285750" indent="-28575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285750" indent="-28575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285750" indent="-28575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285750" indent="-28575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285750" indent="-28575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285750" indent="-28575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285750" indent="-28575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285750" indent="-28575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285750" indent="-28575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285750" indent="-28575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285750" indent="-28575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285750" indent="-28575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285750" indent="-28575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285750" indent="-28575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285750" indent="-28575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algn="just">
              <a:lnSpc>
                <a:spcPct val="150000"/>
              </a:lnSpc>
            </a:pPr>
            <a:endParaRPr lang="en-IN" sz="2800"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EAD90D49-AE9F-D1B4-CBFD-A3C4020B837E}"/>
              </a:ext>
            </a:extLst>
          </p:cNvPr>
          <p:cNvPicPr/>
          <p:nvPr/>
        </p:nvPicPr>
        <p:blipFill>
          <a:blip r:embed="rId2"/>
          <a:stretch>
            <a:fillRect/>
          </a:stretch>
        </p:blipFill>
        <p:spPr>
          <a:xfrm>
            <a:off x="2590800" y="4762500"/>
            <a:ext cx="13639800" cy="4648200"/>
          </a:xfrm>
          <a:prstGeom prst="rect">
            <a:avLst/>
          </a:prstGeom>
        </p:spPr>
      </p:pic>
    </p:spTree>
    <p:extLst>
      <p:ext uri="{BB962C8B-B14F-4D97-AF65-F5344CB8AC3E}">
        <p14:creationId xmlns:p14="http://schemas.microsoft.com/office/powerpoint/2010/main" val="3028964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15CE2E-DEC0-1F96-4B5E-2CC6AFFD1FC7}"/>
              </a:ext>
            </a:extLst>
          </p:cNvPr>
          <p:cNvPicPr/>
          <p:nvPr/>
        </p:nvPicPr>
        <p:blipFill>
          <a:blip r:embed="rId2"/>
          <a:stretch>
            <a:fillRect/>
          </a:stretch>
        </p:blipFill>
        <p:spPr>
          <a:xfrm>
            <a:off x="2590800" y="5432896"/>
            <a:ext cx="13944600" cy="3520603"/>
          </a:xfrm>
          <a:prstGeom prst="rect">
            <a:avLst/>
          </a:prstGeom>
        </p:spPr>
      </p:pic>
      <p:sp>
        <p:nvSpPr>
          <p:cNvPr id="4" name="TextBox 3">
            <a:extLst>
              <a:ext uri="{FF2B5EF4-FFF2-40B4-BE49-F238E27FC236}">
                <a16:creationId xmlns:a16="http://schemas.microsoft.com/office/drawing/2014/main" id="{AB446708-CD24-E2A9-2A95-18B9C9BB36EC}"/>
              </a:ext>
            </a:extLst>
          </p:cNvPr>
          <p:cNvSpPr txBox="1"/>
          <p:nvPr/>
        </p:nvSpPr>
        <p:spPr>
          <a:xfrm>
            <a:off x="1524000" y="1028700"/>
            <a:ext cx="15163800" cy="3246530"/>
          </a:xfrm>
          <a:prstGeom prst="rect">
            <a:avLst/>
          </a:prstGeom>
          <a:noFill/>
        </p:spPr>
        <p:txBody>
          <a:bodyPr wrap="square">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3. Feature Selection and Extraction</a:t>
            </a:r>
          </a:p>
          <a:p>
            <a:pPr algn="just">
              <a:lnSpc>
                <a:spcPct val="150000"/>
              </a:lnSpc>
            </a:pPr>
            <a:r>
              <a:rPr lang="en-IN" sz="2800" dirty="0">
                <a:latin typeface="Times New Roman" panose="02020603050405020304" pitchFamily="18" charset="0"/>
                <a:cs typeface="Times New Roman" panose="02020603050405020304" pitchFamily="18" charset="0"/>
              </a:rPr>
              <a:t>- Identifies and retains the most relevant features using techniques like Recursive Feature Elimination (RFE).</a:t>
            </a:r>
          </a:p>
          <a:p>
            <a:pPr algn="just">
              <a:lnSpc>
                <a:spcPct val="150000"/>
              </a:lnSpc>
            </a:pPr>
            <a:r>
              <a:rPr lang="en-IN" sz="2800" dirty="0">
                <a:latin typeface="Times New Roman" panose="02020603050405020304" pitchFamily="18" charset="0"/>
                <a:cs typeface="Times New Roman" panose="02020603050405020304" pitchFamily="18" charset="0"/>
              </a:rPr>
              <a:t>- Applies dimensionality reduction methods such as Principal Component Analysis (PCA) to reduce complexity while preserving essential information.</a:t>
            </a:r>
          </a:p>
        </p:txBody>
      </p:sp>
    </p:spTree>
    <p:extLst>
      <p:ext uri="{BB962C8B-B14F-4D97-AF65-F5344CB8AC3E}">
        <p14:creationId xmlns:p14="http://schemas.microsoft.com/office/powerpoint/2010/main" val="4090681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EDD080-5565-9459-3DDC-54BEAC81F142}"/>
              </a:ext>
            </a:extLst>
          </p:cNvPr>
          <p:cNvSpPr txBox="1"/>
          <p:nvPr/>
        </p:nvSpPr>
        <p:spPr>
          <a:xfrm>
            <a:off x="1676400" y="952500"/>
            <a:ext cx="15544800" cy="9139707"/>
          </a:xfrm>
          <a:prstGeom prst="rect">
            <a:avLst/>
          </a:prstGeom>
          <a:noFill/>
        </p:spPr>
        <p:txBody>
          <a:bodyPr wrap="square">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4. Model Building</a:t>
            </a:r>
          </a:p>
          <a:p>
            <a:pPr algn="just">
              <a:lnSpc>
                <a:spcPct val="150000"/>
              </a:lnSpc>
            </a:pPr>
            <a:r>
              <a:rPr lang="en-IN" sz="2800" dirty="0">
                <a:latin typeface="Times New Roman" panose="02020603050405020304" pitchFamily="18" charset="0"/>
                <a:cs typeface="Times New Roman" panose="02020603050405020304" pitchFamily="18" charset="0"/>
              </a:rPr>
              <a:t>- Develops predictive models using algorithms like KNN, SVC, and Decision Trees.</a:t>
            </a:r>
          </a:p>
          <a:p>
            <a:pPr algn="just">
              <a:lnSpc>
                <a:spcPct val="150000"/>
              </a:lnSpc>
            </a:pPr>
            <a:r>
              <a:rPr lang="en-IN" sz="2800" dirty="0">
                <a:latin typeface="Times New Roman" panose="02020603050405020304" pitchFamily="18" charset="0"/>
                <a:cs typeface="Times New Roman" panose="02020603050405020304" pitchFamily="18" charset="0"/>
              </a:rPr>
              <a:t>- Optimizes hyperparameters through Grid Search or Random Search for enhanced accuracy.</a:t>
            </a:r>
          </a:p>
          <a:p>
            <a:pPr algn="just">
              <a:lnSpc>
                <a:spcPct val="150000"/>
              </a:lnSpc>
            </a:pPr>
            <a:r>
              <a:rPr lang="en-IN" sz="2800" dirty="0">
                <a:latin typeface="Times New Roman" panose="02020603050405020304" pitchFamily="18" charset="0"/>
                <a:cs typeface="Times New Roman" panose="02020603050405020304" pitchFamily="18" charset="0"/>
              </a:rPr>
              <a:t>- Splits data into training and testing sets for model training and validation.</a:t>
            </a:r>
          </a:p>
          <a:p>
            <a:pPr marL="457200" indent="-45720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457200" indent="-45720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457200" indent="-45720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457200" indent="-45720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457200" indent="-45720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457200" indent="-45720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457200" indent="-45720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457200" indent="-45720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457200" indent="-45720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marL="457200" indent="-45720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F4A78C14-5D23-4E4A-5EA0-5CF1F45D7DA6}"/>
              </a:ext>
            </a:extLst>
          </p:cNvPr>
          <p:cNvPicPr/>
          <p:nvPr/>
        </p:nvPicPr>
        <p:blipFill>
          <a:blip r:embed="rId2"/>
          <a:stretch>
            <a:fillRect/>
          </a:stretch>
        </p:blipFill>
        <p:spPr>
          <a:xfrm>
            <a:off x="2743200" y="4792977"/>
            <a:ext cx="12529322" cy="3809999"/>
          </a:xfrm>
          <a:prstGeom prst="rect">
            <a:avLst/>
          </a:prstGeom>
        </p:spPr>
      </p:pic>
    </p:spTree>
    <p:extLst>
      <p:ext uri="{BB962C8B-B14F-4D97-AF65-F5344CB8AC3E}">
        <p14:creationId xmlns:p14="http://schemas.microsoft.com/office/powerpoint/2010/main" val="3349152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52400" y="342900"/>
            <a:ext cx="16154400" cy="651589"/>
          </a:xfrm>
          <a:prstGeom prst="rect">
            <a:avLst/>
          </a:prstGeom>
        </p:spPr>
        <p:txBody>
          <a:bodyPr wrap="square" lIns="0" tIns="0" rIns="0" bIns="0" rtlCol="0" anchor="t">
            <a:spAutoFit/>
          </a:bodyPr>
          <a:lstStyle/>
          <a:p>
            <a:pPr marL="0" lvl="0" indent="0" algn="ctr">
              <a:lnSpc>
                <a:spcPts val="5879"/>
              </a:lnSpc>
              <a:spcBef>
                <a:spcPct val="0"/>
              </a:spcBef>
            </a:pPr>
            <a:r>
              <a:rPr lang="en-US" sz="2800" b="1" dirty="0">
                <a:solidFill>
                  <a:srgbClr val="1D1D1F"/>
                </a:solidFill>
                <a:latin typeface="Times New Roman"/>
                <a:ea typeface="Times New Roman"/>
                <a:cs typeface="Times New Roman"/>
                <a:sym typeface="Times New Roman"/>
              </a:rPr>
              <a:t>O</a:t>
            </a:r>
            <a:r>
              <a:rPr lang="en-IN" sz="2800" b="1" dirty="0">
                <a:solidFill>
                  <a:srgbClr val="1D1D1F"/>
                </a:solidFill>
                <a:latin typeface="Times New Roman"/>
                <a:ea typeface="Times New Roman"/>
                <a:cs typeface="Times New Roman"/>
                <a:sym typeface="Times New Roman"/>
              </a:rPr>
              <a:t>UTLINE OF THE PRESENTATION</a:t>
            </a:r>
            <a:endParaRPr lang="en-US" sz="2800" dirty="0">
              <a:solidFill>
                <a:srgbClr val="1D1D1F"/>
              </a:solidFill>
              <a:latin typeface="Times New Roman"/>
              <a:ea typeface="Times New Roman"/>
              <a:cs typeface="Times New Roman"/>
              <a:sym typeface="Times New Roman"/>
            </a:endParaRPr>
          </a:p>
        </p:txBody>
      </p:sp>
      <p:sp>
        <p:nvSpPr>
          <p:cNvPr id="6" name="TextBox 5">
            <a:extLst>
              <a:ext uri="{FF2B5EF4-FFF2-40B4-BE49-F238E27FC236}">
                <a16:creationId xmlns:a16="http://schemas.microsoft.com/office/drawing/2014/main" id="{732D9F85-A6E8-7F27-047C-7502C45C3860}"/>
              </a:ext>
            </a:extLst>
          </p:cNvPr>
          <p:cNvSpPr txBox="1"/>
          <p:nvPr/>
        </p:nvSpPr>
        <p:spPr>
          <a:xfrm>
            <a:off x="6096000" y="994488"/>
            <a:ext cx="10896600" cy="8617744"/>
          </a:xfrm>
          <a:prstGeom prst="rect">
            <a:avLst/>
          </a:prstGeom>
        </p:spPr>
        <p:txBody>
          <a:bodyPr wrap="square" lIns="0" tIns="0" rIns="0" bIns="0" rtlCol="0" anchor="t">
            <a:spAutoFit/>
          </a:bodyPr>
          <a:lstStyle/>
          <a:p>
            <a:pPr marL="216000" indent="-216000" fontAlgn="auto">
              <a:spcBef>
                <a:spcPts val="0"/>
              </a:spcBef>
              <a:spcAft>
                <a:spcPts val="0"/>
              </a:spcAft>
              <a:buClr>
                <a:srgbClr val="000000"/>
              </a:buClr>
              <a:buFont typeface="Wingdings" charset="2"/>
              <a:buChar char=""/>
              <a:defRPr/>
            </a:pPr>
            <a:endParaRPr lang="en-IN" sz="2800" spc="-1" dirty="0">
              <a:latin typeface="Times New Roman" panose="02020603050405020304" pitchFamily="18" charset="0"/>
              <a:cs typeface="Times New Roman" panose="02020603050405020304" pitchFamily="18" charset="0"/>
            </a:endParaRPr>
          </a:p>
          <a:p>
            <a:pPr marL="216000" indent="-216000">
              <a:buClr>
                <a:srgbClr val="000000"/>
              </a:buClr>
              <a:buFont typeface="Wingdings" charset="2"/>
              <a:buChar char=""/>
              <a:defRPr/>
            </a:pPr>
            <a:r>
              <a:rPr lang="en-IN" sz="2800" spc="-1" dirty="0">
                <a:latin typeface="Times New Roman" panose="02020603050405020304" pitchFamily="18" charset="0"/>
                <a:cs typeface="Times New Roman" panose="02020603050405020304" pitchFamily="18" charset="0"/>
              </a:rPr>
              <a:t>  Abstract</a:t>
            </a:r>
          </a:p>
          <a:p>
            <a:pPr marL="216000" indent="-216000" fontAlgn="auto">
              <a:spcBef>
                <a:spcPts val="0"/>
              </a:spcBef>
              <a:spcAft>
                <a:spcPts val="0"/>
              </a:spcAft>
              <a:buClr>
                <a:srgbClr val="000000"/>
              </a:buClr>
              <a:buFont typeface="Wingdings" charset="2"/>
              <a:buChar char=""/>
              <a:defRPr/>
            </a:pPr>
            <a:r>
              <a:rPr lang="en-IN" sz="2800" spc="-1" dirty="0">
                <a:latin typeface="Times New Roman" panose="02020603050405020304" pitchFamily="18" charset="0"/>
                <a:cs typeface="Times New Roman" panose="02020603050405020304" pitchFamily="18" charset="0"/>
              </a:rPr>
              <a:t>  Introduction</a:t>
            </a:r>
          </a:p>
          <a:p>
            <a:pPr marL="216000" indent="-216000" fontAlgn="auto">
              <a:spcBef>
                <a:spcPts val="0"/>
              </a:spcBef>
              <a:spcAft>
                <a:spcPts val="0"/>
              </a:spcAft>
              <a:buClr>
                <a:srgbClr val="000000"/>
              </a:buClr>
              <a:buFont typeface="Wingdings" charset="2"/>
              <a:buChar char=""/>
              <a:defRPr/>
            </a:pPr>
            <a:r>
              <a:rPr lang="en-IN" sz="2800" spc="-1" dirty="0">
                <a:latin typeface="Times New Roman" panose="02020603050405020304" pitchFamily="18" charset="0"/>
                <a:ea typeface="DejaVu Sans"/>
                <a:cs typeface="Times New Roman" panose="02020603050405020304" pitchFamily="18" charset="0"/>
              </a:rPr>
              <a:t>  Problem Statement</a:t>
            </a:r>
            <a:endParaRPr lang="en-IN" sz="2800" spc="-1" dirty="0">
              <a:latin typeface="Times New Roman" panose="02020603050405020304" pitchFamily="18" charset="0"/>
              <a:cs typeface="Times New Roman" panose="02020603050405020304" pitchFamily="18" charset="0"/>
            </a:endParaRPr>
          </a:p>
          <a:p>
            <a:pPr marL="216000" indent="-216000" fontAlgn="auto">
              <a:spcBef>
                <a:spcPts val="0"/>
              </a:spcBef>
              <a:spcAft>
                <a:spcPts val="0"/>
              </a:spcAft>
              <a:buClr>
                <a:srgbClr val="000000"/>
              </a:buClr>
              <a:buFont typeface="Wingdings" charset="2"/>
              <a:buChar char=""/>
              <a:defRPr/>
            </a:pPr>
            <a:r>
              <a:rPr lang="en-IN" sz="2800" spc="-1" dirty="0">
                <a:latin typeface="Times New Roman" panose="02020603050405020304" pitchFamily="18" charset="0"/>
                <a:ea typeface="DejaVu Sans"/>
                <a:cs typeface="Times New Roman" panose="02020603050405020304" pitchFamily="18" charset="0"/>
              </a:rPr>
              <a:t>  Existing System</a:t>
            </a:r>
          </a:p>
          <a:p>
            <a:pPr marL="216000" indent="-216000">
              <a:buClr>
                <a:srgbClr val="000000"/>
              </a:buClr>
              <a:buFont typeface="Wingdings" charset="2"/>
              <a:buChar char=""/>
              <a:defRPr/>
            </a:pPr>
            <a:r>
              <a:rPr lang="en-IN" sz="2800" spc="-1" dirty="0">
                <a:latin typeface="Times New Roman" panose="02020603050405020304" pitchFamily="18" charset="0"/>
                <a:cs typeface="Times New Roman" panose="02020603050405020304" pitchFamily="18" charset="0"/>
              </a:rPr>
              <a:t>  Literature survey</a:t>
            </a:r>
            <a:endParaRPr lang="en-IN" sz="2800" spc="-1" dirty="0">
              <a:latin typeface="Times New Roman" panose="02020603050405020304" pitchFamily="18" charset="0"/>
              <a:ea typeface="DejaVu Sans"/>
              <a:cs typeface="Times New Roman" panose="02020603050405020304" pitchFamily="18" charset="0"/>
            </a:endParaRPr>
          </a:p>
          <a:p>
            <a:pPr marL="216000" indent="-216000">
              <a:buClr>
                <a:srgbClr val="000000"/>
              </a:buClr>
              <a:buFont typeface="Wingdings" charset="2"/>
              <a:buChar char=""/>
              <a:defRPr/>
            </a:pPr>
            <a:r>
              <a:rPr lang="en-IN" sz="2800" spc="-1" dirty="0">
                <a:latin typeface="Times New Roman" panose="02020603050405020304" pitchFamily="18" charset="0"/>
                <a:cs typeface="Times New Roman" panose="02020603050405020304" pitchFamily="18" charset="0"/>
              </a:rPr>
              <a:t>  Proposed system</a:t>
            </a:r>
          </a:p>
          <a:p>
            <a:pPr marL="216000" indent="-216000">
              <a:buClr>
                <a:srgbClr val="000000"/>
              </a:buClr>
              <a:buFont typeface="Wingdings" charset="2"/>
              <a:buChar char=""/>
              <a:defRPr/>
            </a:pPr>
            <a:r>
              <a:rPr lang="en-IN" sz="2800" spc="-1" dirty="0">
                <a:latin typeface="Times New Roman" panose="02020603050405020304" pitchFamily="18" charset="0"/>
                <a:cs typeface="Times New Roman" panose="02020603050405020304" pitchFamily="18" charset="0"/>
              </a:rPr>
              <a:t>  Architecture Diagram</a:t>
            </a:r>
          </a:p>
          <a:p>
            <a:pPr marL="216000" indent="-216000">
              <a:buClr>
                <a:srgbClr val="000000"/>
              </a:buClr>
              <a:buFont typeface="Wingdings" charset="2"/>
              <a:buChar char=""/>
              <a:defRPr/>
            </a:pPr>
            <a:r>
              <a:rPr lang="en-IN" sz="2800" spc="-1" dirty="0">
                <a:latin typeface="Times New Roman" panose="02020603050405020304" pitchFamily="18" charset="0"/>
                <a:cs typeface="Times New Roman" panose="02020603050405020304" pitchFamily="18" charset="0"/>
              </a:rPr>
              <a:t>  Algorithm/Technique used</a:t>
            </a:r>
          </a:p>
          <a:p>
            <a:pPr marL="216000" indent="-216000">
              <a:buClr>
                <a:srgbClr val="000000"/>
              </a:buClr>
              <a:buFont typeface="Wingdings" charset="2"/>
              <a:buChar char=""/>
              <a:defRPr/>
            </a:pPr>
            <a:r>
              <a:rPr lang="en-US" sz="2800" spc="-1" dirty="0">
                <a:latin typeface="Times New Roman" panose="02020603050405020304" pitchFamily="18" charset="0"/>
                <a:ea typeface="DejaVu Sans"/>
                <a:cs typeface="Times New Roman" panose="02020603050405020304" pitchFamily="18" charset="0"/>
              </a:rPr>
              <a:t>  System Requirement</a:t>
            </a:r>
          </a:p>
          <a:p>
            <a:pPr marL="216000" indent="-216000">
              <a:buClr>
                <a:srgbClr val="000000"/>
              </a:buClr>
              <a:buFont typeface="Wingdings" charset="2"/>
              <a:buChar char=""/>
              <a:defRPr/>
            </a:pPr>
            <a:r>
              <a:rPr lang="en-US" sz="2800" spc="-1" dirty="0">
                <a:latin typeface="Times New Roman" panose="02020603050405020304" pitchFamily="18" charset="0"/>
                <a:ea typeface="DejaVu Sans"/>
                <a:cs typeface="Times New Roman" panose="02020603050405020304" pitchFamily="18" charset="0"/>
              </a:rPr>
              <a:t>  Modules</a:t>
            </a:r>
          </a:p>
          <a:p>
            <a:pPr marL="216000" indent="-216000">
              <a:buClr>
                <a:srgbClr val="000000"/>
              </a:buClr>
              <a:buFont typeface="Wingdings" charset="2"/>
              <a:buChar char=""/>
              <a:defRPr/>
            </a:pPr>
            <a:r>
              <a:rPr lang="en-IN" sz="2800" spc="-1" dirty="0">
                <a:latin typeface="Times New Roman" panose="02020603050405020304" pitchFamily="18" charset="0"/>
                <a:cs typeface="Times New Roman" panose="02020603050405020304" pitchFamily="18" charset="0"/>
              </a:rPr>
              <a:t>  Modules explain</a:t>
            </a:r>
            <a:endParaRPr lang="en-US" sz="2800" spc="-1" dirty="0">
              <a:latin typeface="Times New Roman" panose="02020603050405020304" pitchFamily="18" charset="0"/>
              <a:ea typeface="DejaVu Sans"/>
              <a:cs typeface="Times New Roman" panose="02020603050405020304" pitchFamily="18" charset="0"/>
            </a:endParaRPr>
          </a:p>
          <a:p>
            <a:pPr marL="216000" indent="-216000">
              <a:buClr>
                <a:srgbClr val="000000"/>
              </a:buClr>
              <a:buFont typeface="Wingdings" charset="2"/>
              <a:buChar char=""/>
              <a:defRPr/>
            </a:pPr>
            <a:r>
              <a:rPr lang="en-US" sz="2800" spc="-1" dirty="0">
                <a:latin typeface="Times New Roman" panose="02020603050405020304" pitchFamily="18" charset="0"/>
                <a:cs typeface="Times New Roman" panose="02020603050405020304" pitchFamily="18" charset="0"/>
              </a:rPr>
              <a:t>  Implementation</a:t>
            </a:r>
          </a:p>
          <a:p>
            <a:pPr marL="216000" indent="-216000">
              <a:buClr>
                <a:srgbClr val="000000"/>
              </a:buClr>
              <a:buFont typeface="Wingdings" charset="2"/>
              <a:buChar char=""/>
              <a:defRPr/>
            </a:pPr>
            <a:r>
              <a:rPr lang="en-US" sz="2800" spc="-1" dirty="0">
                <a:latin typeface="Times New Roman" panose="02020603050405020304" pitchFamily="18" charset="0"/>
                <a:cs typeface="Times New Roman" panose="02020603050405020304" pitchFamily="18" charset="0"/>
              </a:rPr>
              <a:t>  </a:t>
            </a:r>
            <a:r>
              <a:rPr lang="en-US" sz="2800" spc="-1" dirty="0" err="1">
                <a:latin typeface="Times New Roman" panose="02020603050405020304" pitchFamily="18" charset="0"/>
                <a:cs typeface="Times New Roman" panose="02020603050405020304" pitchFamily="18" charset="0"/>
              </a:rPr>
              <a:t>Uml</a:t>
            </a:r>
            <a:r>
              <a:rPr lang="en-US" sz="2800" spc="-1" dirty="0">
                <a:latin typeface="Times New Roman" panose="02020603050405020304" pitchFamily="18" charset="0"/>
                <a:cs typeface="Times New Roman" panose="02020603050405020304" pitchFamily="18" charset="0"/>
              </a:rPr>
              <a:t> diagram </a:t>
            </a:r>
          </a:p>
          <a:p>
            <a:pPr marL="216000" indent="-216000">
              <a:buClr>
                <a:srgbClr val="000000"/>
              </a:buClr>
              <a:buFont typeface="Wingdings" charset="2"/>
              <a:buChar char=""/>
              <a:defRPr/>
            </a:pPr>
            <a:r>
              <a:rPr lang="en-US" sz="2800" spc="-1" dirty="0">
                <a:latin typeface="Times New Roman" panose="02020603050405020304" pitchFamily="18" charset="0"/>
                <a:ea typeface="DejaVu Sans"/>
                <a:cs typeface="Times New Roman" panose="02020603050405020304" pitchFamily="18" charset="0"/>
              </a:rPr>
              <a:t>  Sample coding</a:t>
            </a:r>
          </a:p>
          <a:p>
            <a:pPr marL="216000" indent="-216000">
              <a:buClr>
                <a:srgbClr val="000000"/>
              </a:buClr>
              <a:buFont typeface="Wingdings" charset="2"/>
              <a:buChar char=""/>
              <a:defRPr/>
            </a:pPr>
            <a:r>
              <a:rPr lang="en-US" sz="2800" spc="-1" dirty="0">
                <a:latin typeface="Times New Roman" panose="02020603050405020304" pitchFamily="18" charset="0"/>
                <a:ea typeface="DejaVu Sans"/>
                <a:cs typeface="Times New Roman" panose="02020603050405020304" pitchFamily="18" charset="0"/>
              </a:rPr>
              <a:t>  Sample screenshots</a:t>
            </a:r>
          </a:p>
          <a:p>
            <a:pPr marL="216000" indent="-216000" fontAlgn="auto">
              <a:spcBef>
                <a:spcPts val="0"/>
              </a:spcBef>
              <a:spcAft>
                <a:spcPts val="0"/>
              </a:spcAft>
              <a:buClr>
                <a:srgbClr val="000000"/>
              </a:buClr>
              <a:buFont typeface="Wingdings" charset="2"/>
              <a:buChar char=""/>
              <a:defRPr/>
            </a:pPr>
            <a:r>
              <a:rPr lang="en-US" sz="2800" spc="-1" dirty="0">
                <a:latin typeface="Times New Roman" panose="02020603050405020304" pitchFamily="18" charset="0"/>
                <a:cs typeface="Times New Roman" panose="02020603050405020304" pitchFamily="18" charset="0"/>
              </a:rPr>
              <a:t>  Conclusion &amp;Future enhancement</a:t>
            </a:r>
          </a:p>
          <a:p>
            <a:pPr marL="216000" indent="-216000" fontAlgn="auto">
              <a:spcBef>
                <a:spcPts val="0"/>
              </a:spcBef>
              <a:spcAft>
                <a:spcPts val="0"/>
              </a:spcAft>
              <a:buClr>
                <a:srgbClr val="000000"/>
              </a:buClr>
              <a:buFont typeface="Wingdings" charset="2"/>
              <a:buChar char=""/>
              <a:defRPr/>
            </a:pPr>
            <a:r>
              <a:rPr lang="en-IN" sz="2800" spc="-1" dirty="0">
                <a:latin typeface="Times New Roman" panose="02020603050405020304" pitchFamily="18" charset="0"/>
                <a:ea typeface="Calibri"/>
                <a:cs typeface="Times New Roman" panose="02020603050405020304" pitchFamily="18" charset="0"/>
              </a:rPr>
              <a:t>  References</a:t>
            </a:r>
            <a:endParaRPr lang="en-US" sz="2800" spc="-1" dirty="0">
              <a:latin typeface="Times New Roman" panose="02020603050405020304" pitchFamily="18" charset="0"/>
              <a:cs typeface="Times New Roman" panose="02020603050405020304" pitchFamily="18" charset="0"/>
            </a:endParaRPr>
          </a:p>
          <a:p>
            <a:pPr marL="571500" lvl="0" indent="-571500" algn="ctr">
              <a:spcBef>
                <a:spcPct val="0"/>
              </a:spcBef>
              <a:buFont typeface="Wingdings" panose="05000000000000000000" pitchFamily="2" charset="2"/>
              <a:buChar char="v"/>
            </a:pPr>
            <a:endParaRPr lang="en-US" sz="2800" dirty="0">
              <a:solidFill>
                <a:srgbClr val="1D1D1F"/>
              </a:solidFill>
              <a:latin typeface="Times New Roman"/>
              <a:ea typeface="Times New Roman"/>
              <a:cs typeface="Times New Roman"/>
              <a:sym typeface="Times New Roman"/>
            </a:endParaRPr>
          </a:p>
          <a:p>
            <a:pPr marL="571500" lvl="0" indent="-571500" algn="ctr">
              <a:spcBef>
                <a:spcPct val="0"/>
              </a:spcBef>
              <a:buFont typeface="Wingdings" panose="05000000000000000000" pitchFamily="2" charset="2"/>
              <a:buChar char="v"/>
            </a:pPr>
            <a:endParaRPr lang="en-US" sz="2800" dirty="0">
              <a:solidFill>
                <a:srgbClr val="1D1D1F"/>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3967213-C15D-DB60-8904-F362057A2DDF}"/>
              </a:ext>
            </a:extLst>
          </p:cNvPr>
          <p:cNvSpPr txBox="1"/>
          <p:nvPr/>
        </p:nvSpPr>
        <p:spPr>
          <a:xfrm>
            <a:off x="1752600" y="876300"/>
            <a:ext cx="15011400" cy="9063507"/>
          </a:xfrm>
          <a:prstGeom prst="rect">
            <a:avLst/>
          </a:prstGeom>
          <a:noFill/>
        </p:spPr>
        <p:txBody>
          <a:bodyPr wrap="square">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5. Model Evaluation</a:t>
            </a:r>
          </a:p>
          <a:p>
            <a:pPr algn="just">
              <a:lnSpc>
                <a:spcPct val="150000"/>
              </a:lnSpc>
            </a:pPr>
            <a:r>
              <a:rPr lang="en-IN" sz="2800" dirty="0">
                <a:latin typeface="Times New Roman" panose="02020603050405020304" pitchFamily="18" charset="0"/>
                <a:cs typeface="Times New Roman" panose="02020603050405020304" pitchFamily="18" charset="0"/>
              </a:rPr>
              <a:t>- Assesses model performance using metrics like accuracy, precision, recall, and F1-score.</a:t>
            </a:r>
          </a:p>
          <a:p>
            <a:pPr algn="just">
              <a:lnSpc>
                <a:spcPct val="150000"/>
              </a:lnSpc>
            </a:pPr>
            <a:r>
              <a:rPr lang="en-IN" sz="2800" dirty="0">
                <a:latin typeface="Times New Roman" panose="02020603050405020304" pitchFamily="18" charset="0"/>
                <a:cs typeface="Times New Roman" panose="02020603050405020304" pitchFamily="18" charset="0"/>
              </a:rPr>
              <a:t>- Utilizes confusion matrices and ROC-AUC scores for detailed evaluation.</a:t>
            </a:r>
          </a:p>
          <a:p>
            <a:pPr algn="just">
              <a:lnSpc>
                <a:spcPct val="150000"/>
              </a:lnSpc>
            </a:pPr>
            <a:r>
              <a:rPr lang="en-IN" sz="2800" dirty="0">
                <a:latin typeface="Times New Roman" panose="02020603050405020304" pitchFamily="18" charset="0"/>
                <a:cs typeface="Times New Roman" panose="02020603050405020304" pitchFamily="18" charset="0"/>
              </a:rPr>
              <a:t>- Refines models iteratively to improve robustness and reliability.</a:t>
            </a:r>
          </a:p>
          <a:p>
            <a:pPr marL="457200" indent="-45720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a:p>
            <a:pPr algn="just">
              <a:lnSpc>
                <a:spcPct val="150000"/>
              </a:lnSpc>
            </a:pPr>
            <a:endParaRPr lang="en-IN" sz="2800" b="1" dirty="0">
              <a:latin typeface="Times New Roman" panose="02020603050405020304" pitchFamily="18" charset="0"/>
              <a:cs typeface="Times New Roman" panose="02020603050405020304" pitchFamily="18" charset="0"/>
            </a:endParaRPr>
          </a:p>
          <a:p>
            <a:pPr algn="just">
              <a:lnSpc>
                <a:spcPct val="150000"/>
              </a:lnSpc>
            </a:pPr>
            <a:endParaRPr lang="en-IN" sz="2800" b="1" dirty="0">
              <a:latin typeface="Times New Roman" panose="02020603050405020304" pitchFamily="18" charset="0"/>
              <a:cs typeface="Times New Roman" panose="02020603050405020304" pitchFamily="18" charset="0"/>
            </a:endParaRPr>
          </a:p>
          <a:p>
            <a:pPr algn="just">
              <a:lnSpc>
                <a:spcPct val="150000"/>
              </a:lnSpc>
            </a:pPr>
            <a:endParaRPr lang="en-IN" sz="2800" b="1" dirty="0">
              <a:latin typeface="Times New Roman" panose="02020603050405020304" pitchFamily="18" charset="0"/>
              <a:cs typeface="Times New Roman" panose="02020603050405020304" pitchFamily="18" charset="0"/>
            </a:endParaRPr>
          </a:p>
          <a:p>
            <a:pPr algn="just">
              <a:lnSpc>
                <a:spcPct val="150000"/>
              </a:lnSpc>
            </a:pPr>
            <a:endParaRPr lang="en-IN" sz="2800" b="1" dirty="0">
              <a:latin typeface="Times New Roman" panose="02020603050405020304" pitchFamily="18" charset="0"/>
              <a:cs typeface="Times New Roman" panose="02020603050405020304" pitchFamily="18" charset="0"/>
            </a:endParaRPr>
          </a:p>
          <a:p>
            <a:pPr algn="just">
              <a:lnSpc>
                <a:spcPct val="150000"/>
              </a:lnSpc>
            </a:pPr>
            <a:r>
              <a:rPr lang="en-IN" sz="2800" b="1" dirty="0">
                <a:latin typeface="Times New Roman" panose="02020603050405020304" pitchFamily="18" charset="0"/>
                <a:cs typeface="Times New Roman" panose="02020603050405020304" pitchFamily="18" charset="0"/>
              </a:rPr>
              <a:t>6. Deployment and Monitoring</a:t>
            </a:r>
          </a:p>
          <a:p>
            <a:pPr algn="just">
              <a:lnSpc>
                <a:spcPct val="150000"/>
              </a:lnSpc>
            </a:pPr>
            <a:r>
              <a:rPr lang="en-IN" sz="2800" dirty="0">
                <a:latin typeface="Times New Roman" panose="02020603050405020304" pitchFamily="18" charset="0"/>
                <a:cs typeface="Times New Roman" panose="02020603050405020304" pitchFamily="18" charset="0"/>
              </a:rPr>
              <a:t>- Deploys models into a live system with infrastructure support for APIs or web services.</a:t>
            </a:r>
          </a:p>
          <a:p>
            <a:pPr algn="just">
              <a:lnSpc>
                <a:spcPct val="150000"/>
              </a:lnSpc>
            </a:pPr>
            <a:r>
              <a:rPr lang="en-IN" sz="2800" dirty="0">
                <a:latin typeface="Times New Roman" panose="02020603050405020304" pitchFamily="18" charset="0"/>
                <a:cs typeface="Times New Roman" panose="02020603050405020304" pitchFamily="18" charset="0"/>
              </a:rPr>
              <a:t>- Monitors model performance over time, addressing data drift or performance degradation.</a:t>
            </a:r>
          </a:p>
          <a:p>
            <a:pPr algn="just">
              <a:lnSpc>
                <a:spcPct val="150000"/>
              </a:lnSpc>
            </a:pPr>
            <a:r>
              <a:rPr lang="en-IN" sz="2800" dirty="0">
                <a:latin typeface="Times New Roman" panose="02020603050405020304" pitchFamily="18" charset="0"/>
                <a:cs typeface="Times New Roman" panose="02020603050405020304" pitchFamily="18" charset="0"/>
              </a:rPr>
              <a:t>- Provides regular updates and ensures seamless integration with healthcare workflows.</a:t>
            </a:r>
          </a:p>
          <a:p>
            <a:pPr marL="457200" indent="-457200" algn="just">
              <a:lnSpc>
                <a:spcPct val="150000"/>
              </a:lnSpc>
              <a:buFontTx/>
              <a:buChar char="-"/>
            </a:pPr>
            <a:endParaRPr lang="en-IN" sz="2800"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73BC6F43-34FE-6485-CD46-74D58B8747C9}"/>
              </a:ext>
            </a:extLst>
          </p:cNvPr>
          <p:cNvPicPr/>
          <p:nvPr/>
        </p:nvPicPr>
        <p:blipFill>
          <a:blip r:embed="rId2"/>
          <a:stretch>
            <a:fillRect/>
          </a:stretch>
        </p:blipFill>
        <p:spPr>
          <a:xfrm>
            <a:off x="1752600" y="3613981"/>
            <a:ext cx="14097000" cy="3059037"/>
          </a:xfrm>
          <a:prstGeom prst="rect">
            <a:avLst/>
          </a:prstGeom>
        </p:spPr>
      </p:pic>
    </p:spTree>
    <p:extLst>
      <p:ext uri="{BB962C8B-B14F-4D97-AF65-F5344CB8AC3E}">
        <p14:creationId xmlns:p14="http://schemas.microsoft.com/office/powerpoint/2010/main" val="1857942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6EDC88D1-F325-B9F8-B017-4E1AB1162469}"/>
              </a:ext>
            </a:extLst>
          </p:cNvPr>
          <p:cNvSpPr/>
          <p:nvPr/>
        </p:nvSpPr>
        <p:spPr>
          <a:xfrm>
            <a:off x="6594167" y="1135257"/>
            <a:ext cx="3573743" cy="8793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700" dirty="0"/>
              <a:t>Features are extracted</a:t>
            </a:r>
            <a:endParaRPr lang="en-US" sz="2700" dirty="0"/>
          </a:p>
        </p:txBody>
      </p:sp>
      <p:cxnSp>
        <p:nvCxnSpPr>
          <p:cNvPr id="22" name="Straight Arrow Connector 21">
            <a:extLst>
              <a:ext uri="{FF2B5EF4-FFF2-40B4-BE49-F238E27FC236}">
                <a16:creationId xmlns:a16="http://schemas.microsoft.com/office/drawing/2014/main" id="{07606CEA-54EB-38D3-1F36-522C1B609F4D}"/>
              </a:ext>
            </a:extLst>
          </p:cNvPr>
          <p:cNvCxnSpPr>
            <a:cxnSpLocks/>
          </p:cNvCxnSpPr>
          <p:nvPr/>
        </p:nvCxnSpPr>
        <p:spPr>
          <a:xfrm>
            <a:off x="8206239" y="150831"/>
            <a:ext cx="0" cy="990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142428E-D7D7-B7E5-F591-5D20B09BDD7B}"/>
              </a:ext>
            </a:extLst>
          </p:cNvPr>
          <p:cNvSpPr txBox="1"/>
          <p:nvPr/>
        </p:nvSpPr>
        <p:spPr>
          <a:xfrm>
            <a:off x="8306699" y="369132"/>
            <a:ext cx="2590794" cy="507831"/>
          </a:xfrm>
          <a:prstGeom prst="rect">
            <a:avLst/>
          </a:prstGeom>
          <a:noFill/>
        </p:spPr>
        <p:txBody>
          <a:bodyPr wrap="square" rtlCol="0">
            <a:spAutoFit/>
          </a:bodyPr>
          <a:lstStyle/>
          <a:p>
            <a:r>
              <a:rPr lang="en-IN" sz="2700" dirty="0"/>
              <a:t>Cleaned data</a:t>
            </a:r>
            <a:endParaRPr lang="en-US" sz="2700" dirty="0"/>
          </a:p>
        </p:txBody>
      </p:sp>
      <p:cxnSp>
        <p:nvCxnSpPr>
          <p:cNvPr id="24" name="Straight Arrow Connector 23">
            <a:extLst>
              <a:ext uri="{FF2B5EF4-FFF2-40B4-BE49-F238E27FC236}">
                <a16:creationId xmlns:a16="http://schemas.microsoft.com/office/drawing/2014/main" id="{5A3DF1DF-00C3-A7A5-2786-7BB4AEA6BCCA}"/>
              </a:ext>
            </a:extLst>
          </p:cNvPr>
          <p:cNvCxnSpPr>
            <a:cxnSpLocks/>
          </p:cNvCxnSpPr>
          <p:nvPr/>
        </p:nvCxnSpPr>
        <p:spPr>
          <a:xfrm>
            <a:off x="8177483" y="2072437"/>
            <a:ext cx="0" cy="490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9DE8B8EE-6885-4959-B1C1-E7E12ADFE08B}"/>
              </a:ext>
            </a:extLst>
          </p:cNvPr>
          <p:cNvSpPr/>
          <p:nvPr/>
        </p:nvSpPr>
        <p:spPr>
          <a:xfrm>
            <a:off x="6866672" y="2562542"/>
            <a:ext cx="2890536" cy="5539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700" dirty="0"/>
              <a:t>Split the data</a:t>
            </a:r>
            <a:endParaRPr lang="en-US" sz="2700" dirty="0"/>
          </a:p>
        </p:txBody>
      </p:sp>
      <p:cxnSp>
        <p:nvCxnSpPr>
          <p:cNvPr id="26" name="Connector: Elbow 25">
            <a:extLst>
              <a:ext uri="{FF2B5EF4-FFF2-40B4-BE49-F238E27FC236}">
                <a16:creationId xmlns:a16="http://schemas.microsoft.com/office/drawing/2014/main" id="{E0BD099F-E7D9-C1F5-F9C3-EEC6F2A7AF87}"/>
              </a:ext>
            </a:extLst>
          </p:cNvPr>
          <p:cNvCxnSpPr>
            <a:cxnSpLocks/>
          </p:cNvCxnSpPr>
          <p:nvPr/>
        </p:nvCxnSpPr>
        <p:spPr>
          <a:xfrm>
            <a:off x="8151991" y="3664429"/>
            <a:ext cx="1382483" cy="65679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5C9A084-893A-6B1A-1CB9-23F8DD700356}"/>
              </a:ext>
            </a:extLst>
          </p:cNvPr>
          <p:cNvCxnSpPr>
            <a:cxnSpLocks/>
          </p:cNvCxnSpPr>
          <p:nvPr/>
        </p:nvCxnSpPr>
        <p:spPr>
          <a:xfrm>
            <a:off x="8175900" y="3116540"/>
            <a:ext cx="0" cy="5318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95BA4C0A-CBB9-2E19-2AE8-BCB9A4D0DB92}"/>
              </a:ext>
            </a:extLst>
          </p:cNvPr>
          <p:cNvCxnSpPr>
            <a:cxnSpLocks/>
          </p:cNvCxnSpPr>
          <p:nvPr/>
        </p:nvCxnSpPr>
        <p:spPr>
          <a:xfrm rot="10800000" flipV="1">
            <a:off x="6922085" y="3669646"/>
            <a:ext cx="1229909" cy="66858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45D53CF9-CBB7-8B92-20F3-CFC054CEBB78}"/>
              </a:ext>
            </a:extLst>
          </p:cNvPr>
          <p:cNvSpPr/>
          <p:nvPr/>
        </p:nvSpPr>
        <p:spPr>
          <a:xfrm>
            <a:off x="4908704" y="3697616"/>
            <a:ext cx="1957244" cy="9875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700" dirty="0"/>
              <a:t>Train the data</a:t>
            </a:r>
            <a:endParaRPr lang="en-US" sz="2700" dirty="0"/>
          </a:p>
        </p:txBody>
      </p:sp>
      <p:sp>
        <p:nvSpPr>
          <p:cNvPr id="30" name="Rectangle: Rounded Corners 29">
            <a:extLst>
              <a:ext uri="{FF2B5EF4-FFF2-40B4-BE49-F238E27FC236}">
                <a16:creationId xmlns:a16="http://schemas.microsoft.com/office/drawing/2014/main" id="{A4E7D556-598D-3A24-0694-8C870923E0FA}"/>
              </a:ext>
            </a:extLst>
          </p:cNvPr>
          <p:cNvSpPr/>
          <p:nvPr/>
        </p:nvSpPr>
        <p:spPr>
          <a:xfrm>
            <a:off x="9513574" y="3737946"/>
            <a:ext cx="1743728" cy="11311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700" dirty="0"/>
              <a:t>Test the data</a:t>
            </a:r>
            <a:endParaRPr lang="en-US" sz="2700" dirty="0"/>
          </a:p>
        </p:txBody>
      </p:sp>
      <p:sp>
        <p:nvSpPr>
          <p:cNvPr id="31" name="TextBox 30">
            <a:extLst>
              <a:ext uri="{FF2B5EF4-FFF2-40B4-BE49-F238E27FC236}">
                <a16:creationId xmlns:a16="http://schemas.microsoft.com/office/drawing/2014/main" id="{8B23255F-4E72-A008-5CF3-54ED61907381}"/>
              </a:ext>
            </a:extLst>
          </p:cNvPr>
          <p:cNvSpPr txBox="1"/>
          <p:nvPr/>
        </p:nvSpPr>
        <p:spPr>
          <a:xfrm>
            <a:off x="6873857" y="3723960"/>
            <a:ext cx="1104900" cy="507831"/>
          </a:xfrm>
          <a:prstGeom prst="rect">
            <a:avLst/>
          </a:prstGeom>
          <a:noFill/>
        </p:spPr>
        <p:txBody>
          <a:bodyPr wrap="square" rtlCol="0">
            <a:spAutoFit/>
          </a:bodyPr>
          <a:lstStyle/>
          <a:p>
            <a:r>
              <a:rPr lang="en-IN" sz="2700" dirty="0"/>
              <a:t>80%</a:t>
            </a:r>
            <a:endParaRPr lang="en-US" sz="2700" dirty="0"/>
          </a:p>
        </p:txBody>
      </p:sp>
      <p:sp>
        <p:nvSpPr>
          <p:cNvPr id="32" name="TextBox 31">
            <a:extLst>
              <a:ext uri="{FF2B5EF4-FFF2-40B4-BE49-F238E27FC236}">
                <a16:creationId xmlns:a16="http://schemas.microsoft.com/office/drawing/2014/main" id="{8DA85980-FECE-6D41-B3E3-0D9F5A8F9D30}"/>
              </a:ext>
            </a:extLst>
          </p:cNvPr>
          <p:cNvSpPr txBox="1"/>
          <p:nvPr/>
        </p:nvSpPr>
        <p:spPr>
          <a:xfrm>
            <a:off x="8788397" y="3723960"/>
            <a:ext cx="1063296" cy="507831"/>
          </a:xfrm>
          <a:prstGeom prst="rect">
            <a:avLst/>
          </a:prstGeom>
          <a:noFill/>
        </p:spPr>
        <p:txBody>
          <a:bodyPr wrap="square" rtlCol="0">
            <a:spAutoFit/>
          </a:bodyPr>
          <a:lstStyle/>
          <a:p>
            <a:r>
              <a:rPr lang="en-IN" sz="2700" dirty="0"/>
              <a:t>20%</a:t>
            </a:r>
            <a:endParaRPr lang="en-US" sz="2700" dirty="0"/>
          </a:p>
        </p:txBody>
      </p:sp>
      <p:sp>
        <p:nvSpPr>
          <p:cNvPr id="33" name="TextBox 32">
            <a:extLst>
              <a:ext uri="{FF2B5EF4-FFF2-40B4-BE49-F238E27FC236}">
                <a16:creationId xmlns:a16="http://schemas.microsoft.com/office/drawing/2014/main" id="{D2CECA37-767D-585C-8736-03A8F15044E6}"/>
              </a:ext>
            </a:extLst>
          </p:cNvPr>
          <p:cNvSpPr txBox="1"/>
          <p:nvPr/>
        </p:nvSpPr>
        <p:spPr>
          <a:xfrm>
            <a:off x="5179631" y="3215444"/>
            <a:ext cx="1809750" cy="507831"/>
          </a:xfrm>
          <a:prstGeom prst="rect">
            <a:avLst/>
          </a:prstGeom>
          <a:noFill/>
        </p:spPr>
        <p:txBody>
          <a:bodyPr wrap="square" rtlCol="0">
            <a:spAutoFit/>
          </a:bodyPr>
          <a:lstStyle/>
          <a:p>
            <a:r>
              <a:rPr lang="en-IN" sz="2700" dirty="0"/>
              <a:t>X,Y axis</a:t>
            </a:r>
            <a:endParaRPr lang="en-US" sz="2700" dirty="0"/>
          </a:p>
        </p:txBody>
      </p:sp>
      <p:sp>
        <p:nvSpPr>
          <p:cNvPr id="34" name="TextBox 33">
            <a:extLst>
              <a:ext uri="{FF2B5EF4-FFF2-40B4-BE49-F238E27FC236}">
                <a16:creationId xmlns:a16="http://schemas.microsoft.com/office/drawing/2014/main" id="{4F055053-38E5-E128-EAAE-A312AF715446}"/>
              </a:ext>
            </a:extLst>
          </p:cNvPr>
          <p:cNvSpPr txBox="1"/>
          <p:nvPr/>
        </p:nvSpPr>
        <p:spPr>
          <a:xfrm>
            <a:off x="9796782" y="3215444"/>
            <a:ext cx="1962150" cy="507831"/>
          </a:xfrm>
          <a:prstGeom prst="rect">
            <a:avLst/>
          </a:prstGeom>
          <a:noFill/>
        </p:spPr>
        <p:txBody>
          <a:bodyPr wrap="square" rtlCol="0">
            <a:spAutoFit/>
          </a:bodyPr>
          <a:lstStyle/>
          <a:p>
            <a:r>
              <a:rPr lang="en-IN" sz="2700" dirty="0"/>
              <a:t>X,Y axis</a:t>
            </a:r>
            <a:endParaRPr lang="en-US" sz="2700" dirty="0"/>
          </a:p>
        </p:txBody>
      </p:sp>
      <p:sp>
        <p:nvSpPr>
          <p:cNvPr id="35" name="TextBox 34">
            <a:extLst>
              <a:ext uri="{FF2B5EF4-FFF2-40B4-BE49-F238E27FC236}">
                <a16:creationId xmlns:a16="http://schemas.microsoft.com/office/drawing/2014/main" id="{E6F59CF2-B9AF-D2EB-C83F-699C9992C43E}"/>
              </a:ext>
            </a:extLst>
          </p:cNvPr>
          <p:cNvSpPr txBox="1"/>
          <p:nvPr/>
        </p:nvSpPr>
        <p:spPr>
          <a:xfrm>
            <a:off x="8193902" y="3110431"/>
            <a:ext cx="1543041" cy="507831"/>
          </a:xfrm>
          <a:prstGeom prst="rect">
            <a:avLst/>
          </a:prstGeom>
          <a:noFill/>
        </p:spPr>
        <p:txBody>
          <a:bodyPr wrap="square" rtlCol="0">
            <a:spAutoFit/>
          </a:bodyPr>
          <a:lstStyle/>
          <a:p>
            <a:r>
              <a:rPr lang="en-IN" sz="2700" dirty="0"/>
              <a:t>100%</a:t>
            </a:r>
            <a:endParaRPr lang="en-US" sz="2700" dirty="0"/>
          </a:p>
        </p:txBody>
      </p:sp>
      <p:cxnSp>
        <p:nvCxnSpPr>
          <p:cNvPr id="54" name="Straight Arrow Connector 53">
            <a:extLst>
              <a:ext uri="{FF2B5EF4-FFF2-40B4-BE49-F238E27FC236}">
                <a16:creationId xmlns:a16="http://schemas.microsoft.com/office/drawing/2014/main" id="{25F97F59-E568-E280-0691-8FE8DD8263B7}"/>
              </a:ext>
            </a:extLst>
          </p:cNvPr>
          <p:cNvCxnSpPr>
            <a:cxnSpLocks/>
          </p:cNvCxnSpPr>
          <p:nvPr/>
        </p:nvCxnSpPr>
        <p:spPr>
          <a:xfrm flipH="1">
            <a:off x="5124966" y="4737629"/>
            <a:ext cx="537861" cy="8641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DB96C959-C2CA-52E3-E423-A5B1951C3871}"/>
              </a:ext>
            </a:extLst>
          </p:cNvPr>
          <p:cNvCxnSpPr>
            <a:cxnSpLocks/>
          </p:cNvCxnSpPr>
          <p:nvPr/>
        </p:nvCxnSpPr>
        <p:spPr>
          <a:xfrm>
            <a:off x="6167483" y="4737629"/>
            <a:ext cx="698465" cy="8563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Rectangle 55">
            <a:extLst>
              <a:ext uri="{FF2B5EF4-FFF2-40B4-BE49-F238E27FC236}">
                <a16:creationId xmlns:a16="http://schemas.microsoft.com/office/drawing/2014/main" id="{F3788FB2-FF10-612B-00F9-0343C31B3D5C}"/>
              </a:ext>
            </a:extLst>
          </p:cNvPr>
          <p:cNvSpPr/>
          <p:nvPr/>
        </p:nvSpPr>
        <p:spPr>
          <a:xfrm>
            <a:off x="4016221" y="5654208"/>
            <a:ext cx="2068286" cy="1219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700" dirty="0">
                <a:latin typeface="Times New Roman" panose="02020603050405020304" pitchFamily="18" charset="0"/>
                <a:cs typeface="Times New Roman" panose="02020603050405020304" pitchFamily="18" charset="0"/>
              </a:rPr>
              <a:t>Cross validation model</a:t>
            </a:r>
            <a:endParaRPr lang="en-US" sz="2700" dirty="0">
              <a:latin typeface="Times New Roman" panose="02020603050405020304" pitchFamily="18" charset="0"/>
              <a:cs typeface="Times New Roman" panose="02020603050405020304" pitchFamily="18" charset="0"/>
            </a:endParaRPr>
          </a:p>
        </p:txBody>
      </p:sp>
      <p:sp>
        <p:nvSpPr>
          <p:cNvPr id="57" name="Rectangle 56">
            <a:extLst>
              <a:ext uri="{FF2B5EF4-FFF2-40B4-BE49-F238E27FC236}">
                <a16:creationId xmlns:a16="http://schemas.microsoft.com/office/drawing/2014/main" id="{B42687E7-BF80-F884-4861-3B1328F7904E}"/>
              </a:ext>
            </a:extLst>
          </p:cNvPr>
          <p:cNvSpPr/>
          <p:nvPr/>
        </p:nvSpPr>
        <p:spPr>
          <a:xfrm>
            <a:off x="6238414" y="5654208"/>
            <a:ext cx="2068286" cy="1219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700" dirty="0">
                <a:latin typeface="Times New Roman" panose="02020603050405020304" pitchFamily="18" charset="0"/>
                <a:cs typeface="Times New Roman" panose="02020603050405020304" pitchFamily="18" charset="0"/>
              </a:rPr>
              <a:t>Trained model</a:t>
            </a:r>
            <a:endParaRPr lang="en-US" sz="2700" dirty="0">
              <a:latin typeface="Times New Roman" panose="02020603050405020304" pitchFamily="18" charset="0"/>
              <a:cs typeface="Times New Roman" panose="02020603050405020304" pitchFamily="18" charset="0"/>
            </a:endParaRPr>
          </a:p>
        </p:txBody>
      </p:sp>
      <p:cxnSp>
        <p:nvCxnSpPr>
          <p:cNvPr id="58" name="Straight Arrow Connector 57">
            <a:extLst>
              <a:ext uri="{FF2B5EF4-FFF2-40B4-BE49-F238E27FC236}">
                <a16:creationId xmlns:a16="http://schemas.microsoft.com/office/drawing/2014/main" id="{B6D5F0AD-5877-D49F-71BB-318C75E57518}"/>
              </a:ext>
            </a:extLst>
          </p:cNvPr>
          <p:cNvCxnSpPr>
            <a:cxnSpLocks/>
            <a:endCxn id="59" idx="0"/>
          </p:cNvCxnSpPr>
          <p:nvPr/>
        </p:nvCxnSpPr>
        <p:spPr>
          <a:xfrm>
            <a:off x="7252849" y="6873408"/>
            <a:ext cx="19709" cy="474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Rectangle: Rounded Corners 58">
            <a:extLst>
              <a:ext uri="{FF2B5EF4-FFF2-40B4-BE49-F238E27FC236}">
                <a16:creationId xmlns:a16="http://schemas.microsoft.com/office/drawing/2014/main" id="{EB8A774B-4AC9-40E4-068B-B1CF79C559E9}"/>
              </a:ext>
            </a:extLst>
          </p:cNvPr>
          <p:cNvSpPr/>
          <p:nvPr/>
        </p:nvSpPr>
        <p:spPr>
          <a:xfrm>
            <a:off x="6238414" y="7348353"/>
            <a:ext cx="2068286" cy="121920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700" dirty="0">
                <a:latin typeface="Times New Roman" panose="02020603050405020304" pitchFamily="18" charset="0"/>
                <a:cs typeface="Times New Roman" panose="02020603050405020304" pitchFamily="18" charset="0"/>
              </a:rPr>
              <a:t>Predicted Y value</a:t>
            </a:r>
            <a:endParaRPr lang="en-US" sz="2700" dirty="0">
              <a:latin typeface="Times New Roman" panose="02020603050405020304" pitchFamily="18" charset="0"/>
              <a:cs typeface="Times New Roman" panose="02020603050405020304" pitchFamily="18" charset="0"/>
            </a:endParaRPr>
          </a:p>
        </p:txBody>
      </p:sp>
      <p:sp>
        <p:nvSpPr>
          <p:cNvPr id="60" name="Rectangle: Rounded Corners 59">
            <a:extLst>
              <a:ext uri="{FF2B5EF4-FFF2-40B4-BE49-F238E27FC236}">
                <a16:creationId xmlns:a16="http://schemas.microsoft.com/office/drawing/2014/main" id="{96C2F0CE-AF23-63E0-422B-D2575C11FB98}"/>
              </a:ext>
            </a:extLst>
          </p:cNvPr>
          <p:cNvSpPr/>
          <p:nvPr/>
        </p:nvSpPr>
        <p:spPr>
          <a:xfrm>
            <a:off x="9545164" y="7321961"/>
            <a:ext cx="3178628" cy="141514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700" dirty="0">
                <a:latin typeface="Times New Roman" panose="02020603050405020304" pitchFamily="18" charset="0"/>
                <a:cs typeface="Times New Roman" panose="02020603050405020304" pitchFamily="18" charset="0"/>
              </a:rPr>
              <a:t>Evaluating model performance</a:t>
            </a:r>
            <a:endParaRPr lang="en-US" sz="2700" dirty="0">
              <a:latin typeface="Times New Roman" panose="02020603050405020304" pitchFamily="18" charset="0"/>
              <a:cs typeface="Times New Roman" panose="02020603050405020304" pitchFamily="18" charset="0"/>
            </a:endParaRPr>
          </a:p>
        </p:txBody>
      </p:sp>
      <p:cxnSp>
        <p:nvCxnSpPr>
          <p:cNvPr id="63" name="Straight Arrow Connector 62">
            <a:extLst>
              <a:ext uri="{FF2B5EF4-FFF2-40B4-BE49-F238E27FC236}">
                <a16:creationId xmlns:a16="http://schemas.microsoft.com/office/drawing/2014/main" id="{FCE36CC3-4E86-1A42-DA90-A8E9FFD946E8}"/>
              </a:ext>
            </a:extLst>
          </p:cNvPr>
          <p:cNvCxnSpPr>
            <a:cxnSpLocks/>
          </p:cNvCxnSpPr>
          <p:nvPr/>
        </p:nvCxnSpPr>
        <p:spPr>
          <a:xfrm>
            <a:off x="8306699" y="7967325"/>
            <a:ext cx="12068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F9417521-06E6-D262-E8AD-5039EB8152C2}"/>
              </a:ext>
            </a:extLst>
          </p:cNvPr>
          <p:cNvCxnSpPr>
            <a:stCxn id="60" idx="2"/>
          </p:cNvCxnSpPr>
          <p:nvPr/>
        </p:nvCxnSpPr>
        <p:spPr>
          <a:xfrm flipH="1">
            <a:off x="11134477" y="8737105"/>
            <a:ext cx="2" cy="901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BF00E241-1EAF-24D6-16FF-097DF7DA8993}"/>
              </a:ext>
            </a:extLst>
          </p:cNvPr>
          <p:cNvSpPr txBox="1"/>
          <p:nvPr/>
        </p:nvSpPr>
        <p:spPr>
          <a:xfrm>
            <a:off x="9602096" y="9503230"/>
            <a:ext cx="3871665" cy="507831"/>
          </a:xfrm>
          <a:prstGeom prst="rect">
            <a:avLst/>
          </a:prstGeom>
          <a:noFill/>
        </p:spPr>
        <p:txBody>
          <a:bodyPr wrap="square" rtlCol="0">
            <a:spAutoFit/>
          </a:bodyPr>
          <a:lstStyle/>
          <a:p>
            <a:r>
              <a:rPr lang="en-IN" sz="2700" dirty="0">
                <a:latin typeface="Times New Roman" panose="02020603050405020304" pitchFamily="18" charset="0"/>
                <a:cs typeface="Times New Roman" panose="02020603050405020304" pitchFamily="18" charset="0"/>
              </a:rPr>
              <a:t>         Accuracy</a:t>
            </a:r>
            <a:endParaRPr lang="en-US" sz="27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6292557-5C84-BAC3-03F6-FE01C957C39D}"/>
              </a:ext>
            </a:extLst>
          </p:cNvPr>
          <p:cNvSpPr txBox="1"/>
          <p:nvPr/>
        </p:nvSpPr>
        <p:spPr>
          <a:xfrm>
            <a:off x="1295399" y="646130"/>
            <a:ext cx="464817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EVALUATING THE MODELS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481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8384F4-E6B1-1CCE-C858-C31D32216A1D}"/>
              </a:ext>
            </a:extLst>
          </p:cNvPr>
          <p:cNvSpPr txBox="1"/>
          <p:nvPr/>
        </p:nvSpPr>
        <p:spPr>
          <a:xfrm>
            <a:off x="1752600" y="571500"/>
            <a:ext cx="14782800" cy="10433625"/>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Cleaned data</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Cleaned data is the result of preprocessing, where all noise, missing values, and inconsistencies are removed from the dataset. This ensures that only high-quality, relevant information is passed to the model for training. Clean data improves the accuracy and stability of the machine learning process.</a:t>
            </a:r>
          </a:p>
          <a:p>
            <a:pPr marL="457200" indent="-457200" algn="just">
              <a:buFont typeface="Wingdings" panose="05000000000000000000" pitchFamily="2" charset="2"/>
              <a:buChar char="§"/>
            </a:pPr>
            <a:endParaRPr lang="en-US" sz="2800" b="1"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Features are extracted</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meaningful variables such as age, blood pressure, cholesterol, and other health indicators are selected from the cleaned data. These features are essential for predicting heart disease, as they represent the inputs the model will learn from. Good feature selection enhances the model's predictive power.</a:t>
            </a:r>
          </a:p>
          <a:p>
            <a:pPr algn="just"/>
            <a:endParaRPr lang="en-US" sz="2800" b="1" dirty="0">
              <a:latin typeface="Times New Roman" panose="02020603050405020304" pitchFamily="18" charset="0"/>
              <a:cs typeface="Times New Roman" panose="02020603050405020304" pitchFamily="18" charset="0"/>
            </a:endParaRPr>
          </a:p>
          <a:p>
            <a:pPr algn="just"/>
            <a:r>
              <a:rPr lang="en-US" sz="2800" b="1" dirty="0" err="1">
                <a:latin typeface="Times New Roman" panose="02020603050405020304" pitchFamily="18" charset="0"/>
                <a:cs typeface="Times New Roman" panose="02020603050405020304" pitchFamily="18" charset="0"/>
              </a:rPr>
              <a:t>Spliting</a:t>
            </a:r>
            <a:r>
              <a:rPr lang="en-US" sz="2800" b="1" dirty="0">
                <a:latin typeface="Times New Roman" panose="02020603050405020304" pitchFamily="18" charset="0"/>
                <a:cs typeface="Times New Roman" panose="02020603050405020304" pitchFamily="18" charset="0"/>
              </a:rPr>
              <a:t> the data</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complete dataset is divided into two parts: 80% for training the model and 20% for testing it. This split helps evaluate how well the model generalizes to new data it hasn’t seen before. It ensures that the model is not just memorizing patterns but is actually learning to make accurate predictions.</a:t>
            </a:r>
          </a:p>
          <a:p>
            <a:pPr algn="just"/>
            <a:r>
              <a:rPr lang="en-US" sz="2800" b="1" dirty="0">
                <a:latin typeface="Times New Roman" panose="02020603050405020304" pitchFamily="18" charset="0"/>
                <a:cs typeface="Times New Roman" panose="02020603050405020304" pitchFamily="18" charset="0"/>
              </a:rPr>
              <a:t>Train the data</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80% training portion is used to teach the model to recognize patterns and relationships between input features and the target outcome (presence or absence of heart disease). During this phase, the model adjusts internal parameters to minimize prediction errors. This step is critical for developing the core of the predictive system.</a:t>
            </a:r>
          </a:p>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67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6BE6A4-1CBB-C35A-7D4D-2615B96877C5}"/>
              </a:ext>
            </a:extLst>
          </p:cNvPr>
          <p:cNvSpPr txBox="1"/>
          <p:nvPr/>
        </p:nvSpPr>
        <p:spPr>
          <a:xfrm>
            <a:off x="1524000" y="266700"/>
            <a:ext cx="15240000" cy="11726287"/>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Trained model</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trained model has now learned the mapping from inputs to outputs and is ready to make predictions. It is the main component used for evaluating real-world performance.</a:t>
            </a:r>
          </a:p>
          <a:p>
            <a:pPr algn="just"/>
            <a:endParaRPr lang="en-US" sz="2800" b="1"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Testing the data</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remaining 20% of the dataset is used to test the model’s accuracy on unseen data. This step simulates real-world conditions where the model encounters new patient data. Testing is essential for checking if the model can generalize beyond the training examples.</a:t>
            </a:r>
          </a:p>
          <a:p>
            <a:pPr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Predicted Y values</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Using the test data, the model generates predictions about whether each patient is likely to have heart disease or not. These predictions are then compared with the actual outcomes. This comparison forms the basis for performance evaluation.</a:t>
            </a:r>
          </a:p>
          <a:p>
            <a:pPr algn="just">
              <a:buNone/>
            </a:pPr>
            <a:endParaRPr lang="en-US" sz="2800" b="1" dirty="0">
              <a:latin typeface="Times New Roman" panose="02020603050405020304" pitchFamily="18" charset="0"/>
              <a:cs typeface="Times New Roman" panose="02020603050405020304" pitchFamily="18" charset="0"/>
            </a:endParaRPr>
          </a:p>
          <a:p>
            <a:pPr algn="just">
              <a:buNone/>
            </a:pPr>
            <a:r>
              <a:rPr lang="en-US" sz="2800" b="1" dirty="0">
                <a:latin typeface="Times New Roman" panose="02020603050405020304" pitchFamily="18" charset="0"/>
                <a:cs typeface="Times New Roman" panose="02020603050405020304" pitchFamily="18" charset="0"/>
              </a:rPr>
              <a:t>Evaluating model performance:</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Here, the model’s predictions are assessed using metrics like accuracy, precision, recall, and F1 score. These metrics show how well the model is identifying true cases and avoiding false alarms. Evaluation helps in understanding both the strengths and limitations of the model.</a:t>
            </a:r>
          </a:p>
          <a:p>
            <a:pPr algn="just">
              <a:buNone/>
            </a:pPr>
            <a:endParaRPr lang="en-US" sz="2800" b="1" dirty="0">
              <a:latin typeface="Times New Roman" panose="02020603050405020304" pitchFamily="18" charset="0"/>
              <a:cs typeface="Times New Roman" panose="02020603050405020304" pitchFamily="18" charset="0"/>
            </a:endParaRPr>
          </a:p>
          <a:p>
            <a:pPr algn="just">
              <a:buNone/>
            </a:pPr>
            <a:r>
              <a:rPr lang="en-US" sz="2800" b="1" dirty="0">
                <a:latin typeface="Times New Roman" panose="02020603050405020304" pitchFamily="18" charset="0"/>
                <a:cs typeface="Times New Roman" panose="02020603050405020304" pitchFamily="18" charset="0"/>
              </a:rPr>
              <a:t>Accuracy: </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Accuracy refers to the percentage of correct predictions made by the model out of all predictions. It is one of the key indicators of model performance, especially in balanced datasets. A high accuracy value means the model is reliable in identifying heart disease correctly.</a:t>
            </a: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507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22C864-45A4-9B5A-0129-D7BF3C56F391}"/>
              </a:ext>
            </a:extLst>
          </p:cNvPr>
          <p:cNvSpPr txBox="1"/>
          <p:nvPr/>
        </p:nvSpPr>
        <p:spPr>
          <a:xfrm>
            <a:off x="1066800" y="0"/>
            <a:ext cx="15544800" cy="10356168"/>
          </a:xfrm>
          <a:prstGeom prst="rect">
            <a:avLst/>
          </a:prstGeom>
          <a:noFill/>
        </p:spPr>
        <p:txBody>
          <a:bodyPr wrap="square">
            <a:spAutoFit/>
          </a:bodyPr>
          <a:lstStyle/>
          <a:p>
            <a:pPr lvl="8">
              <a:lnSpc>
                <a:spcPct val="150000"/>
              </a:lnSpc>
            </a:pPr>
            <a:r>
              <a:rPr lang="en-IN" sz="3000" b="1" dirty="0">
                <a:latin typeface="Times New Roman" panose="02020603050405020304" pitchFamily="18" charset="0"/>
                <a:cs typeface="Times New Roman" panose="02020603050405020304" pitchFamily="18" charset="0"/>
              </a:rPr>
              <a:t>                        IMPLEMENTATION:</a:t>
            </a:r>
          </a:p>
          <a:p>
            <a:pPr>
              <a:lnSpc>
                <a:spcPct val="150000"/>
              </a:lnSpc>
            </a:pPr>
            <a:r>
              <a:rPr lang="en-IN" sz="2800" b="1" dirty="0">
                <a:latin typeface="Times New Roman" panose="02020603050405020304" pitchFamily="18" charset="0"/>
                <a:cs typeface="Times New Roman" panose="02020603050405020304" pitchFamily="18" charset="0"/>
              </a:rPr>
              <a:t>1.Preprocessing</a:t>
            </a:r>
          </a:p>
          <a:p>
            <a:pPr>
              <a:lnSpc>
                <a:spcPct val="150000"/>
              </a:lnSpc>
            </a:pPr>
            <a:r>
              <a:rPr lang="en-IN" sz="2800" dirty="0">
                <a:latin typeface="Times New Roman" panose="02020603050405020304" pitchFamily="18" charset="0"/>
                <a:cs typeface="Times New Roman" panose="02020603050405020304" pitchFamily="18" charset="0"/>
              </a:rPr>
              <a:t>                Handling Missing Values – Mean substitution ensures completeness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Feature Scaling – </a:t>
            </a:r>
            <a:r>
              <a:rPr lang="en-IN" sz="2800" dirty="0" err="1">
                <a:latin typeface="Times New Roman" panose="02020603050405020304" pitchFamily="18" charset="0"/>
                <a:cs typeface="Times New Roman" panose="02020603050405020304" pitchFamily="18" charset="0"/>
              </a:rPr>
              <a:t>MinMax</a:t>
            </a:r>
            <a:r>
              <a:rPr lang="en-IN" sz="2800" dirty="0">
                <a:latin typeface="Times New Roman" panose="02020603050405020304" pitchFamily="18" charset="0"/>
                <a:cs typeface="Times New Roman" panose="02020603050405020304" pitchFamily="18" charset="0"/>
              </a:rPr>
              <a:t> scaler normalizes features (age, cholesterol)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Outlier Detection – Removes anomalies using statistical methods</a:t>
            </a:r>
          </a:p>
          <a:p>
            <a:pPr>
              <a:lnSpc>
                <a:spcPct val="150000"/>
              </a:lnSpc>
            </a:pPr>
            <a:r>
              <a:rPr lang="en-IN" sz="2800" b="1" dirty="0">
                <a:latin typeface="Times New Roman" panose="02020603050405020304" pitchFamily="18" charset="0"/>
                <a:cs typeface="Times New Roman" panose="02020603050405020304" pitchFamily="18" charset="0"/>
              </a:rPr>
              <a:t>2. Feature Engineering</a:t>
            </a:r>
          </a:p>
          <a:p>
            <a:pPr>
              <a:lnSpc>
                <a:spcPct val="150000"/>
              </a:lnSpc>
            </a:pPr>
            <a:r>
              <a:rPr lang="en-IN" sz="2800" dirty="0">
                <a:latin typeface="Times New Roman" panose="02020603050405020304" pitchFamily="18" charset="0"/>
                <a:cs typeface="Times New Roman" panose="02020603050405020304" pitchFamily="18" charset="0"/>
              </a:rPr>
              <a:t>                Feature Selection – Identifies key factors like age, cholesterol (RFE)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Feature Extraction – Cholesterol-to-HDL ratio for better insights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Dimensionality Reduction – PCA reduces complexity</a:t>
            </a:r>
          </a:p>
          <a:p>
            <a:pPr>
              <a:lnSpc>
                <a:spcPct val="150000"/>
              </a:lnSpc>
            </a:pPr>
            <a:r>
              <a:rPr lang="en-IN" sz="2800" b="1" dirty="0">
                <a:latin typeface="Times New Roman" panose="02020603050405020304" pitchFamily="18" charset="0"/>
                <a:cs typeface="Times New Roman" panose="02020603050405020304" pitchFamily="18" charset="0"/>
              </a:rPr>
              <a:t>3. Model Building</a:t>
            </a:r>
          </a:p>
          <a:p>
            <a:pPr>
              <a:lnSpc>
                <a:spcPct val="150000"/>
              </a:lnSpc>
            </a:pPr>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KNN – Classifies based on nearest </a:t>
            </a:r>
            <a:r>
              <a:rPr lang="en-IN" sz="2800" dirty="0" err="1">
                <a:latin typeface="Times New Roman" panose="02020603050405020304" pitchFamily="18" charset="0"/>
                <a:cs typeface="Times New Roman" panose="02020603050405020304" pitchFamily="18" charset="0"/>
              </a:rPr>
              <a:t>neighbors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SVC – Creates optimal decision boundaries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Decision Trees – Provides interpretable decision paths</a:t>
            </a:r>
          </a:p>
          <a:p>
            <a:pPr>
              <a:lnSpc>
                <a:spcPct val="150000"/>
              </a:lnSpc>
            </a:pPr>
            <a:r>
              <a:rPr lang="en-IN" sz="2800" b="1" dirty="0">
                <a:latin typeface="Times New Roman" panose="02020603050405020304" pitchFamily="18" charset="0"/>
                <a:cs typeface="Times New Roman" panose="02020603050405020304" pitchFamily="18" charset="0"/>
              </a:rPr>
              <a:t>4. Model Optimization &amp; Deployment</a:t>
            </a:r>
          </a:p>
          <a:p>
            <a:pPr>
              <a:lnSpc>
                <a:spcPct val="150000"/>
              </a:lnSpc>
            </a:pPr>
            <a:r>
              <a:rPr lang="en-IN" sz="2800" dirty="0">
                <a:latin typeface="Times New Roman" panose="02020603050405020304" pitchFamily="18" charset="0"/>
                <a:cs typeface="Times New Roman" panose="02020603050405020304" pitchFamily="18" charset="0"/>
              </a:rPr>
              <a:t>              Hyperparameter Tuning – Grid search optimizes performance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Ensemble Learning – Combines multiple models for accuracy</a:t>
            </a:r>
          </a:p>
        </p:txBody>
      </p:sp>
    </p:spTree>
    <p:extLst>
      <p:ext uri="{BB962C8B-B14F-4D97-AF65-F5344CB8AC3E}">
        <p14:creationId xmlns:p14="http://schemas.microsoft.com/office/powerpoint/2010/main" val="1410802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7B77F8-081A-6BDF-28A0-182B81DD8109}"/>
              </a:ext>
            </a:extLst>
          </p:cNvPr>
          <p:cNvSpPr txBox="1"/>
          <p:nvPr/>
        </p:nvSpPr>
        <p:spPr>
          <a:xfrm>
            <a:off x="6248400" y="266700"/>
            <a:ext cx="5029200" cy="701859"/>
          </a:xfrm>
          <a:prstGeom prst="rect">
            <a:avLst/>
          </a:prstGeom>
          <a:noFill/>
        </p:spPr>
        <p:txBody>
          <a:bodyPr wrap="square">
            <a:spAutoFit/>
          </a:bodyPr>
          <a:lstStyle/>
          <a:p>
            <a:pPr>
              <a:lnSpc>
                <a:spcPct val="150000"/>
              </a:lnSpc>
            </a:pPr>
            <a:r>
              <a:rPr lang="en-US" sz="3000" b="1" dirty="0">
                <a:latin typeface="Times New Roman" panose="02020603050405020304" pitchFamily="18" charset="0"/>
                <a:cs typeface="Times New Roman" panose="02020603050405020304" pitchFamily="18" charset="0"/>
              </a:rPr>
              <a:t>     D</a:t>
            </a:r>
            <a:r>
              <a:rPr lang="en-IN" sz="3000" b="1" dirty="0">
                <a:latin typeface="Times New Roman" panose="02020603050405020304" pitchFamily="18" charset="0"/>
                <a:cs typeface="Times New Roman" panose="02020603050405020304" pitchFamily="18" charset="0"/>
              </a:rPr>
              <a:t>ATA FLOW DIAGRAM</a:t>
            </a:r>
          </a:p>
        </p:txBody>
      </p:sp>
      <p:pic>
        <p:nvPicPr>
          <p:cNvPr id="4" name="Picture 3">
            <a:extLst>
              <a:ext uri="{FF2B5EF4-FFF2-40B4-BE49-F238E27FC236}">
                <a16:creationId xmlns:a16="http://schemas.microsoft.com/office/drawing/2014/main" id="{26657724-820B-8942-EDEC-92306DD145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409700"/>
            <a:ext cx="11887200" cy="8458200"/>
          </a:xfrm>
          <a:prstGeom prst="rect">
            <a:avLst/>
          </a:prstGeom>
          <a:noFill/>
          <a:ln>
            <a:noFill/>
          </a:ln>
        </p:spPr>
      </p:pic>
    </p:spTree>
    <p:extLst>
      <p:ext uri="{BB962C8B-B14F-4D97-AF65-F5344CB8AC3E}">
        <p14:creationId xmlns:p14="http://schemas.microsoft.com/office/powerpoint/2010/main" val="4059259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a:extLst>
              <a:ext uri="{FF2B5EF4-FFF2-40B4-BE49-F238E27FC236}">
                <a16:creationId xmlns:a16="http://schemas.microsoft.com/office/drawing/2014/main" id="{5F7DCC49-16FF-E1FF-6234-109396C211BE}"/>
              </a:ext>
            </a:extLst>
          </p:cNvPr>
          <p:cNvSpPr txBox="1"/>
          <p:nvPr/>
        </p:nvSpPr>
        <p:spPr>
          <a:xfrm>
            <a:off x="7391401" y="571500"/>
            <a:ext cx="3429000" cy="1552092"/>
          </a:xfrm>
          <a:prstGeom prst="rect">
            <a:avLst/>
          </a:prstGeom>
        </p:spPr>
        <p:txBody>
          <a:bodyPr wrap="square" lIns="0" tIns="0" rIns="0" bIns="0" rtlCol="0" anchor="t">
            <a:spAutoFit/>
          </a:bodyPr>
          <a:lstStyle/>
          <a:p>
            <a:pPr marL="0" lvl="0" indent="0" algn="just">
              <a:lnSpc>
                <a:spcPts val="2419"/>
              </a:lnSpc>
            </a:pPr>
            <a:r>
              <a:rPr lang="en-US" sz="3000" b="1" dirty="0">
                <a:solidFill>
                  <a:srgbClr val="1D1D1F"/>
                </a:solidFill>
                <a:latin typeface="Times New Roman" panose="02020603050405020304" pitchFamily="18" charset="0"/>
                <a:ea typeface="Now"/>
                <a:cs typeface="Times New Roman" panose="02020603050405020304" pitchFamily="18" charset="0"/>
                <a:sym typeface="Now"/>
              </a:rPr>
              <a:t>SAMPLE CODING</a:t>
            </a: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p:txBody>
      </p:sp>
      <p:sp>
        <p:nvSpPr>
          <p:cNvPr id="4" name="TextBox 9">
            <a:extLst>
              <a:ext uri="{FF2B5EF4-FFF2-40B4-BE49-F238E27FC236}">
                <a16:creationId xmlns:a16="http://schemas.microsoft.com/office/drawing/2014/main" id="{ABD689D6-81AB-6337-130B-91690B1F96A7}"/>
              </a:ext>
            </a:extLst>
          </p:cNvPr>
          <p:cNvSpPr txBox="1"/>
          <p:nvPr/>
        </p:nvSpPr>
        <p:spPr>
          <a:xfrm>
            <a:off x="3886200" y="1347546"/>
            <a:ext cx="10744200" cy="1552092"/>
          </a:xfrm>
          <a:prstGeom prst="rect">
            <a:avLst/>
          </a:prstGeom>
        </p:spPr>
        <p:txBody>
          <a:bodyPr wrap="square" lIns="0" tIns="0" rIns="0" bIns="0" rtlCol="0" anchor="t">
            <a:spAutoFit/>
          </a:bodyPr>
          <a:lstStyle/>
          <a:p>
            <a:pPr marL="0" lvl="0" indent="0" algn="just">
              <a:lnSpc>
                <a:spcPts val="2419"/>
              </a:lnSpc>
            </a:pPr>
            <a:endParaRPr lang="en-US" sz="3000" b="1"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p:txBody>
      </p:sp>
      <p:graphicFrame>
        <p:nvGraphicFramePr>
          <p:cNvPr id="6" name="Diagram 5">
            <a:extLst>
              <a:ext uri="{FF2B5EF4-FFF2-40B4-BE49-F238E27FC236}">
                <a16:creationId xmlns:a16="http://schemas.microsoft.com/office/drawing/2014/main" id="{E3938E7F-EB98-ACCE-AAB3-9367A4F7B842}"/>
              </a:ext>
            </a:extLst>
          </p:cNvPr>
          <p:cNvGraphicFramePr/>
          <p:nvPr/>
        </p:nvGraphicFramePr>
        <p:xfrm>
          <a:off x="8915400" y="2247900"/>
          <a:ext cx="102870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9">
            <a:extLst>
              <a:ext uri="{FF2B5EF4-FFF2-40B4-BE49-F238E27FC236}">
                <a16:creationId xmlns:a16="http://schemas.microsoft.com/office/drawing/2014/main" id="{CF2A3358-B52C-BEBD-AEAF-2C0885B51344}"/>
              </a:ext>
            </a:extLst>
          </p:cNvPr>
          <p:cNvSpPr txBox="1"/>
          <p:nvPr/>
        </p:nvSpPr>
        <p:spPr>
          <a:xfrm>
            <a:off x="11277600" y="1347545"/>
            <a:ext cx="4540345" cy="628762"/>
          </a:xfrm>
          <a:prstGeom prst="rect">
            <a:avLst/>
          </a:prstGeom>
        </p:spPr>
        <p:txBody>
          <a:bodyPr wrap="square" lIns="0" tIns="0" rIns="0" bIns="0" rtlCol="0" anchor="t">
            <a:spAutoFit/>
          </a:bodyPr>
          <a:lstStyle/>
          <a:p>
            <a:pPr marL="0" lvl="0" indent="0" algn="just">
              <a:lnSpc>
                <a:spcPts val="2419"/>
              </a:lnSpc>
            </a:pPr>
            <a:r>
              <a:rPr lang="en-US" sz="3000" b="1" dirty="0">
                <a:solidFill>
                  <a:srgbClr val="1D1D1F"/>
                </a:solidFill>
                <a:latin typeface="Times New Roman" panose="02020603050405020304" pitchFamily="18" charset="0"/>
                <a:ea typeface="Now"/>
                <a:cs typeface="Times New Roman" panose="02020603050405020304" pitchFamily="18" charset="0"/>
                <a:sym typeface="Now"/>
              </a:rPr>
              <a:t> </a:t>
            </a: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p:txBody>
      </p:sp>
      <p:sp>
        <p:nvSpPr>
          <p:cNvPr id="9" name="Rectangle 1">
            <a:extLst>
              <a:ext uri="{FF2B5EF4-FFF2-40B4-BE49-F238E27FC236}">
                <a16:creationId xmlns:a16="http://schemas.microsoft.com/office/drawing/2014/main" id="{733845B3-1D14-5640-30C5-9CF356A93A11}"/>
              </a:ext>
            </a:extLst>
          </p:cNvPr>
          <p:cNvSpPr>
            <a:spLocks noChangeArrowheads="1"/>
          </p:cNvSpPr>
          <p:nvPr/>
        </p:nvSpPr>
        <p:spPr bwMode="auto">
          <a:xfrm>
            <a:off x="2301239" y="4866500"/>
            <a:ext cx="1351670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IN" sz="2400" b="0" i="0" dirty="0">
                <a:solidFill>
                  <a:srgbClr val="FFFFFF"/>
                </a:solidFill>
                <a:effectLst/>
                <a:latin typeface="newtimeroman"/>
              </a:rPr>
              <a:t>Machine Learning Models</a:t>
            </a:r>
            <a:r>
              <a:rPr lang="en-US" sz="3000" i="0" dirty="0">
                <a:solidFill>
                  <a:srgbClr val="FFFFFF"/>
                </a:solidFill>
                <a:effectLst/>
                <a:latin typeface="Times New Roman" panose="02020603050405020304" pitchFamily="18" charset="0"/>
                <a:cs typeface="Times New Roman" panose="02020603050405020304" pitchFamily="18" charset="0"/>
              </a:rPr>
              <a:t>MACHINE</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9">
            <a:extLst>
              <a:ext uri="{FF2B5EF4-FFF2-40B4-BE49-F238E27FC236}">
                <a16:creationId xmlns:a16="http://schemas.microsoft.com/office/drawing/2014/main" id="{595549A3-7C2C-51DC-764F-2CAF35062CF8}"/>
              </a:ext>
            </a:extLst>
          </p:cNvPr>
          <p:cNvSpPr txBox="1"/>
          <p:nvPr/>
        </p:nvSpPr>
        <p:spPr>
          <a:xfrm>
            <a:off x="1496742" y="1528643"/>
            <a:ext cx="15125700" cy="8186857"/>
          </a:xfrm>
          <a:prstGeom prst="rect">
            <a:avLst/>
          </a:prstGeom>
        </p:spPr>
        <p:txBody>
          <a:bodyPr wrap="square" lIns="0" tIns="0" rIns="0" bIns="0" rtlCol="0" anchor="t">
            <a:spAutoFit/>
          </a:bodyPr>
          <a:lstStyle/>
          <a:p>
            <a:pPr marL="0" lvl="0" indent="0" algn="just">
              <a:lnSpc>
                <a:spcPts val="2419"/>
              </a:lnSpc>
            </a:pPr>
            <a:r>
              <a:rPr lang="en-US" sz="3000" b="1" dirty="0">
                <a:solidFill>
                  <a:srgbClr val="1D1D1F"/>
                </a:solidFill>
                <a:latin typeface="Times New Roman" panose="02020603050405020304" pitchFamily="18" charset="0"/>
                <a:ea typeface="Now"/>
                <a:cs typeface="Times New Roman" panose="02020603050405020304" pitchFamily="18" charset="0"/>
                <a:sym typeface="Now"/>
              </a:rPr>
              <a:t>MACHINE LEARNING MODELS</a:t>
            </a: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274638" algn="l"/>
            <a:r>
              <a:rPr lang="en-US" sz="3000" b="1" dirty="0">
                <a:effectLst/>
                <a:latin typeface="Times New Roman" panose="02020603050405020304" pitchFamily="18" charset="0"/>
                <a:cs typeface="Times New Roman" panose="02020603050405020304" pitchFamily="18" charset="0"/>
              </a:rPr>
              <a:t>KNN + tune hyperparameters</a:t>
            </a:r>
            <a:endParaRPr lang="en-US" sz="3000" dirty="0">
              <a:effectLst/>
              <a:latin typeface="Times New Roman" panose="02020603050405020304" pitchFamily="18" charset="0"/>
              <a:cs typeface="Times New Roman" panose="02020603050405020304" pitchFamily="18" charset="0"/>
            </a:endParaRPr>
          </a:p>
          <a:p>
            <a:pPr marL="560388" lvl="1" indent="-285750" algn="just">
              <a:buFont typeface="Arial" panose="020B0604020202020204" pitchFamily="34" charset="0"/>
              <a:buChar char="•"/>
            </a:pPr>
            <a:r>
              <a:rPr lang="en-US" sz="3000" dirty="0">
                <a:effectLst/>
                <a:latin typeface="Times New Roman" panose="02020603050405020304" pitchFamily="18" charset="0"/>
                <a:cs typeface="Times New Roman" panose="02020603050405020304" pitchFamily="18" charset="0"/>
              </a:rPr>
              <a:t>The first algorithm is KNN. The strategy is simple. Create two empty lists for appending the accuracies of the model, then change some of the important hyperparameters. In </a:t>
            </a:r>
            <a:r>
              <a:rPr lang="en-US" sz="3000" dirty="0" err="1">
                <a:effectLst/>
                <a:latin typeface="Times New Roman" panose="02020603050405020304" pitchFamily="18" charset="0"/>
                <a:cs typeface="Times New Roman" panose="02020603050405020304" pitchFamily="18" charset="0"/>
              </a:rPr>
              <a:t>knn</a:t>
            </a:r>
            <a:r>
              <a:rPr lang="en-US" sz="3000" dirty="0">
                <a:effectLst/>
                <a:latin typeface="Times New Roman" panose="02020603050405020304" pitchFamily="18" charset="0"/>
                <a:cs typeface="Times New Roman" panose="02020603050405020304" pitchFamily="18" charset="0"/>
              </a:rPr>
              <a:t>, I consider the range of K and P as the hyperparameters for change. Then, I compare all of the results and scores and finally chose the best one.</a:t>
            </a:r>
          </a:p>
          <a:p>
            <a:pPr marL="623888" lvl="1" algn="just"/>
            <a:r>
              <a:rPr lang="en-US" dirty="0">
                <a:effectLst/>
                <a:latin typeface="Times New Roman" panose="02020603050405020304" pitchFamily="18" charset="0"/>
                <a:cs typeface="Times New Roman" panose="02020603050405020304" pitchFamily="18" charset="0"/>
              </a:rPr>
              <a:t>training_acc_1 = []</a:t>
            </a:r>
          </a:p>
          <a:p>
            <a:pPr marL="623888" lvl="1" algn="just"/>
            <a:r>
              <a:rPr lang="en-US" dirty="0">
                <a:effectLst/>
                <a:latin typeface="Times New Roman" panose="02020603050405020304" pitchFamily="18" charset="0"/>
                <a:cs typeface="Times New Roman" panose="02020603050405020304" pitchFamily="18" charset="0"/>
              </a:rPr>
              <a:t>test_acc_1 = []</a:t>
            </a:r>
          </a:p>
          <a:p>
            <a:pPr marL="623888" lvl="1" algn="just"/>
            <a:r>
              <a:rPr lang="en-US" dirty="0" err="1">
                <a:effectLst/>
                <a:latin typeface="Times New Roman" panose="02020603050405020304" pitchFamily="18" charset="0"/>
                <a:cs typeface="Times New Roman" panose="02020603050405020304" pitchFamily="18" charset="0"/>
              </a:rPr>
              <a:t>range_k</a:t>
            </a:r>
            <a:r>
              <a:rPr lang="en-US" dirty="0">
                <a:effectLst/>
                <a:latin typeface="Times New Roman" panose="02020603050405020304" pitchFamily="18" charset="0"/>
                <a:cs typeface="Times New Roman" panose="02020603050405020304" pitchFamily="18" charset="0"/>
              </a:rPr>
              <a:t> = range(2,20)</a:t>
            </a:r>
          </a:p>
          <a:p>
            <a:pPr marL="623888" lvl="1" algn="just"/>
            <a:r>
              <a:rPr lang="en-US" dirty="0">
                <a:effectLst/>
                <a:latin typeface="Times New Roman" panose="02020603050405020304" pitchFamily="18" charset="0"/>
                <a:cs typeface="Times New Roman" panose="02020603050405020304" pitchFamily="18" charset="0"/>
              </a:rPr>
              <a:t>for </a:t>
            </a:r>
            <a:r>
              <a:rPr lang="en-US" dirty="0" err="1">
                <a:effectLst/>
                <a:latin typeface="Times New Roman" panose="02020603050405020304" pitchFamily="18" charset="0"/>
                <a:cs typeface="Times New Roman" panose="02020603050405020304" pitchFamily="18" charset="0"/>
              </a:rPr>
              <a:t>number_k</a:t>
            </a:r>
            <a:r>
              <a:rPr lang="en-US" dirty="0">
                <a:effectLst/>
                <a:latin typeface="Times New Roman" panose="02020603050405020304" pitchFamily="18" charset="0"/>
                <a:cs typeface="Times New Roman" panose="02020603050405020304" pitchFamily="18" charset="0"/>
              </a:rPr>
              <a:t> in </a:t>
            </a:r>
            <a:r>
              <a:rPr lang="en-US" dirty="0" err="1">
                <a:effectLst/>
                <a:latin typeface="Times New Roman" panose="02020603050405020304" pitchFamily="18" charset="0"/>
                <a:cs typeface="Times New Roman" panose="02020603050405020304" pitchFamily="18" charset="0"/>
              </a:rPr>
              <a:t>range_k</a:t>
            </a:r>
            <a:r>
              <a:rPr lang="en-US" dirty="0">
                <a:effectLst/>
                <a:latin typeface="Times New Roman" panose="02020603050405020304" pitchFamily="18" charset="0"/>
                <a:cs typeface="Times New Roman" panose="02020603050405020304" pitchFamily="18" charset="0"/>
              </a:rPr>
              <a:t>:   </a:t>
            </a:r>
          </a:p>
          <a:p>
            <a:pPr marL="623888" lvl="1" algn="just"/>
            <a:r>
              <a:rPr lang="en-US"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knn</a:t>
            </a:r>
            <a:r>
              <a:rPr lang="en-US" dirty="0">
                <a:effectLst/>
                <a:latin typeface="Times New Roman" panose="02020603050405020304" pitchFamily="18" charset="0"/>
                <a:cs typeface="Times New Roman" panose="02020603050405020304" pitchFamily="18" charset="0"/>
              </a:rPr>
              <a:t> = </a:t>
            </a:r>
            <a:r>
              <a:rPr lang="en-US" dirty="0" err="1">
                <a:effectLst/>
                <a:latin typeface="Times New Roman" panose="02020603050405020304" pitchFamily="18" charset="0"/>
                <a:cs typeface="Times New Roman" panose="02020603050405020304" pitchFamily="18" charset="0"/>
              </a:rPr>
              <a:t>KNeighborsClassifier</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n_neighbors</a:t>
            </a:r>
            <a:r>
              <a:rPr lang="en-US" dirty="0">
                <a:effectLst/>
                <a:latin typeface="Times New Roman" panose="02020603050405020304" pitchFamily="18" charset="0"/>
                <a:cs typeface="Times New Roman" panose="02020603050405020304" pitchFamily="18" charset="0"/>
              </a:rPr>
              <a:t> = </a:t>
            </a:r>
            <a:r>
              <a:rPr lang="en-US" dirty="0" err="1">
                <a:effectLst/>
                <a:latin typeface="Times New Roman" panose="02020603050405020304" pitchFamily="18" charset="0"/>
                <a:cs typeface="Times New Roman" panose="02020603050405020304" pitchFamily="18" charset="0"/>
              </a:rPr>
              <a:t>number_k</a:t>
            </a:r>
            <a:r>
              <a:rPr lang="en-US" dirty="0">
                <a:effectLst/>
                <a:latin typeface="Times New Roman" panose="02020603050405020304" pitchFamily="18" charset="0"/>
                <a:cs typeface="Times New Roman" panose="02020603050405020304" pitchFamily="18" charset="0"/>
              </a:rPr>
              <a:t>, p=1)    </a:t>
            </a:r>
          </a:p>
          <a:p>
            <a:pPr marL="623888" lvl="1" algn="just"/>
            <a:r>
              <a:rPr lang="en-US" dirty="0">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knn.fit</a:t>
            </a:r>
            <a:r>
              <a:rPr lang="en-US" dirty="0">
                <a:effectLst/>
                <a:latin typeface="Times New Roman" panose="02020603050405020304" pitchFamily="18" charset="0"/>
                <a:cs typeface="Times New Roman" panose="02020603050405020304" pitchFamily="18" charset="0"/>
              </a:rPr>
              <a:t> (X_train, </a:t>
            </a:r>
            <a:r>
              <a:rPr lang="en-US" dirty="0" err="1">
                <a:effectLst/>
                <a:latin typeface="Times New Roman" panose="02020603050405020304" pitchFamily="18" charset="0"/>
                <a:cs typeface="Times New Roman" panose="02020603050405020304" pitchFamily="18" charset="0"/>
              </a:rPr>
              <a:t>y_train.ravel</a:t>
            </a:r>
            <a:r>
              <a:rPr lang="en-US" dirty="0">
                <a:effectLst/>
                <a:latin typeface="Times New Roman" panose="02020603050405020304" pitchFamily="18" charset="0"/>
                <a:cs typeface="Times New Roman" panose="02020603050405020304" pitchFamily="18" charset="0"/>
              </a:rPr>
              <a:t>())  </a:t>
            </a:r>
          </a:p>
          <a:p>
            <a:pPr marL="623888" lvl="1" algn="just"/>
            <a:r>
              <a:rPr lang="en-US" dirty="0">
                <a:effectLst/>
                <a:latin typeface="Times New Roman" panose="02020603050405020304" pitchFamily="18" charset="0"/>
                <a:cs typeface="Times New Roman" panose="02020603050405020304" pitchFamily="18" charset="0"/>
              </a:rPr>
              <a:t>   training_acc_1.append(</a:t>
            </a:r>
            <a:r>
              <a:rPr lang="en-US" dirty="0" err="1">
                <a:effectLst/>
                <a:latin typeface="Times New Roman" panose="02020603050405020304" pitchFamily="18" charset="0"/>
                <a:cs typeface="Times New Roman" panose="02020603050405020304" pitchFamily="18" charset="0"/>
              </a:rPr>
              <a:t>knn.score</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X_train,y_train</a:t>
            </a:r>
            <a:r>
              <a:rPr lang="en-US" dirty="0">
                <a:effectLst/>
                <a:latin typeface="Times New Roman" panose="02020603050405020304" pitchFamily="18" charset="0"/>
                <a:cs typeface="Times New Roman" panose="02020603050405020304" pitchFamily="18" charset="0"/>
              </a:rPr>
              <a:t>)) </a:t>
            </a:r>
          </a:p>
          <a:p>
            <a:pPr marL="623888" lvl="1" algn="just"/>
            <a:r>
              <a:rPr lang="en-US" dirty="0">
                <a:effectLst/>
                <a:latin typeface="Times New Roman" panose="02020603050405020304" pitchFamily="18" charset="0"/>
                <a:cs typeface="Times New Roman" panose="02020603050405020304" pitchFamily="18" charset="0"/>
              </a:rPr>
              <a:t>   test_acc_1.append(</a:t>
            </a:r>
            <a:r>
              <a:rPr lang="en-US" dirty="0" err="1">
                <a:effectLst/>
                <a:latin typeface="Times New Roman" panose="02020603050405020304" pitchFamily="18" charset="0"/>
                <a:cs typeface="Times New Roman" panose="02020603050405020304" pitchFamily="18" charset="0"/>
              </a:rPr>
              <a:t>knn.score</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X_test</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y_test</a:t>
            </a:r>
            <a:r>
              <a:rPr lang="en-US" dirty="0">
                <a:effectLst/>
                <a:latin typeface="Times New Roman" panose="02020603050405020304" pitchFamily="18" charset="0"/>
                <a:cs typeface="Times New Roman" panose="02020603050405020304" pitchFamily="18" charset="0"/>
              </a:rPr>
              <a:t>))    </a:t>
            </a:r>
          </a:p>
          <a:p>
            <a:pPr marL="623888" lvl="1" algn="just"/>
            <a:r>
              <a:rPr lang="en-US" dirty="0" err="1">
                <a:effectLst/>
                <a:latin typeface="Times New Roman" panose="02020603050405020304" pitchFamily="18" charset="0"/>
                <a:cs typeface="Times New Roman" panose="02020603050405020304" pitchFamily="18" charset="0"/>
              </a:rPr>
              <a:t>plt.figure</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figsize</a:t>
            </a:r>
            <a:r>
              <a:rPr lang="en-US" dirty="0">
                <a:effectLst/>
                <a:latin typeface="Times New Roman" panose="02020603050405020304" pitchFamily="18" charset="0"/>
                <a:cs typeface="Times New Roman" panose="02020603050405020304" pitchFamily="18" charset="0"/>
              </a:rPr>
              <a:t>=(15,5), dpi=200)    </a:t>
            </a:r>
          </a:p>
          <a:p>
            <a:pPr marL="623888" lvl="1" algn="just"/>
            <a:r>
              <a:rPr lang="en-US" dirty="0" err="1">
                <a:effectLst/>
                <a:latin typeface="Times New Roman" panose="02020603050405020304" pitchFamily="18" charset="0"/>
                <a:cs typeface="Times New Roman" panose="02020603050405020304" pitchFamily="18" charset="0"/>
              </a:rPr>
              <a:t>plt.plot</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range_k</a:t>
            </a:r>
            <a:r>
              <a:rPr lang="en-US" dirty="0">
                <a:effectLst/>
                <a:latin typeface="Times New Roman" panose="02020603050405020304" pitchFamily="18" charset="0"/>
                <a:cs typeface="Times New Roman" panose="02020603050405020304" pitchFamily="18" charset="0"/>
              </a:rPr>
              <a:t>, training_acc_1, label='Acc of training', color= 'black’)</a:t>
            </a:r>
          </a:p>
          <a:p>
            <a:pPr marL="623888" lvl="1" algn="just"/>
            <a:r>
              <a:rPr lang="en-US" dirty="0" err="1">
                <a:effectLst/>
                <a:latin typeface="Times New Roman" panose="02020603050405020304" pitchFamily="18" charset="0"/>
                <a:cs typeface="Times New Roman" panose="02020603050405020304" pitchFamily="18" charset="0"/>
              </a:rPr>
              <a:t>plt.plot</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range_k</a:t>
            </a:r>
            <a:r>
              <a:rPr lang="en-US" dirty="0">
                <a:effectLst/>
                <a:latin typeface="Times New Roman" panose="02020603050405020304" pitchFamily="18" charset="0"/>
                <a:cs typeface="Times New Roman" panose="02020603050405020304" pitchFamily="18" charset="0"/>
              </a:rPr>
              <a:t>, test_acc_1, label='Acc of test set', color= '#E72B3B’)</a:t>
            </a:r>
          </a:p>
          <a:p>
            <a:pPr marL="623888" lvl="1" algn="just"/>
            <a:r>
              <a:rPr lang="en-US" dirty="0" err="1">
                <a:effectLst/>
                <a:latin typeface="Times New Roman" panose="02020603050405020304" pitchFamily="18" charset="0"/>
                <a:cs typeface="Times New Roman" panose="02020603050405020304" pitchFamily="18" charset="0"/>
              </a:rPr>
              <a:t>plt.ylabel</a:t>
            </a:r>
            <a:r>
              <a:rPr lang="en-US" dirty="0">
                <a:effectLst/>
                <a:latin typeface="Times New Roman" panose="02020603050405020304" pitchFamily="18" charset="0"/>
                <a:cs typeface="Times New Roman" panose="02020603050405020304" pitchFamily="18" charset="0"/>
              </a:rPr>
              <a:t>('Acc’)</a:t>
            </a:r>
          </a:p>
          <a:p>
            <a:pPr marL="623888" lvl="1" algn="just"/>
            <a:r>
              <a:rPr lang="en-US" dirty="0" err="1">
                <a:effectLst/>
                <a:latin typeface="Times New Roman" panose="02020603050405020304" pitchFamily="18" charset="0"/>
                <a:cs typeface="Times New Roman" panose="02020603050405020304" pitchFamily="18" charset="0"/>
              </a:rPr>
              <a:t>plt.xlabel</a:t>
            </a:r>
            <a:r>
              <a:rPr lang="en-US" dirty="0">
                <a:effectLst/>
                <a:latin typeface="Times New Roman" panose="02020603050405020304" pitchFamily="18" charset="0"/>
                <a:cs typeface="Times New Roman" panose="02020603050405020304" pitchFamily="18" charset="0"/>
              </a:rPr>
              <a:t>('Number of Neighbors’)</a:t>
            </a:r>
          </a:p>
          <a:p>
            <a:pPr marL="623888" lvl="1" algn="just"/>
            <a:r>
              <a:rPr lang="en-US" dirty="0" err="1">
                <a:effectLst/>
                <a:latin typeface="Times New Roman" panose="02020603050405020304" pitchFamily="18" charset="0"/>
                <a:cs typeface="Times New Roman" panose="02020603050405020304" pitchFamily="18" charset="0"/>
              </a:rPr>
              <a:t>plt.title</a:t>
            </a:r>
            <a:r>
              <a:rPr lang="en-US" dirty="0">
                <a:effectLst/>
                <a:latin typeface="Times New Roman" panose="02020603050405020304" pitchFamily="18" charset="0"/>
                <a:cs typeface="Times New Roman" panose="02020603050405020304" pitchFamily="18" charset="0"/>
              </a:rPr>
              <a:t>('Acc - Number of K’)</a:t>
            </a:r>
          </a:p>
          <a:p>
            <a:pPr marL="623888" lvl="1" algn="just"/>
            <a:r>
              <a:rPr lang="en-US" dirty="0" err="1">
                <a:effectLst/>
                <a:latin typeface="Times New Roman" panose="02020603050405020304" pitchFamily="18" charset="0"/>
                <a:cs typeface="Times New Roman" panose="02020603050405020304" pitchFamily="18" charset="0"/>
              </a:rPr>
              <a:t>plt.legend</a:t>
            </a:r>
            <a:r>
              <a:rPr lang="en-US" dirty="0">
                <a:effectLst/>
                <a:latin typeface="Times New Roman" panose="02020603050405020304" pitchFamily="18" charset="0"/>
                <a:cs typeface="Times New Roman" panose="02020603050405020304" pitchFamily="18" charset="0"/>
              </a:rPr>
              <a:t>()</a:t>
            </a:r>
          </a:p>
          <a:p>
            <a:pPr marL="623888" lvl="1" algn="just"/>
            <a:r>
              <a:rPr lang="en-US" dirty="0" err="1">
                <a:effectLst/>
                <a:latin typeface="Times New Roman" panose="02020603050405020304" pitchFamily="18" charset="0"/>
                <a:cs typeface="Times New Roman" panose="02020603050405020304" pitchFamily="18" charset="0"/>
              </a:rPr>
              <a:t>plt.xticks</a:t>
            </a:r>
            <a:r>
              <a:rPr lang="en-US" dirty="0">
                <a:effectLst/>
                <a:latin typeface="Times New Roman" panose="02020603050405020304" pitchFamily="18" charset="0"/>
                <a:cs typeface="Times New Roman" panose="02020603050405020304" pitchFamily="18" charset="0"/>
              </a:rPr>
              <a:t>(range(1,20))</a:t>
            </a:r>
          </a:p>
          <a:p>
            <a:pPr marL="623888" lvl="1" algn="just"/>
            <a:r>
              <a:rPr lang="en-US" dirty="0" err="1">
                <a:effectLst/>
                <a:latin typeface="Times New Roman" panose="02020603050405020304" pitchFamily="18" charset="0"/>
                <a:cs typeface="Times New Roman" panose="02020603050405020304" pitchFamily="18" charset="0"/>
              </a:rPr>
              <a:t>plt.annotate</a:t>
            </a:r>
            <a:r>
              <a:rPr lang="en-US" dirty="0">
                <a:effectLst/>
                <a:latin typeface="Times New Roman" panose="02020603050405020304" pitchFamily="18" charset="0"/>
                <a:cs typeface="Times New Roman" panose="02020603050405020304" pitchFamily="18" charset="0"/>
              </a:rPr>
              <a:t>('BestK_neighbor',</a:t>
            </a:r>
            <a:r>
              <a:rPr lang="en-US" dirty="0" err="1">
                <a:effectLst/>
                <a:latin typeface="Times New Roman" panose="02020603050405020304" pitchFamily="18" charset="0"/>
                <a:cs typeface="Times New Roman" panose="02020603050405020304" pitchFamily="18" charset="0"/>
              </a:rPr>
              <a:t>xy</a:t>
            </a:r>
            <a:r>
              <a:rPr lang="en-US" dirty="0">
                <a:effectLst/>
                <a:latin typeface="Times New Roman" panose="02020603050405020304" pitchFamily="18" charset="0"/>
                <a:cs typeface="Times New Roman" panose="02020603050405020304" pitchFamily="18" charset="0"/>
              </a:rPr>
              <a:t>=(3,0.89),</a:t>
            </a:r>
            <a:r>
              <a:rPr lang="en-US" dirty="0" err="1">
                <a:effectLst/>
                <a:latin typeface="Times New Roman" panose="02020603050405020304" pitchFamily="18" charset="0"/>
                <a:cs typeface="Times New Roman" panose="02020603050405020304" pitchFamily="18" charset="0"/>
              </a:rPr>
              <a:t>xytext</a:t>
            </a:r>
            <a:r>
              <a:rPr lang="en-US" dirty="0">
                <a:effectLst/>
                <a:latin typeface="Times New Roman" panose="02020603050405020304" pitchFamily="18" charset="0"/>
                <a:cs typeface="Times New Roman" panose="02020603050405020304" pitchFamily="18" charset="0"/>
              </a:rPr>
              <a:t>=(7.2,0.86),</a:t>
            </a:r>
            <a:r>
              <a:rPr lang="en-US" dirty="0" err="1">
                <a:effectLst/>
                <a:latin typeface="Times New Roman" panose="02020603050405020304" pitchFamily="18" charset="0"/>
                <a:cs typeface="Times New Roman" panose="02020603050405020304" pitchFamily="18" charset="0"/>
              </a:rPr>
              <a:t>arrowprops</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dict</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facecolor</a:t>
            </a:r>
            <a:r>
              <a:rPr lang="en-US" dirty="0">
                <a:effectLst/>
                <a:latin typeface="Times New Roman" panose="02020603050405020304" pitchFamily="18" charset="0"/>
                <a:cs typeface="Times New Roman" panose="02020603050405020304" pitchFamily="18" charset="0"/>
              </a:rPr>
              <a:t>='#E72B3B', shrink=0.05),</a:t>
            </a:r>
            <a:r>
              <a:rPr lang="en-US" dirty="0" err="1">
                <a:effectLst/>
                <a:latin typeface="Times New Roman" panose="02020603050405020304" pitchFamily="18" charset="0"/>
                <a:cs typeface="Times New Roman" panose="02020603050405020304" pitchFamily="18" charset="0"/>
              </a:rPr>
              <a:t>fontsize</a:t>
            </a:r>
            <a:r>
              <a:rPr lang="en-US" dirty="0">
                <a:effectLst/>
                <a:latin typeface="Times New Roman" panose="02020603050405020304" pitchFamily="18" charset="0"/>
                <a:cs typeface="Times New Roman" panose="02020603050405020304" pitchFamily="18" charset="0"/>
              </a:rPr>
              <a:t>=20)</a:t>
            </a:r>
          </a:p>
          <a:p>
            <a:pPr marL="623888" lvl="1" algn="just"/>
            <a:r>
              <a:rPr lang="en-US" dirty="0" err="1">
                <a:effectLst/>
                <a:latin typeface="Times New Roman" panose="02020603050405020304" pitchFamily="18" charset="0"/>
                <a:cs typeface="Times New Roman" panose="02020603050405020304" pitchFamily="18" charset="0"/>
              </a:rPr>
              <a:t>plt.</a:t>
            </a:r>
            <a:r>
              <a:rPr lang="en-US" dirty="0" err="1">
                <a:latin typeface="Times New Roman" panose="02020603050405020304" pitchFamily="18" charset="0"/>
                <a:cs typeface="Times New Roman" panose="02020603050405020304" pitchFamily="18" charset="0"/>
              </a:rPr>
              <a:t>a</a:t>
            </a:r>
            <a:r>
              <a:rPr lang="en-US" dirty="0" err="1">
                <a:effectLst/>
                <a:latin typeface="Times New Roman" panose="02020603050405020304" pitchFamily="18" charset="0"/>
                <a:cs typeface="Times New Roman" panose="02020603050405020304" pitchFamily="18" charset="0"/>
              </a:rPr>
              <a:t>xvline</a:t>
            </a:r>
            <a:r>
              <a:rPr lang="en-US" dirty="0">
                <a:effectLst/>
                <a:latin typeface="Times New Roman" panose="02020603050405020304" pitchFamily="18" charset="0"/>
                <a:cs typeface="Times New Roman" panose="02020603050405020304" pitchFamily="18" charset="0"/>
              </a:rPr>
              <a:t>(x = 3, </a:t>
            </a:r>
            <a:r>
              <a:rPr lang="en-US" dirty="0" err="1">
                <a:effectLst/>
                <a:latin typeface="Times New Roman" panose="02020603050405020304" pitchFamily="18" charset="0"/>
                <a:cs typeface="Times New Roman" panose="02020603050405020304" pitchFamily="18" charset="0"/>
              </a:rPr>
              <a:t>linestyle</a:t>
            </a:r>
            <a:r>
              <a:rPr lang="en-US" dirty="0">
                <a:effectLst/>
                <a:latin typeface="Times New Roman" panose="02020603050405020304" pitchFamily="18" charset="0"/>
                <a:cs typeface="Times New Roman" panose="02020603050405020304" pitchFamily="18" charset="0"/>
              </a:rPr>
              <a:t>= 'dotted', c= 'black’)</a:t>
            </a:r>
          </a:p>
          <a:p>
            <a:pPr marL="623888" lvl="1" algn="just"/>
            <a:r>
              <a:rPr lang="en-US" dirty="0" err="1">
                <a:effectLst/>
                <a:latin typeface="Times New Roman" panose="02020603050405020304" pitchFamily="18" charset="0"/>
                <a:cs typeface="Times New Roman" panose="02020603050405020304" pitchFamily="18" charset="0"/>
              </a:rPr>
              <a:t>plt.show</a:t>
            </a:r>
            <a:r>
              <a:rPr lang="en-US" dirty="0">
                <a:effectLst/>
                <a:latin typeface="Times New Roman" panose="02020603050405020304" pitchFamily="18" charset="0"/>
                <a:cs typeface="Times New Roman" panose="02020603050405020304" pitchFamily="18" charset="0"/>
              </a:rPr>
              <a:t>()</a:t>
            </a:r>
            <a:endParaRPr lang="en-US" dirty="0">
              <a:solidFill>
                <a:srgbClr val="1D1D1F"/>
              </a:solidFill>
              <a:latin typeface="Times New Roman" panose="02020603050405020304" pitchFamily="18" charset="0"/>
              <a:ea typeface="Now"/>
              <a:cs typeface="Times New Roman" panose="02020603050405020304" pitchFamily="18" charset="0"/>
              <a:sym typeface="Now"/>
            </a:endParaRPr>
          </a:p>
        </p:txBody>
      </p:sp>
    </p:spTree>
    <p:extLst>
      <p:ext uri="{BB962C8B-B14F-4D97-AF65-F5344CB8AC3E}">
        <p14:creationId xmlns:p14="http://schemas.microsoft.com/office/powerpoint/2010/main" val="3009106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A15F9C-C899-26FB-C4DA-22D645727064}"/>
              </a:ext>
            </a:extLst>
          </p:cNvPr>
          <p:cNvSpPr txBox="1"/>
          <p:nvPr/>
        </p:nvSpPr>
        <p:spPr>
          <a:xfrm>
            <a:off x="1295400" y="1257300"/>
            <a:ext cx="15392400" cy="8171468"/>
          </a:xfrm>
          <a:prstGeom prst="rect">
            <a:avLst/>
          </a:prstGeom>
          <a:noFill/>
        </p:spPr>
        <p:txBody>
          <a:bodyPr wrap="square">
            <a:spAutoFit/>
          </a:bodyPr>
          <a:lstStyle/>
          <a:p>
            <a:pPr marL="274638" algn="l"/>
            <a:r>
              <a:rPr lang="en-US" sz="3000" b="1" dirty="0">
                <a:effectLst/>
                <a:latin typeface="Times New Roman" panose="02020603050405020304" pitchFamily="18" charset="0"/>
                <a:cs typeface="Times New Roman" panose="02020603050405020304" pitchFamily="18" charset="0"/>
              </a:rPr>
              <a:t>SVM + tune hyperparameters</a:t>
            </a:r>
            <a:endParaRPr lang="en-US" sz="3000" dirty="0">
              <a:effectLst/>
              <a:latin typeface="Times New Roman" panose="02020603050405020304" pitchFamily="18" charset="0"/>
              <a:cs typeface="Times New Roman" panose="02020603050405020304" pitchFamily="18" charset="0"/>
            </a:endParaRPr>
          </a:p>
          <a:p>
            <a:pPr marL="560388" lvl="1" indent="-285750">
              <a:buFont typeface="Arial" panose="020B0604020202020204" pitchFamily="34" charset="0"/>
              <a:buChar char="•"/>
            </a:pPr>
            <a:endParaRPr lang="en-US" sz="3000" dirty="0">
              <a:effectLst/>
              <a:latin typeface="Times New Roman" panose="02020603050405020304" pitchFamily="18" charset="0"/>
              <a:cs typeface="Times New Roman" panose="02020603050405020304" pitchFamily="18" charset="0"/>
            </a:endParaRPr>
          </a:p>
          <a:p>
            <a:pPr marL="560388" lvl="1" indent="-285750" algn="just">
              <a:buFont typeface="Arial" panose="020B0604020202020204" pitchFamily="34" charset="0"/>
              <a:buChar char="•"/>
            </a:pPr>
            <a:r>
              <a:rPr lang="en-US" sz="3000" dirty="0">
                <a:effectLst/>
                <a:latin typeface="Times New Roman" panose="02020603050405020304" pitchFamily="18" charset="0"/>
                <a:cs typeface="Times New Roman" panose="02020603050405020304" pitchFamily="18" charset="0"/>
              </a:rPr>
              <a:t>The second algorithm is SVM. In SVM, I consider the range of C "0.05 - 50" and </a:t>
            </a:r>
            <a:r>
              <a:rPr lang="en-US" sz="3000" dirty="0" err="1">
                <a:effectLst/>
                <a:latin typeface="Times New Roman" panose="02020603050405020304" pitchFamily="18" charset="0"/>
                <a:cs typeface="Times New Roman" panose="02020603050405020304" pitchFamily="18" charset="0"/>
              </a:rPr>
              <a:t>Kernles</a:t>
            </a:r>
            <a:r>
              <a:rPr lang="en-US" sz="3000" dirty="0">
                <a:effectLst/>
                <a:latin typeface="Times New Roman" panose="02020603050405020304" pitchFamily="18" charset="0"/>
                <a:cs typeface="Times New Roman" panose="02020603050405020304" pitchFamily="18" charset="0"/>
              </a:rPr>
              <a:t> "Linear, Poly, RBF and sigmoid" as the hyperparameters for change. Then, I compare all of the results and scores and finally chose the best one.</a:t>
            </a:r>
          </a:p>
          <a:p>
            <a:pPr marL="560388" lvl="1" indent="-285750">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marL="274638" lvl="1"/>
            <a:r>
              <a:rPr lang="en-US" dirty="0">
                <a:effectLst/>
                <a:latin typeface="Times New Roman" panose="02020603050405020304" pitchFamily="18" charset="0"/>
                <a:cs typeface="Times New Roman" panose="02020603050405020304" pitchFamily="18" charset="0"/>
              </a:rPr>
              <a:t>training_acc_3 = []</a:t>
            </a:r>
          </a:p>
          <a:p>
            <a:pPr marL="274638" lvl="1"/>
            <a:r>
              <a:rPr lang="en-US" dirty="0">
                <a:effectLst/>
                <a:latin typeface="Times New Roman" panose="02020603050405020304" pitchFamily="18" charset="0"/>
                <a:cs typeface="Times New Roman" panose="02020603050405020304" pitchFamily="18" charset="0"/>
              </a:rPr>
              <a:t>test_acc_3 = []</a:t>
            </a:r>
          </a:p>
          <a:p>
            <a:pPr marL="274638" lvl="1"/>
            <a:r>
              <a:rPr lang="en-US" dirty="0">
                <a:effectLst/>
                <a:latin typeface="Times New Roman" panose="02020603050405020304" pitchFamily="18" charset="0"/>
                <a:cs typeface="Times New Roman" panose="02020603050405020304" pitchFamily="18" charset="0"/>
              </a:rPr>
              <a:t>C = [0.5,0.6,0.7,0.8,0.9,1,2,3,4,5,6,7,8,9,10,11,12,13,14,15,16,17,18,19,20,21,22,23,24,25,    26,27,28,29,30,31,32,33,34,35,36,37,38,39,40,41,42,43,44,45,46,47,48,49,50]</a:t>
            </a:r>
          </a:p>
          <a:p>
            <a:pPr marL="274638" lvl="1"/>
            <a:r>
              <a:rPr lang="en-US" dirty="0">
                <a:effectLst/>
                <a:latin typeface="Times New Roman" panose="02020603050405020304" pitchFamily="18" charset="0"/>
                <a:cs typeface="Times New Roman" panose="02020603050405020304" pitchFamily="18" charset="0"/>
              </a:rPr>
              <a:t>#Kernel = {'linear', 'poly', '</a:t>
            </a:r>
            <a:r>
              <a:rPr lang="en-US" dirty="0" err="1">
                <a:effectLst/>
                <a:latin typeface="Times New Roman" panose="02020603050405020304" pitchFamily="18" charset="0"/>
                <a:cs typeface="Times New Roman" panose="02020603050405020304" pitchFamily="18" charset="0"/>
              </a:rPr>
              <a:t>rbf</a:t>
            </a:r>
            <a:r>
              <a:rPr lang="en-US" dirty="0">
                <a:effectLst/>
                <a:latin typeface="Times New Roman" panose="02020603050405020304" pitchFamily="18" charset="0"/>
                <a:cs typeface="Times New Roman" panose="02020603050405020304" pitchFamily="18" charset="0"/>
              </a:rPr>
              <a:t>', 'sigmoid’}</a:t>
            </a:r>
          </a:p>
          <a:p>
            <a:pPr marL="274638" lvl="1"/>
            <a:r>
              <a:rPr lang="en-US" dirty="0">
                <a:effectLst/>
                <a:latin typeface="Times New Roman" panose="02020603050405020304" pitchFamily="18" charset="0"/>
                <a:cs typeface="Times New Roman" panose="02020603050405020304" pitchFamily="18" charset="0"/>
              </a:rPr>
              <a:t>for C_ in C:</a:t>
            </a:r>
          </a:p>
          <a:p>
            <a:pPr marL="274638" lvl="1"/>
            <a:r>
              <a:rPr lang="en-US" dirty="0">
                <a:effectLst/>
                <a:latin typeface="Times New Roman" panose="02020603050405020304" pitchFamily="18" charset="0"/>
                <a:cs typeface="Times New Roman" panose="02020603050405020304" pitchFamily="18" charset="0"/>
              </a:rPr>
              <a:t>    SVM = SVC(C= C_, kernel= 'linear')   </a:t>
            </a:r>
          </a:p>
          <a:p>
            <a:pPr marL="274638" lvl="1"/>
            <a:r>
              <a:rPr lang="en-US"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SVM.fit</a:t>
            </a:r>
            <a:r>
              <a:rPr lang="en-US" dirty="0">
                <a:effectLst/>
                <a:latin typeface="Times New Roman" panose="02020603050405020304" pitchFamily="18" charset="0"/>
                <a:cs typeface="Times New Roman" panose="02020603050405020304" pitchFamily="18" charset="0"/>
              </a:rPr>
              <a:t> (X_train, </a:t>
            </a:r>
            <a:r>
              <a:rPr lang="en-US" dirty="0" err="1">
                <a:effectLst/>
                <a:latin typeface="Times New Roman" panose="02020603050405020304" pitchFamily="18" charset="0"/>
                <a:cs typeface="Times New Roman" panose="02020603050405020304" pitchFamily="18" charset="0"/>
              </a:rPr>
              <a:t>y_train.ravel</a:t>
            </a:r>
            <a:r>
              <a:rPr lang="en-US" dirty="0">
                <a:effectLst/>
                <a:latin typeface="Times New Roman" panose="02020603050405020304" pitchFamily="18" charset="0"/>
                <a:cs typeface="Times New Roman" panose="02020603050405020304" pitchFamily="18" charset="0"/>
              </a:rPr>
              <a:t>())    </a:t>
            </a:r>
          </a:p>
          <a:p>
            <a:pPr marL="274638" lvl="1"/>
            <a:r>
              <a:rPr lang="en-US"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training_acc_3.append(</a:t>
            </a:r>
            <a:r>
              <a:rPr lang="en-US" dirty="0" err="1">
                <a:effectLst/>
                <a:latin typeface="Times New Roman" panose="02020603050405020304" pitchFamily="18" charset="0"/>
                <a:cs typeface="Times New Roman" panose="02020603050405020304" pitchFamily="18" charset="0"/>
              </a:rPr>
              <a:t>SVM.score</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X_train,y_train</a:t>
            </a:r>
            <a:r>
              <a:rPr lang="en-US" dirty="0">
                <a:effectLst/>
                <a:latin typeface="Times New Roman" panose="02020603050405020304" pitchFamily="18" charset="0"/>
                <a:cs typeface="Times New Roman" panose="02020603050405020304" pitchFamily="18" charset="0"/>
              </a:rPr>
              <a:t>))    </a:t>
            </a:r>
          </a:p>
          <a:p>
            <a:pPr marL="274638" lvl="1"/>
            <a:r>
              <a:rPr lang="en-US"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test_acc_3.append(</a:t>
            </a:r>
            <a:r>
              <a:rPr lang="en-US" dirty="0" err="1">
                <a:effectLst/>
                <a:latin typeface="Times New Roman" panose="02020603050405020304" pitchFamily="18" charset="0"/>
                <a:cs typeface="Times New Roman" panose="02020603050405020304" pitchFamily="18" charset="0"/>
              </a:rPr>
              <a:t>SVM.score</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X_test</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y_test</a:t>
            </a:r>
            <a:r>
              <a:rPr lang="en-US" dirty="0">
                <a:effectLst/>
                <a:latin typeface="Times New Roman" panose="02020603050405020304" pitchFamily="18" charset="0"/>
                <a:cs typeface="Times New Roman" panose="02020603050405020304" pitchFamily="18" charset="0"/>
              </a:rPr>
              <a:t>))       </a:t>
            </a:r>
          </a:p>
          <a:p>
            <a:pPr marL="274638" lvl="1"/>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plt.figure</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figsize</a:t>
            </a:r>
            <a:r>
              <a:rPr lang="en-US" dirty="0">
                <a:effectLst/>
                <a:latin typeface="Times New Roman" panose="02020603050405020304" pitchFamily="18" charset="0"/>
                <a:cs typeface="Times New Roman" panose="02020603050405020304" pitchFamily="18" charset="0"/>
              </a:rPr>
              <a:t>=(15,5), dpi=200)    </a:t>
            </a:r>
          </a:p>
          <a:p>
            <a:pPr marL="274638" lvl="1"/>
            <a:r>
              <a:rPr lang="en-US" dirty="0" err="1">
                <a:effectLst/>
                <a:latin typeface="Times New Roman" panose="02020603050405020304" pitchFamily="18" charset="0"/>
                <a:cs typeface="Times New Roman" panose="02020603050405020304" pitchFamily="18" charset="0"/>
              </a:rPr>
              <a:t>plt.plot</a:t>
            </a:r>
            <a:r>
              <a:rPr lang="en-US" dirty="0">
                <a:effectLst/>
                <a:latin typeface="Times New Roman" panose="02020603050405020304" pitchFamily="18" charset="0"/>
                <a:cs typeface="Times New Roman" panose="02020603050405020304" pitchFamily="18" charset="0"/>
              </a:rPr>
              <a:t>(C, training_acc_3, label='Acc of training', color= 'black’)</a:t>
            </a:r>
          </a:p>
          <a:p>
            <a:pPr marL="274638" lvl="1"/>
            <a:r>
              <a:rPr lang="en-US" dirty="0" err="1">
                <a:effectLst/>
                <a:latin typeface="Times New Roman" panose="02020603050405020304" pitchFamily="18" charset="0"/>
                <a:cs typeface="Times New Roman" panose="02020603050405020304" pitchFamily="18" charset="0"/>
              </a:rPr>
              <a:t>plt.plot</a:t>
            </a:r>
            <a:r>
              <a:rPr lang="en-US" dirty="0">
                <a:effectLst/>
                <a:latin typeface="Times New Roman" panose="02020603050405020304" pitchFamily="18" charset="0"/>
                <a:cs typeface="Times New Roman" panose="02020603050405020304" pitchFamily="18" charset="0"/>
              </a:rPr>
              <a:t>(C, test_acc_3, label='Acc of test set', color= '#E72B3B’)</a:t>
            </a:r>
          </a:p>
          <a:p>
            <a:pPr marL="274638" lvl="1"/>
            <a:r>
              <a:rPr lang="en-US" dirty="0" err="1">
                <a:effectLst/>
                <a:latin typeface="Times New Roman" panose="02020603050405020304" pitchFamily="18" charset="0"/>
                <a:cs typeface="Times New Roman" panose="02020603050405020304" pitchFamily="18" charset="0"/>
              </a:rPr>
              <a:t>plt.ylabel</a:t>
            </a:r>
            <a:r>
              <a:rPr lang="en-US" dirty="0">
                <a:effectLst/>
                <a:latin typeface="Times New Roman" panose="02020603050405020304" pitchFamily="18" charset="0"/>
                <a:cs typeface="Times New Roman" panose="02020603050405020304" pitchFamily="18" charset="0"/>
              </a:rPr>
              <a:t>('Acc’)</a:t>
            </a:r>
          </a:p>
          <a:p>
            <a:pPr marL="274638" lvl="1"/>
            <a:r>
              <a:rPr lang="en-US" dirty="0" err="1">
                <a:effectLst/>
                <a:latin typeface="Times New Roman" panose="02020603050405020304" pitchFamily="18" charset="0"/>
                <a:cs typeface="Times New Roman" panose="02020603050405020304" pitchFamily="18" charset="0"/>
              </a:rPr>
              <a:t>plt.xlabel</a:t>
            </a:r>
            <a:r>
              <a:rPr lang="en-US" dirty="0">
                <a:effectLst/>
                <a:latin typeface="Times New Roman" panose="02020603050405020304" pitchFamily="18" charset="0"/>
                <a:cs typeface="Times New Roman" panose="02020603050405020304" pitchFamily="18" charset="0"/>
              </a:rPr>
              <a:t>('Number of C’)</a:t>
            </a:r>
          </a:p>
          <a:p>
            <a:pPr marL="274638" lvl="1"/>
            <a:r>
              <a:rPr lang="en-US" dirty="0" err="1">
                <a:effectLst/>
                <a:latin typeface="Times New Roman" panose="02020603050405020304" pitchFamily="18" charset="0"/>
                <a:cs typeface="Times New Roman" panose="02020603050405020304" pitchFamily="18" charset="0"/>
              </a:rPr>
              <a:t>plt.title</a:t>
            </a:r>
            <a:r>
              <a:rPr lang="en-US" dirty="0">
                <a:effectLst/>
                <a:latin typeface="Times New Roman" panose="02020603050405020304" pitchFamily="18" charset="0"/>
                <a:cs typeface="Times New Roman" panose="02020603050405020304" pitchFamily="18" charset="0"/>
              </a:rPr>
              <a:t>('Acc - Number of C, Linear’)</a:t>
            </a:r>
          </a:p>
          <a:p>
            <a:pPr marL="274638" lvl="1"/>
            <a:r>
              <a:rPr lang="en-US" dirty="0" err="1">
                <a:effectLst/>
                <a:latin typeface="Times New Roman" panose="02020603050405020304" pitchFamily="18" charset="0"/>
                <a:cs typeface="Times New Roman" panose="02020603050405020304" pitchFamily="18" charset="0"/>
              </a:rPr>
              <a:t>plt.legend</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plt.xticks</a:t>
            </a:r>
            <a:r>
              <a:rPr lang="en-US" dirty="0">
                <a:effectLst/>
                <a:latin typeface="Times New Roman" panose="02020603050405020304" pitchFamily="18" charset="0"/>
                <a:cs typeface="Times New Roman" panose="02020603050405020304" pitchFamily="18" charset="0"/>
              </a:rPr>
              <a:t>(range(0,50))</a:t>
            </a:r>
          </a:p>
          <a:p>
            <a:pPr marL="274638" lvl="1"/>
            <a:r>
              <a:rPr lang="en-US" dirty="0" err="1">
                <a:effectLst/>
                <a:latin typeface="Times New Roman" panose="02020603050405020304" pitchFamily="18" charset="0"/>
                <a:cs typeface="Times New Roman" panose="02020603050405020304" pitchFamily="18" charset="0"/>
              </a:rPr>
              <a:t>plt.annotate</a:t>
            </a:r>
            <a:r>
              <a:rPr lang="en-US" dirty="0">
                <a:effectLst/>
                <a:latin typeface="Times New Roman" panose="02020603050405020304" pitchFamily="18" charset="0"/>
                <a:cs typeface="Times New Roman" panose="02020603050405020304" pitchFamily="18" charset="0"/>
              </a:rPr>
              <a:t>('Best C', </a:t>
            </a:r>
            <a:r>
              <a:rPr lang="en-US" dirty="0" err="1">
                <a:effectLst/>
                <a:latin typeface="Times New Roman" panose="02020603050405020304" pitchFamily="18" charset="0"/>
                <a:cs typeface="Times New Roman" panose="02020603050405020304" pitchFamily="18" charset="0"/>
              </a:rPr>
              <a:t>xy</a:t>
            </a:r>
            <a:r>
              <a:rPr lang="en-US" dirty="0">
                <a:effectLst/>
                <a:latin typeface="Times New Roman" panose="02020603050405020304" pitchFamily="18" charset="0"/>
                <a:cs typeface="Times New Roman" panose="02020603050405020304" pitchFamily="18" charset="0"/>
              </a:rPr>
              <a:t>=(20,0.86),</a:t>
            </a:r>
            <a:r>
              <a:rPr lang="en-US" dirty="0" err="1">
                <a:effectLst/>
                <a:latin typeface="Times New Roman" panose="02020603050405020304" pitchFamily="18" charset="0"/>
                <a:cs typeface="Times New Roman" panose="02020603050405020304" pitchFamily="18" charset="0"/>
              </a:rPr>
              <a:t>xytext</a:t>
            </a:r>
            <a:r>
              <a:rPr lang="en-US" dirty="0">
                <a:effectLst/>
                <a:latin typeface="Times New Roman" panose="02020603050405020304" pitchFamily="18" charset="0"/>
                <a:cs typeface="Times New Roman" panose="02020603050405020304" pitchFamily="18" charset="0"/>
              </a:rPr>
              <a:t>=(27.2,0.86), </a:t>
            </a:r>
            <a:r>
              <a:rPr lang="en-US" dirty="0" err="1">
                <a:effectLst/>
                <a:latin typeface="Times New Roman" panose="02020603050405020304" pitchFamily="18" charset="0"/>
                <a:cs typeface="Times New Roman" panose="02020603050405020304" pitchFamily="18" charset="0"/>
              </a:rPr>
              <a:t>arrowprops</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dict</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facecolor</a:t>
            </a:r>
            <a:r>
              <a:rPr lang="en-US" dirty="0">
                <a:effectLst/>
                <a:latin typeface="Times New Roman" panose="02020603050405020304" pitchFamily="18" charset="0"/>
                <a:cs typeface="Times New Roman" panose="02020603050405020304" pitchFamily="18" charset="0"/>
              </a:rPr>
              <a:t>='#E72B3B', shrink=0.05),</a:t>
            </a:r>
            <a:r>
              <a:rPr lang="en-US" dirty="0" err="1">
                <a:effectLst/>
                <a:latin typeface="Times New Roman" panose="02020603050405020304" pitchFamily="18" charset="0"/>
                <a:cs typeface="Times New Roman" panose="02020603050405020304" pitchFamily="18" charset="0"/>
              </a:rPr>
              <a:t>fontsize</a:t>
            </a:r>
            <a:r>
              <a:rPr lang="en-US" dirty="0">
                <a:effectLst/>
                <a:latin typeface="Times New Roman" panose="02020603050405020304" pitchFamily="18" charset="0"/>
                <a:cs typeface="Times New Roman" panose="02020603050405020304" pitchFamily="18" charset="0"/>
              </a:rPr>
              <a:t>=20)</a:t>
            </a:r>
          </a:p>
          <a:p>
            <a:pPr marL="274638" lvl="1"/>
            <a:r>
              <a:rPr lang="en-US" dirty="0" err="1">
                <a:effectLst/>
                <a:latin typeface="Times New Roman" panose="02020603050405020304" pitchFamily="18" charset="0"/>
                <a:cs typeface="Times New Roman" panose="02020603050405020304" pitchFamily="18" charset="0"/>
              </a:rPr>
              <a:t>plt.axvline</a:t>
            </a:r>
            <a:r>
              <a:rPr lang="en-US" dirty="0">
                <a:effectLst/>
                <a:latin typeface="Times New Roman" panose="02020603050405020304" pitchFamily="18" charset="0"/>
                <a:cs typeface="Times New Roman" panose="02020603050405020304" pitchFamily="18" charset="0"/>
              </a:rPr>
              <a:t>(x = 20, </a:t>
            </a:r>
            <a:r>
              <a:rPr lang="en-US" dirty="0" err="1">
                <a:effectLst/>
                <a:latin typeface="Times New Roman" panose="02020603050405020304" pitchFamily="18" charset="0"/>
                <a:cs typeface="Times New Roman" panose="02020603050405020304" pitchFamily="18" charset="0"/>
              </a:rPr>
              <a:t>linestyle</a:t>
            </a:r>
            <a:r>
              <a:rPr lang="en-US" dirty="0">
                <a:effectLst/>
                <a:latin typeface="Times New Roman" panose="02020603050405020304" pitchFamily="18" charset="0"/>
                <a:cs typeface="Times New Roman" panose="02020603050405020304" pitchFamily="18" charset="0"/>
              </a:rPr>
              <a:t>= 'dotted', c= 'black’)</a:t>
            </a:r>
          </a:p>
          <a:p>
            <a:pPr marL="274638" lvl="1"/>
            <a:r>
              <a:rPr lang="en-US" dirty="0" err="1">
                <a:effectLst/>
                <a:latin typeface="Times New Roman" panose="02020603050405020304" pitchFamily="18" charset="0"/>
                <a:cs typeface="Times New Roman" panose="02020603050405020304" pitchFamily="18" charset="0"/>
              </a:rPr>
              <a:t>plt.show</a:t>
            </a:r>
            <a:r>
              <a:rPr lang="en-US" dirty="0">
                <a:effectLst/>
                <a:latin typeface="Times New Roman" panose="02020603050405020304" pitchFamily="18" charset="0"/>
                <a:cs typeface="Times New Roman" panose="02020603050405020304" pitchFamily="18" charset="0"/>
              </a:rPr>
              <a:t>()</a:t>
            </a:r>
          </a:p>
        </p:txBody>
      </p:sp>
      <p:sp>
        <p:nvSpPr>
          <p:cNvPr id="9" name="Rectangle: Rounded Corners 4">
            <a:extLst>
              <a:ext uri="{FF2B5EF4-FFF2-40B4-BE49-F238E27FC236}">
                <a16:creationId xmlns:a16="http://schemas.microsoft.com/office/drawing/2014/main" id="{43C92FC7-FB5E-1D9C-C220-53CD9DC58AED}"/>
              </a:ext>
            </a:extLst>
          </p:cNvPr>
          <p:cNvSpPr txBox="1"/>
          <p:nvPr/>
        </p:nvSpPr>
        <p:spPr>
          <a:xfrm>
            <a:off x="3886200" y="5143500"/>
            <a:ext cx="9055601" cy="3257632"/>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endParaRPr lang="en-IN" sz="1500" kern="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866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B6146-77D3-97DB-95DD-F0DF3C477F2B}"/>
            </a:ext>
          </a:extLst>
        </p:cNvPr>
        <p:cNvGrpSpPr/>
        <p:nvPr/>
      </p:nvGrpSpPr>
      <p:grpSpPr>
        <a:xfrm>
          <a:off x="0" y="0"/>
          <a:ext cx="0" cy="0"/>
          <a:chOff x="0" y="0"/>
          <a:chExt cx="0" cy="0"/>
        </a:xfrm>
      </p:grpSpPr>
      <p:sp>
        <p:nvSpPr>
          <p:cNvPr id="4" name="TextBox 9">
            <a:extLst>
              <a:ext uri="{FF2B5EF4-FFF2-40B4-BE49-F238E27FC236}">
                <a16:creationId xmlns:a16="http://schemas.microsoft.com/office/drawing/2014/main" id="{EE89F82E-34CC-3E73-9E5E-B3BF0B6165E8}"/>
              </a:ext>
            </a:extLst>
          </p:cNvPr>
          <p:cNvSpPr txBox="1"/>
          <p:nvPr/>
        </p:nvSpPr>
        <p:spPr>
          <a:xfrm>
            <a:off x="3886200" y="1347546"/>
            <a:ext cx="8755379" cy="1552092"/>
          </a:xfrm>
          <a:prstGeom prst="rect">
            <a:avLst/>
          </a:prstGeom>
        </p:spPr>
        <p:txBody>
          <a:bodyPr wrap="square" lIns="0" tIns="0" rIns="0" bIns="0" rtlCol="0" anchor="t">
            <a:spAutoFit/>
          </a:bodyPr>
          <a:lstStyle/>
          <a:p>
            <a:pPr marL="0" lvl="0" indent="0" algn="just">
              <a:lnSpc>
                <a:spcPts val="2419"/>
              </a:lnSpc>
            </a:pPr>
            <a:endParaRPr lang="en-US" sz="3000" b="1"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p:txBody>
      </p:sp>
      <p:sp>
        <p:nvSpPr>
          <p:cNvPr id="8" name="TextBox 9">
            <a:extLst>
              <a:ext uri="{FF2B5EF4-FFF2-40B4-BE49-F238E27FC236}">
                <a16:creationId xmlns:a16="http://schemas.microsoft.com/office/drawing/2014/main" id="{8F8E9A5A-C204-66BB-3D3A-7A448EABB833}"/>
              </a:ext>
            </a:extLst>
          </p:cNvPr>
          <p:cNvSpPr txBox="1"/>
          <p:nvPr/>
        </p:nvSpPr>
        <p:spPr>
          <a:xfrm>
            <a:off x="11277600" y="1347545"/>
            <a:ext cx="4540345" cy="628762"/>
          </a:xfrm>
          <a:prstGeom prst="rect">
            <a:avLst/>
          </a:prstGeom>
        </p:spPr>
        <p:txBody>
          <a:bodyPr wrap="square" lIns="0" tIns="0" rIns="0" bIns="0" rtlCol="0" anchor="t">
            <a:spAutoFit/>
          </a:bodyPr>
          <a:lstStyle/>
          <a:p>
            <a:pPr marL="0" lvl="0" indent="0" algn="just">
              <a:lnSpc>
                <a:spcPts val="2419"/>
              </a:lnSpc>
            </a:pPr>
            <a:r>
              <a:rPr lang="en-US" sz="3000" b="1" dirty="0">
                <a:solidFill>
                  <a:srgbClr val="1D1D1F"/>
                </a:solidFill>
                <a:latin typeface="Times New Roman" panose="02020603050405020304" pitchFamily="18" charset="0"/>
                <a:ea typeface="Now"/>
                <a:cs typeface="Times New Roman" panose="02020603050405020304" pitchFamily="18" charset="0"/>
                <a:sym typeface="Now"/>
              </a:rPr>
              <a:t> </a:t>
            </a: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p:txBody>
      </p:sp>
      <p:sp>
        <p:nvSpPr>
          <p:cNvPr id="9" name="Rectangle 1">
            <a:extLst>
              <a:ext uri="{FF2B5EF4-FFF2-40B4-BE49-F238E27FC236}">
                <a16:creationId xmlns:a16="http://schemas.microsoft.com/office/drawing/2014/main" id="{88AA2DEE-B6D6-8D5A-DAF7-EE45D1567CA6}"/>
              </a:ext>
            </a:extLst>
          </p:cNvPr>
          <p:cNvSpPr>
            <a:spLocks noChangeArrowheads="1"/>
          </p:cNvSpPr>
          <p:nvPr/>
        </p:nvSpPr>
        <p:spPr bwMode="auto">
          <a:xfrm>
            <a:off x="1066800" y="1142404"/>
            <a:ext cx="14751145" cy="800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74638" lvl="1"/>
            <a:r>
              <a:rPr lang="en-US" sz="3000" b="1" i="0" dirty="0">
                <a:effectLst/>
                <a:latin typeface="Times New Roman" panose="02020603050405020304" pitchFamily="18" charset="0"/>
                <a:cs typeface="Times New Roman" panose="02020603050405020304" pitchFamily="18" charset="0"/>
              </a:rPr>
              <a:t>DECISION TREES + tune hyperparameters</a:t>
            </a:r>
            <a:endParaRPr lang="en-US" sz="3000" b="0" i="0" dirty="0">
              <a:effectLst/>
              <a:latin typeface="Times New Roman" panose="02020603050405020304" pitchFamily="18" charset="0"/>
              <a:cs typeface="Times New Roman" panose="02020603050405020304" pitchFamily="18" charset="0"/>
            </a:endParaRPr>
          </a:p>
          <a:p>
            <a:pPr marL="731838" lvl="1" indent="-457200" algn="l">
              <a:buFont typeface="Arial" panose="020B0604020202020204" pitchFamily="34" charset="0"/>
              <a:buChar char="•"/>
            </a:pPr>
            <a:endParaRPr lang="en-US" sz="3000" b="0" i="0" dirty="0">
              <a:effectLst/>
              <a:latin typeface="Times New Roman" panose="02020603050405020304" pitchFamily="18" charset="0"/>
              <a:cs typeface="Times New Roman" panose="02020603050405020304" pitchFamily="18" charset="0"/>
            </a:endParaRPr>
          </a:p>
          <a:p>
            <a:pPr marL="731838" lvl="1" indent="-457200" algn="just">
              <a:buFont typeface="Arial" panose="020B0604020202020204" pitchFamily="34" charset="0"/>
              <a:buChar char="•"/>
            </a:pPr>
            <a:r>
              <a:rPr lang="en-US" sz="3000" b="0" i="0" dirty="0">
                <a:effectLst/>
                <a:latin typeface="Times New Roman" panose="02020603050405020304" pitchFamily="18" charset="0"/>
                <a:cs typeface="Times New Roman" panose="02020603050405020304" pitchFamily="18" charset="0"/>
              </a:rPr>
              <a:t>The third algorithm is Decision trees. In DT, I consider the range of max depth "1 - 20" and Criterions "</a:t>
            </a:r>
            <a:r>
              <a:rPr lang="en-US" sz="3000" b="0" i="0" dirty="0" err="1">
                <a:effectLst/>
                <a:latin typeface="Times New Roman" panose="02020603050405020304" pitchFamily="18" charset="0"/>
                <a:cs typeface="Times New Roman" panose="02020603050405020304" pitchFamily="18" charset="0"/>
              </a:rPr>
              <a:t>gini</a:t>
            </a:r>
            <a:r>
              <a:rPr lang="en-US" sz="3000" b="0" i="0" dirty="0">
                <a:effectLst/>
                <a:latin typeface="Times New Roman" panose="02020603050405020304" pitchFamily="18" charset="0"/>
                <a:cs typeface="Times New Roman" panose="02020603050405020304" pitchFamily="18" charset="0"/>
              </a:rPr>
              <a:t>, entropy and </a:t>
            </a:r>
            <a:r>
              <a:rPr lang="en-US" sz="3000" b="0" i="0" dirty="0" err="1">
                <a:effectLst/>
                <a:latin typeface="Times New Roman" panose="02020603050405020304" pitchFamily="18" charset="0"/>
                <a:cs typeface="Times New Roman" panose="02020603050405020304" pitchFamily="18" charset="0"/>
              </a:rPr>
              <a:t>log_loss</a:t>
            </a:r>
            <a:r>
              <a:rPr lang="en-US" sz="3000" b="0" i="0" dirty="0">
                <a:effectLst/>
                <a:latin typeface="Times New Roman" panose="02020603050405020304" pitchFamily="18" charset="0"/>
                <a:cs typeface="Times New Roman" panose="02020603050405020304" pitchFamily="18" charset="0"/>
              </a:rPr>
              <a:t>" as the hyperparameters for change. Then, I compare all of the results and scores and finally chose the best One.</a:t>
            </a:r>
          </a:p>
          <a:p>
            <a:pPr marL="274638" lvl="1" algn="l"/>
            <a:r>
              <a:rPr lang="en-US" sz="2000" b="0" i="0" dirty="0">
                <a:effectLst/>
                <a:latin typeface="Times New Roman" panose="02020603050405020304" pitchFamily="18" charset="0"/>
                <a:cs typeface="Times New Roman" panose="02020603050405020304" pitchFamily="18" charset="0"/>
              </a:rPr>
              <a:t>training_acc_10 = []</a:t>
            </a:r>
          </a:p>
          <a:p>
            <a:pPr marL="87313" lvl="1" indent="187325" algn="l"/>
            <a:r>
              <a:rPr lang="en-US" sz="2000" b="0" i="0" dirty="0">
                <a:effectLst/>
                <a:latin typeface="Times New Roman" panose="02020603050405020304" pitchFamily="18" charset="0"/>
                <a:cs typeface="Times New Roman" panose="02020603050405020304" pitchFamily="18" charset="0"/>
              </a:rPr>
              <a:t>test_acc_10 = []</a:t>
            </a:r>
          </a:p>
          <a:p>
            <a:pPr marL="274638" lvl="1" algn="l"/>
            <a:r>
              <a:rPr lang="en-US" sz="2000" b="0" i="0" dirty="0" err="1">
                <a:effectLst/>
                <a:latin typeface="Times New Roman" panose="02020603050405020304" pitchFamily="18" charset="0"/>
                <a:cs typeface="Times New Roman" panose="02020603050405020304" pitchFamily="18" charset="0"/>
              </a:rPr>
              <a:t>n_estimators</a:t>
            </a:r>
            <a:r>
              <a:rPr lang="en-US" sz="2000" b="0" i="0" dirty="0">
                <a:effectLst/>
                <a:latin typeface="Times New Roman" panose="02020603050405020304" pitchFamily="18" charset="0"/>
                <a:cs typeface="Times New Roman" panose="02020603050405020304" pitchFamily="18" charset="0"/>
              </a:rPr>
              <a:t> = range(10,100)</a:t>
            </a:r>
          </a:p>
          <a:p>
            <a:pPr marL="274638" lvl="1" algn="l"/>
            <a:r>
              <a:rPr lang="en-US" sz="2000" b="0" i="0" dirty="0">
                <a:effectLst/>
                <a:latin typeface="Times New Roman" panose="02020603050405020304" pitchFamily="18" charset="0"/>
                <a:cs typeface="Times New Roman" panose="02020603050405020304" pitchFamily="18" charset="0"/>
              </a:rPr>
              <a:t>#Criterion = </a:t>
            </a:r>
            <a:r>
              <a:rPr lang="en-US" sz="2000" b="0" i="0" dirty="0" err="1">
                <a:effectLst/>
                <a:latin typeface="Times New Roman" panose="02020603050405020304" pitchFamily="18" charset="0"/>
                <a:cs typeface="Times New Roman" panose="02020603050405020304" pitchFamily="18" charset="0"/>
              </a:rPr>
              <a:t>gini</a:t>
            </a: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entropyfor</a:t>
            </a:r>
            <a:r>
              <a:rPr lang="en-US" sz="2000" b="0" i="0" dirty="0">
                <a:effectLst/>
                <a:latin typeface="Times New Roman" panose="02020603050405020304" pitchFamily="18" charset="0"/>
                <a:cs typeface="Times New Roman" panose="02020603050405020304" pitchFamily="18" charset="0"/>
              </a:rPr>
              <a:t> estimator in </a:t>
            </a:r>
            <a:r>
              <a:rPr lang="en-US" sz="2000" b="0" i="0" dirty="0" err="1">
                <a:effectLst/>
                <a:latin typeface="Times New Roman" panose="02020603050405020304" pitchFamily="18" charset="0"/>
                <a:cs typeface="Times New Roman" panose="02020603050405020304" pitchFamily="18" charset="0"/>
              </a:rPr>
              <a:t>n_estimators</a:t>
            </a:r>
            <a:r>
              <a:rPr lang="en-US" sz="2000" b="0" i="0" dirty="0">
                <a:effectLst/>
                <a:latin typeface="Times New Roman" panose="02020603050405020304" pitchFamily="18" charset="0"/>
                <a:cs typeface="Times New Roman" panose="02020603050405020304" pitchFamily="18" charset="0"/>
              </a:rPr>
              <a:t>:   </a:t>
            </a:r>
          </a:p>
          <a:p>
            <a:pPr marL="274638" lvl="1" algn="l"/>
            <a:r>
              <a:rPr lang="en-US" sz="2000" b="0" i="0" dirty="0">
                <a:effectLst/>
                <a:latin typeface="Times New Roman" panose="02020603050405020304" pitchFamily="18" charset="0"/>
                <a:cs typeface="Times New Roman" panose="02020603050405020304" pitchFamily="18" charset="0"/>
              </a:rPr>
              <a:t>        RF = </a:t>
            </a:r>
            <a:r>
              <a:rPr lang="en-US" sz="2000" b="0" i="0" dirty="0" err="1">
                <a:effectLst/>
                <a:latin typeface="Times New Roman" panose="02020603050405020304" pitchFamily="18" charset="0"/>
                <a:cs typeface="Times New Roman" panose="02020603050405020304" pitchFamily="18" charset="0"/>
              </a:rPr>
              <a:t>RandomForestClassifier</a:t>
            </a:r>
            <a:r>
              <a:rPr lang="en-US" sz="2000" b="0" i="0" dirty="0">
                <a:effectLst/>
                <a:latin typeface="Times New Roman" panose="02020603050405020304" pitchFamily="18" charset="0"/>
                <a:cs typeface="Times New Roman" panose="02020603050405020304" pitchFamily="18" charset="0"/>
              </a:rPr>
              <a:t>(</a:t>
            </a:r>
            <a:r>
              <a:rPr lang="en-US" sz="2000" b="0" i="0" dirty="0" err="1">
                <a:effectLst/>
                <a:latin typeface="Times New Roman" panose="02020603050405020304" pitchFamily="18" charset="0"/>
                <a:cs typeface="Times New Roman" panose="02020603050405020304" pitchFamily="18" charset="0"/>
              </a:rPr>
              <a:t>n_estimators</a:t>
            </a:r>
            <a:r>
              <a:rPr lang="en-US" sz="2000" b="0" i="0" dirty="0">
                <a:effectLst/>
                <a:latin typeface="Times New Roman" panose="02020603050405020304" pitchFamily="18" charset="0"/>
                <a:cs typeface="Times New Roman" panose="02020603050405020304" pitchFamily="18" charset="0"/>
              </a:rPr>
              <a:t>= estimator, criterion= '</a:t>
            </a:r>
            <a:r>
              <a:rPr lang="en-US" sz="2000" b="0" i="0" dirty="0" err="1">
                <a:effectLst/>
                <a:latin typeface="Times New Roman" panose="02020603050405020304" pitchFamily="18" charset="0"/>
                <a:cs typeface="Times New Roman" panose="02020603050405020304" pitchFamily="18" charset="0"/>
              </a:rPr>
              <a:t>gini</a:t>
            </a: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random_state</a:t>
            </a:r>
            <a:r>
              <a:rPr lang="en-US" sz="2000" b="0" i="0" dirty="0">
                <a:effectLst/>
                <a:latin typeface="Times New Roman" panose="02020603050405020304" pitchFamily="18" charset="0"/>
                <a:cs typeface="Times New Roman" panose="02020603050405020304" pitchFamily="18" charset="0"/>
              </a:rPr>
              <a:t>=40, </a:t>
            </a:r>
            <a:r>
              <a:rPr lang="en-US" sz="2000" b="0" i="0" dirty="0" err="1">
                <a:effectLst/>
                <a:latin typeface="Times New Roman" panose="02020603050405020304" pitchFamily="18" charset="0"/>
                <a:cs typeface="Times New Roman" panose="02020603050405020304" pitchFamily="18" charset="0"/>
              </a:rPr>
              <a:t>max_depth</a:t>
            </a:r>
            <a:r>
              <a:rPr lang="en-US" sz="2000" b="0" i="0" dirty="0">
                <a:effectLst/>
                <a:latin typeface="Times New Roman" panose="02020603050405020304" pitchFamily="18" charset="0"/>
                <a:cs typeface="Times New Roman" panose="02020603050405020304" pitchFamily="18" charset="0"/>
              </a:rPr>
              <a:t>= 2)    </a:t>
            </a:r>
          </a:p>
          <a:p>
            <a:pPr marL="274638" lvl="1" algn="l"/>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RF.fit</a:t>
            </a:r>
            <a:r>
              <a:rPr lang="en-US" sz="2000" b="0" i="0" dirty="0">
                <a:effectLst/>
                <a:latin typeface="Times New Roman" panose="02020603050405020304" pitchFamily="18" charset="0"/>
                <a:cs typeface="Times New Roman" panose="02020603050405020304" pitchFamily="18" charset="0"/>
              </a:rPr>
              <a:t> (X_train, </a:t>
            </a:r>
            <a:r>
              <a:rPr lang="en-US" sz="2000" b="0" i="0" dirty="0" err="1">
                <a:effectLst/>
                <a:latin typeface="Times New Roman" panose="02020603050405020304" pitchFamily="18" charset="0"/>
                <a:cs typeface="Times New Roman" panose="02020603050405020304" pitchFamily="18" charset="0"/>
              </a:rPr>
              <a:t>y_train.ravel</a:t>
            </a:r>
            <a:r>
              <a:rPr lang="en-US" sz="2000" b="0" i="0" dirty="0">
                <a:effectLst/>
                <a:latin typeface="Times New Roman" panose="02020603050405020304" pitchFamily="18" charset="0"/>
                <a:cs typeface="Times New Roman" panose="02020603050405020304" pitchFamily="18" charset="0"/>
              </a:rPr>
              <a:t>())  </a:t>
            </a:r>
          </a:p>
          <a:p>
            <a:pPr marL="274638" lvl="1" algn="l"/>
            <a:r>
              <a:rPr lang="en-US" sz="2000" b="0" i="0" dirty="0">
                <a:effectLst/>
                <a:latin typeface="Times New Roman" panose="02020603050405020304" pitchFamily="18" charset="0"/>
                <a:cs typeface="Times New Roman" panose="02020603050405020304" pitchFamily="18" charset="0"/>
              </a:rPr>
              <a:t>        training_acc_10.append(</a:t>
            </a:r>
            <a:r>
              <a:rPr lang="en-US" sz="2000" b="0" i="0" dirty="0" err="1">
                <a:effectLst/>
                <a:latin typeface="Times New Roman" panose="02020603050405020304" pitchFamily="18" charset="0"/>
                <a:cs typeface="Times New Roman" panose="02020603050405020304" pitchFamily="18" charset="0"/>
              </a:rPr>
              <a:t>RF.score</a:t>
            </a:r>
            <a:r>
              <a:rPr lang="en-US" sz="2000" b="0" i="0" dirty="0">
                <a:effectLst/>
                <a:latin typeface="Times New Roman" panose="02020603050405020304" pitchFamily="18" charset="0"/>
                <a:cs typeface="Times New Roman" panose="02020603050405020304" pitchFamily="18" charset="0"/>
              </a:rPr>
              <a:t>(</a:t>
            </a:r>
            <a:r>
              <a:rPr lang="en-US" sz="2000" b="0" i="0" dirty="0" err="1">
                <a:effectLst/>
                <a:latin typeface="Times New Roman" panose="02020603050405020304" pitchFamily="18" charset="0"/>
                <a:cs typeface="Times New Roman" panose="02020603050405020304" pitchFamily="18" charset="0"/>
              </a:rPr>
              <a:t>X_train,y_train</a:t>
            </a:r>
            <a:r>
              <a:rPr lang="en-US" sz="2000" b="0" i="0" dirty="0">
                <a:effectLst/>
                <a:latin typeface="Times New Roman" panose="02020603050405020304" pitchFamily="18" charset="0"/>
                <a:cs typeface="Times New Roman" panose="02020603050405020304" pitchFamily="18" charset="0"/>
              </a:rPr>
              <a:t>))    </a:t>
            </a:r>
          </a:p>
          <a:p>
            <a:pPr marL="274638" lvl="1" algn="l"/>
            <a:r>
              <a:rPr lang="en-US" sz="2000" b="0" i="0" dirty="0">
                <a:effectLst/>
                <a:latin typeface="Times New Roman" panose="02020603050405020304" pitchFamily="18" charset="0"/>
                <a:cs typeface="Times New Roman" panose="02020603050405020304" pitchFamily="18" charset="0"/>
              </a:rPr>
              <a:t>        test_acc_10.append(</a:t>
            </a:r>
            <a:r>
              <a:rPr lang="en-US" sz="2000" b="0" i="0" dirty="0" err="1">
                <a:effectLst/>
                <a:latin typeface="Times New Roman" panose="02020603050405020304" pitchFamily="18" charset="0"/>
                <a:cs typeface="Times New Roman" panose="02020603050405020304" pitchFamily="18" charset="0"/>
              </a:rPr>
              <a:t>RF.score</a:t>
            </a:r>
            <a:r>
              <a:rPr lang="en-US" sz="2000" b="0" i="0" dirty="0">
                <a:effectLst/>
                <a:latin typeface="Times New Roman" panose="02020603050405020304" pitchFamily="18" charset="0"/>
                <a:cs typeface="Times New Roman" panose="02020603050405020304" pitchFamily="18" charset="0"/>
              </a:rPr>
              <a:t>(</a:t>
            </a:r>
            <a:r>
              <a:rPr lang="en-US" sz="2000" b="0" i="0" dirty="0" err="1">
                <a:effectLst/>
                <a:latin typeface="Times New Roman" panose="02020603050405020304" pitchFamily="18" charset="0"/>
                <a:cs typeface="Times New Roman" panose="02020603050405020304" pitchFamily="18" charset="0"/>
              </a:rPr>
              <a:t>X_test</a:t>
            </a: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y_test</a:t>
            </a:r>
            <a:r>
              <a:rPr lang="en-US" sz="2000" b="0" i="0" dirty="0">
                <a:effectLst/>
                <a:latin typeface="Times New Roman" panose="02020603050405020304" pitchFamily="18" charset="0"/>
                <a:cs typeface="Times New Roman" panose="02020603050405020304" pitchFamily="18" charset="0"/>
              </a:rPr>
              <a:t>))        </a:t>
            </a:r>
          </a:p>
          <a:p>
            <a:pPr marL="274638" lvl="1" algn="l"/>
            <a:r>
              <a:rPr lang="en-US" sz="2000" b="0" i="0" dirty="0" err="1">
                <a:effectLst/>
                <a:latin typeface="Times New Roman" panose="02020603050405020304" pitchFamily="18" charset="0"/>
                <a:cs typeface="Times New Roman" panose="02020603050405020304" pitchFamily="18" charset="0"/>
              </a:rPr>
              <a:t>plt.figure</a:t>
            </a:r>
            <a:r>
              <a:rPr lang="en-US" sz="2000" b="0" i="0" dirty="0">
                <a:effectLst/>
                <a:latin typeface="Times New Roman" panose="02020603050405020304" pitchFamily="18" charset="0"/>
                <a:cs typeface="Times New Roman" panose="02020603050405020304" pitchFamily="18" charset="0"/>
              </a:rPr>
              <a:t>(</a:t>
            </a:r>
            <a:r>
              <a:rPr lang="en-US" sz="2000" b="0" i="0" dirty="0" err="1">
                <a:effectLst/>
                <a:latin typeface="Times New Roman" panose="02020603050405020304" pitchFamily="18" charset="0"/>
                <a:cs typeface="Times New Roman" panose="02020603050405020304" pitchFamily="18" charset="0"/>
              </a:rPr>
              <a:t>figsize</a:t>
            </a:r>
            <a:r>
              <a:rPr lang="en-US" sz="2000" b="0" i="0" dirty="0">
                <a:effectLst/>
                <a:latin typeface="Times New Roman" panose="02020603050405020304" pitchFamily="18" charset="0"/>
                <a:cs typeface="Times New Roman" panose="02020603050405020304" pitchFamily="18" charset="0"/>
              </a:rPr>
              <a:t>=(15,5), dpi=200)    </a:t>
            </a:r>
          </a:p>
          <a:p>
            <a:pPr marL="274638" lvl="1" algn="l"/>
            <a:r>
              <a:rPr lang="en-US" sz="2000" b="0" i="0" dirty="0" err="1">
                <a:effectLst/>
                <a:latin typeface="Times New Roman" panose="02020603050405020304" pitchFamily="18" charset="0"/>
                <a:cs typeface="Times New Roman" panose="02020603050405020304" pitchFamily="18" charset="0"/>
              </a:rPr>
              <a:t>plt.plot</a:t>
            </a:r>
            <a:r>
              <a:rPr lang="en-US" sz="2000" b="0" i="0" dirty="0">
                <a:effectLst/>
                <a:latin typeface="Times New Roman" panose="02020603050405020304" pitchFamily="18" charset="0"/>
                <a:cs typeface="Times New Roman" panose="02020603050405020304" pitchFamily="18" charset="0"/>
              </a:rPr>
              <a:t>(</a:t>
            </a:r>
            <a:r>
              <a:rPr lang="en-US" sz="2000" b="0" i="0" dirty="0" err="1">
                <a:effectLst/>
                <a:latin typeface="Times New Roman" panose="02020603050405020304" pitchFamily="18" charset="0"/>
                <a:cs typeface="Times New Roman" panose="02020603050405020304" pitchFamily="18" charset="0"/>
              </a:rPr>
              <a:t>n_estimators</a:t>
            </a:r>
            <a:r>
              <a:rPr lang="en-US" sz="2000" b="0" i="0" dirty="0">
                <a:effectLst/>
                <a:latin typeface="Times New Roman" panose="02020603050405020304" pitchFamily="18" charset="0"/>
                <a:cs typeface="Times New Roman" panose="02020603050405020304" pitchFamily="18" charset="0"/>
              </a:rPr>
              <a:t>, training_acc_10, label='Acc of training', color= 'black’)</a:t>
            </a:r>
          </a:p>
          <a:p>
            <a:pPr marL="274638" lvl="1" algn="l"/>
            <a:r>
              <a:rPr lang="en-US" sz="2000" b="0" i="0" dirty="0" err="1">
                <a:effectLst/>
                <a:latin typeface="Times New Roman" panose="02020603050405020304" pitchFamily="18" charset="0"/>
                <a:cs typeface="Times New Roman" panose="02020603050405020304" pitchFamily="18" charset="0"/>
              </a:rPr>
              <a:t>plt.plot</a:t>
            </a:r>
            <a:r>
              <a:rPr lang="en-US" sz="2000" b="0" i="0" dirty="0">
                <a:effectLst/>
                <a:latin typeface="Times New Roman" panose="02020603050405020304" pitchFamily="18" charset="0"/>
                <a:cs typeface="Times New Roman" panose="02020603050405020304" pitchFamily="18" charset="0"/>
              </a:rPr>
              <a:t>(</a:t>
            </a:r>
            <a:r>
              <a:rPr lang="en-US" sz="2000" b="0" i="0" dirty="0" err="1">
                <a:effectLst/>
                <a:latin typeface="Times New Roman" panose="02020603050405020304" pitchFamily="18" charset="0"/>
                <a:cs typeface="Times New Roman" panose="02020603050405020304" pitchFamily="18" charset="0"/>
              </a:rPr>
              <a:t>n_estimators</a:t>
            </a:r>
            <a:r>
              <a:rPr lang="en-US" sz="2000" b="0" i="0" dirty="0">
                <a:effectLst/>
                <a:latin typeface="Times New Roman" panose="02020603050405020304" pitchFamily="18" charset="0"/>
                <a:cs typeface="Times New Roman" panose="02020603050405020304" pitchFamily="18" charset="0"/>
              </a:rPr>
              <a:t>, test_acc_10, label='Acc of test set', color= '#E72B3B’)</a:t>
            </a:r>
          </a:p>
          <a:p>
            <a:pPr marL="274638" lvl="1" algn="l"/>
            <a:r>
              <a:rPr lang="en-US" sz="2000" b="0" i="0" dirty="0" err="1">
                <a:effectLst/>
                <a:latin typeface="Times New Roman" panose="02020603050405020304" pitchFamily="18" charset="0"/>
                <a:cs typeface="Times New Roman" panose="02020603050405020304" pitchFamily="18" charset="0"/>
              </a:rPr>
              <a:t>plt.ylabel</a:t>
            </a:r>
            <a:r>
              <a:rPr lang="en-US" sz="2000" b="0" i="0" dirty="0">
                <a:effectLst/>
                <a:latin typeface="Times New Roman" panose="02020603050405020304" pitchFamily="18" charset="0"/>
                <a:cs typeface="Times New Roman" panose="02020603050405020304" pitchFamily="18" charset="0"/>
              </a:rPr>
              <a:t>('Acc')</a:t>
            </a:r>
            <a:r>
              <a:rPr lang="en-US" sz="2000" b="0" i="0" dirty="0" err="1">
                <a:effectLst/>
                <a:latin typeface="Times New Roman" panose="02020603050405020304" pitchFamily="18" charset="0"/>
                <a:cs typeface="Times New Roman" panose="02020603050405020304" pitchFamily="18" charset="0"/>
              </a:rPr>
              <a:t>plt.xlabel</a:t>
            </a:r>
            <a:r>
              <a:rPr lang="en-US" sz="2000" b="0" i="0" dirty="0">
                <a:effectLst/>
                <a:latin typeface="Times New Roman" panose="02020603050405020304" pitchFamily="18" charset="0"/>
                <a:cs typeface="Times New Roman" panose="02020603050405020304" pitchFamily="18" charset="0"/>
              </a:rPr>
              <a:t>('Estimators’)</a:t>
            </a:r>
          </a:p>
          <a:p>
            <a:pPr marL="274638" lvl="1" algn="l"/>
            <a:r>
              <a:rPr lang="en-US" sz="2000" b="0" i="0" dirty="0" err="1">
                <a:effectLst/>
                <a:latin typeface="Times New Roman" panose="02020603050405020304" pitchFamily="18" charset="0"/>
                <a:cs typeface="Times New Roman" panose="02020603050405020304" pitchFamily="18" charset="0"/>
              </a:rPr>
              <a:t>plt.title</a:t>
            </a:r>
            <a:r>
              <a:rPr lang="en-US" sz="2000" b="0" i="0" dirty="0">
                <a:effectLst/>
                <a:latin typeface="Times New Roman" panose="02020603050405020304" pitchFamily="18" charset="0"/>
                <a:cs typeface="Times New Roman" panose="02020603050405020304" pitchFamily="18" charset="0"/>
              </a:rPr>
              <a:t>('Acc - Estimators - </a:t>
            </a:r>
            <a:r>
              <a:rPr lang="en-US" sz="2000" b="0" i="0" dirty="0" err="1">
                <a:effectLst/>
                <a:latin typeface="Times New Roman" panose="02020603050405020304" pitchFamily="18" charset="0"/>
                <a:cs typeface="Times New Roman" panose="02020603050405020304" pitchFamily="18" charset="0"/>
              </a:rPr>
              <a:t>gini</a:t>
            </a:r>
            <a:r>
              <a:rPr lang="en-US" sz="2000" b="0" i="0" dirty="0">
                <a:effectLst/>
                <a:latin typeface="Times New Roman" panose="02020603050405020304" pitchFamily="18" charset="0"/>
                <a:cs typeface="Times New Roman" panose="02020603050405020304" pitchFamily="18" charset="0"/>
              </a:rPr>
              <a:t>’)</a:t>
            </a:r>
          </a:p>
          <a:p>
            <a:pPr marL="274638" lvl="1" algn="l"/>
            <a:r>
              <a:rPr lang="en-US" sz="2000" b="0" i="0" dirty="0" err="1">
                <a:effectLst/>
                <a:latin typeface="Times New Roman" panose="02020603050405020304" pitchFamily="18" charset="0"/>
                <a:cs typeface="Times New Roman" panose="02020603050405020304" pitchFamily="18" charset="0"/>
              </a:rPr>
              <a:t>plt.legend</a:t>
            </a:r>
            <a:r>
              <a:rPr lang="en-US" sz="2000" b="0" i="0" dirty="0">
                <a:effectLst/>
                <a:latin typeface="Times New Roman" panose="02020603050405020304" pitchFamily="18" charset="0"/>
                <a:cs typeface="Times New Roman" panose="02020603050405020304" pitchFamily="18" charset="0"/>
              </a:rPr>
              <a:t>()</a:t>
            </a:r>
            <a:r>
              <a:rPr lang="en-US" sz="2000" b="0" i="0" dirty="0" err="1">
                <a:effectLst/>
                <a:latin typeface="Times New Roman" panose="02020603050405020304" pitchFamily="18" charset="0"/>
                <a:cs typeface="Times New Roman" panose="02020603050405020304" pitchFamily="18" charset="0"/>
              </a:rPr>
              <a:t>plt.xticks</a:t>
            </a:r>
            <a:r>
              <a:rPr lang="en-US" sz="2000" b="0" i="0" dirty="0">
                <a:effectLst/>
                <a:latin typeface="Times New Roman" panose="02020603050405020304" pitchFamily="18" charset="0"/>
                <a:cs typeface="Times New Roman" panose="02020603050405020304" pitchFamily="18" charset="0"/>
              </a:rPr>
              <a:t>(range(10,100), rotation=90)</a:t>
            </a:r>
          </a:p>
          <a:p>
            <a:pPr marL="274638" lvl="1" algn="l"/>
            <a:r>
              <a:rPr lang="en-US" sz="2000" b="0" i="0" dirty="0" err="1">
                <a:effectLst/>
                <a:latin typeface="Times New Roman" panose="02020603050405020304" pitchFamily="18" charset="0"/>
                <a:cs typeface="Times New Roman" panose="02020603050405020304" pitchFamily="18" charset="0"/>
              </a:rPr>
              <a:t>plt.annotate</a:t>
            </a:r>
            <a:r>
              <a:rPr lang="en-US" sz="2000" b="0" i="0" dirty="0">
                <a:effectLst/>
                <a:latin typeface="Times New Roman" panose="02020603050405020304" pitchFamily="18" charset="0"/>
                <a:cs typeface="Times New Roman" panose="02020603050405020304" pitchFamily="18" charset="0"/>
              </a:rPr>
              <a:t>('Best Estimator', </a:t>
            </a:r>
            <a:r>
              <a:rPr lang="en-US" sz="2000" b="0" i="0" dirty="0" err="1">
                <a:effectLst/>
                <a:latin typeface="Times New Roman" panose="02020603050405020304" pitchFamily="18" charset="0"/>
                <a:cs typeface="Times New Roman" panose="02020603050405020304" pitchFamily="18" charset="0"/>
              </a:rPr>
              <a:t>xy</a:t>
            </a:r>
            <a:r>
              <a:rPr lang="en-US" sz="2000" b="0" i="0" dirty="0">
                <a:effectLst/>
                <a:latin typeface="Times New Roman" panose="02020603050405020304" pitchFamily="18" charset="0"/>
                <a:cs typeface="Times New Roman" panose="02020603050405020304" pitchFamily="18" charset="0"/>
              </a:rPr>
              <a:t>=(16,0.83),</a:t>
            </a:r>
            <a:r>
              <a:rPr lang="en-US" sz="2000" b="0" i="0" dirty="0" err="1">
                <a:effectLst/>
                <a:latin typeface="Times New Roman" panose="02020603050405020304" pitchFamily="18" charset="0"/>
                <a:cs typeface="Times New Roman" panose="02020603050405020304" pitchFamily="18" charset="0"/>
              </a:rPr>
              <a:t>xytext</a:t>
            </a:r>
            <a:r>
              <a:rPr lang="en-US" sz="2000" b="0" i="0" dirty="0">
                <a:effectLst/>
                <a:latin typeface="Times New Roman" panose="02020603050405020304" pitchFamily="18" charset="0"/>
                <a:cs typeface="Times New Roman" panose="02020603050405020304" pitchFamily="18" charset="0"/>
              </a:rPr>
              <a:t>=(20.2,0.81), </a:t>
            </a:r>
            <a:r>
              <a:rPr lang="en-US" sz="2000" b="0" i="0" dirty="0" err="1">
                <a:effectLst/>
                <a:latin typeface="Times New Roman" panose="02020603050405020304" pitchFamily="18" charset="0"/>
                <a:cs typeface="Times New Roman" panose="02020603050405020304" pitchFamily="18" charset="0"/>
              </a:rPr>
              <a:t>arrowprops</a:t>
            </a:r>
            <a:r>
              <a:rPr lang="en-US" sz="2000" b="0" i="0" dirty="0">
                <a:effectLst/>
                <a:latin typeface="Times New Roman" panose="02020603050405020304" pitchFamily="18" charset="0"/>
                <a:cs typeface="Times New Roman" panose="02020603050405020304" pitchFamily="18" charset="0"/>
              </a:rPr>
              <a:t>=</a:t>
            </a:r>
            <a:r>
              <a:rPr lang="en-US" sz="2000" b="0" i="0" dirty="0" err="1">
                <a:effectLst/>
                <a:latin typeface="Times New Roman" panose="02020603050405020304" pitchFamily="18" charset="0"/>
                <a:cs typeface="Times New Roman" panose="02020603050405020304" pitchFamily="18" charset="0"/>
              </a:rPr>
              <a:t>dict</a:t>
            </a:r>
            <a:r>
              <a:rPr lang="en-US" sz="2000" b="0" i="0" dirty="0">
                <a:effectLst/>
                <a:latin typeface="Times New Roman" panose="02020603050405020304" pitchFamily="18" charset="0"/>
                <a:cs typeface="Times New Roman" panose="02020603050405020304" pitchFamily="18" charset="0"/>
              </a:rPr>
              <a:t>(</a:t>
            </a:r>
            <a:r>
              <a:rPr lang="en-US" sz="2000" b="0" i="0" dirty="0" err="1">
                <a:effectLst/>
                <a:latin typeface="Times New Roman" panose="02020603050405020304" pitchFamily="18" charset="0"/>
                <a:cs typeface="Times New Roman" panose="02020603050405020304" pitchFamily="18" charset="0"/>
              </a:rPr>
              <a:t>facecolor</a:t>
            </a:r>
            <a:r>
              <a:rPr lang="en-US" sz="2000" b="0" i="0" dirty="0">
                <a:effectLst/>
                <a:latin typeface="Times New Roman" panose="02020603050405020304" pitchFamily="18" charset="0"/>
                <a:cs typeface="Times New Roman" panose="02020603050405020304" pitchFamily="18" charset="0"/>
              </a:rPr>
              <a:t>='#E72B3B', shrink=0.05),</a:t>
            </a:r>
            <a:r>
              <a:rPr lang="en-US" sz="2000" b="0" i="0" dirty="0" err="1">
                <a:effectLst/>
                <a:latin typeface="Times New Roman" panose="02020603050405020304" pitchFamily="18" charset="0"/>
                <a:cs typeface="Times New Roman" panose="02020603050405020304" pitchFamily="18" charset="0"/>
              </a:rPr>
              <a:t>fontsize</a:t>
            </a:r>
            <a:r>
              <a:rPr lang="en-US" sz="2000" b="0" i="0" dirty="0">
                <a:effectLst/>
                <a:latin typeface="Times New Roman" panose="02020603050405020304" pitchFamily="18" charset="0"/>
                <a:cs typeface="Times New Roman" panose="02020603050405020304" pitchFamily="18" charset="0"/>
              </a:rPr>
              <a:t>=20)</a:t>
            </a:r>
          </a:p>
          <a:p>
            <a:pPr marL="274638" lvl="1" algn="l"/>
            <a:r>
              <a:rPr lang="en-US" sz="2000" b="0" i="0" dirty="0" err="1">
                <a:effectLst/>
                <a:latin typeface="Times New Roman" panose="02020603050405020304" pitchFamily="18" charset="0"/>
                <a:cs typeface="Times New Roman" panose="02020603050405020304" pitchFamily="18" charset="0"/>
              </a:rPr>
              <a:t>plt.axvline</a:t>
            </a:r>
            <a:r>
              <a:rPr lang="en-US" sz="2000" b="0" i="0" dirty="0">
                <a:effectLst/>
                <a:latin typeface="Times New Roman" panose="02020603050405020304" pitchFamily="18" charset="0"/>
                <a:cs typeface="Times New Roman" panose="02020603050405020304" pitchFamily="18" charset="0"/>
              </a:rPr>
              <a:t>(x =16, </a:t>
            </a:r>
            <a:r>
              <a:rPr lang="en-US" sz="2000" b="0" i="0" dirty="0" err="1">
                <a:effectLst/>
                <a:latin typeface="Times New Roman" panose="02020603050405020304" pitchFamily="18" charset="0"/>
                <a:cs typeface="Times New Roman" panose="02020603050405020304" pitchFamily="18" charset="0"/>
              </a:rPr>
              <a:t>linestyle</a:t>
            </a:r>
            <a:r>
              <a:rPr lang="en-US" sz="2000" b="0" i="0" dirty="0">
                <a:effectLst/>
                <a:latin typeface="Times New Roman" panose="02020603050405020304" pitchFamily="18" charset="0"/>
                <a:cs typeface="Times New Roman" panose="02020603050405020304" pitchFamily="18" charset="0"/>
              </a:rPr>
              <a:t>= 'dotted', c= 'black’)</a:t>
            </a:r>
          </a:p>
          <a:p>
            <a:pPr marL="274638" lvl="1" algn="l"/>
            <a:r>
              <a:rPr lang="en-US" sz="2000" b="0" i="0" dirty="0" err="1">
                <a:effectLst/>
                <a:latin typeface="Times New Roman" panose="02020603050405020304" pitchFamily="18" charset="0"/>
                <a:cs typeface="Times New Roman" panose="02020603050405020304" pitchFamily="18" charset="0"/>
              </a:rPr>
              <a:t>plt.show</a:t>
            </a:r>
            <a:r>
              <a:rPr lang="en-US" sz="2000" b="0" i="0" dirty="0">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302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40F178-0017-F4D6-8F0B-271ED494B470}"/>
              </a:ext>
            </a:extLst>
          </p:cNvPr>
          <p:cNvSpPr txBox="1"/>
          <p:nvPr/>
        </p:nvSpPr>
        <p:spPr>
          <a:xfrm>
            <a:off x="2590800" y="1941916"/>
            <a:ext cx="12573000" cy="6478184"/>
          </a:xfrm>
          <a:prstGeom prst="rect">
            <a:avLst/>
          </a:prstGeom>
          <a:noFill/>
        </p:spPr>
        <p:txBody>
          <a:bodyPr wrap="square">
            <a:spAutoFit/>
          </a:bodyPr>
          <a:lstStyle/>
          <a:p>
            <a:pPr>
              <a:lnSpc>
                <a:spcPct val="150000"/>
              </a:lnSpc>
            </a:pPr>
            <a:r>
              <a:rPr lang="en-IN" sz="2800" dirty="0" err="1">
                <a:latin typeface="Times New Roman" panose="02020603050405020304" pitchFamily="18" charset="0"/>
                <a:cs typeface="Times New Roman" panose="02020603050405020304" pitchFamily="18" charset="0"/>
              </a:rPr>
              <a:t>plt.figure</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figsize</a:t>
            </a:r>
            <a:r>
              <a:rPr lang="en-IN" sz="2800" dirty="0">
                <a:latin typeface="Times New Roman" panose="02020603050405020304" pitchFamily="18" charset="0"/>
                <a:cs typeface="Times New Roman" panose="02020603050405020304" pitchFamily="18" charset="0"/>
              </a:rPr>
              <a:t>=(20,4),dpi=200)</a:t>
            </a:r>
          </a:p>
          <a:p>
            <a:pPr>
              <a:lnSpc>
                <a:spcPct val="150000"/>
              </a:lnSpc>
            </a:pPr>
            <a:r>
              <a:rPr lang="en-IN" sz="2800" dirty="0" err="1">
                <a:latin typeface="Times New Roman" panose="02020603050405020304" pitchFamily="18" charset="0"/>
                <a:cs typeface="Times New Roman" panose="02020603050405020304" pitchFamily="18" charset="0"/>
              </a:rPr>
              <a:t>ax</a:t>
            </a:r>
            <a:r>
              <a:rPr lang="en-IN" sz="2800" dirty="0">
                <a:latin typeface="Times New Roman" panose="02020603050405020304" pitchFamily="18" charset="0"/>
                <a:cs typeface="Times New Roman" panose="02020603050405020304" pitchFamily="18" charset="0"/>
              </a:rPr>
              <a:t> = </a:t>
            </a:r>
            <a:r>
              <a:rPr lang="en-IN" sz="2800" dirty="0" err="1">
                <a:latin typeface="Times New Roman" panose="02020603050405020304" pitchFamily="18" charset="0"/>
                <a:cs typeface="Times New Roman" panose="02020603050405020304" pitchFamily="18" charset="0"/>
              </a:rPr>
              <a:t>sns.barplot</a:t>
            </a:r>
            <a:r>
              <a:rPr lang="en-IN" sz="2800" dirty="0">
                <a:latin typeface="Times New Roman" panose="02020603050405020304" pitchFamily="18" charset="0"/>
                <a:cs typeface="Times New Roman" panose="02020603050405020304" pitchFamily="18" charset="0"/>
              </a:rPr>
              <a:t>(x= </a:t>
            </a:r>
            <a:r>
              <a:rPr lang="en-IN" sz="2800" dirty="0" err="1">
                <a:latin typeface="Times New Roman" panose="02020603050405020304" pitchFamily="18" charset="0"/>
                <a:cs typeface="Times New Roman" panose="02020603050405020304" pitchFamily="18" charset="0"/>
              </a:rPr>
              <a:t>Best_models</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Best_models_acc</a:t>
            </a:r>
            <a:r>
              <a:rPr lang="en-IN" sz="2800" dirty="0">
                <a:latin typeface="Times New Roman" panose="02020603050405020304" pitchFamily="18" charset="0"/>
                <a:cs typeface="Times New Roman" panose="02020603050405020304" pitchFamily="18" charset="0"/>
              </a:rPr>
              <a:t>’], </a:t>
            </a:r>
          </a:p>
          <a:p>
            <a:pPr>
              <a:lnSpc>
                <a:spcPct val="150000"/>
              </a:lnSpc>
            </a:pPr>
            <a:r>
              <a:rPr lang="en-IN" sz="2800" dirty="0">
                <a:latin typeface="Times New Roman" panose="02020603050405020304" pitchFamily="18" charset="0"/>
                <a:cs typeface="Times New Roman" panose="02020603050405020304" pitchFamily="18" charset="0"/>
              </a:rPr>
              <a:t>y= </a:t>
            </a:r>
            <a:r>
              <a:rPr lang="en-IN" sz="2800" dirty="0" err="1">
                <a:latin typeface="Times New Roman" panose="02020603050405020304" pitchFamily="18" charset="0"/>
                <a:cs typeface="Times New Roman" panose="02020603050405020304" pitchFamily="18" charset="0"/>
              </a:rPr>
              <a:t>Best_models</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Best_models_name</a:t>
            </a:r>
            <a:r>
              <a:rPr lang="en-IN" sz="2800" dirty="0">
                <a:latin typeface="Times New Roman" panose="02020603050405020304" pitchFamily="18" charset="0"/>
                <a:cs typeface="Times New Roman" panose="02020603050405020304" pitchFamily="18" charset="0"/>
              </a:rPr>
              <a:t>'], palette="</a:t>
            </a:r>
            <a:r>
              <a:rPr lang="en-IN" sz="2800" dirty="0" err="1">
                <a:latin typeface="Times New Roman" panose="02020603050405020304" pitchFamily="18" charset="0"/>
                <a:cs typeface="Times New Roman" panose="02020603050405020304" pitchFamily="18" charset="0"/>
              </a:rPr>
              <a:t>dark:salmon_r</a:t>
            </a:r>
            <a:r>
              <a:rPr lang="en-IN" sz="2800" dirty="0">
                <a:latin typeface="Times New Roman" panose="02020603050405020304" pitchFamily="18" charset="0"/>
                <a:cs typeface="Times New Roman" panose="02020603050405020304" pitchFamily="18" charset="0"/>
              </a:rPr>
              <a:t>")</a:t>
            </a:r>
          </a:p>
          <a:p>
            <a:pPr>
              <a:lnSpc>
                <a:spcPct val="150000"/>
              </a:lnSpc>
            </a:pPr>
            <a:r>
              <a:rPr lang="en-IN" sz="2800" dirty="0" err="1">
                <a:latin typeface="Times New Roman" panose="02020603050405020304" pitchFamily="18" charset="0"/>
                <a:cs typeface="Times New Roman" panose="02020603050405020304" pitchFamily="18" charset="0"/>
              </a:rPr>
              <a:t>ax.bar_label</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ax.containers</a:t>
            </a:r>
            <a:r>
              <a:rPr lang="en-IN" sz="2800" dirty="0">
                <a:latin typeface="Times New Roman" panose="02020603050405020304" pitchFamily="18" charset="0"/>
                <a:cs typeface="Times New Roman" panose="02020603050405020304" pitchFamily="18" charset="0"/>
              </a:rPr>
              <a:t>[0],</a:t>
            </a:r>
            <a:r>
              <a:rPr lang="en-IN" sz="2800" dirty="0" err="1">
                <a:latin typeface="Times New Roman" panose="02020603050405020304" pitchFamily="18" charset="0"/>
                <a:cs typeface="Times New Roman" panose="02020603050405020304" pitchFamily="18" charset="0"/>
              </a:rPr>
              <a:t>fontsize</a:t>
            </a:r>
            <a:r>
              <a:rPr lang="en-IN" sz="2800" dirty="0">
                <a:latin typeface="Times New Roman" panose="02020603050405020304" pitchFamily="18" charset="0"/>
                <a:cs typeface="Times New Roman" panose="02020603050405020304" pitchFamily="18" charset="0"/>
              </a:rPr>
              <a:t>=15)</a:t>
            </a:r>
          </a:p>
          <a:p>
            <a:pPr>
              <a:lnSpc>
                <a:spcPct val="150000"/>
              </a:lnSpc>
            </a:pPr>
            <a:r>
              <a:rPr lang="en-IN" sz="2800" dirty="0" err="1">
                <a:latin typeface="Times New Roman" panose="02020603050405020304" pitchFamily="18" charset="0"/>
                <a:cs typeface="Times New Roman" panose="02020603050405020304" pitchFamily="18" charset="0"/>
              </a:rPr>
              <a:t>plt.xlabel</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Acc</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fontsize</a:t>
            </a:r>
            <a:r>
              <a:rPr lang="en-IN" sz="2800" dirty="0">
                <a:latin typeface="Times New Roman" panose="02020603050405020304" pitchFamily="18" charset="0"/>
                <a:cs typeface="Times New Roman" panose="02020603050405020304" pitchFamily="18" charset="0"/>
              </a:rPr>
              <a:t>=20)</a:t>
            </a:r>
          </a:p>
          <a:p>
            <a:pPr>
              <a:lnSpc>
                <a:spcPct val="150000"/>
              </a:lnSpc>
            </a:pPr>
            <a:r>
              <a:rPr lang="en-IN" sz="2800" dirty="0" err="1">
                <a:latin typeface="Times New Roman" panose="02020603050405020304" pitchFamily="18" charset="0"/>
                <a:cs typeface="Times New Roman" panose="02020603050405020304" pitchFamily="18" charset="0"/>
              </a:rPr>
              <a:t>plt.ylabel</a:t>
            </a:r>
            <a:r>
              <a:rPr lang="en-IN" sz="2800" dirty="0">
                <a:latin typeface="Times New Roman" panose="02020603050405020304" pitchFamily="18" charset="0"/>
                <a:cs typeface="Times New Roman" panose="02020603050405020304" pitchFamily="18" charset="0"/>
              </a:rPr>
              <a:t>("Name of model", </a:t>
            </a:r>
            <a:r>
              <a:rPr lang="en-IN" sz="2800" dirty="0" err="1">
                <a:latin typeface="Times New Roman" panose="02020603050405020304" pitchFamily="18" charset="0"/>
                <a:cs typeface="Times New Roman" panose="02020603050405020304" pitchFamily="18" charset="0"/>
              </a:rPr>
              <a:t>fontsize</a:t>
            </a:r>
            <a:r>
              <a:rPr lang="en-IN" sz="2800" dirty="0">
                <a:latin typeface="Times New Roman" panose="02020603050405020304" pitchFamily="18" charset="0"/>
                <a:cs typeface="Times New Roman" panose="02020603050405020304" pitchFamily="18" charset="0"/>
              </a:rPr>
              <a:t>=20)</a:t>
            </a:r>
          </a:p>
          <a:p>
            <a:pPr>
              <a:lnSpc>
                <a:spcPct val="150000"/>
              </a:lnSpc>
            </a:pPr>
            <a:r>
              <a:rPr lang="en-IN" sz="2800" dirty="0" err="1">
                <a:latin typeface="Times New Roman" panose="02020603050405020304" pitchFamily="18" charset="0"/>
                <a:cs typeface="Times New Roman" panose="02020603050405020304" pitchFamily="18" charset="0"/>
              </a:rPr>
              <a:t>plt.xticks</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fontsize</a:t>
            </a:r>
            <a:r>
              <a:rPr lang="en-IN" sz="2800" dirty="0">
                <a:latin typeface="Times New Roman" panose="02020603050405020304" pitchFamily="18" charset="0"/>
                <a:cs typeface="Times New Roman" panose="02020603050405020304" pitchFamily="18" charset="0"/>
              </a:rPr>
              <a:t>=15)</a:t>
            </a:r>
          </a:p>
          <a:p>
            <a:pPr>
              <a:lnSpc>
                <a:spcPct val="150000"/>
              </a:lnSpc>
            </a:pPr>
            <a:r>
              <a:rPr lang="en-IN" sz="2800" dirty="0" err="1">
                <a:latin typeface="Times New Roman" panose="02020603050405020304" pitchFamily="18" charset="0"/>
                <a:cs typeface="Times New Roman" panose="02020603050405020304" pitchFamily="18" charset="0"/>
              </a:rPr>
              <a:t>plt.yticks</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fontsize</a:t>
            </a:r>
            <a:r>
              <a:rPr lang="en-IN" sz="2800" dirty="0">
                <a:latin typeface="Times New Roman" panose="02020603050405020304" pitchFamily="18" charset="0"/>
                <a:cs typeface="Times New Roman" panose="02020603050405020304" pitchFamily="18" charset="0"/>
              </a:rPr>
              <a:t>=15)</a:t>
            </a:r>
          </a:p>
          <a:p>
            <a:pPr>
              <a:lnSpc>
                <a:spcPct val="150000"/>
              </a:lnSpc>
            </a:pPr>
            <a:r>
              <a:rPr lang="en-IN" sz="2800" dirty="0" err="1">
                <a:latin typeface="Times New Roman" panose="02020603050405020304" pitchFamily="18" charset="0"/>
                <a:cs typeface="Times New Roman" panose="02020603050405020304" pitchFamily="18" charset="0"/>
              </a:rPr>
              <a:t>ax.set_xlim</a:t>
            </a:r>
            <a:r>
              <a:rPr lang="en-IN" sz="2800" dirty="0">
                <a:latin typeface="Times New Roman" panose="02020603050405020304" pitchFamily="18" charset="0"/>
                <a:cs typeface="Times New Roman" panose="02020603050405020304" pitchFamily="18" charset="0"/>
              </a:rPr>
              <a:t>([0, 1.1])</a:t>
            </a:r>
          </a:p>
          <a:p>
            <a:pPr>
              <a:lnSpc>
                <a:spcPct val="150000"/>
              </a:lnSpc>
            </a:pPr>
            <a:r>
              <a:rPr lang="en-IN" sz="2800" dirty="0" err="1">
                <a:latin typeface="Times New Roman" panose="02020603050405020304" pitchFamily="18" charset="0"/>
                <a:cs typeface="Times New Roman" panose="02020603050405020304" pitchFamily="18" charset="0"/>
              </a:rPr>
              <a:t>plt.show</a:t>
            </a:r>
            <a:r>
              <a:rPr lang="en-IN" sz="28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61372C73-B36D-F4BD-8FF7-B9F84BF0F882}"/>
              </a:ext>
            </a:extLst>
          </p:cNvPr>
          <p:cNvSpPr txBox="1"/>
          <p:nvPr/>
        </p:nvSpPr>
        <p:spPr>
          <a:xfrm>
            <a:off x="304800" y="875115"/>
            <a:ext cx="11811000" cy="707886"/>
          </a:xfrm>
          <a:prstGeom prst="rect">
            <a:avLst/>
          </a:prstGeom>
          <a:noFill/>
        </p:spPr>
        <p:txBody>
          <a:bodyPr wrap="square">
            <a:spAutoFit/>
          </a:bodyPr>
          <a:lstStyle/>
          <a:p>
            <a:pPr marL="274638" lvl="1"/>
            <a:r>
              <a:rPr lang="en-US" sz="4000" b="1" dirty="0">
                <a:latin typeface="Times New Roman" panose="02020603050405020304" pitchFamily="18" charset="0"/>
                <a:cs typeface="Times New Roman" panose="02020603050405020304" pitchFamily="18" charset="0"/>
              </a:rPr>
              <a:t> Accuracy :</a:t>
            </a:r>
            <a:endParaRPr lang="en-US" sz="4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6718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7086600" y="419101"/>
            <a:ext cx="9501254" cy="1186607"/>
          </a:xfrm>
          <a:prstGeom prst="rect">
            <a:avLst/>
          </a:prstGeom>
        </p:spPr>
        <p:txBody>
          <a:bodyPr wrap="square" lIns="0" tIns="0" rIns="0" bIns="0" rtlCol="0" anchor="t">
            <a:spAutoFit/>
          </a:bodyPr>
          <a:lstStyle/>
          <a:p>
            <a:pPr marL="274638" lvl="0">
              <a:lnSpc>
                <a:spcPts val="11400"/>
              </a:lnSpc>
            </a:pPr>
            <a:r>
              <a:rPr lang="en-US" sz="3000" b="1" dirty="0">
                <a:solidFill>
                  <a:srgbClr val="1D1D1F"/>
                </a:solidFill>
                <a:latin typeface="Times New Roman" panose="02020603050405020304" pitchFamily="18" charset="0"/>
                <a:ea typeface="Raleway Bold"/>
                <a:cs typeface="Times New Roman" panose="02020603050405020304" pitchFamily="18" charset="0"/>
                <a:sym typeface="Raleway Bold"/>
              </a:rPr>
              <a:t>ABTRACT</a:t>
            </a:r>
          </a:p>
        </p:txBody>
      </p:sp>
      <p:sp>
        <p:nvSpPr>
          <p:cNvPr id="6" name="Rectangle 3">
            <a:extLst>
              <a:ext uri="{FF2B5EF4-FFF2-40B4-BE49-F238E27FC236}">
                <a16:creationId xmlns:a16="http://schemas.microsoft.com/office/drawing/2014/main" id="{C25DEF9B-3B62-7BF7-D922-E47861FE038F}"/>
              </a:ext>
            </a:extLst>
          </p:cNvPr>
          <p:cNvSpPr>
            <a:spLocks noChangeArrowheads="1"/>
          </p:cNvSpPr>
          <p:nvPr/>
        </p:nvSpPr>
        <p:spPr bwMode="auto">
          <a:xfrm>
            <a:off x="1725546" y="1790700"/>
            <a:ext cx="15087600" cy="6478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800" b="1"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en-US" sz="2800" dirty="0">
                <a:latin typeface="Times New Roman" panose="02020603050405020304" pitchFamily="18" charset="0"/>
                <a:cs typeface="Times New Roman" panose="02020603050405020304" pitchFamily="18" charset="0"/>
              </a:rPr>
              <a:t>The project introduces a machine learning pipeline for heart disease prediction using an ensemble of K-Nearest Neighbors (KNN), Support Vector Machines (SVM), and Decision Tree models. The pipeline follows a systematic process of data preprocessing, including exploratory data analysis (EDA), outlier detection, and feature scaling using </a:t>
            </a:r>
            <a:r>
              <a:rPr lang="en-US" sz="2800" dirty="0" err="1">
                <a:latin typeface="Times New Roman" panose="02020603050405020304" pitchFamily="18" charset="0"/>
                <a:cs typeface="Times New Roman" panose="02020603050405020304" pitchFamily="18" charset="0"/>
              </a:rPr>
              <a:t>MinMax</a:t>
            </a:r>
            <a:r>
              <a:rPr lang="en-US" sz="2800" dirty="0">
                <a:latin typeface="Times New Roman" panose="02020603050405020304" pitchFamily="18" charset="0"/>
                <a:cs typeface="Times New Roman" panose="02020603050405020304" pitchFamily="18" charset="0"/>
              </a:rPr>
              <a:t> Scaler.</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endParaRPr lang="en-US" sz="2800"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en-US" sz="2800" dirty="0">
                <a:latin typeface="Times New Roman" panose="02020603050405020304" pitchFamily="18" charset="0"/>
                <a:cs typeface="Times New Roman" panose="02020603050405020304" pitchFamily="18" charset="0"/>
              </a:rPr>
              <a:t>To enhance diagnostic accuracy, hyperparameter tuning is applied, optimizing the models for better performance. The evaluation phase compares the accuracy and classification reports of the models, providing insights into their effectiveness. This solution offers a scalable and accurate approach for heart disease diagnosis, making it valuable for real-world medical applications.</a:t>
            </a: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64FEAD00-6107-1B74-DAE2-01941B4CC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100" y="1409700"/>
            <a:ext cx="13639800" cy="6858000"/>
          </a:xfrm>
          <a:prstGeom prst="rect">
            <a:avLst/>
          </a:prstGeom>
        </p:spPr>
      </p:pic>
    </p:spTree>
    <p:extLst>
      <p:ext uri="{BB962C8B-B14F-4D97-AF65-F5344CB8AC3E}">
        <p14:creationId xmlns:p14="http://schemas.microsoft.com/office/powerpoint/2010/main" val="2411942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21D71383-33F2-A52F-E7F3-F9FFFABCDB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257300"/>
            <a:ext cx="13868400" cy="6858000"/>
          </a:xfrm>
          <a:prstGeom prst="rect">
            <a:avLst/>
          </a:prstGeom>
        </p:spPr>
      </p:pic>
    </p:spTree>
    <p:extLst>
      <p:ext uri="{BB962C8B-B14F-4D97-AF65-F5344CB8AC3E}">
        <p14:creationId xmlns:p14="http://schemas.microsoft.com/office/powerpoint/2010/main" val="705432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8D6346-26F2-8E0E-5C73-A0E271D929A9}"/>
              </a:ext>
            </a:extLst>
          </p:cNvPr>
          <p:cNvPicPr>
            <a:picLocks noChangeAspect="1"/>
          </p:cNvPicPr>
          <p:nvPr/>
        </p:nvPicPr>
        <p:blipFill>
          <a:blip r:embed="rId2"/>
          <a:stretch>
            <a:fillRect/>
          </a:stretch>
        </p:blipFill>
        <p:spPr>
          <a:xfrm>
            <a:off x="2057400" y="1409700"/>
            <a:ext cx="14492376" cy="7467600"/>
          </a:xfrm>
          <a:prstGeom prst="rect">
            <a:avLst/>
          </a:prstGeom>
        </p:spPr>
      </p:pic>
    </p:spTree>
    <p:extLst>
      <p:ext uri="{BB962C8B-B14F-4D97-AF65-F5344CB8AC3E}">
        <p14:creationId xmlns:p14="http://schemas.microsoft.com/office/powerpoint/2010/main" val="546303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545E5F8A-9EA1-FFAF-4973-1FBC368DA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409700"/>
            <a:ext cx="15011400" cy="7315200"/>
          </a:xfrm>
          <a:prstGeom prst="rect">
            <a:avLst/>
          </a:prstGeom>
        </p:spPr>
      </p:pic>
    </p:spTree>
    <p:extLst>
      <p:ext uri="{BB962C8B-B14F-4D97-AF65-F5344CB8AC3E}">
        <p14:creationId xmlns:p14="http://schemas.microsoft.com/office/powerpoint/2010/main" val="2550869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computer&#10;&#10;AI-generated content may be incorrect.">
            <a:extLst>
              <a:ext uri="{FF2B5EF4-FFF2-40B4-BE49-F238E27FC236}">
                <a16:creationId xmlns:a16="http://schemas.microsoft.com/office/drawing/2014/main" id="{C25B24BE-6205-F0C4-307D-B0297471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1371600"/>
            <a:ext cx="15163800" cy="7124700"/>
          </a:xfrm>
          <a:prstGeom prst="rect">
            <a:avLst/>
          </a:prstGeom>
        </p:spPr>
      </p:pic>
    </p:spTree>
    <p:extLst>
      <p:ext uri="{BB962C8B-B14F-4D97-AF65-F5344CB8AC3E}">
        <p14:creationId xmlns:p14="http://schemas.microsoft.com/office/powerpoint/2010/main" val="1884415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AD27C0B8-AC42-DCB5-6A0C-328B8F45F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257300"/>
            <a:ext cx="14173200" cy="7543800"/>
          </a:xfrm>
          <a:prstGeom prst="rect">
            <a:avLst/>
          </a:prstGeom>
        </p:spPr>
      </p:pic>
    </p:spTree>
    <p:extLst>
      <p:ext uri="{BB962C8B-B14F-4D97-AF65-F5344CB8AC3E}">
        <p14:creationId xmlns:p14="http://schemas.microsoft.com/office/powerpoint/2010/main" val="2271473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D17807-A11A-8952-BF7A-72D2FBC4BF2D}"/>
              </a:ext>
            </a:extLst>
          </p:cNvPr>
          <p:cNvPicPr>
            <a:picLocks noChangeAspect="1"/>
          </p:cNvPicPr>
          <p:nvPr/>
        </p:nvPicPr>
        <p:blipFill>
          <a:blip r:embed="rId2"/>
          <a:srcRect l="14585" t="33704" r="11666" b="33704"/>
          <a:stretch/>
        </p:blipFill>
        <p:spPr>
          <a:xfrm>
            <a:off x="1940502" y="2705100"/>
            <a:ext cx="14406995" cy="5791200"/>
          </a:xfrm>
          <a:prstGeom prst="rect">
            <a:avLst/>
          </a:prstGeom>
        </p:spPr>
      </p:pic>
      <p:sp>
        <p:nvSpPr>
          <p:cNvPr id="6" name="TextBox 9">
            <a:extLst>
              <a:ext uri="{FF2B5EF4-FFF2-40B4-BE49-F238E27FC236}">
                <a16:creationId xmlns:a16="http://schemas.microsoft.com/office/drawing/2014/main" id="{8DB4DD82-CF7A-915E-F251-912CB2D7ECB2}"/>
              </a:ext>
            </a:extLst>
          </p:cNvPr>
          <p:cNvSpPr txBox="1"/>
          <p:nvPr/>
        </p:nvSpPr>
        <p:spPr>
          <a:xfrm>
            <a:off x="7086600" y="419101"/>
            <a:ext cx="2514600" cy="1186607"/>
          </a:xfrm>
          <a:prstGeom prst="rect">
            <a:avLst/>
          </a:prstGeom>
        </p:spPr>
        <p:txBody>
          <a:bodyPr wrap="square" lIns="0" tIns="0" rIns="0" bIns="0" rtlCol="0" anchor="t">
            <a:spAutoFit/>
          </a:bodyPr>
          <a:lstStyle/>
          <a:p>
            <a:pPr marL="274638" lvl="0">
              <a:lnSpc>
                <a:spcPts val="11400"/>
              </a:lnSpc>
            </a:pPr>
            <a:r>
              <a:rPr lang="en-US" sz="2800" b="1" dirty="0">
                <a:solidFill>
                  <a:srgbClr val="1D1D1F"/>
                </a:solidFill>
                <a:latin typeface="Times New Roman" panose="02020603050405020304" pitchFamily="18" charset="0"/>
                <a:ea typeface="Raleway Bold"/>
                <a:cs typeface="Times New Roman" panose="02020603050405020304" pitchFamily="18" charset="0"/>
                <a:sym typeface="Raleway Bold"/>
              </a:rPr>
              <a:t>ACCURACY</a:t>
            </a:r>
          </a:p>
        </p:txBody>
      </p:sp>
    </p:spTree>
    <p:extLst>
      <p:ext uri="{BB962C8B-B14F-4D97-AF65-F5344CB8AC3E}">
        <p14:creationId xmlns:p14="http://schemas.microsoft.com/office/powerpoint/2010/main" val="1036913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5334000" y="876300"/>
            <a:ext cx="6373292" cy="888448"/>
          </a:xfrm>
          <a:prstGeom prst="rect">
            <a:avLst/>
          </a:prstGeom>
        </p:spPr>
        <p:txBody>
          <a:bodyPr lIns="0" tIns="0" rIns="0" bIns="0" rtlCol="0" anchor="t">
            <a:spAutoFit/>
          </a:bodyPr>
          <a:lstStyle/>
          <a:p>
            <a:pPr marL="0" lvl="0" indent="0" algn="ctr">
              <a:lnSpc>
                <a:spcPts val="8343"/>
              </a:lnSpc>
            </a:pPr>
            <a:r>
              <a:rPr lang="en-US" sz="3000" b="1" dirty="0">
                <a:solidFill>
                  <a:srgbClr val="1D1D1F"/>
                </a:solidFill>
                <a:latin typeface="Times New Roman" panose="02020603050405020304" pitchFamily="18" charset="0"/>
                <a:ea typeface="Raleway Bold"/>
                <a:cs typeface="Times New Roman" panose="02020603050405020304" pitchFamily="18" charset="0"/>
                <a:sym typeface="Raleway Bold"/>
              </a:rPr>
              <a:t>CONCLUSION</a:t>
            </a:r>
          </a:p>
        </p:txBody>
      </p:sp>
      <p:sp>
        <p:nvSpPr>
          <p:cNvPr id="10" name="TextBox 10"/>
          <p:cNvSpPr txBox="1"/>
          <p:nvPr/>
        </p:nvSpPr>
        <p:spPr>
          <a:xfrm>
            <a:off x="2720209" y="2696128"/>
            <a:ext cx="13159782" cy="332655"/>
          </a:xfrm>
          <a:prstGeom prst="rect">
            <a:avLst/>
          </a:prstGeom>
        </p:spPr>
        <p:txBody>
          <a:bodyPr wrap="square" lIns="0" tIns="0" rIns="0" bIns="0" rtlCol="0" anchor="t">
            <a:spAutoFit/>
          </a:bodyPr>
          <a:lstStyle/>
          <a:p>
            <a:pPr marL="0" lvl="0" indent="0" algn="ctr">
              <a:lnSpc>
                <a:spcPts val="2701"/>
              </a:lnSpc>
            </a:pPr>
            <a:r>
              <a:rPr lang="en-US" sz="1929" dirty="0">
                <a:solidFill>
                  <a:srgbClr val="1D1D1F"/>
                </a:solidFill>
                <a:latin typeface="Now"/>
                <a:ea typeface="Now"/>
                <a:cs typeface="Now"/>
                <a:sym typeface="Now"/>
              </a:rPr>
              <a:t>.</a:t>
            </a:r>
          </a:p>
        </p:txBody>
      </p:sp>
      <p:sp>
        <p:nvSpPr>
          <p:cNvPr id="2" name="Rectangle 1">
            <a:extLst>
              <a:ext uri="{FF2B5EF4-FFF2-40B4-BE49-F238E27FC236}">
                <a16:creationId xmlns:a16="http://schemas.microsoft.com/office/drawing/2014/main" id="{6D21B2A3-2255-8FCF-632A-528D1BEE6B8F}"/>
              </a:ext>
            </a:extLst>
          </p:cNvPr>
          <p:cNvSpPr>
            <a:spLocks noChangeArrowheads="1"/>
          </p:cNvSpPr>
          <p:nvPr/>
        </p:nvSpPr>
        <p:spPr bwMode="auto">
          <a:xfrm>
            <a:off x="2137300" y="1733969"/>
            <a:ext cx="14325600"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Wingdings" panose="05000000000000000000" pitchFamily="2" charset="2"/>
              <a:buChar char="v"/>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heart disease prediction system developed in this project offers a robust and accurate solution by leveraging machine learning techniques. Through an ensemble of KNN, SVM, and Decision Tree models, the system enhances predictive accuracy by identifying hidden patterns in patient data. The integration of data preprocessing techniques, including outlier detection and </a:t>
            </a:r>
            <a:r>
              <a:rPr kumimoji="0" lang="en-US" altLang="en-US" sz="2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MinMax</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scaling, ensures the model is trained on clean and normalized data. Additionally, hyperparameter tuning further optimizes the model’s performance, making the predictions more reliable.</a:t>
            </a:r>
          </a:p>
          <a:p>
            <a:pPr marR="0" lvl="0" algn="just" defTabSz="914400" rtl="0" eaLnBrk="0" fontAlgn="base" latinLnBrk="0" hangingPunct="0">
              <a:lnSpc>
                <a:spcPct val="150000"/>
              </a:lnSpc>
              <a:spcBef>
                <a:spcPct val="0"/>
              </a:spcBef>
              <a:spcAft>
                <a:spcPct val="0"/>
              </a:spcAft>
              <a:buClrTx/>
              <a:buSzTx/>
              <a:tabLst/>
            </a:pPr>
            <a:endParaRPr lang="en-US" altLang="en-US" sz="2800"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Wingdings" panose="05000000000000000000" pitchFamily="2" charset="2"/>
              <a:buChar char="v"/>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provides faster, automated, and consistent heart disease diagnosis, reducing the dependency on manual interpretation and minimizing human error. Its scalable and efficient design makes it suitable for real-world healthcare applications. Moving forward, this system can be enhanced by incorporating deep learning models and deploying it as a web or mobile application for real-time diagnosis, improving accessibility and aiding in early detection of heart disease.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a:extLst>
              <a:ext uri="{FF2B5EF4-FFF2-40B4-BE49-F238E27FC236}">
                <a16:creationId xmlns:a16="http://schemas.microsoft.com/office/drawing/2014/main" id="{7F375BFE-8320-0094-9E4A-1805DFF531F3}"/>
              </a:ext>
            </a:extLst>
          </p:cNvPr>
          <p:cNvSpPr txBox="1"/>
          <p:nvPr/>
        </p:nvSpPr>
        <p:spPr>
          <a:xfrm>
            <a:off x="5334000" y="876300"/>
            <a:ext cx="6373292" cy="888448"/>
          </a:xfrm>
          <a:prstGeom prst="rect">
            <a:avLst/>
          </a:prstGeom>
        </p:spPr>
        <p:txBody>
          <a:bodyPr lIns="0" tIns="0" rIns="0" bIns="0" rtlCol="0" anchor="t">
            <a:spAutoFit/>
          </a:bodyPr>
          <a:lstStyle/>
          <a:p>
            <a:pPr marL="0" lvl="0" indent="0" algn="ctr">
              <a:lnSpc>
                <a:spcPts val="8343"/>
              </a:lnSpc>
            </a:pPr>
            <a:r>
              <a:rPr lang="en-US" sz="3000" b="1" dirty="0">
                <a:solidFill>
                  <a:srgbClr val="1D1D1F"/>
                </a:solidFill>
                <a:latin typeface="Times New Roman" panose="02020603050405020304" pitchFamily="18" charset="0"/>
                <a:ea typeface="Raleway Bold"/>
                <a:cs typeface="Times New Roman" panose="02020603050405020304" pitchFamily="18" charset="0"/>
                <a:sym typeface="Raleway Bold"/>
              </a:rPr>
              <a:t>FUTURE ENHANCEMENT  </a:t>
            </a:r>
          </a:p>
        </p:txBody>
      </p:sp>
      <p:sp>
        <p:nvSpPr>
          <p:cNvPr id="4" name="TextBox 3">
            <a:extLst>
              <a:ext uri="{FF2B5EF4-FFF2-40B4-BE49-F238E27FC236}">
                <a16:creationId xmlns:a16="http://schemas.microsoft.com/office/drawing/2014/main" id="{DD64DAAC-9CA6-2A13-FD64-50F494C65E59}"/>
              </a:ext>
            </a:extLst>
          </p:cNvPr>
          <p:cNvSpPr txBox="1"/>
          <p:nvPr/>
        </p:nvSpPr>
        <p:spPr>
          <a:xfrm>
            <a:off x="2438400" y="2705100"/>
            <a:ext cx="13792200" cy="3539430"/>
          </a:xfrm>
          <a:prstGeom prst="rect">
            <a:avLst/>
          </a:prstGeom>
          <a:noFill/>
        </p:spPr>
        <p:txBody>
          <a:bodyPr wrap="square">
            <a:spAutoFit/>
          </a:bodyPr>
          <a:lstStyle/>
          <a:p>
            <a:pPr algn="just"/>
            <a:r>
              <a:rPr lang="en-IN" sz="2800" dirty="0">
                <a:effectLst/>
                <a:latin typeface="Times New Roman" panose="02020603050405020304" pitchFamily="18" charset="0"/>
                <a:ea typeface="Times New Roman" panose="02020603050405020304" pitchFamily="18" charset="0"/>
              </a:rPr>
              <a:t>The future of heart disease prediction lies in integrating wearable health devices, EHRs, and genomic data for more personalized risk assessments. Advanced machine learning techniques, including deep learning and ensemble models, will enhance predictive accuracy. Real-time clinical decision-support systems will improve early detection and intervention.</a:t>
            </a:r>
          </a:p>
          <a:p>
            <a:pPr algn="just"/>
            <a:endParaRPr lang="en-IN" sz="2800" dirty="0">
              <a:latin typeface="Times New Roman" panose="02020603050405020304" pitchFamily="18" charset="0"/>
              <a:ea typeface="Times New Roman" panose="02020603050405020304" pitchFamily="18" charset="0"/>
            </a:endParaRPr>
          </a:p>
          <a:p>
            <a:pPr algn="just"/>
            <a:r>
              <a:rPr lang="en-IN" sz="2800" dirty="0">
                <a:effectLst/>
                <a:latin typeface="Times New Roman" panose="02020603050405020304" pitchFamily="18" charset="0"/>
                <a:ea typeface="Times New Roman" panose="02020603050405020304" pitchFamily="18" charset="0"/>
              </a:rPr>
              <a:t> Explainable AI (XAI) will ensure transparency and trust in medical AI applications. Ethical considerations, including data privacy and bias mitigation, will be crucial for widespread clinical adoption.</a:t>
            </a:r>
            <a:endParaRPr lang="en-IN" sz="2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81276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a:extLst>
              <a:ext uri="{FF2B5EF4-FFF2-40B4-BE49-F238E27FC236}">
                <a16:creationId xmlns:a16="http://schemas.microsoft.com/office/drawing/2014/main" id="{D84742E2-2F27-3C7A-BC3C-1BCBBCF8FBE9}"/>
              </a:ext>
            </a:extLst>
          </p:cNvPr>
          <p:cNvSpPr txBox="1"/>
          <p:nvPr/>
        </p:nvSpPr>
        <p:spPr>
          <a:xfrm>
            <a:off x="5334000" y="571500"/>
            <a:ext cx="6373292" cy="888448"/>
          </a:xfrm>
          <a:prstGeom prst="rect">
            <a:avLst/>
          </a:prstGeom>
        </p:spPr>
        <p:txBody>
          <a:bodyPr lIns="0" tIns="0" rIns="0" bIns="0" rtlCol="0" anchor="t">
            <a:spAutoFit/>
          </a:bodyPr>
          <a:lstStyle/>
          <a:p>
            <a:pPr marL="0" lvl="0" indent="0" algn="ctr">
              <a:lnSpc>
                <a:spcPts val="8343"/>
              </a:lnSpc>
            </a:pPr>
            <a:r>
              <a:rPr lang="en-US" sz="3000" b="1" dirty="0">
                <a:solidFill>
                  <a:srgbClr val="1D1D1F"/>
                </a:solidFill>
                <a:latin typeface="Times New Roman" panose="02020603050405020304" pitchFamily="18" charset="0"/>
                <a:ea typeface="Raleway Bold"/>
                <a:cs typeface="Times New Roman" panose="02020603050405020304" pitchFamily="18" charset="0"/>
                <a:sym typeface="Raleway Bold"/>
              </a:rPr>
              <a:t>REFERENCE</a:t>
            </a:r>
          </a:p>
        </p:txBody>
      </p:sp>
      <p:sp>
        <p:nvSpPr>
          <p:cNvPr id="3" name="TextBox 9">
            <a:extLst>
              <a:ext uri="{FF2B5EF4-FFF2-40B4-BE49-F238E27FC236}">
                <a16:creationId xmlns:a16="http://schemas.microsoft.com/office/drawing/2014/main" id="{63797C04-2E0B-EE35-C23C-40519AB458DF}"/>
              </a:ext>
            </a:extLst>
          </p:cNvPr>
          <p:cNvSpPr txBox="1"/>
          <p:nvPr/>
        </p:nvSpPr>
        <p:spPr>
          <a:xfrm>
            <a:off x="2209800" y="2054941"/>
            <a:ext cx="14401800" cy="7660559"/>
          </a:xfrm>
          <a:prstGeom prst="rect">
            <a:avLst/>
          </a:prstGeom>
        </p:spPr>
        <p:txBody>
          <a:bodyPr wrap="square" lIns="0" tIns="0" rIns="0" bIns="0" rtlCol="0" anchor="t">
            <a:spAutoFit/>
          </a:bodyPr>
          <a:lstStyle/>
          <a:p>
            <a:pPr marL="457200" marR="2540" lvl="0" indent="-457200" algn="just" fontAlgn="base">
              <a:lnSpc>
                <a:spcPct val="150000"/>
              </a:lnSpc>
              <a:spcAft>
                <a:spcPts val="730"/>
              </a:spcAft>
              <a:buClr>
                <a:srgbClr val="000000"/>
              </a:buClr>
              <a:buSzPts val="1200"/>
              <a:buFont typeface="Wingdings" panose="05000000000000000000" pitchFamily="2" charset="2"/>
              <a:buChar char="q"/>
            </a:pPr>
            <a:r>
              <a:rPr lang="en-IN" sz="2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Smith, J. (2024). Heart Disease Prediction Using Machine Learning. Journal of Medical Data Science, 12(3), 45-67. doi:10.1016/j.jmds.2024.04.003 </a:t>
            </a:r>
            <a:endParaRPr lang="en-IN" sz="2800" kern="100" dirty="0">
              <a:solidFill>
                <a:srgbClr val="000000"/>
              </a:solidFill>
              <a:effectLst/>
              <a:latin typeface="Times New Roman" panose="02020603050405020304" pitchFamily="18" charset="0"/>
              <a:ea typeface="Times New Roman" panose="02020603050405020304" pitchFamily="18" charset="0"/>
            </a:endParaRPr>
          </a:p>
          <a:p>
            <a:pPr marL="457200" marR="2540" lvl="0" indent="-457200" algn="just" fontAlgn="base">
              <a:lnSpc>
                <a:spcPct val="150000"/>
              </a:lnSpc>
              <a:spcAft>
                <a:spcPts val="730"/>
              </a:spcAft>
              <a:buClr>
                <a:srgbClr val="000000"/>
              </a:buClr>
              <a:buSzPts val="1200"/>
              <a:buFont typeface="Wingdings" panose="05000000000000000000" pitchFamily="2" charset="2"/>
              <a:buChar char="q"/>
            </a:pPr>
            <a:r>
              <a:rPr lang="en-IN" sz="2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Brown, R. (2023). A Study on Support Vector Machines in Healthcare. Healthcare Informatics Review, 8(2), 112-130. https://doi.org/10.1093/hir/8.2.112 </a:t>
            </a:r>
            <a:endParaRPr lang="en-IN" sz="2800" kern="100" dirty="0">
              <a:solidFill>
                <a:srgbClr val="000000"/>
              </a:solidFill>
              <a:effectLst/>
              <a:latin typeface="Times New Roman" panose="02020603050405020304" pitchFamily="18" charset="0"/>
              <a:ea typeface="Times New Roman" panose="02020603050405020304" pitchFamily="18" charset="0"/>
            </a:endParaRPr>
          </a:p>
          <a:p>
            <a:pPr marL="457200" marR="2540" lvl="0" indent="-457200" algn="just" fontAlgn="base">
              <a:lnSpc>
                <a:spcPct val="150000"/>
              </a:lnSpc>
              <a:spcAft>
                <a:spcPts val="730"/>
              </a:spcAft>
              <a:buClr>
                <a:srgbClr val="000000"/>
              </a:buClr>
              <a:buSzPts val="1200"/>
              <a:buFont typeface="Wingdings" panose="05000000000000000000" pitchFamily="2" charset="2"/>
              <a:buChar char="q"/>
            </a:pPr>
            <a:r>
              <a:rPr lang="en-IN" sz="2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White, A. (2023). Predicting Heart Disease with Ensemble Learning. International Journal of Machine Learning Applications, 15(4), 221-240. doi:10.1109/IJMLA.2023.0321 </a:t>
            </a:r>
            <a:endParaRPr lang="en-IN" sz="2800" kern="100" dirty="0">
              <a:solidFill>
                <a:srgbClr val="000000"/>
              </a:solidFill>
              <a:effectLst/>
              <a:latin typeface="Times New Roman" panose="02020603050405020304" pitchFamily="18" charset="0"/>
              <a:ea typeface="Times New Roman" panose="02020603050405020304" pitchFamily="18" charset="0"/>
            </a:endParaRPr>
          </a:p>
          <a:p>
            <a:pPr marL="457200" marR="2540" lvl="0" indent="-457200" algn="just" fontAlgn="base">
              <a:lnSpc>
                <a:spcPct val="150000"/>
              </a:lnSpc>
              <a:spcAft>
                <a:spcPts val="730"/>
              </a:spcAft>
              <a:buClr>
                <a:srgbClr val="000000"/>
              </a:buClr>
              <a:buSzPts val="1200"/>
              <a:buFont typeface="Wingdings" panose="05000000000000000000" pitchFamily="2" charset="2"/>
              <a:buChar char="q"/>
            </a:pPr>
            <a:r>
              <a:rPr lang="en-IN" sz="2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Johnson, M. (2024). Decision Tree Models in Cardiovascular Risk Prediction. Journal of </a:t>
            </a:r>
          </a:p>
          <a:p>
            <a:pPr marL="6350" marR="2540" indent="-6350" algn="just">
              <a:lnSpc>
                <a:spcPct val="150000"/>
              </a:lnSpc>
              <a:spcAft>
                <a:spcPts val="1365"/>
              </a:spcAft>
              <a:buNone/>
            </a:pPr>
            <a:r>
              <a:rPr lang="en-IN" sz="2800" kern="100" dirty="0">
                <a:solidFill>
                  <a:srgbClr val="000000"/>
                </a:solidFill>
                <a:effectLst/>
                <a:latin typeface="Times New Roman" panose="02020603050405020304" pitchFamily="18" charset="0"/>
                <a:ea typeface="Times New Roman" panose="02020603050405020304" pitchFamily="18" charset="0"/>
              </a:rPr>
              <a:t>     Cardiovascular Research, 17(1), 85-101. https://doi.org/10.1016/j.jcvres.2024.01.015 </a:t>
            </a:r>
          </a:p>
          <a:p>
            <a:pPr marL="457200" marR="2540" lvl="0" indent="-457200" algn="just" fontAlgn="base">
              <a:lnSpc>
                <a:spcPct val="150000"/>
              </a:lnSpc>
              <a:spcAft>
                <a:spcPts val="730"/>
              </a:spcAft>
              <a:buClr>
                <a:srgbClr val="000000"/>
              </a:buClr>
              <a:buSzPts val="1200"/>
              <a:buFont typeface="Wingdings" panose="05000000000000000000" pitchFamily="2" charset="2"/>
              <a:buChar char="q"/>
            </a:pPr>
            <a:r>
              <a:rPr lang="en-IN" sz="2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Harris, L. (2022). K-Nearest </a:t>
            </a:r>
            <a:r>
              <a:rPr lang="en-IN" sz="2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Neighbors</a:t>
            </a:r>
            <a:r>
              <a:rPr lang="en-IN" sz="2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Algorithm in Medical Predictions. Medical Data Analytics Journal, 19(3), 67-84. doi:10.1016/j.mdaj.2022.07.002 </a:t>
            </a:r>
          </a:p>
          <a:p>
            <a:pPr marL="6350" indent="-6350" algn="just">
              <a:lnSpc>
                <a:spcPct val="150000"/>
              </a:lnSpc>
              <a:spcAft>
                <a:spcPts val="1365"/>
              </a:spcAft>
              <a:buNone/>
            </a:pPr>
            <a:r>
              <a:rPr lang="en-IN" sz="2800" kern="100" dirty="0">
                <a:solidFill>
                  <a:srgbClr val="000000"/>
                </a:solidFill>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86288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6477000" y="723901"/>
            <a:ext cx="10355425" cy="1188467"/>
          </a:xfrm>
          <a:prstGeom prst="rect">
            <a:avLst/>
          </a:prstGeom>
        </p:spPr>
        <p:txBody>
          <a:bodyPr wrap="square" lIns="0" tIns="0" rIns="0" bIns="0" rtlCol="0" anchor="t">
            <a:spAutoFit/>
          </a:bodyPr>
          <a:lstStyle/>
          <a:p>
            <a:pPr marL="0" lvl="0" indent="0" algn="l">
              <a:lnSpc>
                <a:spcPts val="11400"/>
              </a:lnSpc>
            </a:pPr>
            <a:r>
              <a:rPr lang="en-US" sz="3000" b="1" dirty="0">
                <a:solidFill>
                  <a:srgbClr val="1D1D1F"/>
                </a:solidFill>
                <a:latin typeface="Times New Roman" panose="02020603050405020304" pitchFamily="18" charset="0"/>
                <a:ea typeface="Raleway Bold"/>
                <a:cs typeface="Times New Roman" panose="02020603050405020304" pitchFamily="18" charset="0"/>
                <a:sym typeface="Raleway Bold"/>
              </a:rPr>
              <a:t>INTRODUCTION</a:t>
            </a:r>
          </a:p>
        </p:txBody>
      </p:sp>
      <p:sp>
        <p:nvSpPr>
          <p:cNvPr id="7" name="TextBox 7"/>
          <p:cNvSpPr txBox="1"/>
          <p:nvPr/>
        </p:nvSpPr>
        <p:spPr>
          <a:xfrm>
            <a:off x="1524000" y="2095500"/>
            <a:ext cx="15773400" cy="6385851"/>
          </a:xfrm>
          <a:prstGeom prst="rect">
            <a:avLst/>
          </a:prstGeom>
        </p:spPr>
        <p:txBody>
          <a:bodyPr wrap="square" lIns="0" tIns="0" rIns="0" bIns="0" rtlCol="0" anchor="t">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 </a:t>
            </a:r>
          </a:p>
          <a:p>
            <a:pPr marL="342900" lvl="0" indent="-342900" algn="just">
              <a:lnSpc>
                <a:spcPct val="15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This project introduces a holistic machine learning pipeline for heart disease prediction by leveraging an ensemble of K-Nearest Neighbors (KNN), Support Vector Machines (SVM), and Decision Tree models.</a:t>
            </a:r>
          </a:p>
          <a:p>
            <a:pPr marL="342900" lvl="0" indent="-342900" algn="just">
              <a:lnSpc>
                <a:spcPct val="15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system incorporates data preprocessing techniques, including Exploratory Data Analysis (EDA), outlier detection, and feature scaling using </a:t>
            </a:r>
            <a:r>
              <a:rPr lang="en-US" sz="2800" dirty="0" err="1">
                <a:latin typeface="Times New Roman" panose="02020603050405020304" pitchFamily="18" charset="0"/>
                <a:cs typeface="Times New Roman" panose="02020603050405020304" pitchFamily="18" charset="0"/>
              </a:rPr>
              <a:t>MinMax</a:t>
            </a:r>
            <a:r>
              <a:rPr lang="en-US" sz="2800" dirty="0">
                <a:latin typeface="Times New Roman" panose="02020603050405020304" pitchFamily="18" charset="0"/>
                <a:cs typeface="Times New Roman" panose="02020603050405020304" pitchFamily="18" charset="0"/>
              </a:rPr>
              <a:t> Scaler. </a:t>
            </a:r>
          </a:p>
          <a:p>
            <a:pPr marL="342900" lvl="0" indent="-342900" algn="just">
              <a:lnSpc>
                <a:spcPct val="15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To enhance diagnostic accuracy, hyperparameter tuning is applied, ensuring optimal model performance. The pipeline undergoes rigorous evaluation through accuracy metrics and classification reports, offering a comparative analysis of the models. </a:t>
            </a:r>
          </a:p>
          <a:p>
            <a:pPr marL="342900" lvl="0" indent="-342900" algn="just">
              <a:lnSpc>
                <a:spcPct val="15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With its scalable and efficient design, this solution aims to automate and improve the accuracy of heart disease diagnosis, providing a reliable tool for real-world medical applications.</a:t>
            </a:r>
            <a:endParaRPr lang="en-US" sz="2800" dirty="0">
              <a:solidFill>
                <a:srgbClr val="1D1D1F"/>
              </a:solidFill>
              <a:latin typeface="Times New Roman" panose="02020603050405020304" pitchFamily="18" charset="0"/>
              <a:ea typeface="Now"/>
              <a:cs typeface="Times New Roman" panose="02020603050405020304" pitchFamily="18" charset="0"/>
              <a:sym typeface="Now"/>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txBody>
          <a:bodyPr/>
          <a:lstStyle/>
          <a:p>
            <a:endParaRPr lang="en-IN" dirty="0"/>
          </a:p>
        </p:txBody>
      </p:sp>
      <p:sp>
        <p:nvSpPr>
          <p:cNvPr id="3" name="Freeform 3"/>
          <p:cNvSpPr/>
          <p:nvPr/>
        </p:nvSpPr>
        <p:spPr>
          <a:xfrm>
            <a:off x="-1" y="190500"/>
            <a:ext cx="10210801" cy="100965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8382000" y="0"/>
            <a:ext cx="9906000"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2273496" y="3847490"/>
            <a:ext cx="13741008" cy="1766491"/>
          </a:xfrm>
          <a:prstGeom prst="rect">
            <a:avLst/>
          </a:prstGeom>
        </p:spPr>
        <p:txBody>
          <a:bodyPr lIns="0" tIns="0" rIns="0" bIns="0" rtlCol="0" anchor="t">
            <a:spAutoFit/>
          </a:bodyPr>
          <a:lstStyle/>
          <a:p>
            <a:pPr marL="0" lvl="0" indent="0" algn="ctr">
              <a:lnSpc>
                <a:spcPts val="13578"/>
              </a:lnSpc>
            </a:pPr>
            <a:r>
              <a:rPr lang="en-US" sz="12343" b="1">
                <a:solidFill>
                  <a:srgbClr val="1D1D1F"/>
                </a:solidFill>
                <a:latin typeface="Raleway Bold"/>
                <a:ea typeface="Raleway Bold"/>
                <a:cs typeface="Raleway Bold"/>
                <a:sym typeface="Raleway Bold"/>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B9C952-CA27-145D-033C-37EF19768994}"/>
              </a:ext>
            </a:extLst>
          </p:cNvPr>
          <p:cNvSpPr txBox="1"/>
          <p:nvPr/>
        </p:nvSpPr>
        <p:spPr>
          <a:xfrm>
            <a:off x="5791200" y="571500"/>
            <a:ext cx="9144000" cy="1272913"/>
          </a:xfrm>
          <a:prstGeom prst="rect">
            <a:avLst/>
          </a:prstGeom>
          <a:noFill/>
        </p:spPr>
        <p:txBody>
          <a:bodyPr wrap="square">
            <a:spAutoFit/>
          </a:bodyPr>
          <a:lstStyle/>
          <a:p>
            <a:pPr marL="274638" lvl="0">
              <a:lnSpc>
                <a:spcPts val="11400"/>
              </a:lnSpc>
            </a:pPr>
            <a:r>
              <a:rPr lang="en-US" sz="2800" b="1" dirty="0">
                <a:solidFill>
                  <a:srgbClr val="1D1D1F"/>
                </a:solidFill>
                <a:latin typeface="Times New Roman" panose="02020603050405020304" pitchFamily="18" charset="0"/>
                <a:ea typeface="Raleway Bold"/>
                <a:cs typeface="Times New Roman" panose="02020603050405020304" pitchFamily="18" charset="0"/>
                <a:sym typeface="Raleway Bold"/>
              </a:rPr>
              <a:t>PROBLEM</a:t>
            </a:r>
            <a:r>
              <a:rPr lang="en-US" b="1" dirty="0">
                <a:solidFill>
                  <a:srgbClr val="1D1D1F"/>
                </a:solidFill>
                <a:latin typeface="Times New Roman" panose="02020603050405020304" pitchFamily="18" charset="0"/>
                <a:ea typeface="Raleway Bold"/>
                <a:cs typeface="Times New Roman" panose="02020603050405020304" pitchFamily="18" charset="0"/>
                <a:sym typeface="Raleway Bold"/>
              </a:rPr>
              <a:t>  </a:t>
            </a:r>
            <a:r>
              <a:rPr lang="en-US" sz="2800" b="1" dirty="0">
                <a:solidFill>
                  <a:srgbClr val="1D1D1F"/>
                </a:solidFill>
                <a:latin typeface="Times New Roman" panose="02020603050405020304" pitchFamily="18" charset="0"/>
                <a:ea typeface="Raleway Bold"/>
                <a:cs typeface="Times New Roman" panose="02020603050405020304" pitchFamily="18" charset="0"/>
                <a:sym typeface="Raleway Bold"/>
              </a:rPr>
              <a:t>STATEMENT</a:t>
            </a:r>
          </a:p>
        </p:txBody>
      </p:sp>
      <p:sp>
        <p:nvSpPr>
          <p:cNvPr id="7" name="TextBox 6">
            <a:extLst>
              <a:ext uri="{FF2B5EF4-FFF2-40B4-BE49-F238E27FC236}">
                <a16:creationId xmlns:a16="http://schemas.microsoft.com/office/drawing/2014/main" id="{FD5E9D84-162D-A2D5-BA5E-5A12082A087D}"/>
              </a:ext>
            </a:extLst>
          </p:cNvPr>
          <p:cNvSpPr txBox="1"/>
          <p:nvPr/>
        </p:nvSpPr>
        <p:spPr>
          <a:xfrm>
            <a:off x="1676400" y="2247900"/>
            <a:ext cx="14935200" cy="7124514"/>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Heart disease is the leading cause of global mortality, responsible for over 17.9 million deaths annually. Early detection is crucial but remains challenging due to limitations in traditional diagnostic methods, which are often slow, subjective, and resource-intensive.</a:t>
            </a:r>
          </a:p>
          <a:p>
            <a:pPr marL="285750" indent="-285750" algn="just">
              <a:lnSpc>
                <a:spcPct val="150000"/>
              </a:lnSpc>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  Machine learning (ML) can enhance heart disease prediction by </a:t>
            </a:r>
            <a:r>
              <a:rPr lang="en-IN" sz="2800" dirty="0" err="1">
                <a:latin typeface="Times New Roman" panose="02020603050405020304" pitchFamily="18" charset="0"/>
                <a:cs typeface="Times New Roman" panose="02020603050405020304" pitchFamily="18" charset="0"/>
              </a:rPr>
              <a:t>analyzing</a:t>
            </a:r>
            <a:r>
              <a:rPr lang="en-IN" sz="2800" dirty="0">
                <a:latin typeface="Times New Roman" panose="02020603050405020304" pitchFamily="18" charset="0"/>
                <a:cs typeface="Times New Roman" panose="02020603050405020304" pitchFamily="18" charset="0"/>
              </a:rPr>
              <a:t> patient data for early risk identification. However, individual ML models like K-Nearest </a:t>
            </a:r>
            <a:r>
              <a:rPr lang="en-IN" sz="2800" dirty="0" err="1">
                <a:latin typeface="Times New Roman" panose="02020603050405020304" pitchFamily="18" charset="0"/>
                <a:cs typeface="Times New Roman" panose="02020603050405020304" pitchFamily="18" charset="0"/>
              </a:rPr>
              <a:t>Neighbors</a:t>
            </a:r>
            <a:r>
              <a:rPr lang="en-IN" sz="2800" dirty="0">
                <a:latin typeface="Times New Roman" panose="02020603050405020304" pitchFamily="18" charset="0"/>
                <a:cs typeface="Times New Roman" panose="02020603050405020304" pitchFamily="18" charset="0"/>
              </a:rPr>
              <a:t> (KNN), Support Vector Classifiers (SVC), and Decision Trees (DT) have limitations such as overfitting, sensitivity to parameters, and computational inefficiencies. </a:t>
            </a:r>
          </a:p>
          <a:p>
            <a:pPr marL="285750" indent="-285750" algn="just">
              <a:lnSpc>
                <a:spcPct val="150000"/>
              </a:lnSpc>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 This research proposes an ensemble-based ML model combining KNN, SVC, and DT with hyperparameter tuning to improve diagnostic accuracy. By optimizing predictive performance and automating risk assessment, this approach aims to assist clinicians in faster, more reliable heart disease diagnosis, ultimately reducing mortality rates.</a:t>
            </a:r>
          </a:p>
        </p:txBody>
      </p:sp>
    </p:spTree>
    <p:extLst>
      <p:ext uri="{BB962C8B-B14F-4D97-AF65-F5344CB8AC3E}">
        <p14:creationId xmlns:p14="http://schemas.microsoft.com/office/powerpoint/2010/main" val="251984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3"/>
          <p:cNvSpPr txBox="1"/>
          <p:nvPr/>
        </p:nvSpPr>
        <p:spPr>
          <a:xfrm>
            <a:off x="2095986" y="300096"/>
            <a:ext cx="14793493" cy="2554545"/>
          </a:xfrm>
          <a:prstGeom prst="rect">
            <a:avLst/>
          </a:prstGeom>
        </p:spPr>
        <p:txBody>
          <a:bodyPr wrap="square" lIns="0" tIns="0" rIns="0" bIns="0" rtlCol="0" anchor="t">
            <a:spAutoFit/>
          </a:bodyPr>
          <a:lstStyle/>
          <a:p>
            <a:pPr marL="0" lvl="0" indent="0" algn="l">
              <a:lnSpc>
                <a:spcPts val="8439"/>
              </a:lnSpc>
              <a:spcBef>
                <a:spcPct val="0"/>
              </a:spcBef>
            </a:pPr>
            <a:r>
              <a:rPr lang="en-US" sz="3000" b="1" dirty="0">
                <a:solidFill>
                  <a:srgbClr val="1D1D1F"/>
                </a:solidFill>
                <a:latin typeface="Times New Roman" panose="02020603050405020304" pitchFamily="18" charset="0"/>
                <a:ea typeface="Raleway Bold"/>
                <a:cs typeface="Times New Roman" panose="02020603050405020304" pitchFamily="18" charset="0"/>
                <a:sym typeface="Raleway Bold"/>
              </a:rPr>
              <a:t>                                                    EXISTING SYSTEM</a:t>
            </a:r>
          </a:p>
          <a:p>
            <a:pPr marL="0" marR="0" lvl="0" indent="0" algn="l" defTabSz="914400" rtl="0" eaLnBrk="0" fontAlgn="base" latinLnBrk="0" hangingPunct="0">
              <a:lnSpc>
                <a:spcPct val="100000"/>
              </a:lnSpc>
              <a:spcBef>
                <a:spcPct val="0"/>
              </a:spcBef>
              <a:spcAft>
                <a:spcPct val="0"/>
              </a:spcAft>
              <a:buClrTx/>
              <a:buSzTx/>
              <a:tabLst/>
            </a:pPr>
            <a:endParaRPr lang="en-IN" sz="2400" dirty="0"/>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buFont typeface="+mj-lt"/>
              <a:buAutoNum type="arabicPeriod"/>
            </a:pPr>
            <a:endParaRPr lang="en-US" sz="2400" dirty="0"/>
          </a:p>
          <a:p>
            <a:pPr>
              <a:buFont typeface="+mj-lt"/>
              <a:buAutoNum type="arabicPeriod"/>
            </a:pPr>
            <a:endParaRPr lang="en-US" sz="2400" dirty="0"/>
          </a:p>
        </p:txBody>
      </p:sp>
      <p:sp>
        <p:nvSpPr>
          <p:cNvPr id="15" name="TextBox 9">
            <a:extLst>
              <a:ext uri="{FF2B5EF4-FFF2-40B4-BE49-F238E27FC236}">
                <a16:creationId xmlns:a16="http://schemas.microsoft.com/office/drawing/2014/main" id="{4F2E9BCF-2500-2DCF-0FAA-BBD49D102E96}"/>
              </a:ext>
            </a:extLst>
          </p:cNvPr>
          <p:cNvSpPr txBox="1"/>
          <p:nvPr/>
        </p:nvSpPr>
        <p:spPr>
          <a:xfrm>
            <a:off x="10287000" y="6896100"/>
            <a:ext cx="6914755" cy="1552092"/>
          </a:xfrm>
          <a:prstGeom prst="rect">
            <a:avLst/>
          </a:prstGeom>
        </p:spPr>
        <p:txBody>
          <a:bodyPr lIns="0" tIns="0" rIns="0" bIns="0" rtlCol="0" anchor="t">
            <a:spAutoFit/>
          </a:bodyPr>
          <a:lstStyle/>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p:txBody>
      </p:sp>
      <p:sp>
        <p:nvSpPr>
          <p:cNvPr id="16" name="TextBox 9">
            <a:extLst>
              <a:ext uri="{FF2B5EF4-FFF2-40B4-BE49-F238E27FC236}">
                <a16:creationId xmlns:a16="http://schemas.microsoft.com/office/drawing/2014/main" id="{5484768C-F5E2-4EED-890A-54923DEAD7E4}"/>
              </a:ext>
            </a:extLst>
          </p:cNvPr>
          <p:cNvSpPr txBox="1"/>
          <p:nvPr/>
        </p:nvSpPr>
        <p:spPr>
          <a:xfrm>
            <a:off x="1981199" y="5143501"/>
            <a:ext cx="15104154" cy="1244315"/>
          </a:xfrm>
          <a:prstGeom prst="rect">
            <a:avLst/>
          </a:prstGeom>
        </p:spPr>
        <p:txBody>
          <a:bodyPr wrap="square" lIns="0" tIns="0" rIns="0" bIns="0" rtlCol="0" anchor="t">
            <a:spAutoFit/>
          </a:bodyPr>
          <a:lstStyle/>
          <a:p>
            <a:pPr marL="0" lvl="0" indent="0" algn="just">
              <a:lnSpc>
                <a:spcPts val="2419"/>
              </a:lnSpc>
            </a:pPr>
            <a:endParaRPr lang="en-US" sz="3000" b="1" dirty="0">
              <a:solidFill>
                <a:srgbClr val="1D1D1F"/>
              </a:solidFill>
              <a:latin typeface="Times New Roman" panose="02020603050405020304" pitchFamily="18" charset="0"/>
              <a:ea typeface="Now"/>
              <a:cs typeface="Times New Roman" panose="02020603050405020304" pitchFamily="18" charset="0"/>
              <a:sym typeface="Now"/>
            </a:endParaRPr>
          </a:p>
          <a:p>
            <a:pPr marL="342900" lvl="0" indent="-342900" algn="just">
              <a:lnSpc>
                <a:spcPts val="2419"/>
              </a:lnSpc>
              <a:buFont typeface="Arial" panose="020B0604020202020204" pitchFamily="34" charset="0"/>
              <a:buChar char="•"/>
            </a:pPr>
            <a:endParaRPr lang="en-US" sz="2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p:txBody>
      </p:sp>
      <p:sp>
        <p:nvSpPr>
          <p:cNvPr id="4" name="Rectangle 2">
            <a:extLst>
              <a:ext uri="{FF2B5EF4-FFF2-40B4-BE49-F238E27FC236}">
                <a16:creationId xmlns:a16="http://schemas.microsoft.com/office/drawing/2014/main" id="{197EA611-4D9E-FA32-9733-4B5FD020181C}"/>
              </a:ext>
            </a:extLst>
          </p:cNvPr>
          <p:cNvSpPr>
            <a:spLocks noChangeArrowheads="1"/>
          </p:cNvSpPr>
          <p:nvPr/>
        </p:nvSpPr>
        <p:spPr bwMode="auto">
          <a:xfrm>
            <a:off x="0" y="-18466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5" name="Rectangle 3">
            <a:extLst>
              <a:ext uri="{FF2B5EF4-FFF2-40B4-BE49-F238E27FC236}">
                <a16:creationId xmlns:a16="http://schemas.microsoft.com/office/drawing/2014/main" id="{F7A3FE47-7CF4-011F-39CA-CAA247C47CA2}"/>
              </a:ext>
            </a:extLst>
          </p:cNvPr>
          <p:cNvSpPr>
            <a:spLocks noChangeArrowheads="1"/>
          </p:cNvSpPr>
          <p:nvPr/>
        </p:nvSpPr>
        <p:spPr bwMode="auto">
          <a:xfrm rot="10800000" flipV="1">
            <a:off x="1981199" y="3555243"/>
            <a:ext cx="16611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3" name="Rectangle 1">
            <a:extLst>
              <a:ext uri="{FF2B5EF4-FFF2-40B4-BE49-F238E27FC236}">
                <a16:creationId xmlns:a16="http://schemas.microsoft.com/office/drawing/2014/main" id="{BB6F21FD-5FD8-FFC5-5E48-216520E6A8D3}"/>
              </a:ext>
            </a:extLst>
          </p:cNvPr>
          <p:cNvSpPr>
            <a:spLocks noChangeArrowheads="1"/>
          </p:cNvSpPr>
          <p:nvPr/>
        </p:nvSpPr>
        <p:spPr bwMode="auto">
          <a:xfrm>
            <a:off x="1826356" y="1104900"/>
            <a:ext cx="15332752" cy="8494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buNone/>
            </a:pPr>
            <a:endParaRPr lang="en-US" sz="2800" b="1"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Relies heavily on traditional methods such as clinical assessments, ECG, and imaging techniques like     angiography.</a:t>
            </a:r>
          </a:p>
          <a:p>
            <a:pPr algn="just">
              <a:buFont typeface="+mj-lt"/>
              <a:buAutoNum type="arabicPeriod"/>
            </a:pPr>
            <a:endParaRPr lang="en-US" sz="2800" dirty="0">
              <a:latin typeface="Times New Roman" panose="02020603050405020304" pitchFamily="18" charset="0"/>
              <a:cs typeface="Times New Roman" panose="02020603050405020304" pitchFamily="18" charset="0"/>
            </a:endParaRPr>
          </a:p>
          <a:p>
            <a:pPr algn="just">
              <a:buFont typeface="+mj-lt"/>
              <a:buAutoNum type="arabicPeriod"/>
            </a:pPr>
            <a:r>
              <a:rPr lang="en-US" sz="2800" dirty="0">
                <a:latin typeface="Times New Roman" panose="02020603050405020304" pitchFamily="18" charset="0"/>
                <a:cs typeface="Times New Roman" panose="02020603050405020304" pitchFamily="18" charset="0"/>
              </a:rPr>
              <a:t>Subjective and resource-intensive, requiring expert interpretation and advanced equipment.</a:t>
            </a:r>
          </a:p>
          <a:p>
            <a:pPr algn="just">
              <a:buFont typeface="+mj-lt"/>
              <a:buAutoNum type="arabicPeriod"/>
            </a:pPr>
            <a:endParaRPr lang="en-US" sz="2800" dirty="0">
              <a:latin typeface="Times New Roman" panose="02020603050405020304" pitchFamily="18" charset="0"/>
              <a:cs typeface="Times New Roman" panose="02020603050405020304" pitchFamily="18" charset="0"/>
            </a:endParaRPr>
          </a:p>
          <a:p>
            <a:pPr algn="just">
              <a:buFont typeface="+mj-lt"/>
              <a:buAutoNum type="arabicPeriod"/>
            </a:pPr>
            <a:r>
              <a:rPr lang="en-US" sz="2800" dirty="0">
                <a:latin typeface="Times New Roman" panose="02020603050405020304" pitchFamily="18" charset="0"/>
                <a:cs typeface="Times New Roman" panose="02020603050405020304" pitchFamily="18" charset="0"/>
              </a:rPr>
              <a:t>Often invasive, like angiography, making it unsuitable for early detection or widespread screening.</a:t>
            </a:r>
          </a:p>
          <a:p>
            <a:pPr algn="just">
              <a:buFont typeface="+mj-lt"/>
              <a:buAutoNum type="arabicPeriod"/>
            </a:pPr>
            <a:endParaRPr lang="en-US" sz="2800" dirty="0">
              <a:latin typeface="Times New Roman" panose="02020603050405020304" pitchFamily="18" charset="0"/>
              <a:cs typeface="Times New Roman" panose="02020603050405020304" pitchFamily="18" charset="0"/>
            </a:endParaRPr>
          </a:p>
          <a:p>
            <a:pPr algn="just">
              <a:buFont typeface="+mj-lt"/>
              <a:buAutoNum type="arabicPeriod"/>
            </a:pPr>
            <a:r>
              <a:rPr lang="en-US" sz="2800" dirty="0">
                <a:latin typeface="Times New Roman" panose="02020603050405020304" pitchFamily="18" charset="0"/>
                <a:cs typeface="Times New Roman" panose="02020603050405020304" pitchFamily="18" charset="0"/>
              </a:rPr>
              <a:t>Limited scalability, particularly in low-resource settings due to cost and infrastructure requirements.</a:t>
            </a:r>
          </a:p>
          <a:p>
            <a:pPr algn="just">
              <a:buFont typeface="+mj-lt"/>
              <a:buAutoNum type="arabicPeriod"/>
            </a:pPr>
            <a:endParaRPr lang="en-US" sz="28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Early machine learning models like logistic regression and decision trees showed promise but struggled with complex datasets.</a:t>
            </a:r>
          </a:p>
          <a:p>
            <a:pPr algn="just">
              <a:buFont typeface="+mj-lt"/>
              <a:buAutoNum type="arabicPeriod"/>
            </a:pPr>
            <a:endParaRPr lang="en-US" sz="2800" dirty="0">
              <a:latin typeface="Times New Roman" panose="02020603050405020304" pitchFamily="18" charset="0"/>
              <a:cs typeface="Times New Roman" panose="02020603050405020304" pitchFamily="18" charset="0"/>
            </a:endParaRPr>
          </a:p>
          <a:p>
            <a:pPr algn="just">
              <a:buFont typeface="+mj-lt"/>
              <a:buAutoNum type="arabicPeriod"/>
            </a:pPr>
            <a:r>
              <a:rPr lang="en-US" sz="2800" dirty="0">
                <a:latin typeface="Times New Roman" panose="02020603050405020304" pitchFamily="18" charset="0"/>
                <a:cs typeface="Times New Roman" panose="02020603050405020304" pitchFamily="18" charset="0"/>
              </a:rPr>
              <a:t>Advanced techniques such as Random Forests reduce overfitting but still lack interpretability.</a:t>
            </a:r>
          </a:p>
          <a:p>
            <a:pPr algn="just">
              <a:buFont typeface="+mj-lt"/>
              <a:buAutoNum type="arabicPeriod"/>
            </a:pPr>
            <a:endParaRPr lang="en-US" sz="2800" dirty="0">
              <a:latin typeface="Times New Roman" panose="02020603050405020304" pitchFamily="18" charset="0"/>
              <a:cs typeface="Times New Roman" panose="02020603050405020304" pitchFamily="18" charset="0"/>
            </a:endParaRPr>
          </a:p>
          <a:p>
            <a:pPr algn="just">
              <a:buFont typeface="+mj-lt"/>
              <a:buAutoNum type="arabicPeriod"/>
            </a:pPr>
            <a:r>
              <a:rPr lang="en-US" sz="2800" dirty="0">
                <a:latin typeface="Times New Roman" panose="02020603050405020304" pitchFamily="18" charset="0"/>
                <a:cs typeface="Times New Roman" panose="02020603050405020304" pitchFamily="18" charset="0"/>
              </a:rPr>
              <a:t>Lack of integration into clinical workflows limits real-world applicability and adoption.</a:t>
            </a:r>
          </a:p>
          <a:p>
            <a:pPr marR="0" lvl="0" algn="just" defTabSz="914400" rtl="0" eaLnBrk="0" fontAlgn="base" latinLnBrk="0" hangingPunct="0">
              <a:spcBef>
                <a:spcPct val="0"/>
              </a:spcBef>
              <a:spcAft>
                <a:spcPct val="0"/>
              </a:spcAft>
              <a:buClrTx/>
              <a:buSzTx/>
              <a:tabLst/>
            </a:pP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1028700" y="2403942"/>
            <a:ext cx="6914755" cy="301236"/>
          </a:xfrm>
          <a:prstGeom prst="rect">
            <a:avLst/>
          </a:prstGeom>
        </p:spPr>
        <p:txBody>
          <a:bodyPr lIns="0" tIns="0" rIns="0" bIns="0" rtlCol="0" anchor="t">
            <a:spAutoFit/>
          </a:bodyPr>
          <a:lstStyle/>
          <a:p>
            <a:pPr marL="0" lvl="0" indent="0" algn="just">
              <a:lnSpc>
                <a:spcPts val="2419"/>
              </a:lnSpc>
            </a:pPr>
            <a:r>
              <a:rPr lang="en-US" sz="1860" dirty="0">
                <a:solidFill>
                  <a:srgbClr val="1D1D1F"/>
                </a:solidFill>
                <a:latin typeface="Now"/>
                <a:ea typeface="Now"/>
                <a:cs typeface="Now"/>
                <a:sym typeface="Now"/>
              </a:rPr>
              <a:t>.</a:t>
            </a:r>
          </a:p>
        </p:txBody>
      </p:sp>
      <p:sp>
        <p:nvSpPr>
          <p:cNvPr id="9" name="TextBox 9"/>
          <p:cNvSpPr txBox="1"/>
          <p:nvPr/>
        </p:nvSpPr>
        <p:spPr>
          <a:xfrm>
            <a:off x="6793624" y="1130226"/>
            <a:ext cx="9353155" cy="1552092"/>
          </a:xfrm>
          <a:prstGeom prst="rect">
            <a:avLst/>
          </a:prstGeom>
        </p:spPr>
        <p:txBody>
          <a:bodyPr wrap="square" lIns="0" tIns="0" rIns="0" bIns="0" rtlCol="0" anchor="t">
            <a:spAutoFit/>
          </a:bodyPr>
          <a:lstStyle/>
          <a:p>
            <a:pPr algn="just">
              <a:lnSpc>
                <a:spcPts val="2419"/>
              </a:lnSpc>
            </a:pPr>
            <a:r>
              <a:rPr lang="en-IN" sz="3000" b="1" spc="-1" dirty="0">
                <a:latin typeface="Times New Roman" panose="02020603050405020304" pitchFamily="18" charset="0"/>
                <a:cs typeface="Times New Roman" panose="02020603050405020304" pitchFamily="18" charset="0"/>
              </a:rPr>
              <a:t>LITERATURE SURVEY</a:t>
            </a: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p:txBody>
      </p:sp>
      <p:sp>
        <p:nvSpPr>
          <p:cNvPr id="2" name="TextBox 9">
            <a:extLst>
              <a:ext uri="{FF2B5EF4-FFF2-40B4-BE49-F238E27FC236}">
                <a16:creationId xmlns:a16="http://schemas.microsoft.com/office/drawing/2014/main" id="{94ED1DAC-5993-EFA6-4EB3-C286FDF33BD1}"/>
              </a:ext>
            </a:extLst>
          </p:cNvPr>
          <p:cNvSpPr txBox="1"/>
          <p:nvPr/>
        </p:nvSpPr>
        <p:spPr>
          <a:xfrm>
            <a:off x="1752600" y="2674698"/>
            <a:ext cx="9353155" cy="1552092"/>
          </a:xfrm>
          <a:prstGeom prst="rect">
            <a:avLst/>
          </a:prstGeom>
        </p:spPr>
        <p:txBody>
          <a:bodyPr wrap="square" lIns="0" tIns="0" rIns="0" bIns="0" rtlCol="0" anchor="t">
            <a:spAutoFit/>
          </a:bodyPr>
          <a:lstStyle/>
          <a:p>
            <a:pPr marL="0" lvl="0" indent="0" algn="just">
              <a:lnSpc>
                <a:spcPts val="2419"/>
              </a:lnSpc>
            </a:pPr>
            <a:endParaRPr lang="en-US" sz="3000" b="1"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a:p>
            <a:pPr marL="0" lvl="0" indent="0" algn="just">
              <a:lnSpc>
                <a:spcPts val="2419"/>
              </a:lnSpc>
            </a:pPr>
            <a:endParaRPr lang="en-US" sz="3000" dirty="0">
              <a:solidFill>
                <a:srgbClr val="1D1D1F"/>
              </a:solidFill>
              <a:latin typeface="Times New Roman" panose="02020603050405020304" pitchFamily="18" charset="0"/>
              <a:ea typeface="Now"/>
              <a:cs typeface="Times New Roman" panose="02020603050405020304" pitchFamily="18" charset="0"/>
              <a:sym typeface="Now"/>
            </a:endParaRPr>
          </a:p>
        </p:txBody>
      </p:sp>
      <p:sp>
        <p:nvSpPr>
          <p:cNvPr id="3" name="Rectangle 1">
            <a:extLst>
              <a:ext uri="{FF2B5EF4-FFF2-40B4-BE49-F238E27FC236}">
                <a16:creationId xmlns:a16="http://schemas.microsoft.com/office/drawing/2014/main" id="{0B240359-A116-71CF-74E8-20EC249E12F5}"/>
              </a:ext>
            </a:extLst>
          </p:cNvPr>
          <p:cNvSpPr>
            <a:spLocks noChangeArrowheads="1"/>
          </p:cNvSpPr>
          <p:nvPr/>
        </p:nvSpPr>
        <p:spPr bwMode="auto">
          <a:xfrm>
            <a:off x="2125981" y="1920615"/>
            <a:ext cx="15133319" cy="8279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eaLnBrk="0" fontAlgn="base" hangingPunct="0">
              <a:spcBef>
                <a:spcPct val="0"/>
              </a:spcBef>
              <a:spcAft>
                <a:spcPct val="0"/>
              </a:spcAft>
              <a:buFont typeface="Wingdings" panose="05000000000000000000" pitchFamily="2" charset="2"/>
              <a:buChar char="§"/>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Prediction of Heart Disease using Machine Learning Algorithms</a:t>
            </a:r>
            <a:r>
              <a:rPr lang="en-US" altLang="en-US" sz="2800" dirty="0">
                <a:latin typeface="Times New Roman" panose="02020603050405020304" pitchFamily="18" charset="0"/>
                <a:cs typeface="Times New Roman" panose="02020603050405020304" pitchFamily="18" charset="0"/>
              </a:rPr>
              <a:t>:</a:t>
            </a:r>
          </a:p>
          <a:p>
            <a:pPr marL="1249363" algn="just" eaLnBrk="0" fontAlgn="base" hangingPunct="0">
              <a:spcBef>
                <a:spcPct val="0"/>
              </a:spcBef>
              <a:spcAft>
                <a:spcPct val="0"/>
              </a:spcAft>
            </a:pPr>
            <a:r>
              <a:rPr lang="en-US" altLang="en-US" sz="2800" dirty="0">
                <a:latin typeface="Times New Roman" panose="02020603050405020304" pitchFamily="18" charset="0"/>
                <a:cs typeface="Times New Roman" panose="02020603050405020304" pitchFamily="18" charset="0"/>
              </a:rPr>
              <a:t>Authors: Smith, J., et al. </a:t>
            </a:r>
          </a:p>
          <a:p>
            <a:pPr marL="1249363" algn="just" eaLnBrk="0" fontAlgn="base" hangingPunct="0">
              <a:spcBef>
                <a:spcPct val="0"/>
              </a:spcBef>
              <a:spcAft>
                <a:spcPct val="0"/>
              </a:spcAf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Published in: IEEE Xplore, 2020 </a:t>
            </a:r>
          </a:p>
          <a:p>
            <a:pPr marL="1249363" marR="0" lvl="0" algn="just" defTabSz="914400" rtl="0" eaLnBrk="0" fontAlgn="base" latinLnBrk="0" hangingPunct="0">
              <a:spcBef>
                <a:spcPct val="0"/>
              </a:spcBef>
              <a:spcAft>
                <a:spcPct val="0"/>
              </a:spcAft>
              <a:buClrTx/>
              <a:buSzTx/>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Takeaways: Decision Tree and Random Forest used; achieved 78% accuracy but lacked      hyperparameter tuning. </a:t>
            </a:r>
          </a:p>
          <a:p>
            <a:pPr marL="1249363" marR="0" lvl="0" algn="just" defTabSz="914400" rtl="0" eaLnBrk="0" fontAlgn="base" latinLnBrk="0" hangingPunct="0">
              <a:spcBef>
                <a:spcPct val="0"/>
              </a:spcBef>
              <a:spcAft>
                <a:spcPct val="0"/>
              </a:spcAft>
              <a:buClrTx/>
              <a:buSzTx/>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Link: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IEEE Xplore</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marR="0" lvl="0" indent="-342900" algn="just"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Ensemble Learning for Cardiovascular Disease Prediction</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15963" marR="0" lvl="0" algn="just" defTabSz="914400" rtl="0" eaLnBrk="0" fontAlgn="base" latinLnBrk="0" hangingPunct="0">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Authors: Patel, R., et al. </a:t>
            </a:r>
          </a:p>
          <a:p>
            <a:pPr marL="715963" marR="0" lvl="0" algn="just" defTabSz="914400" rtl="0" eaLnBrk="0" fontAlgn="base" latinLnBrk="0" hangingPunct="0">
              <a:spcBef>
                <a:spcPct val="0"/>
              </a:spcBef>
              <a:spcAft>
                <a:spcPct val="0"/>
              </a:spcAft>
              <a:buClrTx/>
              <a:buSzTx/>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Published in: Springer, 2021 </a:t>
            </a:r>
          </a:p>
          <a:p>
            <a:pPr marL="1262063" marR="0" lvl="0" indent="-101600" algn="just" defTabSz="914400" rtl="0" eaLnBrk="0" fontAlgn="base" latinLnBrk="0" hangingPunct="0">
              <a:spcBef>
                <a:spcPct val="0"/>
              </a:spcBef>
              <a:spcAft>
                <a:spcPct val="0"/>
              </a:spcAft>
              <a:buClrTx/>
              <a:buSzTx/>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Takeaways:</a:t>
            </a:r>
            <a:r>
              <a:rPr lang="en-US" altLang="en-US" sz="2800" dirty="0">
                <a:latin typeface="Times New Roman" panose="02020603050405020304" pitchFamily="18" charset="0"/>
                <a:cs typeface="Times New Roman" panose="02020603050405020304" pitchFamily="18" charset="0"/>
              </a:rPr>
              <a:t>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Combined KNN, SVM, and Naive Bayes; achieved 83% accuracy but lacked                                       efficient preprocessing. </a:t>
            </a:r>
          </a:p>
          <a:p>
            <a:pPr marL="715963" marR="0" lvl="0" algn="just" defTabSz="914400" rtl="0" eaLnBrk="0" fontAlgn="base" latinLnBrk="0" hangingPunct="0">
              <a:spcBef>
                <a:spcPct val="0"/>
              </a:spcBef>
              <a:spcAft>
                <a:spcPct val="0"/>
              </a:spcAft>
              <a:buClrTx/>
              <a:buSzTx/>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Link: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SpringerLink</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marR="0" lvl="0" indent="-342900" algn="just"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Heart Disease Diagnosis using Support Vector Machine and Neural Networks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249363" marR="0" lvl="0" algn="just" defTabSz="914400" rtl="0" eaLnBrk="0" fontAlgn="base" latinLnBrk="0" hangingPunct="0">
              <a:spcBef>
                <a:spcPct val="0"/>
              </a:spcBef>
              <a:spcAft>
                <a:spcPct val="0"/>
              </a:spcAft>
              <a:buClrTx/>
              <a:buSzTx/>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Authors: Gupta, M., et al. </a:t>
            </a:r>
          </a:p>
          <a:p>
            <a:pPr marL="1249363" marR="0" lvl="0" algn="just" defTabSz="914400" rtl="0" eaLnBrk="0" fontAlgn="base" latinLnBrk="0" hangingPunct="0">
              <a:spcBef>
                <a:spcPct val="0"/>
              </a:spcBef>
              <a:spcAft>
                <a:spcPct val="0"/>
              </a:spcAft>
              <a:buClrTx/>
              <a:buSzTx/>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Published in: Elsevier, 2019 </a:t>
            </a:r>
          </a:p>
          <a:p>
            <a:pPr marL="1249363" marR="0" lvl="0" algn="just" defTabSz="914400" rtl="0" eaLnBrk="0" fontAlgn="base" latinLnBrk="0" hangingPunct="0">
              <a:spcBef>
                <a:spcPct val="0"/>
              </a:spcBef>
              <a:spcAft>
                <a:spcPct val="0"/>
              </a:spcAft>
              <a:buClrTx/>
              <a:buSzTx/>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Takeaways: Compared SVM with neural networks; suggested ensemble models could improve performance. </a:t>
            </a:r>
          </a:p>
          <a:p>
            <a:pPr marL="1249363" marR="0" lvl="0" algn="just" defTabSz="914400" rtl="0" eaLnBrk="0" fontAlgn="base" latinLnBrk="0" hangingPunct="0">
              <a:spcBef>
                <a:spcPct val="0"/>
              </a:spcBef>
              <a:spcAft>
                <a:spcPct val="0"/>
              </a:spcAft>
              <a:buClrTx/>
              <a:buSzTx/>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Link: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Elsevier</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1"/>
          <p:cNvSpPr txBox="1"/>
          <p:nvPr/>
        </p:nvSpPr>
        <p:spPr>
          <a:xfrm>
            <a:off x="6934200" y="323165"/>
            <a:ext cx="5819955" cy="1073051"/>
          </a:xfrm>
          <a:prstGeom prst="rect">
            <a:avLst/>
          </a:prstGeom>
        </p:spPr>
        <p:txBody>
          <a:bodyPr lIns="0" tIns="0" rIns="0" bIns="0" rtlCol="0" anchor="t">
            <a:spAutoFit/>
          </a:bodyPr>
          <a:lstStyle/>
          <a:p>
            <a:pPr algn="l">
              <a:lnSpc>
                <a:spcPts val="10189"/>
              </a:lnSpc>
            </a:pPr>
            <a:r>
              <a:rPr lang="en-US" sz="3000" b="1" dirty="0">
                <a:solidFill>
                  <a:srgbClr val="1D1D1F"/>
                </a:solidFill>
                <a:latin typeface="Times New Roman" panose="02020603050405020304" pitchFamily="18" charset="0"/>
                <a:ea typeface="Raleway Heavy"/>
                <a:cs typeface="Times New Roman" panose="02020603050405020304" pitchFamily="18" charset="0"/>
                <a:sym typeface="Raleway Heavy"/>
              </a:rPr>
              <a:t>PROPOSED SYSTEM</a:t>
            </a:r>
          </a:p>
        </p:txBody>
      </p:sp>
      <p:sp>
        <p:nvSpPr>
          <p:cNvPr id="23" name="Rectangle 1">
            <a:extLst>
              <a:ext uri="{FF2B5EF4-FFF2-40B4-BE49-F238E27FC236}">
                <a16:creationId xmlns:a16="http://schemas.microsoft.com/office/drawing/2014/main" id="{1A0C8879-7199-674E-B005-495A042E91C0}"/>
              </a:ext>
            </a:extLst>
          </p:cNvPr>
          <p:cNvSpPr>
            <a:spLocks noChangeArrowheads="1"/>
          </p:cNvSpPr>
          <p:nvPr/>
        </p:nvSpPr>
        <p:spPr bwMode="auto">
          <a:xfrm>
            <a:off x="0" y="-323166"/>
            <a:ext cx="312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2">
            <a:extLst>
              <a:ext uri="{FF2B5EF4-FFF2-40B4-BE49-F238E27FC236}">
                <a16:creationId xmlns:a16="http://schemas.microsoft.com/office/drawing/2014/main" id="{192F51A5-F8D4-6558-C693-A639B6AB022C}"/>
              </a:ext>
            </a:extLst>
          </p:cNvPr>
          <p:cNvSpPr>
            <a:spLocks noChangeArrowheads="1"/>
          </p:cNvSpPr>
          <p:nvPr/>
        </p:nvSpPr>
        <p:spPr bwMode="auto">
          <a:xfrm>
            <a:off x="0" y="-323165"/>
            <a:ext cx="312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CECFFCC1-A61D-0E9C-EDA0-617EF999EDBC}"/>
              </a:ext>
            </a:extLst>
          </p:cNvPr>
          <p:cNvSpPr>
            <a:spLocks noChangeArrowheads="1"/>
          </p:cNvSpPr>
          <p:nvPr/>
        </p:nvSpPr>
        <p:spPr bwMode="auto">
          <a:xfrm>
            <a:off x="1143000" y="1549952"/>
            <a:ext cx="15659100" cy="8416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system introduces a machine learning pipeline for accurate and efficient heart disease prediction. It utilizes an ensemble of models, including K-Nearest Neighbors (KNN), Support Vector Machine (SVM), and Decision Tree, to enhance predictive accuracy. The system follows a systematic process comprising data preprocessing, model training, and evaluation.</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 preprocessing phase involves cleaning missing values, handling outliers, and applying feature scaling using </a:t>
            </a:r>
            <a:r>
              <a:rPr kumimoji="0" lang="en-US" altLang="en-US" sz="2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MinMax</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Scaler. This ensures the data is normalized and suitable for model training. During the model development phase, multiple ML algorithms are trained, and hyperparameter tuning is applied to optimize their performance. The models are then evaluated using accuracy metrics and classification reports, providing a comprehensive comparison of their effectiveness.</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solution offers several advantages over traditional methods: it provides faster, consistent, and more accurate predictions by detecting hidden patterns in large datasets. Additionally, the system is scalable and can be integrated with healthcare applications, enabling real-time predictions. By automating the diagnosis process, it reduces human error and improves the reliability of heart disease detection</a:t>
            </a:r>
            <a:r>
              <a:rPr kumimoji="0" lang="en-US" altLang="en-US" sz="2800" b="0"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E782D-DAE5-38E9-5CF6-52AFD05880B7}"/>
              </a:ext>
            </a:extLst>
          </p:cNvPr>
          <p:cNvSpPr>
            <a:spLocks noGrp="1"/>
          </p:cNvSpPr>
          <p:nvPr>
            <p:ph type="title"/>
          </p:nvPr>
        </p:nvSpPr>
        <p:spPr>
          <a:xfrm>
            <a:off x="4974293" y="492614"/>
            <a:ext cx="8229600" cy="1143000"/>
          </a:xfrm>
        </p:spPr>
        <p:txBody>
          <a:bodyPr>
            <a:normAutofit/>
          </a:bodyPr>
          <a:lstStyle/>
          <a:p>
            <a:pPr algn="ctr"/>
            <a:r>
              <a:rPr lang="en-IN" sz="3000" b="1" dirty="0">
                <a:latin typeface="Times New Roman" pitchFamily="18" charset="0"/>
                <a:cs typeface="Times New Roman" pitchFamily="18" charset="0"/>
              </a:rPr>
              <a:t>SYSTEM ARCHITECTURE </a:t>
            </a:r>
            <a:br>
              <a:rPr lang="en-US" sz="3000" dirty="0">
                <a:latin typeface="Times New Roman" pitchFamily="18" charset="0"/>
                <a:cs typeface="Times New Roman" pitchFamily="18" charset="0"/>
              </a:rPr>
            </a:br>
            <a:endParaRPr lang="en-US" sz="3000" dirty="0"/>
          </a:p>
        </p:txBody>
      </p:sp>
      <p:sp>
        <p:nvSpPr>
          <p:cNvPr id="4" name="Rectangle: Rounded Corners 3">
            <a:extLst>
              <a:ext uri="{FF2B5EF4-FFF2-40B4-BE49-F238E27FC236}">
                <a16:creationId xmlns:a16="http://schemas.microsoft.com/office/drawing/2014/main" id="{A290C472-EA1A-BD41-B233-F7BD068E4B52}"/>
              </a:ext>
            </a:extLst>
          </p:cNvPr>
          <p:cNvSpPr/>
          <p:nvPr/>
        </p:nvSpPr>
        <p:spPr>
          <a:xfrm>
            <a:off x="3340912" y="2156437"/>
            <a:ext cx="4217330" cy="392559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700" dirty="0">
              <a:solidFill>
                <a:schemeClr val="tx1"/>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ED0DABF0-D01F-556B-408F-82B93A144972}"/>
              </a:ext>
            </a:extLst>
          </p:cNvPr>
          <p:cNvSpPr/>
          <p:nvPr/>
        </p:nvSpPr>
        <p:spPr>
          <a:xfrm>
            <a:off x="8316934" y="3703260"/>
            <a:ext cx="2933700" cy="127635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Feature Extraction(NLP)</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4C774D7C-A0AD-FBEB-E2A9-45BA5541BB48}"/>
              </a:ext>
            </a:extLst>
          </p:cNvPr>
          <p:cNvSpPr/>
          <p:nvPr/>
        </p:nvSpPr>
        <p:spPr>
          <a:xfrm>
            <a:off x="11759289" y="3099878"/>
            <a:ext cx="3285965" cy="265679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700" dirty="0">
              <a:solidFill>
                <a:schemeClr val="tx1"/>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CD31D7F6-EAF4-D706-EE45-A4173DC0ADDF}"/>
              </a:ext>
            </a:extLst>
          </p:cNvPr>
          <p:cNvSpPr/>
          <p:nvPr/>
        </p:nvSpPr>
        <p:spPr>
          <a:xfrm>
            <a:off x="15647908" y="3921430"/>
            <a:ext cx="2142724" cy="115081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700" dirty="0">
                <a:solidFill>
                  <a:schemeClr val="tx1"/>
                </a:solidFill>
                <a:latin typeface="Times New Roman" panose="02020603050405020304" pitchFamily="18" charset="0"/>
                <a:cs typeface="Times New Roman" panose="02020603050405020304" pitchFamily="18" charset="0"/>
              </a:rPr>
              <a:t>Ensemble learning</a:t>
            </a:r>
            <a:endParaRPr lang="en-US" sz="2700" dirty="0">
              <a:solidFill>
                <a:schemeClr val="tx1"/>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577DF43F-ABC4-C3C4-E930-37583D1FE943}"/>
              </a:ext>
            </a:extLst>
          </p:cNvPr>
          <p:cNvSpPr/>
          <p:nvPr/>
        </p:nvSpPr>
        <p:spPr>
          <a:xfrm>
            <a:off x="6522650" y="7566579"/>
            <a:ext cx="2621350" cy="1290932"/>
          </a:xfrm>
          <a:prstGeom prst="roundRect">
            <a:avLst>
              <a:gd name="adj" fmla="val 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dirty="0">
                <a:solidFill>
                  <a:schemeClr val="tx1"/>
                </a:solidFill>
                <a:latin typeface="Times New Roman" panose="02020603050405020304" pitchFamily="18" charset="0"/>
                <a:cs typeface="Times New Roman" panose="02020603050405020304" pitchFamily="18" charset="0"/>
              </a:rPr>
              <a:t>Deployment</a:t>
            </a:r>
          </a:p>
        </p:txBody>
      </p:sp>
      <p:cxnSp>
        <p:nvCxnSpPr>
          <p:cNvPr id="21" name="Straight Arrow Connector 20">
            <a:extLst>
              <a:ext uri="{FF2B5EF4-FFF2-40B4-BE49-F238E27FC236}">
                <a16:creationId xmlns:a16="http://schemas.microsoft.com/office/drawing/2014/main" id="{D8C6D0B4-74FE-E87D-524D-8E293EB9B65E}"/>
              </a:ext>
            </a:extLst>
          </p:cNvPr>
          <p:cNvCxnSpPr>
            <a:cxnSpLocks/>
            <a:stCxn id="7" idx="2"/>
          </p:cNvCxnSpPr>
          <p:nvPr/>
        </p:nvCxnSpPr>
        <p:spPr>
          <a:xfrm>
            <a:off x="13402272" y="5756668"/>
            <a:ext cx="0" cy="12329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78AC7371-EBEF-5377-D05E-6F1DC3BFAD56}"/>
              </a:ext>
            </a:extLst>
          </p:cNvPr>
          <p:cNvCxnSpPr>
            <a:cxnSpLocks/>
            <a:stCxn id="8" idx="1"/>
          </p:cNvCxnSpPr>
          <p:nvPr/>
        </p:nvCxnSpPr>
        <p:spPr>
          <a:xfrm flipH="1">
            <a:off x="15045254" y="4496838"/>
            <a:ext cx="602654" cy="901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Cylinder 39">
            <a:extLst>
              <a:ext uri="{FF2B5EF4-FFF2-40B4-BE49-F238E27FC236}">
                <a16:creationId xmlns:a16="http://schemas.microsoft.com/office/drawing/2014/main" id="{B6CDE6FE-BE08-775A-C486-3E7170130B04}"/>
              </a:ext>
            </a:extLst>
          </p:cNvPr>
          <p:cNvSpPr/>
          <p:nvPr/>
        </p:nvSpPr>
        <p:spPr>
          <a:xfrm>
            <a:off x="497368" y="3487339"/>
            <a:ext cx="1914386" cy="1562171"/>
          </a:xfrm>
          <a:prstGeom prst="ca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Data Set</a:t>
            </a:r>
            <a:endParaRPr lang="en-US" sz="2400" dirty="0">
              <a:latin typeface="Times New Roman" panose="02020603050405020304" pitchFamily="18" charset="0"/>
              <a:cs typeface="Times New Roman" panose="02020603050405020304" pitchFamily="18" charset="0"/>
            </a:endParaRPr>
          </a:p>
        </p:txBody>
      </p:sp>
      <p:cxnSp>
        <p:nvCxnSpPr>
          <p:cNvPr id="42" name="Straight Arrow Connector 41">
            <a:extLst>
              <a:ext uri="{FF2B5EF4-FFF2-40B4-BE49-F238E27FC236}">
                <a16:creationId xmlns:a16="http://schemas.microsoft.com/office/drawing/2014/main" id="{1CC12B0B-27F5-4F86-B776-1CB85B800A4D}"/>
              </a:ext>
            </a:extLst>
          </p:cNvPr>
          <p:cNvCxnSpPr>
            <a:cxnSpLocks/>
            <a:endCxn id="9" idx="3"/>
          </p:cNvCxnSpPr>
          <p:nvPr/>
        </p:nvCxnSpPr>
        <p:spPr>
          <a:xfrm flipH="1" flipV="1">
            <a:off x="9144000" y="8212045"/>
            <a:ext cx="2590800" cy="72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6B387187-1EBD-7642-D951-443C681AD50B}"/>
              </a:ext>
            </a:extLst>
          </p:cNvPr>
          <p:cNvSpPr/>
          <p:nvPr/>
        </p:nvSpPr>
        <p:spPr>
          <a:xfrm>
            <a:off x="4255020" y="2962977"/>
            <a:ext cx="2354717" cy="72319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t>Normalization</a:t>
            </a:r>
            <a:endParaRPr lang="en-US" sz="2400" dirty="0">
              <a:latin typeface="Times New Roman" panose="02020603050405020304" pitchFamily="18" charset="0"/>
              <a:cs typeface="Times New Roman" panose="02020603050405020304" pitchFamily="18" charset="0"/>
            </a:endParaRPr>
          </a:p>
        </p:txBody>
      </p:sp>
      <p:sp>
        <p:nvSpPr>
          <p:cNvPr id="51" name="Rectangle 50">
            <a:extLst>
              <a:ext uri="{FF2B5EF4-FFF2-40B4-BE49-F238E27FC236}">
                <a16:creationId xmlns:a16="http://schemas.microsoft.com/office/drawing/2014/main" id="{2935EE4F-72AF-FD3E-0C85-0826B5B3B859}"/>
              </a:ext>
            </a:extLst>
          </p:cNvPr>
          <p:cNvSpPr/>
          <p:nvPr/>
        </p:nvSpPr>
        <p:spPr>
          <a:xfrm>
            <a:off x="4276791" y="3873355"/>
            <a:ext cx="2354717" cy="8041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Exploratory Data Analysis</a:t>
            </a:r>
          </a:p>
        </p:txBody>
      </p:sp>
      <p:sp>
        <p:nvSpPr>
          <p:cNvPr id="59" name="Rectangle 58">
            <a:extLst>
              <a:ext uri="{FF2B5EF4-FFF2-40B4-BE49-F238E27FC236}">
                <a16:creationId xmlns:a16="http://schemas.microsoft.com/office/drawing/2014/main" id="{95297F9B-ACAA-770C-4950-BC5AECABEBFC}"/>
              </a:ext>
            </a:extLst>
          </p:cNvPr>
          <p:cNvSpPr/>
          <p:nvPr/>
        </p:nvSpPr>
        <p:spPr>
          <a:xfrm>
            <a:off x="4289424" y="4872530"/>
            <a:ext cx="2345713" cy="8041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7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H</a:t>
            </a:r>
            <a:r>
              <a:rPr lang="en-IN" sz="2400" dirty="0" err="1">
                <a:latin typeface="Times New Roman" panose="02020603050405020304" pitchFamily="18" charset="0"/>
                <a:cs typeface="Times New Roman" panose="02020603050405020304" pitchFamily="18" charset="0"/>
              </a:rPr>
              <a:t>andling</a:t>
            </a:r>
            <a:r>
              <a:rPr lang="en-IN" sz="2400" dirty="0">
                <a:latin typeface="Times New Roman" panose="02020603050405020304" pitchFamily="18" charset="0"/>
                <a:cs typeface="Times New Roman" panose="02020603050405020304" pitchFamily="18" charset="0"/>
              </a:rPr>
              <a:t> missing data</a:t>
            </a:r>
            <a:endParaRPr lang="en-US" sz="2400" dirty="0">
              <a:latin typeface="Times New Roman" panose="02020603050405020304" pitchFamily="18" charset="0"/>
              <a:cs typeface="Times New Roman" panose="02020603050405020304" pitchFamily="18" charset="0"/>
            </a:endParaRPr>
          </a:p>
          <a:p>
            <a:pPr algn="ctr"/>
            <a:endParaRPr lang="en-US" sz="2700" dirty="0">
              <a:latin typeface="Times New Roman" panose="02020603050405020304" pitchFamily="18" charset="0"/>
              <a:cs typeface="Times New Roman" panose="02020603050405020304" pitchFamily="18" charset="0"/>
            </a:endParaRPr>
          </a:p>
        </p:txBody>
      </p:sp>
      <p:cxnSp>
        <p:nvCxnSpPr>
          <p:cNvPr id="63" name="Straight Arrow Connector 62">
            <a:extLst>
              <a:ext uri="{FF2B5EF4-FFF2-40B4-BE49-F238E27FC236}">
                <a16:creationId xmlns:a16="http://schemas.microsoft.com/office/drawing/2014/main" id="{66B0DCAD-34D9-A20B-82BE-FC27FE840599}"/>
              </a:ext>
            </a:extLst>
          </p:cNvPr>
          <p:cNvCxnSpPr/>
          <p:nvPr/>
        </p:nvCxnSpPr>
        <p:spPr>
          <a:xfrm>
            <a:off x="2454435" y="4268423"/>
            <a:ext cx="860265" cy="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5E225807-7A20-367C-E85C-CA1AE2043946}"/>
              </a:ext>
            </a:extLst>
          </p:cNvPr>
          <p:cNvCxnSpPr>
            <a:cxnSpLocks/>
          </p:cNvCxnSpPr>
          <p:nvPr/>
        </p:nvCxnSpPr>
        <p:spPr>
          <a:xfrm>
            <a:off x="7558242" y="4353357"/>
            <a:ext cx="69136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4C11F6DA-6D2F-1A67-8B8B-D49BE2931B9B}"/>
              </a:ext>
            </a:extLst>
          </p:cNvPr>
          <p:cNvSpPr/>
          <p:nvPr/>
        </p:nvSpPr>
        <p:spPr>
          <a:xfrm>
            <a:off x="12322322" y="3873355"/>
            <a:ext cx="2376488" cy="48000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dirty="0">
                <a:latin typeface="Times New Roman" panose="02020603050405020304" pitchFamily="18" charset="0"/>
                <a:cs typeface="Times New Roman" panose="02020603050405020304" pitchFamily="18" charset="0"/>
              </a:rPr>
              <a:t>KNN</a:t>
            </a:r>
          </a:p>
        </p:txBody>
      </p:sp>
      <p:sp>
        <p:nvSpPr>
          <p:cNvPr id="15" name="Rectangle 14">
            <a:extLst>
              <a:ext uri="{FF2B5EF4-FFF2-40B4-BE49-F238E27FC236}">
                <a16:creationId xmlns:a16="http://schemas.microsoft.com/office/drawing/2014/main" id="{41EBE385-8D85-258D-172E-0026E2A11F79}"/>
              </a:ext>
            </a:extLst>
          </p:cNvPr>
          <p:cNvSpPr/>
          <p:nvPr/>
        </p:nvSpPr>
        <p:spPr>
          <a:xfrm>
            <a:off x="12322322" y="4505856"/>
            <a:ext cx="2376488" cy="48000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700" dirty="0">
                <a:latin typeface="Times New Roman" panose="02020603050405020304" pitchFamily="18" charset="0"/>
                <a:cs typeface="Times New Roman" panose="02020603050405020304" pitchFamily="18" charset="0"/>
              </a:rPr>
              <a:t>SVM</a:t>
            </a:r>
            <a:endParaRPr lang="en-US" sz="27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7D1136C3-5F42-A238-9EC4-51D90BDB0333}"/>
              </a:ext>
            </a:extLst>
          </p:cNvPr>
          <p:cNvSpPr/>
          <p:nvPr/>
        </p:nvSpPr>
        <p:spPr>
          <a:xfrm>
            <a:off x="12322322" y="5139164"/>
            <a:ext cx="2376488" cy="48000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700" dirty="0">
                <a:latin typeface="Times New Roman" panose="02020603050405020304" pitchFamily="18" charset="0"/>
                <a:cs typeface="Times New Roman" panose="02020603050405020304" pitchFamily="18" charset="0"/>
              </a:rPr>
              <a:t>Decision Tree</a:t>
            </a:r>
          </a:p>
        </p:txBody>
      </p:sp>
      <p:sp>
        <p:nvSpPr>
          <p:cNvPr id="28" name="TextBox 27">
            <a:extLst>
              <a:ext uri="{FF2B5EF4-FFF2-40B4-BE49-F238E27FC236}">
                <a16:creationId xmlns:a16="http://schemas.microsoft.com/office/drawing/2014/main" id="{115F22F3-5EDB-41B2-27A5-C0C7251E1ED2}"/>
              </a:ext>
            </a:extLst>
          </p:cNvPr>
          <p:cNvSpPr txBox="1"/>
          <p:nvPr/>
        </p:nvSpPr>
        <p:spPr>
          <a:xfrm>
            <a:off x="3711956" y="2303446"/>
            <a:ext cx="3810000" cy="477054"/>
          </a:xfrm>
          <a:prstGeom prst="rect">
            <a:avLst/>
          </a:prstGeom>
          <a:noFill/>
        </p:spPr>
        <p:txBody>
          <a:bodyPr wrap="square">
            <a:spAutoFit/>
          </a:bodyPr>
          <a:lstStyle/>
          <a:p>
            <a:r>
              <a:rPr lang="en-IN" sz="2500" b="1" dirty="0">
                <a:solidFill>
                  <a:schemeClr val="tx1"/>
                </a:solidFill>
                <a:latin typeface="Times New Roman" panose="02020603050405020304" pitchFamily="18" charset="0"/>
                <a:cs typeface="Times New Roman" panose="02020603050405020304" pitchFamily="18" charset="0"/>
              </a:rPr>
              <a:t>Data Pre-Processing(NLP)</a:t>
            </a:r>
            <a:endParaRPr lang="en-IN" sz="2500" b="1" dirty="0"/>
          </a:p>
        </p:txBody>
      </p:sp>
      <p:sp>
        <p:nvSpPr>
          <p:cNvPr id="34" name="TextBox 33">
            <a:extLst>
              <a:ext uri="{FF2B5EF4-FFF2-40B4-BE49-F238E27FC236}">
                <a16:creationId xmlns:a16="http://schemas.microsoft.com/office/drawing/2014/main" id="{FC2D0C27-824A-2DF9-61C0-1489D90F4DA5}"/>
              </a:ext>
            </a:extLst>
          </p:cNvPr>
          <p:cNvSpPr txBox="1"/>
          <p:nvPr/>
        </p:nvSpPr>
        <p:spPr>
          <a:xfrm>
            <a:off x="12215259" y="6293257"/>
            <a:ext cx="2938132"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Hyper Para  meter Tuning</a:t>
            </a:r>
            <a:endParaRPr lang="en-IN" dirty="0"/>
          </a:p>
        </p:txBody>
      </p:sp>
      <p:sp>
        <p:nvSpPr>
          <p:cNvPr id="43" name="TextBox 42">
            <a:extLst>
              <a:ext uri="{FF2B5EF4-FFF2-40B4-BE49-F238E27FC236}">
                <a16:creationId xmlns:a16="http://schemas.microsoft.com/office/drawing/2014/main" id="{DC4169D4-106E-AE3C-1D70-69B47E1FA80A}"/>
              </a:ext>
            </a:extLst>
          </p:cNvPr>
          <p:cNvSpPr txBox="1"/>
          <p:nvPr/>
        </p:nvSpPr>
        <p:spPr>
          <a:xfrm>
            <a:off x="11688820" y="3332487"/>
            <a:ext cx="3559633" cy="461665"/>
          </a:xfrm>
          <a:prstGeom prst="rect">
            <a:avLst/>
          </a:prstGeom>
          <a:noFill/>
        </p:spPr>
        <p:txBody>
          <a:bodyPr wrap="square">
            <a:spAutoFit/>
          </a:bodyPr>
          <a:lstStyle/>
          <a:p>
            <a:r>
              <a:rPr lang="en-IN" sz="2400" b="1" dirty="0"/>
              <a:t>Model Building &amp;Training</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8" name="Ink 17">
                <a:extLst>
                  <a:ext uri="{FF2B5EF4-FFF2-40B4-BE49-F238E27FC236}">
                    <a16:creationId xmlns:a16="http://schemas.microsoft.com/office/drawing/2014/main" id="{54BD18C0-5CB2-DE1E-C889-EA7709ADD99D}"/>
                  </a:ext>
                </a:extLst>
              </p14:cNvPr>
              <p14:cNvContentPartPr/>
              <p14:nvPr/>
            </p14:nvContentPartPr>
            <p14:xfrm>
              <a:off x="9448829" y="5907194"/>
              <a:ext cx="360" cy="360"/>
            </p14:xfrm>
          </p:contentPart>
        </mc:Choice>
        <mc:Fallback xmlns="">
          <p:pic>
            <p:nvPicPr>
              <p:cNvPr id="18" name="Ink 17">
                <a:extLst>
                  <a:ext uri="{FF2B5EF4-FFF2-40B4-BE49-F238E27FC236}">
                    <a16:creationId xmlns:a16="http://schemas.microsoft.com/office/drawing/2014/main" id="{54BD18C0-5CB2-DE1E-C889-EA7709ADD99D}"/>
                  </a:ext>
                </a:extLst>
              </p:cNvPr>
              <p:cNvPicPr/>
              <p:nvPr/>
            </p:nvPicPr>
            <p:blipFill>
              <a:blip r:embed="rId3"/>
              <a:stretch>
                <a:fillRect/>
              </a:stretch>
            </p:blipFill>
            <p:spPr>
              <a:xfrm>
                <a:off x="9439829" y="5853194"/>
                <a:ext cx="18000" cy="108000"/>
              </a:xfrm>
              <a:prstGeom prst="rect">
                <a:avLst/>
              </a:prstGeom>
            </p:spPr>
          </p:pic>
        </mc:Fallback>
      </mc:AlternateContent>
      <p:cxnSp>
        <p:nvCxnSpPr>
          <p:cNvPr id="45" name="Straight Arrow Connector 44">
            <a:extLst>
              <a:ext uri="{FF2B5EF4-FFF2-40B4-BE49-F238E27FC236}">
                <a16:creationId xmlns:a16="http://schemas.microsoft.com/office/drawing/2014/main" id="{820E643E-D9A8-7BB3-385F-F1E7B74E0932}"/>
              </a:ext>
            </a:extLst>
          </p:cNvPr>
          <p:cNvCxnSpPr>
            <a:cxnSpLocks/>
          </p:cNvCxnSpPr>
          <p:nvPr/>
        </p:nvCxnSpPr>
        <p:spPr>
          <a:xfrm>
            <a:off x="11250634" y="4402214"/>
            <a:ext cx="48416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AD7E28FB-CC97-925D-23B5-7F4BA4073DE5}"/>
              </a:ext>
            </a:extLst>
          </p:cNvPr>
          <p:cNvSpPr txBox="1"/>
          <p:nvPr/>
        </p:nvSpPr>
        <p:spPr>
          <a:xfrm>
            <a:off x="12543547" y="7537976"/>
            <a:ext cx="2140842" cy="369332"/>
          </a:xfrm>
          <a:prstGeom prst="rect">
            <a:avLst/>
          </a:prstGeom>
          <a:noFill/>
        </p:spPr>
        <p:txBody>
          <a:bodyPr wrap="none" rtlCol="0">
            <a:spAutoFit/>
          </a:bodyPr>
          <a:lstStyle/>
          <a:p>
            <a:r>
              <a:rPr lang="en-US" dirty="0"/>
              <a:t>Performance metrics</a:t>
            </a:r>
            <a:endParaRPr lang="en-IN" dirty="0"/>
          </a:p>
        </p:txBody>
      </p:sp>
      <p:sp>
        <p:nvSpPr>
          <p:cNvPr id="54" name="TextBox 53">
            <a:extLst>
              <a:ext uri="{FF2B5EF4-FFF2-40B4-BE49-F238E27FC236}">
                <a16:creationId xmlns:a16="http://schemas.microsoft.com/office/drawing/2014/main" id="{158B235A-36F1-B038-3150-71CEE7CA4086}"/>
              </a:ext>
            </a:extLst>
          </p:cNvPr>
          <p:cNvSpPr txBox="1"/>
          <p:nvPr/>
        </p:nvSpPr>
        <p:spPr>
          <a:xfrm>
            <a:off x="12351251" y="7104914"/>
            <a:ext cx="2525435"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Model Evaluation </a:t>
            </a:r>
          </a:p>
        </p:txBody>
      </p:sp>
      <p:sp>
        <p:nvSpPr>
          <p:cNvPr id="60" name="TextBox 59">
            <a:extLst>
              <a:ext uri="{FF2B5EF4-FFF2-40B4-BE49-F238E27FC236}">
                <a16:creationId xmlns:a16="http://schemas.microsoft.com/office/drawing/2014/main" id="{056CBF28-8BF9-E28A-430F-DE7F79D20682}"/>
              </a:ext>
            </a:extLst>
          </p:cNvPr>
          <p:cNvSpPr txBox="1"/>
          <p:nvPr/>
        </p:nvSpPr>
        <p:spPr>
          <a:xfrm>
            <a:off x="12115800" y="8033065"/>
            <a:ext cx="1937004" cy="46166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Accuracy</a:t>
            </a:r>
            <a:endParaRPr lang="en-IN" sz="2400" dirty="0">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B472E10A-F4BE-6A0F-D018-36E902A88A99}"/>
              </a:ext>
            </a:extLst>
          </p:cNvPr>
          <p:cNvSpPr txBox="1"/>
          <p:nvPr/>
        </p:nvSpPr>
        <p:spPr>
          <a:xfrm>
            <a:off x="12310320" y="8857511"/>
            <a:ext cx="968502"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recall</a:t>
            </a:r>
            <a:endParaRPr lang="en-IN" sz="2400" dirty="0">
              <a:latin typeface="Times New Roman" panose="02020603050405020304" pitchFamily="18" charset="0"/>
              <a:cs typeface="Times New Roman" panose="02020603050405020304" pitchFamily="18" charset="0"/>
            </a:endParaRPr>
          </a:p>
        </p:txBody>
      </p:sp>
      <p:sp>
        <p:nvSpPr>
          <p:cNvPr id="62" name="TextBox 61">
            <a:extLst>
              <a:ext uri="{FF2B5EF4-FFF2-40B4-BE49-F238E27FC236}">
                <a16:creationId xmlns:a16="http://schemas.microsoft.com/office/drawing/2014/main" id="{35C83613-C5BC-3D1E-62EE-9263EE421378}"/>
              </a:ext>
            </a:extLst>
          </p:cNvPr>
          <p:cNvSpPr txBox="1"/>
          <p:nvPr/>
        </p:nvSpPr>
        <p:spPr>
          <a:xfrm>
            <a:off x="13755243" y="8109537"/>
            <a:ext cx="135985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F1 score</a:t>
            </a:r>
            <a:endParaRPr lang="en-IN" sz="2400" dirty="0">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F68D2F44-E03E-18F4-5FAA-BF8F6D4E23A8}"/>
              </a:ext>
            </a:extLst>
          </p:cNvPr>
          <p:cNvSpPr txBox="1"/>
          <p:nvPr/>
        </p:nvSpPr>
        <p:spPr>
          <a:xfrm>
            <a:off x="13561978" y="8895746"/>
            <a:ext cx="1571264"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ROC-AUC</a:t>
            </a:r>
            <a:endParaRPr lang="en-IN" sz="2400" dirty="0">
              <a:latin typeface="Times New Roman" panose="02020603050405020304" pitchFamily="18" charset="0"/>
              <a:cs typeface="Times New Roman" panose="02020603050405020304" pitchFamily="18" charset="0"/>
            </a:endParaRPr>
          </a:p>
        </p:txBody>
      </p:sp>
      <p:sp>
        <p:nvSpPr>
          <p:cNvPr id="84" name="Rectangle: Rounded Corners 83">
            <a:extLst>
              <a:ext uri="{FF2B5EF4-FFF2-40B4-BE49-F238E27FC236}">
                <a16:creationId xmlns:a16="http://schemas.microsoft.com/office/drawing/2014/main" id="{8A6E3AD7-3F46-D518-18BE-3D7676328F6D}"/>
              </a:ext>
            </a:extLst>
          </p:cNvPr>
          <p:cNvSpPr/>
          <p:nvPr/>
        </p:nvSpPr>
        <p:spPr>
          <a:xfrm>
            <a:off x="11759289" y="6989642"/>
            <a:ext cx="3605378" cy="2869226"/>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1" name="Oval 90">
            <a:extLst>
              <a:ext uri="{FF2B5EF4-FFF2-40B4-BE49-F238E27FC236}">
                <a16:creationId xmlns:a16="http://schemas.microsoft.com/office/drawing/2014/main" id="{80BE4D80-1682-49EB-868E-9B1C38561339}"/>
              </a:ext>
            </a:extLst>
          </p:cNvPr>
          <p:cNvSpPr/>
          <p:nvPr/>
        </p:nvSpPr>
        <p:spPr>
          <a:xfrm>
            <a:off x="12115800" y="8033065"/>
            <a:ext cx="1389869" cy="538137"/>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Rectangle 91">
            <a:extLst>
              <a:ext uri="{FF2B5EF4-FFF2-40B4-BE49-F238E27FC236}">
                <a16:creationId xmlns:a16="http://schemas.microsoft.com/office/drawing/2014/main" id="{F2ADEEA4-0D49-7CF1-8366-FF33A7B3E8D6}"/>
              </a:ext>
            </a:extLst>
          </p:cNvPr>
          <p:cNvSpPr/>
          <p:nvPr/>
        </p:nvSpPr>
        <p:spPr>
          <a:xfrm>
            <a:off x="12115800" y="8033065"/>
            <a:ext cx="1359850" cy="5381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Rectangle 92">
            <a:extLst>
              <a:ext uri="{FF2B5EF4-FFF2-40B4-BE49-F238E27FC236}">
                <a16:creationId xmlns:a16="http://schemas.microsoft.com/office/drawing/2014/main" id="{960E1BAD-D50D-51D9-9C6B-6BBC311061B7}"/>
              </a:ext>
            </a:extLst>
          </p:cNvPr>
          <p:cNvSpPr/>
          <p:nvPr/>
        </p:nvSpPr>
        <p:spPr>
          <a:xfrm>
            <a:off x="13617031" y="8033065"/>
            <a:ext cx="1359850" cy="5381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Rectangle 93">
            <a:extLst>
              <a:ext uri="{FF2B5EF4-FFF2-40B4-BE49-F238E27FC236}">
                <a16:creationId xmlns:a16="http://schemas.microsoft.com/office/drawing/2014/main" id="{70015CED-0FBB-A8A8-C228-CEC41BC94C3C}"/>
              </a:ext>
            </a:extLst>
          </p:cNvPr>
          <p:cNvSpPr/>
          <p:nvPr/>
        </p:nvSpPr>
        <p:spPr>
          <a:xfrm>
            <a:off x="12115800" y="8819274"/>
            <a:ext cx="1359850" cy="5381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Rectangle 94">
            <a:extLst>
              <a:ext uri="{FF2B5EF4-FFF2-40B4-BE49-F238E27FC236}">
                <a16:creationId xmlns:a16="http://schemas.microsoft.com/office/drawing/2014/main" id="{6ED90795-6B1C-7B84-511A-6B59D8789821}"/>
              </a:ext>
            </a:extLst>
          </p:cNvPr>
          <p:cNvSpPr/>
          <p:nvPr/>
        </p:nvSpPr>
        <p:spPr>
          <a:xfrm>
            <a:off x="13677189" y="8819274"/>
            <a:ext cx="1359850" cy="5381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48900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1317</TotalTime>
  <Words>4145</Words>
  <Application>Microsoft Office PowerPoint</Application>
  <PresentationFormat>Custom</PresentationFormat>
  <Paragraphs>432</Paragraphs>
  <Slides>40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Wingdings</vt:lpstr>
      <vt:lpstr>Arial</vt:lpstr>
      <vt:lpstr>Times New Roman</vt:lpstr>
      <vt:lpstr>Calibri</vt:lpstr>
      <vt:lpstr>Now</vt:lpstr>
      <vt:lpstr>newtimeroman</vt:lpstr>
      <vt:lpstr>Raleway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 OF THE PRESENTATION</dc:title>
  <dc:creator>abishalini2</dc:creator>
  <cp:lastModifiedBy>Roja M</cp:lastModifiedBy>
  <cp:revision>25</cp:revision>
  <dcterms:created xsi:type="dcterms:W3CDTF">2006-08-16T00:00:00Z</dcterms:created>
  <dcterms:modified xsi:type="dcterms:W3CDTF">2025-05-02T09:25:38Z</dcterms:modified>
  <dc:identifier>DAGh_jXkGV0</dc:identifier>
</cp:coreProperties>
</file>