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3" r:id="rId3"/>
    <p:sldId id="257" r:id="rId4"/>
    <p:sldId id="287" r:id="rId5"/>
    <p:sldId id="280" r:id="rId6"/>
    <p:sldId id="285" r:id="rId7"/>
    <p:sldId id="286" r:id="rId8"/>
    <p:sldId id="290" r:id="rId9"/>
    <p:sldId id="289" r:id="rId10"/>
    <p:sldId id="281" r:id="rId11"/>
    <p:sldId id="282" r:id="rId12"/>
    <p:sldId id="284" r:id="rId13"/>
    <p:sldId id="283" r:id="rId14"/>
    <p:sldId id="291" r:id="rId15"/>
    <p:sldId id="292" r:id="rId16"/>
    <p:sldId id="294" r:id="rId17"/>
    <p:sldId id="278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9900"/>
    <a:srgbClr val="F4AF83"/>
    <a:srgbClr val="006666"/>
    <a:srgbClr val="0099FF"/>
    <a:srgbClr val="008080"/>
    <a:srgbClr val="0F9F7D"/>
    <a:srgbClr val="008000"/>
    <a:srgbClr val="373545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292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595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651D7E-4AFA-4EAA-B423-DDD0ED684DAE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5449CC-CB33-491F-903E-B38334CA8A09}"/>
              </a:ext>
            </a:extLst>
          </p:cNvPr>
          <p:cNvSpPr txBox="1">
            <a:spLocks/>
          </p:cNvSpPr>
          <p:nvPr userDrawn="1"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320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998037-E035-4CAB-833F-75CAE5A73D0B}"/>
              </a:ext>
            </a:extLst>
          </p:cNvPr>
          <p:cNvSpPr txBox="1">
            <a:spLocks/>
          </p:cNvSpPr>
          <p:nvPr userDrawn="1"/>
        </p:nvSpPr>
        <p:spPr>
          <a:xfrm>
            <a:off x="1554477" y="6625241"/>
            <a:ext cx="5654039" cy="24259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 (Data Science)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C5DB233-EECA-4CB3-99D6-5066ABF08F18}"/>
              </a:ext>
            </a:extLst>
          </p:cNvPr>
          <p:cNvSpPr txBox="1">
            <a:spLocks/>
          </p:cNvSpPr>
          <p:nvPr userDrawn="1"/>
        </p:nvSpPr>
        <p:spPr>
          <a:xfrm>
            <a:off x="7208517" y="6625241"/>
            <a:ext cx="4545678" cy="23275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Srinivasa Ramanujan Institute of Technology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B262772-2230-41D2-9B79-2AECA3A31396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41865"/>
            <a:ext cx="437803" cy="21613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B44364A-DBDE-4F64-9D13-B56BF0C232A3}"/>
              </a:ext>
            </a:extLst>
          </p:cNvPr>
          <p:cNvSpPr txBox="1">
            <a:spLocks/>
          </p:cNvSpPr>
          <p:nvPr userDrawn="1"/>
        </p:nvSpPr>
        <p:spPr>
          <a:xfrm>
            <a:off x="-1" y="0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 of Internship</a:t>
            </a:r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D5020-7DF7-495B-96CC-406436563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5956065"/>
            <a:ext cx="685800" cy="6858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D25D96C-1396-47B4-9E8C-C053C7555307}"/>
              </a:ext>
            </a:extLst>
          </p:cNvPr>
          <p:cNvSpPr txBox="1">
            <a:spLocks/>
          </p:cNvSpPr>
          <p:nvPr userDrawn="1"/>
        </p:nvSpPr>
        <p:spPr>
          <a:xfrm>
            <a:off x="0" y="6625241"/>
            <a:ext cx="1554476" cy="2327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214G1A32XX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9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>
          <a:xfrm>
            <a:off x="4282751" y="1795319"/>
            <a:ext cx="3340359" cy="95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P. Pavithra 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224G5A3210</a:t>
            </a:r>
          </a:p>
        </p:txBody>
      </p:sp>
      <p:sp>
        <p:nvSpPr>
          <p:cNvPr id="7" name="Subtitle 11"/>
          <p:cNvSpPr txBox="1">
            <a:spLocks/>
          </p:cNvSpPr>
          <p:nvPr/>
        </p:nvSpPr>
        <p:spPr>
          <a:xfrm>
            <a:off x="1514475" y="4776303"/>
            <a:ext cx="9163049" cy="142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4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 (Data Science)      </a:t>
            </a:r>
          </a:p>
          <a:p>
            <a:pPr>
              <a:spcBef>
                <a:spcPts val="500"/>
              </a:spcBef>
            </a:pPr>
            <a:r>
              <a:rPr lang="en-US" sz="65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Srinivasa Ramanujan Institute of Technology</a:t>
            </a:r>
          </a:p>
          <a:p>
            <a:pPr>
              <a:spcBef>
                <a:spcPts val="300"/>
              </a:spcBef>
            </a:pPr>
            <a:r>
              <a:rPr lang="en-US" sz="2100" dirty="0">
                <a:effectLst/>
                <a:ea typeface="Times New Roman" panose="02020603050405020304" pitchFamily="18" charset="0"/>
              </a:rPr>
              <a:t>(Affiliated to JNTUA &amp; Approved by AICTE) (Accredited by NAAC with ‘A’ Grade &amp; Accredited by NBA (EEE, ECE &amp; CSE)</a:t>
            </a:r>
            <a:endParaRPr lang="en-US" sz="2100" b="0" dirty="0"/>
          </a:p>
          <a:p>
            <a:pPr>
              <a:spcBef>
                <a:spcPts val="300"/>
              </a:spcBef>
            </a:pPr>
            <a:r>
              <a:rPr lang="en-US" sz="2300" dirty="0" err="1"/>
              <a:t>Rotarypuram</a:t>
            </a:r>
            <a:r>
              <a:rPr lang="en-US" sz="2300" dirty="0"/>
              <a:t> Village, B K </a:t>
            </a:r>
            <a:r>
              <a:rPr lang="en-US" sz="2300" dirty="0" err="1"/>
              <a:t>Samudram</a:t>
            </a:r>
            <a:r>
              <a:rPr lang="en-US" sz="2300" dirty="0"/>
              <a:t> Mandal, </a:t>
            </a:r>
            <a:r>
              <a:rPr lang="en-US" sz="2300" dirty="0" err="1"/>
              <a:t>Ananthapuramu</a:t>
            </a:r>
            <a:r>
              <a:rPr lang="en-US" sz="2300" dirty="0"/>
              <a:t> – 515701.</a:t>
            </a:r>
          </a:p>
          <a:p>
            <a:pPr>
              <a:spcAft>
                <a:spcPts val="100"/>
              </a:spcAft>
            </a:pP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2023 - 2024</a:t>
            </a:r>
            <a:endParaRPr lang="en-US" sz="2500" b="0" dirty="0"/>
          </a:p>
          <a:p>
            <a:endParaRPr lang="en-IN" b="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213882-6464-4A96-96D5-EA4F95F404DE}"/>
              </a:ext>
            </a:extLst>
          </p:cNvPr>
          <p:cNvSpPr/>
          <p:nvPr/>
        </p:nvSpPr>
        <p:spPr>
          <a:xfrm>
            <a:off x="755009" y="335271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Process Mining Virtual Internship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0F0CE-B0FB-48DA-AD7D-E96A1D3BC2A8}"/>
              </a:ext>
            </a:extLst>
          </p:cNvPr>
          <p:cNvSpPr/>
          <p:nvPr/>
        </p:nvSpPr>
        <p:spPr>
          <a:xfrm>
            <a:off x="2714840" y="1261696"/>
            <a:ext cx="6762303" cy="3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CA60F-9532-4FDC-90D1-528E33CD3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54" y="2674613"/>
            <a:ext cx="1843673" cy="181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0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6F379-70C1-6225-9B70-E686E67A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63C26-8034-68AC-42DE-3A2B5966C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2400" b="1" i="0" dirty="0">
                <a:effectLst/>
              </a:rPr>
              <a:t>Data Collection: </a:t>
            </a:r>
            <a:r>
              <a:rPr lang="en-US" sz="2400" i="0" dirty="0">
                <a:effectLst/>
              </a:rPr>
              <a:t>Process mining starts with collecting event data from various sources that record process-related events.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effectLst/>
              </a:rPr>
              <a:t>Event Logs: </a:t>
            </a:r>
            <a:r>
              <a:rPr lang="en-US" sz="2400" i="0" dirty="0">
                <a:effectLst/>
              </a:rPr>
              <a:t>The collected data is stored in event logs, which contain timestamped records of activities, transactions, and interactions within the organization's processes.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effectLst/>
              </a:rPr>
              <a:t>Preprocessing: </a:t>
            </a:r>
            <a:r>
              <a:rPr lang="en-US" sz="2400" i="0" dirty="0">
                <a:effectLst/>
              </a:rPr>
              <a:t>Before analysis can begin, the event logs are cleaned, transformed, and structured to remove noise and inconsistencies. This ensures that the data is accurate and can be effectively analyzed.</a:t>
            </a:r>
          </a:p>
          <a:p>
            <a:pPr marL="0" indent="0">
              <a:buNone/>
            </a:pPr>
            <a:r>
              <a:rPr lang="en-US" sz="2400" b="1" i="0" dirty="0">
                <a:effectLst/>
              </a:rPr>
              <a:t>4.</a:t>
            </a: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Analysis and Visualization</a:t>
            </a:r>
            <a:r>
              <a:rPr lang="en-US" sz="2400" b="1" i="0" dirty="0">
                <a:effectLst/>
                <a:latin typeface="Söhne"/>
              </a:rPr>
              <a:t>:</a:t>
            </a:r>
            <a:r>
              <a:rPr lang="en-US" sz="2400" b="0" i="0" dirty="0">
                <a:effectLst/>
                <a:latin typeface="Söhne"/>
              </a:rPr>
              <a:t> Process mining tools provide various visualizations and metrics to help organizations understand their processes better. </a:t>
            </a:r>
          </a:p>
          <a:p>
            <a:pPr marL="0" indent="0">
              <a:buNone/>
            </a:pPr>
            <a:r>
              <a:rPr lang="en-IN" sz="2400" dirty="0"/>
              <a:t>5.</a:t>
            </a:r>
            <a:r>
              <a:rPr lang="en-IN" sz="1600" b="1" i="0" dirty="0">
                <a:effectLst/>
                <a:latin typeface="Söhne"/>
              </a:rPr>
              <a:t> </a:t>
            </a:r>
            <a:r>
              <a:rPr lang="en-IN" sz="2400" b="1" dirty="0">
                <a:latin typeface="Söhne"/>
              </a:rPr>
              <a:t>O</a:t>
            </a:r>
            <a:r>
              <a:rPr lang="en-IN" sz="2400" b="1" i="0" dirty="0">
                <a:effectLst/>
              </a:rPr>
              <a:t>pti</a:t>
            </a:r>
            <a:r>
              <a:rPr lang="en-IN" sz="2400" b="1" i="0" dirty="0">
                <a:effectLst/>
                <a:latin typeface="Söhne"/>
              </a:rPr>
              <a:t>mization:</a:t>
            </a:r>
            <a:r>
              <a:rPr lang="en-US" sz="2400" b="0" i="0" dirty="0">
                <a:effectLst/>
              </a:rPr>
              <a:t>This can lead to targeted changes that enhance efficiency, reduce costs, and improve overall performance.</a:t>
            </a:r>
          </a:p>
          <a:p>
            <a:pPr marL="0" indent="0">
              <a:buNone/>
            </a:pPr>
            <a:r>
              <a:rPr lang="en-US" sz="2400" b="1" i="0" dirty="0">
                <a:effectLst/>
              </a:rPr>
              <a:t>6.Implementation and Control:</a:t>
            </a:r>
            <a:r>
              <a:rPr lang="en-US" sz="2400" b="0" i="0" dirty="0">
                <a:effectLst/>
              </a:rPr>
              <a:t> The insights gained from process mining can be used to guide process redesign and implementation efforts.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53638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AC91-9631-E6C8-1CF3-B49DCFE0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0F859-36EF-4F3A-DC05-4E0A30F28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Process Discovery</a:t>
            </a:r>
          </a:p>
          <a:p>
            <a:r>
              <a:rPr lang="en-IN" sz="2400" dirty="0"/>
              <a:t>HR Process Optimization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Process Analysis</a:t>
            </a:r>
          </a:p>
          <a:p>
            <a:r>
              <a:rPr lang="en-IN" sz="2400" dirty="0"/>
              <a:t>Customer Journey Analysis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Optimization</a:t>
            </a:r>
          </a:p>
          <a:p>
            <a:r>
              <a:rPr lang="en-IN" sz="2400" dirty="0"/>
              <a:t>Conformance Checking</a:t>
            </a:r>
          </a:p>
          <a:p>
            <a:r>
              <a:rPr lang="en-IN" sz="2400" dirty="0"/>
              <a:t>Performance Analysis</a:t>
            </a:r>
          </a:p>
          <a:p>
            <a:r>
              <a:rPr lang="en-IN" sz="2400" dirty="0"/>
              <a:t>Resource Utilization</a:t>
            </a:r>
          </a:p>
          <a:p>
            <a:r>
              <a:rPr lang="en-IN" sz="2400" dirty="0"/>
              <a:t>Risk management</a:t>
            </a:r>
          </a:p>
          <a:p>
            <a:r>
              <a:rPr lang="en-IN" sz="2400" dirty="0"/>
              <a:t>Customer Journey Analysis</a:t>
            </a:r>
          </a:p>
        </p:txBody>
      </p:sp>
    </p:spTree>
    <p:extLst>
      <p:ext uri="{BB962C8B-B14F-4D97-AF65-F5344CB8AC3E}">
        <p14:creationId xmlns:p14="http://schemas.microsoft.com/office/powerpoint/2010/main" val="1638304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67904-2585-A575-8672-4ABF8B78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8DD4B-EC83-C7F8-8646-7489ACA35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Introduction to Process Mining</a:t>
            </a:r>
          </a:p>
          <a:p>
            <a:r>
              <a:rPr lang="en-IN" sz="2400" dirty="0"/>
              <a:t>Process Mining Fundamentals</a:t>
            </a:r>
          </a:p>
          <a:p>
            <a:r>
              <a:rPr lang="en-IN" sz="2400" dirty="0"/>
              <a:t>Write PQL Queries</a:t>
            </a:r>
          </a:p>
          <a:p>
            <a:pPr marL="0" indent="0">
              <a:buNone/>
            </a:pPr>
            <a:r>
              <a:rPr lang="en-IN" sz="2400" dirty="0"/>
              <a:t>   Get Data into the EMS</a:t>
            </a:r>
          </a:p>
        </p:txBody>
      </p:sp>
    </p:spTree>
    <p:extLst>
      <p:ext uri="{BB962C8B-B14F-4D97-AF65-F5344CB8AC3E}">
        <p14:creationId xmlns:p14="http://schemas.microsoft.com/office/powerpoint/2010/main" val="942611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D6772-0CCF-5004-A0A4-9EA03AD1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 Time Applications: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00087-C0D2-C16C-9740-B5C03C1F7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Supply Chain Management</a:t>
            </a:r>
          </a:p>
          <a:p>
            <a:r>
              <a:rPr lang="en-IN" sz="2400" dirty="0"/>
              <a:t>Manufacturing</a:t>
            </a:r>
          </a:p>
          <a:p>
            <a:r>
              <a:rPr lang="en-IN" sz="2400" dirty="0"/>
              <a:t>Healthcare Workflow Optimization</a:t>
            </a:r>
          </a:p>
          <a:p>
            <a:r>
              <a:rPr lang="en-IN" sz="2400" dirty="0"/>
              <a:t>Fraud Detection</a:t>
            </a:r>
          </a:p>
          <a:p>
            <a:r>
              <a:rPr lang="en-IN" sz="2400" dirty="0"/>
              <a:t>Transportation </a:t>
            </a:r>
          </a:p>
          <a:p>
            <a:r>
              <a:rPr lang="en-IN" sz="2400" dirty="0"/>
              <a:t>Financial Management…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F30589-B905-20F2-0D5D-07F0AD033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1728788"/>
            <a:ext cx="6757988" cy="423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92C30-1318-77BA-5771-34ED1DF2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35341-0F79-E5EB-23D3-92336FCA8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32" y="1097279"/>
            <a:ext cx="11779135" cy="5394960"/>
          </a:xfrm>
        </p:spPr>
        <p:txBody>
          <a:bodyPr/>
          <a:lstStyle/>
          <a:p>
            <a:r>
              <a:rPr lang="en-IN" sz="2400" b="1" dirty="0"/>
              <a:t>Healthcare Optimization</a:t>
            </a:r>
            <a:r>
              <a:rPr lang="en-IN" b="1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8E5F94-3B42-D357-8666-842364720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6" y="1657352"/>
            <a:ext cx="7272338" cy="483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70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3F11-C3B1-A1E4-EC01-475A470D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97426-F4C4-9EAE-494C-552C30D97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0" dirty="0">
                <a:effectLst/>
              </a:rPr>
              <a:t>Practical Application of Process Mining Tools</a:t>
            </a:r>
            <a:r>
              <a:rPr lang="en-US" b="1" i="0" dirty="0"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400" b="0" i="0" dirty="0">
                <a:effectLst/>
              </a:rPr>
              <a:t>Interns gain hands-on experience with process mining tools, learning how to load data, preprocess event logs, create process models, and analyze results.</a:t>
            </a:r>
          </a:p>
          <a:p>
            <a:r>
              <a:rPr lang="en-US" sz="2400" b="1" i="0" dirty="0">
                <a:effectLst/>
              </a:rPr>
              <a:t>Data Handling and Preprocessing Skills:</a:t>
            </a:r>
            <a:r>
              <a:rPr lang="en-US" sz="2400" b="0" i="0" dirty="0">
                <a:effectLst/>
              </a:rPr>
              <a:t> Interns become proficient in cleaning, transforming, and preparing event data for analysis, enhancing their data manipulation skills.</a:t>
            </a:r>
          </a:p>
          <a:p>
            <a:pPr algn="l"/>
            <a:r>
              <a:rPr lang="en-US" sz="2400" b="1" i="0" dirty="0">
                <a:effectLst/>
              </a:rPr>
              <a:t>Visualization Skills:</a:t>
            </a:r>
            <a:r>
              <a:rPr lang="en-US" sz="2400" b="0" i="0" dirty="0">
                <a:effectLst/>
              </a:rPr>
              <a:t> Interns create various process visualizations, such as process flowcharts, performance graphs, and resource utilization plots, improving their ability to convey insights visually.</a:t>
            </a:r>
          </a:p>
          <a:p>
            <a:pPr algn="l"/>
            <a:r>
              <a:rPr lang="en-US" sz="2400" b="1" i="0" dirty="0">
                <a:effectLst/>
              </a:rPr>
              <a:t>Real-Time Monitoring:</a:t>
            </a:r>
            <a:r>
              <a:rPr lang="en-US" sz="2400" b="0" i="0" dirty="0">
                <a:effectLst/>
              </a:rPr>
              <a:t> For real-time applications, interns gain experience in monitoring and analyzing live event data to ensure smooth process operations.</a:t>
            </a:r>
          </a:p>
          <a:p>
            <a:pPr algn="l"/>
            <a:r>
              <a:rPr lang="en-US" sz="2400" b="1" i="0" dirty="0">
                <a:effectLst/>
              </a:rPr>
              <a:t>Problem-Solving and Decision-Making:</a:t>
            </a:r>
            <a:r>
              <a:rPr lang="en-US" sz="2400" b="0" i="0" dirty="0">
                <a:effectLst/>
              </a:rPr>
              <a:t> Interns learn how to interpret process mining results and make data-driven decisions to address process challenges.</a:t>
            </a:r>
          </a:p>
          <a:p>
            <a:r>
              <a:rPr lang="en-US" sz="2400" b="1" i="0" dirty="0">
                <a:effectLst/>
              </a:rPr>
              <a:t>Project Management:</a:t>
            </a:r>
            <a:r>
              <a:rPr lang="en-US" sz="2400" b="0" i="0" dirty="0">
                <a:effectLst/>
              </a:rPr>
              <a:t> Interns manage their projects, plan tasks, allocate time, and meet deadlines, gaining project management skills applicable in various contexts.</a:t>
            </a:r>
          </a:p>
        </p:txBody>
      </p:sp>
    </p:spTree>
    <p:extLst>
      <p:ext uri="{BB962C8B-B14F-4D97-AF65-F5344CB8AC3E}">
        <p14:creationId xmlns:p14="http://schemas.microsoft.com/office/powerpoint/2010/main" val="3550938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77F16-B72D-44BA-44A8-BFFD2E67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mining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1E58D-364D-0374-0036-F6385EA1D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CELONIS</a:t>
            </a:r>
          </a:p>
          <a:p>
            <a:r>
              <a:rPr lang="en-IN" dirty="0"/>
              <a:t> PROM</a:t>
            </a:r>
          </a:p>
          <a:p>
            <a:r>
              <a:rPr lang="en-IN" dirty="0"/>
              <a:t> DISCO</a:t>
            </a:r>
          </a:p>
          <a:p>
            <a:r>
              <a:rPr lang="en-IN" dirty="0"/>
              <a:t> MINIT</a:t>
            </a:r>
          </a:p>
          <a:p>
            <a:r>
              <a:rPr lang="en-IN" dirty="0"/>
              <a:t> UIPATH…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5D124-9A7C-AE98-3974-DAD266567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1594960"/>
            <a:ext cx="7962900" cy="439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96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920484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Queries?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13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603859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You!!!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Course Objective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Introduction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Technology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Applications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Modules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Real Time applications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Learning outcomes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GitHub Link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Queries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09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Autofit/>
          </a:bodyPr>
          <a:lstStyle/>
          <a:p>
            <a:pPr marL="457200" indent="-457200"/>
            <a:r>
              <a:rPr lang="en-US" sz="2400" dirty="0"/>
              <a:t>To understand the basics of Process mining and its significance in optimizing business processes. </a:t>
            </a:r>
          </a:p>
          <a:p>
            <a:pPr marL="457200" indent="-457200"/>
            <a:r>
              <a:rPr lang="en-US" sz="2400" dirty="0"/>
              <a:t>Learn how to extract, clean, and transform raw data from raw data to make it suitable for process mining.</a:t>
            </a:r>
          </a:p>
          <a:p>
            <a:pPr marL="457200" indent="-457200"/>
            <a:r>
              <a:rPr lang="en-US" sz="2400" dirty="0"/>
              <a:t>Compare discovered process models with predefined process models to identify deviations.</a:t>
            </a:r>
          </a:p>
          <a:p>
            <a:pPr marL="457200" indent="-457200"/>
            <a:r>
              <a:rPr lang="en-US" sz="2400" dirty="0"/>
              <a:t>Identify areas where process efficiency can be improved.</a:t>
            </a:r>
          </a:p>
          <a:p>
            <a:pPr marL="457200" indent="-457200"/>
            <a:r>
              <a:rPr lang="en-US" sz="2400" dirty="0"/>
              <a:t>Apply the skills and knowledge gained throughout the internship to a real-world business case or project. </a:t>
            </a:r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5112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6ADC3-1E34-9E62-1BEE-B03AD99A1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2759"/>
            <a:ext cx="12192000" cy="714892"/>
          </a:xfrm>
        </p:spPr>
        <p:txBody>
          <a:bodyPr/>
          <a:lstStyle/>
          <a:p>
            <a:r>
              <a:rPr lang="en-IN" dirty="0"/>
              <a:t>Contd..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54CE80FA-AB36-610D-4AA6-1741580BA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86" y="1096963"/>
            <a:ext cx="8038952" cy="5395912"/>
          </a:xfrm>
        </p:spPr>
      </p:pic>
    </p:spTree>
    <p:extLst>
      <p:ext uri="{BB962C8B-B14F-4D97-AF65-F5344CB8AC3E}">
        <p14:creationId xmlns:p14="http://schemas.microsoft.com/office/powerpoint/2010/main" val="3349699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D4A44-1FE6-D301-6A6E-EEF80DA89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/>
              <a:t>Process Mining: </a:t>
            </a:r>
          </a:p>
          <a:p>
            <a:pPr marL="0" indent="0">
              <a:buNone/>
            </a:pPr>
            <a:r>
              <a:rPr lang="en-IN" sz="2400" dirty="0"/>
              <a:t>                             Analysing processes using Event log data.</a:t>
            </a:r>
          </a:p>
          <a:p>
            <a:r>
              <a:rPr lang="en-IN" sz="2400" dirty="0"/>
              <a:t>Business have lots of processes:                     </a:t>
            </a:r>
          </a:p>
          <a:p>
            <a:pPr marL="0" indent="0">
              <a:buNone/>
            </a:pPr>
            <a:r>
              <a:rPr lang="en-IN" sz="2400" dirty="0"/>
              <a:t>                            Shipping Orders</a:t>
            </a:r>
          </a:p>
          <a:p>
            <a:pPr marL="0" indent="0">
              <a:buNone/>
            </a:pPr>
            <a:r>
              <a:rPr lang="en-IN" sz="2400" dirty="0"/>
              <a:t>                            Hiring Employees</a:t>
            </a:r>
          </a:p>
          <a:p>
            <a:pPr marL="0" indent="0">
              <a:buNone/>
            </a:pPr>
            <a:r>
              <a:rPr lang="en-IN" sz="2400" dirty="0"/>
              <a:t>                            Repairing equipment</a:t>
            </a:r>
          </a:p>
          <a:p>
            <a:pPr marL="0" indent="0">
              <a:buNone/>
            </a:pPr>
            <a:r>
              <a:rPr lang="en-IN" sz="2400" dirty="0"/>
              <a:t>                            Paying Suppliers</a:t>
            </a:r>
          </a:p>
          <a:p>
            <a:pPr marL="0" indent="0">
              <a:buNone/>
            </a:pPr>
            <a:r>
              <a:rPr lang="en-IN" sz="2400" dirty="0"/>
              <a:t>                            Resolving Customer Complaints……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7E8DF67-DD3E-2917-996D-798F8AC8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51786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864C4-A033-AF4A-BA6E-296957E0E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2759"/>
            <a:ext cx="12192000" cy="714892"/>
          </a:xfrm>
        </p:spPr>
        <p:txBody>
          <a:bodyPr/>
          <a:lstStyle/>
          <a:p>
            <a:r>
              <a:rPr lang="en-IN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A5260-9457-281E-A337-AC70A2339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b="1" dirty="0"/>
              <a:t>Why we need Process Mining:</a:t>
            </a:r>
          </a:p>
          <a:p>
            <a:r>
              <a:rPr lang="en-IN" sz="2400" dirty="0"/>
              <a:t>Used to analyse the “as is” process.</a:t>
            </a:r>
          </a:p>
          <a:p>
            <a:r>
              <a:rPr lang="en-IN" sz="2400" dirty="0"/>
              <a:t>To know how the process is currently performed.</a:t>
            </a:r>
          </a:p>
          <a:p>
            <a:r>
              <a:rPr lang="en-IN" sz="2400" dirty="0"/>
              <a:t>To adapt the incremental approach in companies.</a:t>
            </a:r>
          </a:p>
          <a:p>
            <a:r>
              <a:rPr lang="en-IN" sz="2400" dirty="0"/>
              <a:t>To visualise the processes using maps...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117931-93C3-0426-8214-CAD126AEA2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863" y="1300162"/>
            <a:ext cx="5091632" cy="414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33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7032-E809-5D11-CE2C-5B63D7D3E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1C9A-1986-B667-5903-63A2B8AF8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How it works?</a:t>
            </a:r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4B807F-0939-288A-1027-862157994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88" y="1622660"/>
            <a:ext cx="8915400" cy="459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43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B55CA-B9EC-1200-E63B-48C4D4DD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314CE-500E-B886-0F5C-5FF93ACAB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97279"/>
            <a:ext cx="11750040" cy="5394960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Mapping: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us to understand and improve those processes.</a:t>
            </a:r>
          </a:p>
          <a:p>
            <a:pPr marL="0" indent="0">
              <a:buNone/>
            </a:pPr>
            <a:r>
              <a:rPr lang="en-IN" sz="2400" b="1" dirty="0"/>
              <a:t>Example: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88DB83-E8CD-E7B2-6FF5-EE1D369CD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62" y="2000250"/>
            <a:ext cx="11166475" cy="449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79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28DF7-51C7-5110-8892-7F6E914A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EBD2C1-7A88-E1A6-5435-A79C6CD0F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605" y="2075101"/>
            <a:ext cx="8362963" cy="41058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4F53C4-02D6-D440-718D-E206F2018BB7}"/>
              </a:ext>
            </a:extLst>
          </p:cNvPr>
          <p:cNvSpPr txBox="1"/>
          <p:nvPr/>
        </p:nvSpPr>
        <p:spPr>
          <a:xfrm>
            <a:off x="142873" y="1280543"/>
            <a:ext cx="302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Mapping: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7485279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1262</TotalTime>
  <Words>670</Words>
  <Application>Microsoft Office PowerPoint</Application>
  <PresentationFormat>Widescreen</PresentationFormat>
  <Paragraphs>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Söhne</vt:lpstr>
      <vt:lpstr>Times New Roman</vt:lpstr>
      <vt:lpstr>Wingdings</vt:lpstr>
      <vt:lpstr>Custom Design</vt:lpstr>
      <vt:lpstr>PowerPoint Presentation</vt:lpstr>
      <vt:lpstr>Contents</vt:lpstr>
      <vt:lpstr>Course Objective</vt:lpstr>
      <vt:lpstr>Contd..</vt:lpstr>
      <vt:lpstr>Introduction</vt:lpstr>
      <vt:lpstr>Contd..</vt:lpstr>
      <vt:lpstr>Contd..</vt:lpstr>
      <vt:lpstr>Contd..</vt:lpstr>
      <vt:lpstr>Contd..</vt:lpstr>
      <vt:lpstr>Technology</vt:lpstr>
      <vt:lpstr>Applications</vt:lpstr>
      <vt:lpstr>Modules:</vt:lpstr>
      <vt:lpstr>Real Time Applications:</vt:lpstr>
      <vt:lpstr>Contd..</vt:lpstr>
      <vt:lpstr>Learning Outcomes</vt:lpstr>
      <vt:lpstr>Process mining Tools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Sai Charan</cp:lastModifiedBy>
  <cp:revision>116</cp:revision>
  <dcterms:created xsi:type="dcterms:W3CDTF">2019-06-11T05:35:51Z</dcterms:created>
  <dcterms:modified xsi:type="dcterms:W3CDTF">2023-08-31T09:53:50Z</dcterms:modified>
</cp:coreProperties>
</file>