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0" autoAdjust="0"/>
    <p:restoredTop sz="9950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Employee Performance Level</a:t>
            </a:r>
          </a:p>
        </c:rich>
      </c:tx>
      <c:layout/>
      <c:overlay val="0"/>
      <c:spPr>
        <a:ln>
          <a:noFill/>
        </a:ln>
      </c:spPr>
    </c:title>
    <c:autoTitleDeleted val="1"/>
    <c:view3D>
      <c:rotX val="30"/>
      <c:rotY val="0"/>
      <c:depthPercent val="100"/>
      <c:rAngAx val="0"/>
      <c:perspective val="3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pie3DChart>
        <c:varyColors val="1"/>
        <c:ser>
          <c:idx val="0"/>
          <c:order val="0"/>
          <c:tx>
            <c:v>MED</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v>VERY HIGH</c:v>
          </c:tx>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69910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933506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72118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50152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0622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86907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15213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29895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39655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24090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00353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41074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383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38305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2126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52977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09775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93572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5116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00770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33845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76893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8062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63725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21577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3819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75239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81025" y="1071546"/>
            <a:ext cx="1743075" cy="1333500"/>
            <a:chOff x="881025" y="1071546"/>
            <a:chExt cx="1743075" cy="1333500"/>
          </a:xfrm>
        </p:grpSpPr>
        <p:sp>
          <p:nvSpPr>
            <p:cNvPr id="38" name="曲线"/>
            <p:cNvSpPr>
              <a:spLocks/>
            </p:cNvSpPr>
            <p:nvPr/>
          </p:nvSpPr>
          <p:spPr>
            <a:xfrm rot="0">
              <a:off x="881025" y="1347770"/>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6400" y="1071546"/>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Pavithra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1222025</a:t>
            </a:r>
            <a:r>
              <a:rPr lang="en-US" altLang="zh-CN" sz="2400" b="0" i="0" u="none" strike="noStrike" kern="1200" cap="none" spc="0" baseline="0">
                <a:solidFill>
                  <a:schemeClr val="tx1"/>
                </a:solidFill>
                <a:latin typeface="Calibri" pitchFamily="0" charset="0"/>
                <a:ea typeface="宋体" pitchFamily="0" charset="0"/>
                <a:cs typeface="Calibri" pitchFamily="0" charset="0"/>
              </a:rPr>
              <a:t>36</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(asunm14231222025</a:t>
            </a:r>
            <a:r>
              <a:rPr lang="en-US" altLang="zh-CN" sz="2400" b="0" i="0" u="none" strike="noStrike" kern="1200" cap="none" spc="0" baseline="0">
                <a:solidFill>
                  <a:schemeClr val="tx1"/>
                </a:solidFill>
                <a:latin typeface="Calibri" pitchFamily="0" charset="0"/>
                <a:ea typeface="宋体" pitchFamily="0" charset="0"/>
                <a:cs typeface="Calibri" pitchFamily="0" charset="0"/>
              </a:rPr>
              <a:t>36)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Dr.MGR </a:t>
            </a:r>
            <a:r>
              <a:rPr lang="en-US" altLang="zh-CN" sz="2400" b="0" i="0" u="none" strike="noStrike" kern="1200" cap="none" spc="0" baseline="0">
                <a:solidFill>
                  <a:schemeClr val="tx1"/>
                </a:solidFill>
                <a:latin typeface="Calibri" pitchFamily="0" charset="0"/>
                <a:ea typeface="宋体" pitchFamily="0" charset="0"/>
                <a:cs typeface="Calibri" pitchFamily="0" charset="0"/>
              </a:rPr>
              <a:t>Janaki</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of Arts &amp; Science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19507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595274" y="1071546"/>
            <a:ext cx="8548726"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Collection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Gather employee performance data from various sources such as HR databases, performance reviews, and feedback systems, ensuring a comprehensive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 Selection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Identify relevant features for analysis, such as Employee ID, Name, Employee Type, Performance Level, Gender, and Employee Rating, to focus on key metrics.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Review the dataset for inconsistencies or errors, removing duplicates and correcting any inaccuracies to ensure data integrity.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Handling Missing Values</a:t>
            </a:r>
            <a:r>
              <a:rPr lang="en-US" altLang="zh-CN" sz="1800" b="0" i="0" u="none" strike="noStrike" kern="1200" cap="none" spc="0" baseline="0">
                <a:solidFill>
                  <a:schemeClr val="tx1"/>
                </a:solidFill>
                <a:latin typeface="Calibri" pitchFamily="0" charset="0"/>
                <a:ea typeface="宋体" pitchFamily="0" charset="0"/>
                <a:cs typeface="Calibri" pitchFamily="0" charset="0"/>
              </a:rPr>
              <a:t>: Identify missing values in the dataset and apply appropriate strategies such as imputation or removal, ensuring that the analysis remains robust.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Level Calculation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 formulas (e.g., IF statements) to categorize performance levels based on Employee Ratings, assigning classifications like "VERY HIGH," "HIGH," "MEDIUM," and "LOW.“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the performance data, allowing for analysis across different dimensions such as department, employee type, or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Graph Visualization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Generate graphs and charts (e.g., bar charts, line graphs) to visually represent the summarized data, aiding in the interpretation of trends and patterns for better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37168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1" name="图表"/>
          <p:cNvGraphicFramePr/>
          <p:nvPr/>
        </p:nvGraphicFramePr>
        <p:xfrm>
          <a:off x="2166910" y="1928802"/>
          <a:ext cx="6543704" cy="32337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83394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595274" y="1357298"/>
            <a:ext cx="11596726" cy="3693318"/>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SzPct val="100000"/>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Arial" pitchFamily="34" charset="0"/>
              </a:rPr>
              <a:t>Enhanced Performance Insights</a:t>
            </a:r>
            <a:r>
              <a:rPr lang="en-US" altLang="zh-CN" sz="1800" b="0" i="0" u="none" strike="noStrike" kern="1200" cap="none" spc="0" baseline="0">
                <a:solidFill>
                  <a:schemeClr val="tx1"/>
                </a:solidFill>
                <a:latin typeface="Calibri" pitchFamily="0" charset="0"/>
                <a:ea typeface="宋体" pitchFamily="0" charset="0"/>
                <a:cs typeface="Arial" pitchFamily="34" charset="0"/>
              </a:rPr>
              <a:t>: The project provided a clear understanding of employee performance levels across the organization, enabling identification of top performers and those needing improvement.</a:t>
            </a:r>
            <a:endParaRPr lang="en-US" altLang="zh-CN" sz="1800" b="0" i="0" u="none" strike="noStrike" kern="1200" cap="none" spc="0" baseline="0">
              <a:solidFill>
                <a:schemeClr val="tx1"/>
              </a:solidFill>
              <a:latin typeface="Calibri" pitchFamily="0" charset="0"/>
              <a:ea typeface="宋体" pitchFamily="0" charset="0"/>
              <a:cs typeface="Arial" pitchFamily="34" charset="0"/>
            </a:endParaRPr>
          </a:p>
          <a:p>
            <a:pPr marL="0" indent="0" algn="l" eaLnBrk="1" fontAlgn="base" latinLnBrk="0" hangingPunct="1">
              <a:lnSpc>
                <a:spcPct val="100000"/>
              </a:lnSpc>
              <a:spcBef>
                <a:spcPts val="0"/>
              </a:spcBef>
              <a:spcAft>
                <a:spcPts val="0"/>
              </a:spcAft>
              <a:buSzPct val="100000"/>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Evaluation Process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implementing automated performance metrics and categorization, the time spent on manual evaluations was significantly reduced, leading to more efficient management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Improved Decision-Making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use of data-driven insights facilitated better decision-making regarding promotions, training programs, and employee retention strategies, aligning talent management with organizational goals.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Font typeface="Wingdings" pitchFamily="2" charset="2"/>
              <a:buChar char="v"/>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fontAlgn="base">
              <a:lnSpc>
                <a:spcPct val="100000"/>
              </a:lnSpc>
              <a:spcBef>
                <a:spcPts val="0"/>
              </a:spcBef>
              <a:spcAft>
                <a:spcPts val="0"/>
              </a:spcAft>
              <a:buFont typeface="Wingdings" pitchFamily="2" charset="2"/>
              <a:buChar char="v"/>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Workforce Planning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Insights from the analysis aided in workforce planning by identifying skill gaps and training needs, contributing to overall organizational effectiveness.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0081590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27342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19886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023902" y="2071678"/>
            <a:ext cx="6096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86311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631609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809720" y="2000240"/>
            <a:ext cx="2715919" cy="16916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Developments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69476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000240"/>
            <a:ext cx="6405585" cy="14773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Fromating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 Missing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Filter – Remove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Formula –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Pivot –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Graph - Data Visualization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10507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095340" y="1643050"/>
            <a:ext cx="804866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 </a:t>
            </a:r>
            <a:r>
              <a:rPr lang="en-US" altLang="zh-CN" sz="1800" b="0" i="0" u="none" strike="noStrike" kern="1200" cap="none" spc="0" baseline="0">
                <a:solidFill>
                  <a:schemeClr val="tx1"/>
                </a:solidFill>
                <a:latin typeface="Calibri" pitchFamily="0" charset="0"/>
                <a:ea typeface="宋体" pitchFamily="0" charset="0"/>
                <a:cs typeface="Calibri" pitchFamily="0" charset="0"/>
              </a:rPr>
              <a:t>Naan</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Mudhalvan</a:t>
            </a:r>
            <a:r>
              <a:rPr lang="en-US" altLang="zh-CN" sz="1800" b="0" i="0" u="none" strike="noStrike" kern="1200" cap="none" spc="0" baseline="0">
                <a:solidFill>
                  <a:schemeClr val="tx1"/>
                </a:solidFill>
                <a:latin typeface="Calibri" pitchFamily="0" charset="0"/>
                <a:ea typeface="宋体" pitchFamily="0" charset="0"/>
                <a:cs typeface="Calibri" pitchFamily="0" charset="0"/>
              </a:rPr>
              <a:t> Portal in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Dash Board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26 -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9 -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ID - Numerical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Name - Text Employee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Type Performance Level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 Male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Rating - Numerical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759941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452529" y="2000240"/>
            <a:ext cx="7691470" cy="15696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Performance Level =IF(AND(Z8&gt;=5,Z8&gt;=4,Z8&gt;=3),"VERY HIGH","MED")</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3728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2024-09-30T08:32:40Z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