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2" r:id="rId7"/>
    <p:sldId id="267" r:id="rId8"/>
    <p:sldId id="269" r:id="rId9"/>
    <p:sldId id="268" r:id="rId10"/>
    <p:sldId id="270" r:id="rId11"/>
    <p:sldId id="271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22D0250C-54DA-CD1A-90A1-6AE7789A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1AE21724-FF25-F49A-67A0-9726D5AB08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150281BD-9BFC-3E28-A40E-5119C196F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1955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B3403B3-E89F-20B2-289F-57FA77DC9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66178C81-C09A-AA29-9A66-F7EA70C58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ACF7D549-ED64-4FE9-5985-9E4CDED94F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1457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6CD2A57-9A56-F799-71DC-C5327BF66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A73C6316-8C3F-FD56-2EC7-DB1BD8C65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3E90501E-F5A1-598A-7D36-3C3308C3F6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5316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14D5501E-8172-CEB4-90E0-CCA74C58D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6A57D91D-2EE1-FCBD-9DF8-4AF0AC781A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0307A19A-BFD9-4795-D832-89BD87C68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5277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614B2B45-CC47-283A-585C-A2CB94B90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2B449CA2-C6B3-6F73-82C6-318D72246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044BE52E-3607-BA0A-F586-5128E91680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5539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>
          <a:extLst>
            <a:ext uri="{FF2B5EF4-FFF2-40B4-BE49-F238E27FC236}">
              <a16:creationId xmlns:a16="http://schemas.microsoft.com/office/drawing/2014/main" id="{5A201FE3-BB59-3702-4E47-E32E7F2B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>
            <a:extLst>
              <a:ext uri="{FF2B5EF4-FFF2-40B4-BE49-F238E27FC236}">
                <a16:creationId xmlns:a16="http://schemas.microsoft.com/office/drawing/2014/main" id="{FBD06D04-377B-4282-4554-F001239EB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50" name="Google Shape;150;p22:notes">
            <a:extLst>
              <a:ext uri="{FF2B5EF4-FFF2-40B4-BE49-F238E27FC236}">
                <a16:creationId xmlns:a16="http://schemas.microsoft.com/office/drawing/2014/main" id="{FD5382FC-727B-82B2-7563-AFFF68F3B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976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Management System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29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NEHA V  23CDR108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PAVITHRA DEVI M  23CDR117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0850FB-79C8-4248-AB2E-0D090B2BC29E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39E762EE-D5DC-A1C4-5F76-66D038A46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B19343-7EFE-CC33-A045-98F58251C8A5}"/>
              </a:ext>
            </a:extLst>
          </p:cNvPr>
          <p:cNvSpPr txBox="1"/>
          <p:nvPr/>
        </p:nvSpPr>
        <p:spPr>
          <a:xfrm>
            <a:off x="1828800" y="211667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1DFC1-4C00-2769-B498-DADF9EA3AE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542"/>
          <a:stretch/>
        </p:blipFill>
        <p:spPr>
          <a:xfrm>
            <a:off x="2606841" y="580999"/>
            <a:ext cx="5301025" cy="2752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B8D5F-649E-F969-B939-B5F1D5B9BC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414"/>
          <a:stretch/>
        </p:blipFill>
        <p:spPr>
          <a:xfrm>
            <a:off x="2606841" y="3826933"/>
            <a:ext cx="5301024" cy="2756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4E615-319A-5229-12ED-81A27F148AC7}"/>
              </a:ext>
            </a:extLst>
          </p:cNvPr>
          <p:cNvSpPr txBox="1"/>
          <p:nvPr/>
        </p:nvSpPr>
        <p:spPr>
          <a:xfrm>
            <a:off x="1752598" y="3429000"/>
            <a:ext cx="138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page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142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09918230-5FF1-4C0E-A13E-12133DEA4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F3AA36-408A-335F-C06E-C29B5F6D03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199"/>
          <a:stretch/>
        </p:blipFill>
        <p:spPr>
          <a:xfrm>
            <a:off x="3106374" y="330199"/>
            <a:ext cx="4886816" cy="25185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CB19CE-3690-D034-B99B-F62C776555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460"/>
          <a:stretch/>
        </p:blipFill>
        <p:spPr>
          <a:xfrm>
            <a:off x="3106374" y="3666066"/>
            <a:ext cx="4886817" cy="254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E10489-1D09-7ADB-6DC6-73DA4BB95142}"/>
              </a:ext>
            </a:extLst>
          </p:cNvPr>
          <p:cNvSpPr txBox="1"/>
          <p:nvPr/>
        </p:nvSpPr>
        <p:spPr>
          <a:xfrm>
            <a:off x="1701800" y="319193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33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1DC83A52-9FCC-CB55-21D3-E404487CF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A8EF4A-9DBA-646E-EF73-597CECCD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27"/>
          <a:stretch/>
        </p:blipFill>
        <p:spPr>
          <a:xfrm>
            <a:off x="2674577" y="627115"/>
            <a:ext cx="5167980" cy="2674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7BCEFA-9E3E-7123-E6B1-70A2103F5B7E}"/>
              </a:ext>
            </a:extLst>
          </p:cNvPr>
          <p:cNvSpPr txBox="1"/>
          <p:nvPr/>
        </p:nvSpPr>
        <p:spPr>
          <a:xfrm>
            <a:off x="1651000" y="257783"/>
            <a:ext cx="1617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Doctors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6CF345-4980-B710-69C6-03789FFA26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33"/>
          <a:stretch/>
        </p:blipFill>
        <p:spPr>
          <a:xfrm>
            <a:off x="2674576" y="3860800"/>
            <a:ext cx="5167980" cy="26593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565602-9CE1-2C7C-D699-DFAE6F43565B}"/>
              </a:ext>
            </a:extLst>
          </p:cNvPr>
          <p:cNvSpPr txBox="1"/>
          <p:nvPr/>
        </p:nvSpPr>
        <p:spPr>
          <a:xfrm>
            <a:off x="1667043" y="3488097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2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39F6E953-7F5B-CFBE-F0C9-3A05F9227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49DE0-89F9-3386-C221-60639BEC5C61}"/>
              </a:ext>
            </a:extLst>
          </p:cNvPr>
          <p:cNvSpPr txBox="1"/>
          <p:nvPr/>
        </p:nvSpPr>
        <p:spPr>
          <a:xfrm>
            <a:off x="1583267" y="304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67EF4-93F6-58A6-5060-8CA05C199F8B}"/>
              </a:ext>
            </a:extLst>
          </p:cNvPr>
          <p:cNvSpPr txBox="1"/>
          <p:nvPr/>
        </p:nvSpPr>
        <p:spPr>
          <a:xfrm>
            <a:off x="1621367" y="34290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C18F5-9CB3-2939-F04B-7D6CC259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333"/>
          <a:stretch/>
        </p:blipFill>
        <p:spPr>
          <a:xfrm>
            <a:off x="2496775" y="770466"/>
            <a:ext cx="5131692" cy="264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F773C6-29E3-9EEC-3E12-525530013F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457"/>
          <a:stretch/>
        </p:blipFill>
        <p:spPr>
          <a:xfrm>
            <a:off x="2564508" y="3916901"/>
            <a:ext cx="5063959" cy="260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694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B9C2DC56-D11A-33C6-BD9A-4185FA498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D1E1FA-7909-A487-0216-8092923182BB}"/>
              </a:ext>
            </a:extLst>
          </p:cNvPr>
          <p:cNvSpPr txBox="1"/>
          <p:nvPr/>
        </p:nvSpPr>
        <p:spPr>
          <a:xfrm>
            <a:off x="1667934" y="592667"/>
            <a:ext cx="1515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AD6735-D069-6165-8339-C64EE6E795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16" r="814"/>
          <a:stretch/>
        </p:blipFill>
        <p:spPr>
          <a:xfrm>
            <a:off x="2793108" y="1126066"/>
            <a:ext cx="5529625" cy="2889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182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>
          <a:extLst>
            <a:ext uri="{FF2B5EF4-FFF2-40B4-BE49-F238E27FC236}">
              <a16:creationId xmlns:a16="http://schemas.microsoft.com/office/drawing/2014/main" id="{AABBD14F-54CF-1126-005E-E783FFA2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>
            <a:extLst>
              <a:ext uri="{FF2B5EF4-FFF2-40B4-BE49-F238E27FC236}">
                <a16:creationId xmlns:a16="http://schemas.microsoft.com/office/drawing/2014/main" id="{E5AA9289-AD15-EE64-9A29-1632FF46B7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33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Managing hospital operations manually leads to inefficiencies, errors in patient data handling, and delays in appointments and medical services. There is a need for a centralized, digital system that allows for secure, streamlined management of hospital resources including patient records, appointments, doctor profiles, and medical histories. The aim of this project is to develop a web-based Hospital Management System using Flask that automates these tasks, improves data accuracy, and enhances the overall hospital workflow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 patient records, appointments, and medical data.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secure user authentication and role-based access (Admin, Doctor, Staff).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 appointment scheduling, medical record management, and billing.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a responsive, easy-to-use web dashboard for staff and doctors. 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security, with CSRF protection, authentication, and role restrictions.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Python Flask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PostgreSQL with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Authentication: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Frontend: HTML, CSS, Bootstrap 5, jQuery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Templating: Jinja2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Forms: Flask-WTF    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Deployment-ready with HTTPS support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 dirty="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47520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508221" y="954121"/>
            <a:ext cx="10609118" cy="5538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digital hospital management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patient, appointment, and billing data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Secure, role-specific access control 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cloud database and authentication</a:t>
            </a:r>
          </a:p>
          <a:p>
            <a:pPr>
              <a:lnSpc>
                <a:spcPct val="200000"/>
              </a:lnSpc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</a:t>
            </a:r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training required for non-technical staff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and cybersecurity measures need regular audits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 like pharmacy or insurance pending future updates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5D179-E8AB-B37B-F005-2309D4F83555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C00000"/>
                </a:solidFill>
              </a:rPr>
              <a:t>Security Features</a:t>
            </a:r>
            <a:endParaRPr lang="en-IN" sz="4000" b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553450" y="1151430"/>
            <a:ext cx="9822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Password hashing via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CSRF protection with Flask-WTF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Role-based access control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session management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validation and sanitization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 protocol for deployment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file upload handling and storage permissions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073329"/>
            <a:ext cx="8507096" cy="6769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Authentication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Doctor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Appointment Scheduling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Records Management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Billing and Invoicing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and Settings Module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54080-3CF5-5E8A-2686-B0E7F0FFE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D5541-59E3-CC21-442C-2FBC948BEFD8}"/>
              </a:ext>
            </a:extLst>
          </p:cNvPr>
          <p:cNvSpPr txBox="1"/>
          <p:nvPr/>
        </p:nvSpPr>
        <p:spPr>
          <a:xfrm>
            <a:off x="2202426" y="206477"/>
            <a:ext cx="85245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Future Enhancements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0A1A4B-A989-AD82-FE2D-C16470DABCC1}"/>
              </a:ext>
            </a:extLst>
          </p:cNvPr>
          <p:cNvSpPr txBox="1"/>
          <p:nvPr/>
        </p:nvSpPr>
        <p:spPr>
          <a:xfrm>
            <a:off x="1562870" y="1295363"/>
            <a:ext cx="937606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Patient self-service appointment portal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telehealth consultations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Laboratory and pharmacy management modules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 insurance claim processing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apps for doctors and patients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Advanced reporting and analytics dashboards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469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436724" y="301063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Screenshots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57F42-B803-C5F5-367F-58B1D7A9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00" r="11823" b="8171"/>
          <a:stretch/>
        </p:blipFill>
        <p:spPr>
          <a:xfrm>
            <a:off x="3242733" y="1253603"/>
            <a:ext cx="3818467" cy="23531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E8FD70-6A9E-5C6B-15D8-FB35DF972D09}"/>
              </a:ext>
            </a:extLst>
          </p:cNvPr>
          <p:cNvSpPr txBox="1"/>
          <p:nvPr/>
        </p:nvSpPr>
        <p:spPr>
          <a:xfrm>
            <a:off x="1794933" y="884270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D7509-32CA-5D83-F726-F483114934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317" r="16057" b="32788"/>
          <a:stretch/>
        </p:blipFill>
        <p:spPr>
          <a:xfrm>
            <a:off x="3242733" y="4367173"/>
            <a:ext cx="4021666" cy="19912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5369B6-2CC5-5DA4-C934-D31119C541C9}"/>
              </a:ext>
            </a:extLst>
          </p:cNvPr>
          <p:cNvSpPr txBox="1"/>
          <p:nvPr/>
        </p:nvSpPr>
        <p:spPr>
          <a:xfrm>
            <a:off x="1938866" y="3903133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408</Words>
  <Application>Microsoft Office PowerPoint</Application>
  <PresentationFormat>Widescreen</PresentationFormat>
  <Paragraphs>80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Noto Sans Symbols</vt:lpstr>
      <vt:lpstr>Times New Roman</vt:lpstr>
      <vt:lpstr>Wingdings</vt:lpstr>
      <vt:lpstr>Flow</vt:lpstr>
      <vt:lpstr>Hospital Management System</vt:lpstr>
      <vt:lpstr>Problem Description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Pavithra Devi</cp:lastModifiedBy>
  <cp:revision>2</cp:revision>
  <dcterms:modified xsi:type="dcterms:W3CDTF">2025-04-25T17:42:56Z</dcterms:modified>
</cp:coreProperties>
</file>