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68" r:id="rId3"/>
    <p:sldId id="269" r:id="rId4"/>
    <p:sldId id="259" r:id="rId5"/>
    <p:sldId id="258" r:id="rId6"/>
    <p:sldId id="260" r:id="rId7"/>
    <p:sldId id="261" r:id="rId8"/>
    <p:sldId id="262" r:id="rId9"/>
    <p:sldId id="264" r:id="rId10"/>
    <p:sldId id="263" r:id="rId11"/>
    <p:sldId id="265" r:id="rId12"/>
    <p:sldId id="266" r:id="rId13"/>
    <p:sldId id="267" r:id="rId14"/>
    <p:sldId id="275" r:id="rId15"/>
    <p:sldId id="276" r:id="rId16"/>
    <p:sldId id="274" r:id="rId17"/>
    <p:sldId id="270" r:id="rId18"/>
    <p:sldId id="271"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10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DC0E14-7D5E-46B4-976B-C01FBE96727D}" type="datetimeFigureOut">
              <a:rPr lang="en-US" smtClean="0"/>
              <a:t>3/12/2019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ED81F-2F3E-45E8-853C-CC2F83D648E8}" type="slidenum">
              <a:rPr lang="en-US" smtClean="0"/>
              <a:t>‹#›</a:t>
            </a:fld>
            <a:endParaRPr lang="en-US"/>
          </a:p>
        </p:txBody>
      </p:sp>
    </p:spTree>
    <p:extLst>
      <p:ext uri="{BB962C8B-B14F-4D97-AF65-F5344CB8AC3E}">
        <p14:creationId xmlns:p14="http://schemas.microsoft.com/office/powerpoint/2010/main" val="672132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B1F4C3-4BA7-41D2-B4C8-C75430566B9D}" type="datetime1">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334085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F2BBBC-5F57-4004-B0CB-159E88F30A58}" type="datetime1">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147920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FB4E0F-D103-4584-B14B-8631B3C3DE06}" type="datetime1">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6FD9D1-2B82-45C1-854B-543B6912CE9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21930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0942CB7-8543-40A5-9120-B28BA8ECFB59}" type="datetime1">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2986236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52D66DC-2590-4A65-991C-6B4CE6617173}" type="datetime1">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6FD9D1-2B82-45C1-854B-543B6912CE9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61245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076B6BB-008C-4E88-8FEC-066DBE02D47C}" type="datetime1">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4201053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7898E-298A-4FE1-B87E-57500E203A9D}" type="datetime1">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3431987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F33805-DD20-4DDB-BD87-BB91715CC394}" type="datetime1">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377121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1ED2E9-3A0E-4B72-A0D6-DBD2B82A39A6}" type="datetime1">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239693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64CBD2-388B-4EE1-8B15-31ACADC1F167}" type="datetime1">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2995527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A9E4A5-EE91-45C3-A054-4B0D19ABD27B}" type="datetime1">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97970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9A5B42-FDC9-4B85-9880-EF4961EEC2F5}" type="datetime1">
              <a:rPr lang="en-US" smtClean="0"/>
              <a:t>3/12/2019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2814201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4578FD-C42E-43FB-B881-9D11A100DC4B}" type="datetime1">
              <a:rPr lang="en-US" smtClean="0"/>
              <a:t>3/12/2019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1935376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2E6DC-68F5-4D2F-9F1C-FAAB5C4425B3}" type="datetime1">
              <a:rPr lang="en-US" smtClean="0"/>
              <a:t>3/12/2019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3540042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1C3EB1C-8E7E-4808-B8D8-ACE628E392BE}" type="datetime1">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2665432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70BD5CA-7B11-4096-81B2-94244ED30D25}" type="datetime1">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338806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6838C70-2451-41EA-BF60-170B16BF6951}" type="datetime1">
              <a:rPr lang="en-US" smtClean="0"/>
              <a:t>3/12/2019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B6FD9D1-2B82-45C1-854B-543B6912CE91}" type="slidenum">
              <a:rPr lang="en-US" smtClean="0"/>
              <a:t>‹#›</a:t>
            </a:fld>
            <a:endParaRPr lang="en-US"/>
          </a:p>
        </p:txBody>
      </p:sp>
    </p:spTree>
    <p:extLst>
      <p:ext uri="{BB962C8B-B14F-4D97-AF65-F5344CB8AC3E}">
        <p14:creationId xmlns:p14="http://schemas.microsoft.com/office/powerpoint/2010/main" val="21169775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What is Spring Framework?</a:t>
            </a:r>
          </a:p>
        </p:txBody>
      </p:sp>
      <p:sp>
        <p:nvSpPr>
          <p:cNvPr id="5" name="Content Placeholder 4"/>
          <p:cNvSpPr>
            <a:spLocks noGrp="1"/>
          </p:cNvSpPr>
          <p:nvPr>
            <p:ph idx="1"/>
          </p:nvPr>
        </p:nvSpPr>
        <p:spPr>
          <a:xfrm>
            <a:off x="2589212" y="1497725"/>
            <a:ext cx="8915400" cy="4603530"/>
          </a:xfrm>
        </p:spPr>
        <p:txBody>
          <a:bodyPr>
            <a:normAutofit/>
          </a:bodyPr>
          <a:lstStyle/>
          <a:p>
            <a:endParaRPr lang="en-US" dirty="0"/>
          </a:p>
          <a:p>
            <a:r>
              <a:rPr lang="en-US" dirty="0"/>
              <a:t>Spring Framework is a Java platform that provides comprehensive infrastructure support for developing Java applications. </a:t>
            </a:r>
          </a:p>
          <a:p>
            <a:r>
              <a:rPr lang="en-US" dirty="0"/>
              <a:t>Spring is the most popular application development framework for enterprise Java.</a:t>
            </a:r>
          </a:p>
          <a:p>
            <a:r>
              <a:rPr lang="en-US" dirty="0"/>
              <a:t>Spring framework is an open source Java platform. It was initially written by Rod Johnson and was first released under the Apache 2.0 license in June 2003.</a:t>
            </a:r>
          </a:p>
          <a:p>
            <a:r>
              <a:rPr lang="en-US" dirty="0"/>
              <a:t>Spring is lightweight when it comes to size and transparency. </a:t>
            </a:r>
          </a:p>
          <a:p>
            <a:r>
              <a:rPr lang="en-US" dirty="0"/>
              <a:t>The basic version of Spring framework is around 2MB.</a:t>
            </a:r>
          </a:p>
          <a:p>
            <a:r>
              <a:rPr lang="en-US" dirty="0"/>
              <a:t>Spring enables you to build applications from “plain old Java objects” (POJOs) and to apply enterprise services non-invasively to POJOs.</a:t>
            </a:r>
          </a:p>
        </p:txBody>
      </p:sp>
      <p:sp>
        <p:nvSpPr>
          <p:cNvPr id="6" name="Slide Number Placeholder 5"/>
          <p:cNvSpPr>
            <a:spLocks noGrp="1"/>
          </p:cNvSpPr>
          <p:nvPr>
            <p:ph type="sldNum" sz="quarter" idx="12"/>
          </p:nvPr>
        </p:nvSpPr>
        <p:spPr/>
        <p:txBody>
          <a:bodyPr/>
          <a:lstStyle/>
          <a:p>
            <a:fld id="{FB6FD9D1-2B82-45C1-854B-543B6912CE91}" type="slidenum">
              <a:rPr lang="en-US" smtClean="0"/>
              <a:t>1</a:t>
            </a:fld>
            <a:endParaRPr lang="en-US"/>
          </a:p>
        </p:txBody>
      </p:sp>
    </p:spTree>
    <p:extLst>
      <p:ext uri="{BB962C8B-B14F-4D97-AF65-F5344CB8AC3E}">
        <p14:creationId xmlns:p14="http://schemas.microsoft.com/office/powerpoint/2010/main" val="209592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Spring </a:t>
            </a:r>
            <a:r>
              <a:rPr lang="en-US" b="1" dirty="0" err="1"/>
              <a:t>IoC</a:t>
            </a:r>
            <a:r>
              <a:rPr lang="en-US" b="1" dirty="0"/>
              <a:t> Container</a:t>
            </a:r>
          </a:p>
        </p:txBody>
      </p:sp>
      <p:sp>
        <p:nvSpPr>
          <p:cNvPr id="14" name="Content Placeholder 13"/>
          <p:cNvSpPr>
            <a:spLocks noGrp="1"/>
          </p:cNvSpPr>
          <p:nvPr>
            <p:ph idx="1"/>
          </p:nvPr>
        </p:nvSpPr>
        <p:spPr/>
        <p:txBody>
          <a:bodyPr>
            <a:normAutofit/>
          </a:bodyPr>
          <a:lstStyle/>
          <a:p>
            <a:pPr marL="0" indent="0">
              <a:buNone/>
            </a:pPr>
            <a:r>
              <a:rPr lang="en-US" b="1" dirty="0"/>
              <a:t>Types of </a:t>
            </a:r>
            <a:r>
              <a:rPr lang="en-US" b="1" dirty="0" err="1"/>
              <a:t>IoC</a:t>
            </a:r>
            <a:r>
              <a:rPr lang="en-US" b="1" dirty="0"/>
              <a:t> </a:t>
            </a:r>
            <a:r>
              <a:rPr lang="en-US" b="1" dirty="0" smtClean="0"/>
              <a:t>containers</a:t>
            </a:r>
          </a:p>
          <a:p>
            <a:pPr marL="0" indent="0">
              <a:buNone/>
            </a:pPr>
            <a:endParaRPr lang="en-US" b="1" dirty="0"/>
          </a:p>
          <a:p>
            <a:pPr>
              <a:buFont typeface="+mj-lt"/>
              <a:buAutoNum type="arabicPeriod"/>
            </a:pPr>
            <a:r>
              <a:rPr lang="en-US" dirty="0" err="1"/>
              <a:t>BeanFactory</a:t>
            </a:r>
            <a:endParaRPr lang="en-US" dirty="0"/>
          </a:p>
          <a:p>
            <a:pPr>
              <a:buFont typeface="+mj-lt"/>
              <a:buAutoNum type="arabicPeriod"/>
            </a:pPr>
            <a:r>
              <a:rPr lang="en-US" dirty="0" err="1"/>
              <a:t>ApplicationContext</a:t>
            </a:r>
            <a:endParaRPr lang="en-US" dirty="0"/>
          </a:p>
        </p:txBody>
      </p:sp>
      <p:sp>
        <p:nvSpPr>
          <p:cNvPr id="6" name="Slide Number Placeholder 5"/>
          <p:cNvSpPr>
            <a:spLocks noGrp="1"/>
          </p:cNvSpPr>
          <p:nvPr>
            <p:ph type="sldNum" sz="quarter" idx="12"/>
          </p:nvPr>
        </p:nvSpPr>
        <p:spPr/>
        <p:txBody>
          <a:bodyPr/>
          <a:lstStyle/>
          <a:p>
            <a:fld id="{FB6FD9D1-2B82-45C1-854B-543B6912CE91}" type="slidenum">
              <a:rPr lang="en-US" smtClean="0"/>
              <a:t>10</a:t>
            </a:fld>
            <a:endParaRPr lang="en-US"/>
          </a:p>
        </p:txBody>
      </p:sp>
    </p:spTree>
    <p:extLst>
      <p:ext uri="{BB962C8B-B14F-4D97-AF65-F5344CB8AC3E}">
        <p14:creationId xmlns:p14="http://schemas.microsoft.com/office/powerpoint/2010/main" val="94315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Spring </a:t>
            </a:r>
            <a:r>
              <a:rPr lang="en-US" b="1" dirty="0" err="1"/>
              <a:t>IoC</a:t>
            </a:r>
            <a:r>
              <a:rPr lang="en-US" b="1" dirty="0"/>
              <a:t> Container</a:t>
            </a:r>
          </a:p>
        </p:txBody>
      </p:sp>
      <p:sp>
        <p:nvSpPr>
          <p:cNvPr id="14" name="Content Placeholder 13"/>
          <p:cNvSpPr>
            <a:spLocks noGrp="1"/>
          </p:cNvSpPr>
          <p:nvPr>
            <p:ph idx="1"/>
          </p:nvPr>
        </p:nvSpPr>
        <p:spPr/>
        <p:txBody>
          <a:bodyPr>
            <a:normAutofit/>
          </a:bodyPr>
          <a:lstStyle/>
          <a:p>
            <a:pPr marL="0" indent="0">
              <a:buNone/>
            </a:pPr>
            <a:r>
              <a:rPr lang="en-US" b="1" u="sng" dirty="0" err="1"/>
              <a:t>BeanFactory</a:t>
            </a:r>
            <a:endParaRPr lang="en-US" b="1" u="sng" dirty="0"/>
          </a:p>
          <a:p>
            <a:pPr marL="0" indent="0">
              <a:buNone/>
            </a:pPr>
            <a:endParaRPr lang="en-US" b="1" dirty="0"/>
          </a:p>
          <a:p>
            <a:pPr marL="0" indent="0">
              <a:buNone/>
            </a:pPr>
            <a:r>
              <a:rPr lang="en-US" b="1" dirty="0"/>
              <a:t>Resource resource=new </a:t>
            </a:r>
            <a:r>
              <a:rPr lang="en-US" b="1" dirty="0" err="1"/>
              <a:t>ClassPathResource</a:t>
            </a:r>
            <a:r>
              <a:rPr lang="en-US" b="1" dirty="0" smtClean="0"/>
              <a:t>(“spring-config.xml</a:t>
            </a:r>
            <a:r>
              <a:rPr lang="en-US" b="1" dirty="0"/>
              <a:t>");  </a:t>
            </a:r>
          </a:p>
          <a:p>
            <a:pPr marL="0" indent="0">
              <a:buNone/>
            </a:pPr>
            <a:r>
              <a:rPr lang="en-US" b="1" dirty="0" err="1"/>
              <a:t>BeanFactory</a:t>
            </a:r>
            <a:r>
              <a:rPr lang="en-US" b="1" dirty="0"/>
              <a:t> factory=new </a:t>
            </a:r>
            <a:r>
              <a:rPr lang="en-US" b="1" dirty="0" err="1"/>
              <a:t>XmlBeanFactory</a:t>
            </a:r>
            <a:r>
              <a:rPr lang="en-US" b="1" dirty="0"/>
              <a:t>(resource); </a:t>
            </a:r>
            <a:endParaRPr lang="en-US" dirty="0"/>
          </a:p>
        </p:txBody>
      </p:sp>
      <p:sp>
        <p:nvSpPr>
          <p:cNvPr id="6" name="Slide Number Placeholder 5"/>
          <p:cNvSpPr>
            <a:spLocks noGrp="1"/>
          </p:cNvSpPr>
          <p:nvPr>
            <p:ph type="sldNum" sz="quarter" idx="12"/>
          </p:nvPr>
        </p:nvSpPr>
        <p:spPr/>
        <p:txBody>
          <a:bodyPr/>
          <a:lstStyle/>
          <a:p>
            <a:fld id="{FB6FD9D1-2B82-45C1-854B-543B6912CE91}" type="slidenum">
              <a:rPr lang="en-US" smtClean="0"/>
              <a:t>11</a:t>
            </a:fld>
            <a:endParaRPr lang="en-US"/>
          </a:p>
        </p:txBody>
      </p:sp>
    </p:spTree>
    <p:extLst>
      <p:ext uri="{BB962C8B-B14F-4D97-AF65-F5344CB8AC3E}">
        <p14:creationId xmlns:p14="http://schemas.microsoft.com/office/powerpoint/2010/main" val="128325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Spring </a:t>
            </a:r>
            <a:r>
              <a:rPr lang="en-US" b="1" dirty="0" err="1"/>
              <a:t>IoC</a:t>
            </a:r>
            <a:r>
              <a:rPr lang="en-US" b="1" dirty="0"/>
              <a:t> Container</a:t>
            </a:r>
          </a:p>
        </p:txBody>
      </p:sp>
      <p:sp>
        <p:nvSpPr>
          <p:cNvPr id="14" name="Content Placeholder 13"/>
          <p:cNvSpPr>
            <a:spLocks noGrp="1"/>
          </p:cNvSpPr>
          <p:nvPr>
            <p:ph idx="1"/>
          </p:nvPr>
        </p:nvSpPr>
        <p:spPr/>
        <p:txBody>
          <a:bodyPr>
            <a:normAutofit/>
          </a:bodyPr>
          <a:lstStyle/>
          <a:p>
            <a:pPr marL="0" indent="0">
              <a:buNone/>
            </a:pPr>
            <a:r>
              <a:rPr lang="en-US" b="1" u="sng" dirty="0" err="1"/>
              <a:t>ApplicationContext</a:t>
            </a:r>
            <a:endParaRPr lang="en-US" b="1" u="sng" dirty="0"/>
          </a:p>
          <a:p>
            <a:pPr marL="0" indent="0">
              <a:buNone/>
            </a:pPr>
            <a:endParaRPr lang="en-US" b="1" u="sng" dirty="0"/>
          </a:p>
          <a:p>
            <a:pPr marL="0" indent="0">
              <a:buNone/>
            </a:pPr>
            <a:r>
              <a:rPr lang="en-US" b="1" dirty="0" err="1"/>
              <a:t>ApplicationContext</a:t>
            </a:r>
            <a:r>
              <a:rPr lang="en-US" b="1" dirty="0"/>
              <a:t> context = new </a:t>
            </a:r>
            <a:r>
              <a:rPr lang="en-US" b="1" dirty="0" err="1"/>
              <a:t>ClassPathXmlApplicationContext</a:t>
            </a:r>
            <a:r>
              <a:rPr lang="en-US" b="1" dirty="0"/>
              <a:t>("spring-congig.xml"); </a:t>
            </a:r>
            <a:endParaRPr lang="en-US" dirty="0"/>
          </a:p>
        </p:txBody>
      </p:sp>
      <p:sp>
        <p:nvSpPr>
          <p:cNvPr id="6" name="Slide Number Placeholder 5"/>
          <p:cNvSpPr>
            <a:spLocks noGrp="1"/>
          </p:cNvSpPr>
          <p:nvPr>
            <p:ph type="sldNum" sz="quarter" idx="12"/>
          </p:nvPr>
        </p:nvSpPr>
        <p:spPr/>
        <p:txBody>
          <a:bodyPr/>
          <a:lstStyle/>
          <a:p>
            <a:fld id="{FB6FD9D1-2B82-45C1-854B-543B6912CE91}" type="slidenum">
              <a:rPr lang="en-US" smtClean="0"/>
              <a:t>12</a:t>
            </a:fld>
            <a:endParaRPr lang="en-US"/>
          </a:p>
        </p:txBody>
      </p:sp>
    </p:spTree>
    <p:extLst>
      <p:ext uri="{BB962C8B-B14F-4D97-AF65-F5344CB8AC3E}">
        <p14:creationId xmlns:p14="http://schemas.microsoft.com/office/powerpoint/2010/main" val="102408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Spring </a:t>
            </a:r>
            <a:r>
              <a:rPr lang="en-US" b="1" dirty="0" err="1"/>
              <a:t>IoC</a:t>
            </a:r>
            <a:r>
              <a:rPr lang="en-US" b="1" dirty="0"/>
              <a:t> Container</a:t>
            </a:r>
          </a:p>
        </p:txBody>
      </p:sp>
      <p:sp>
        <p:nvSpPr>
          <p:cNvPr id="14" name="Content Placeholder 13"/>
          <p:cNvSpPr>
            <a:spLocks noGrp="1"/>
          </p:cNvSpPr>
          <p:nvPr>
            <p:ph idx="1"/>
          </p:nvPr>
        </p:nvSpPr>
        <p:spPr/>
        <p:txBody>
          <a:bodyPr>
            <a:normAutofit/>
          </a:bodyPr>
          <a:lstStyle/>
          <a:p>
            <a:pPr marL="0" indent="0">
              <a:buNone/>
            </a:pPr>
            <a:r>
              <a:rPr lang="en-US" b="1" dirty="0" err="1"/>
              <a:t>BeanFactory</a:t>
            </a:r>
            <a:r>
              <a:rPr lang="en-US" b="1" dirty="0"/>
              <a:t> and the </a:t>
            </a:r>
            <a:r>
              <a:rPr lang="en-US" b="1" dirty="0" err="1"/>
              <a:t>ApplicationContext</a:t>
            </a:r>
            <a:endParaRPr lang="en-US" b="1" dirty="0"/>
          </a:p>
          <a:p>
            <a:pPr marL="0" indent="0">
              <a:buNone/>
            </a:pPr>
            <a:endParaRPr lang="en-US" dirty="0"/>
          </a:p>
          <a:p>
            <a:pPr marL="0" indent="0">
              <a:buNone/>
            </a:pPr>
            <a:r>
              <a:rPr lang="en-US" dirty="0"/>
              <a:t>The </a:t>
            </a:r>
            <a:r>
              <a:rPr lang="en-US" dirty="0" err="1"/>
              <a:t>org.springframework.beans.factory.BeanFactory</a:t>
            </a:r>
            <a:r>
              <a:rPr lang="en-US" dirty="0"/>
              <a:t> and </a:t>
            </a:r>
            <a:r>
              <a:rPr lang="en-US" dirty="0" smtClean="0"/>
              <a:t>the </a:t>
            </a:r>
            <a:r>
              <a:rPr lang="en-US" dirty="0" err="1" smtClean="0"/>
              <a:t>org.springframework.context</a:t>
            </a:r>
            <a:r>
              <a:rPr lang="en-US" dirty="0" smtClean="0"/>
              <a:t>.</a:t>
            </a:r>
          </a:p>
          <a:p>
            <a:pPr marL="0" indent="0">
              <a:buNone/>
            </a:pPr>
            <a:r>
              <a:rPr lang="en-US" dirty="0" err="1" smtClean="0"/>
              <a:t>ApplicationContext</a:t>
            </a:r>
            <a:r>
              <a:rPr lang="en-US" dirty="0" smtClean="0"/>
              <a:t> </a:t>
            </a:r>
            <a:r>
              <a:rPr lang="en-US" dirty="0"/>
              <a:t>interfaces acts as the </a:t>
            </a:r>
            <a:r>
              <a:rPr lang="en-US" dirty="0" err="1"/>
              <a:t>IoC</a:t>
            </a:r>
            <a:r>
              <a:rPr lang="en-US" dirty="0"/>
              <a:t> container. The </a:t>
            </a:r>
            <a:r>
              <a:rPr lang="en-US" dirty="0" err="1"/>
              <a:t>ApplicationContext</a:t>
            </a:r>
            <a:r>
              <a:rPr lang="en-US" dirty="0"/>
              <a:t> interface is built on top of the </a:t>
            </a:r>
            <a:r>
              <a:rPr lang="en-US" dirty="0" err="1"/>
              <a:t>BeanFactory</a:t>
            </a:r>
            <a:r>
              <a:rPr lang="en-US" dirty="0"/>
              <a:t> interface</a:t>
            </a:r>
            <a:r>
              <a:rPr lang="en-US" dirty="0" smtClean="0"/>
              <a:t>.</a:t>
            </a:r>
          </a:p>
          <a:p>
            <a:pPr marL="0" indent="0">
              <a:buNone/>
            </a:pPr>
            <a:r>
              <a:rPr lang="en-US" dirty="0" smtClean="0"/>
              <a:t>It </a:t>
            </a:r>
            <a:r>
              <a:rPr lang="en-US" dirty="0"/>
              <a:t>adds some extra functionality than </a:t>
            </a:r>
            <a:r>
              <a:rPr lang="en-US" dirty="0" err="1"/>
              <a:t>BeanFactory</a:t>
            </a:r>
            <a:r>
              <a:rPr lang="en-US" dirty="0"/>
              <a:t> such as simple integration with Spring's AOP, message resource handling (for I18N), event propagation, application layer specific context (e.g. </a:t>
            </a:r>
            <a:r>
              <a:rPr lang="en-US" dirty="0" err="1"/>
              <a:t>WebApplicationContext</a:t>
            </a:r>
            <a:r>
              <a:rPr lang="en-US" dirty="0"/>
              <a:t>) for web application. </a:t>
            </a:r>
            <a:endParaRPr lang="en-US" dirty="0" smtClean="0"/>
          </a:p>
          <a:p>
            <a:pPr marL="0" indent="0">
              <a:buNone/>
            </a:pPr>
            <a:r>
              <a:rPr lang="en-US" dirty="0" smtClean="0"/>
              <a:t>So </a:t>
            </a:r>
            <a:r>
              <a:rPr lang="en-US" dirty="0"/>
              <a:t>it is better to use </a:t>
            </a:r>
            <a:r>
              <a:rPr lang="en-US" dirty="0" err="1"/>
              <a:t>ApplicationContext</a:t>
            </a:r>
            <a:r>
              <a:rPr lang="en-US" dirty="0"/>
              <a:t> than </a:t>
            </a:r>
            <a:r>
              <a:rPr lang="en-US" dirty="0" err="1"/>
              <a:t>BeanFactory</a:t>
            </a:r>
            <a:r>
              <a:rPr lang="en-US" dirty="0"/>
              <a:t>.</a:t>
            </a:r>
          </a:p>
        </p:txBody>
      </p:sp>
      <p:sp>
        <p:nvSpPr>
          <p:cNvPr id="6" name="Slide Number Placeholder 5"/>
          <p:cNvSpPr>
            <a:spLocks noGrp="1"/>
          </p:cNvSpPr>
          <p:nvPr>
            <p:ph type="sldNum" sz="quarter" idx="12"/>
          </p:nvPr>
        </p:nvSpPr>
        <p:spPr/>
        <p:txBody>
          <a:bodyPr/>
          <a:lstStyle/>
          <a:p>
            <a:fld id="{FB6FD9D1-2B82-45C1-854B-543B6912CE91}" type="slidenum">
              <a:rPr lang="en-US" smtClean="0"/>
              <a:t>13</a:t>
            </a:fld>
            <a:endParaRPr lang="en-US"/>
          </a:p>
        </p:txBody>
      </p:sp>
    </p:spTree>
    <p:extLst>
      <p:ext uri="{BB962C8B-B14F-4D97-AF65-F5344CB8AC3E}">
        <p14:creationId xmlns:p14="http://schemas.microsoft.com/office/powerpoint/2010/main" val="5373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Spring with Collections</a:t>
            </a:r>
            <a:endParaRPr lang="en-US" b="1" dirty="0"/>
          </a:p>
        </p:txBody>
      </p:sp>
      <p:sp>
        <p:nvSpPr>
          <p:cNvPr id="6" name="Slide Number Placeholder 5"/>
          <p:cNvSpPr>
            <a:spLocks noGrp="1"/>
          </p:cNvSpPr>
          <p:nvPr>
            <p:ph type="sldNum" sz="quarter" idx="12"/>
          </p:nvPr>
        </p:nvSpPr>
        <p:spPr/>
        <p:txBody>
          <a:bodyPr/>
          <a:lstStyle/>
          <a:p>
            <a:fld id="{FB6FD9D1-2B82-45C1-854B-543B6912CE91}" type="slidenum">
              <a:rPr lang="en-US" smtClean="0"/>
              <a:t>14</a:t>
            </a:fld>
            <a:endParaRPr lang="en-US"/>
          </a:p>
        </p:txBody>
      </p:sp>
      <p:sp>
        <p:nvSpPr>
          <p:cNvPr id="2" name="Rectangle 1"/>
          <p:cNvSpPr/>
          <p:nvPr/>
        </p:nvSpPr>
        <p:spPr>
          <a:xfrm>
            <a:off x="2128345" y="3011214"/>
            <a:ext cx="4729655" cy="20179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public class Employee {</a:t>
            </a:r>
          </a:p>
          <a:p>
            <a:endParaRPr lang="en-US" b="1" dirty="0">
              <a:solidFill>
                <a:schemeClr val="tx1"/>
              </a:solidFill>
            </a:endParaRPr>
          </a:p>
          <a:p>
            <a:r>
              <a:rPr lang="en-US" b="1" dirty="0">
                <a:solidFill>
                  <a:schemeClr val="tx1"/>
                </a:solidFill>
              </a:rPr>
              <a:t>	</a:t>
            </a:r>
            <a:r>
              <a:rPr lang="en-US" b="1" dirty="0" smtClean="0">
                <a:solidFill>
                  <a:schemeClr val="tx1"/>
                </a:solidFill>
              </a:rPr>
              <a:t>//declare Employee </a:t>
            </a:r>
            <a:r>
              <a:rPr lang="en-US" b="1" dirty="0">
                <a:solidFill>
                  <a:schemeClr val="tx1"/>
                </a:solidFill>
              </a:rPr>
              <a:t>properties</a:t>
            </a:r>
          </a:p>
          <a:p>
            <a:r>
              <a:rPr lang="en-US" b="1" dirty="0">
                <a:solidFill>
                  <a:schemeClr val="tx1"/>
                </a:solidFill>
              </a:rPr>
              <a:t>	private List&lt;Account&gt; account;</a:t>
            </a:r>
          </a:p>
          <a:p>
            <a:r>
              <a:rPr lang="en-US" b="1" dirty="0">
                <a:solidFill>
                  <a:schemeClr val="tx1"/>
                </a:solidFill>
              </a:rPr>
              <a:t>}</a:t>
            </a:r>
          </a:p>
        </p:txBody>
      </p:sp>
      <p:sp>
        <p:nvSpPr>
          <p:cNvPr id="5" name="Rectangle 4"/>
          <p:cNvSpPr/>
          <p:nvPr/>
        </p:nvSpPr>
        <p:spPr>
          <a:xfrm>
            <a:off x="7048768" y="3011214"/>
            <a:ext cx="4729655" cy="20179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public class Account {</a:t>
            </a:r>
          </a:p>
          <a:p>
            <a:endParaRPr lang="en-US" b="1" dirty="0">
              <a:solidFill>
                <a:schemeClr val="tx1"/>
              </a:solidFill>
            </a:endParaRPr>
          </a:p>
          <a:p>
            <a:r>
              <a:rPr lang="en-US" b="1" dirty="0">
                <a:solidFill>
                  <a:schemeClr val="tx1"/>
                </a:solidFill>
              </a:rPr>
              <a:t>	private long </a:t>
            </a:r>
            <a:r>
              <a:rPr lang="en-US" b="1" dirty="0" err="1">
                <a:solidFill>
                  <a:schemeClr val="tx1"/>
                </a:solidFill>
              </a:rPr>
              <a:t>accountNumber</a:t>
            </a:r>
            <a:r>
              <a:rPr lang="en-US" b="1" dirty="0">
                <a:solidFill>
                  <a:schemeClr val="tx1"/>
                </a:solidFill>
              </a:rPr>
              <a:t>;</a:t>
            </a:r>
          </a:p>
          <a:p>
            <a:r>
              <a:rPr lang="en-US" b="1" dirty="0">
                <a:solidFill>
                  <a:schemeClr val="tx1"/>
                </a:solidFill>
              </a:rPr>
              <a:t>	private String </a:t>
            </a:r>
            <a:r>
              <a:rPr lang="en-US" b="1" dirty="0" err="1">
                <a:solidFill>
                  <a:schemeClr val="tx1"/>
                </a:solidFill>
              </a:rPr>
              <a:t>accountHolderName</a:t>
            </a:r>
            <a:r>
              <a:rPr lang="en-US" b="1" dirty="0">
                <a:solidFill>
                  <a:schemeClr val="tx1"/>
                </a:solidFill>
              </a:rPr>
              <a:t>;</a:t>
            </a:r>
          </a:p>
          <a:p>
            <a:r>
              <a:rPr lang="en-US" b="1" dirty="0">
                <a:solidFill>
                  <a:schemeClr val="tx1"/>
                </a:solidFill>
              </a:rPr>
              <a:t>}</a:t>
            </a:r>
          </a:p>
        </p:txBody>
      </p:sp>
    </p:spTree>
    <p:extLst>
      <p:ext uri="{BB962C8B-B14F-4D97-AF65-F5344CB8AC3E}">
        <p14:creationId xmlns:p14="http://schemas.microsoft.com/office/powerpoint/2010/main" val="4264028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Spring with Collections</a:t>
            </a:r>
            <a:endParaRPr lang="en-US" b="1" dirty="0"/>
          </a:p>
        </p:txBody>
      </p:sp>
      <p:sp>
        <p:nvSpPr>
          <p:cNvPr id="6" name="Slide Number Placeholder 5"/>
          <p:cNvSpPr>
            <a:spLocks noGrp="1"/>
          </p:cNvSpPr>
          <p:nvPr>
            <p:ph type="sldNum" sz="quarter" idx="12"/>
          </p:nvPr>
        </p:nvSpPr>
        <p:spPr/>
        <p:txBody>
          <a:bodyPr/>
          <a:lstStyle/>
          <a:p>
            <a:fld id="{FB6FD9D1-2B82-45C1-854B-543B6912CE91}" type="slidenum">
              <a:rPr lang="en-US" smtClean="0"/>
              <a:t>15</a:t>
            </a:fld>
            <a:endParaRPr lang="en-US"/>
          </a:p>
        </p:txBody>
      </p:sp>
      <p:sp>
        <p:nvSpPr>
          <p:cNvPr id="2" name="Rectangle 1"/>
          <p:cNvSpPr/>
          <p:nvPr/>
        </p:nvSpPr>
        <p:spPr>
          <a:xfrm>
            <a:off x="2128345" y="2806262"/>
            <a:ext cx="9806152" cy="222293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&lt;bean id="account1" class="</a:t>
            </a:r>
            <a:r>
              <a:rPr lang="en-US" b="1" dirty="0" err="1">
                <a:solidFill>
                  <a:schemeClr val="tx1"/>
                </a:solidFill>
              </a:rPr>
              <a:t>com.companyname.model.Account</a:t>
            </a:r>
            <a:r>
              <a:rPr lang="en-US" b="1" dirty="0">
                <a:solidFill>
                  <a:schemeClr val="tx1"/>
                </a:solidFill>
              </a:rPr>
              <a:t>"&gt;</a:t>
            </a:r>
          </a:p>
          <a:p>
            <a:r>
              <a:rPr lang="en-US" b="1" dirty="0">
                <a:solidFill>
                  <a:schemeClr val="tx1"/>
                </a:solidFill>
              </a:rPr>
              <a:t>&lt;property name="</a:t>
            </a:r>
            <a:r>
              <a:rPr lang="en-US" b="1" dirty="0" err="1">
                <a:solidFill>
                  <a:schemeClr val="tx1"/>
                </a:solidFill>
              </a:rPr>
              <a:t>accountNumber</a:t>
            </a:r>
            <a:r>
              <a:rPr lang="en-US" b="1" dirty="0">
                <a:solidFill>
                  <a:schemeClr val="tx1"/>
                </a:solidFill>
              </a:rPr>
              <a:t>" value</a:t>
            </a:r>
            <a:r>
              <a:rPr lang="en-US" b="1" dirty="0" smtClean="0">
                <a:solidFill>
                  <a:schemeClr val="tx1"/>
                </a:solidFill>
              </a:rPr>
              <a:t>="123456789"&gt;&lt;/</a:t>
            </a:r>
            <a:r>
              <a:rPr lang="en-US" b="1" dirty="0">
                <a:solidFill>
                  <a:schemeClr val="tx1"/>
                </a:solidFill>
              </a:rPr>
              <a:t>property&gt;</a:t>
            </a:r>
          </a:p>
          <a:p>
            <a:r>
              <a:rPr lang="en-US" b="1" dirty="0">
                <a:solidFill>
                  <a:schemeClr val="tx1"/>
                </a:solidFill>
              </a:rPr>
              <a:t>&lt;property name="</a:t>
            </a:r>
            <a:r>
              <a:rPr lang="en-US" b="1" dirty="0" err="1">
                <a:solidFill>
                  <a:schemeClr val="tx1"/>
                </a:solidFill>
              </a:rPr>
              <a:t>accountHolderName</a:t>
            </a:r>
            <a:r>
              <a:rPr lang="en-US" b="1" dirty="0">
                <a:solidFill>
                  <a:schemeClr val="tx1"/>
                </a:solidFill>
              </a:rPr>
              <a:t>" value</a:t>
            </a:r>
            <a:r>
              <a:rPr lang="en-US" b="1" dirty="0" smtClean="0">
                <a:solidFill>
                  <a:schemeClr val="tx1"/>
                </a:solidFill>
              </a:rPr>
              <a:t>=“James"&gt;&lt;/</a:t>
            </a:r>
            <a:r>
              <a:rPr lang="en-US" b="1" dirty="0">
                <a:solidFill>
                  <a:schemeClr val="tx1"/>
                </a:solidFill>
              </a:rPr>
              <a:t>property&gt;</a:t>
            </a:r>
          </a:p>
          <a:p>
            <a:r>
              <a:rPr lang="en-US" b="1" dirty="0">
                <a:solidFill>
                  <a:schemeClr val="tx1"/>
                </a:solidFill>
              </a:rPr>
              <a:t>&lt;/bean&gt;</a:t>
            </a:r>
          </a:p>
        </p:txBody>
      </p:sp>
      <p:sp>
        <p:nvSpPr>
          <p:cNvPr id="3" name="TextBox 2"/>
          <p:cNvSpPr txBox="1"/>
          <p:nvPr/>
        </p:nvSpPr>
        <p:spPr>
          <a:xfrm>
            <a:off x="2128345" y="5423338"/>
            <a:ext cx="9806152" cy="369332"/>
          </a:xfrm>
          <a:prstGeom prst="rect">
            <a:avLst/>
          </a:prstGeom>
          <a:noFill/>
        </p:spPr>
        <p:txBody>
          <a:bodyPr wrap="square" rtlCol="0">
            <a:spAutoFit/>
          </a:bodyPr>
          <a:lstStyle/>
          <a:p>
            <a:r>
              <a:rPr lang="en-US" dirty="0" smtClean="0"/>
              <a:t>Similarly, Create multiple beans for Account class, like account1, account2, account3.</a:t>
            </a:r>
            <a:endParaRPr lang="en-US" dirty="0"/>
          </a:p>
        </p:txBody>
      </p:sp>
    </p:spTree>
    <p:extLst>
      <p:ext uri="{BB962C8B-B14F-4D97-AF65-F5344CB8AC3E}">
        <p14:creationId xmlns:p14="http://schemas.microsoft.com/office/powerpoint/2010/main" val="907071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Spring with Collections</a:t>
            </a:r>
            <a:endParaRPr lang="en-US" b="1" dirty="0"/>
          </a:p>
        </p:txBody>
      </p:sp>
      <p:sp>
        <p:nvSpPr>
          <p:cNvPr id="6" name="Slide Number Placeholder 5"/>
          <p:cNvSpPr>
            <a:spLocks noGrp="1"/>
          </p:cNvSpPr>
          <p:nvPr>
            <p:ph type="sldNum" sz="quarter" idx="12"/>
          </p:nvPr>
        </p:nvSpPr>
        <p:spPr/>
        <p:txBody>
          <a:bodyPr/>
          <a:lstStyle/>
          <a:p>
            <a:fld id="{FB6FD9D1-2B82-45C1-854B-543B6912CE91}" type="slidenum">
              <a:rPr lang="en-US" smtClean="0"/>
              <a:t>16</a:t>
            </a:fld>
            <a:endParaRPr lang="en-US"/>
          </a:p>
        </p:txBody>
      </p:sp>
      <p:sp>
        <p:nvSpPr>
          <p:cNvPr id="2" name="Rectangle 1"/>
          <p:cNvSpPr/>
          <p:nvPr/>
        </p:nvSpPr>
        <p:spPr>
          <a:xfrm>
            <a:off x="2128345" y="2806262"/>
            <a:ext cx="9806152" cy="222293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&lt;property name="account"&gt;</a:t>
            </a:r>
          </a:p>
          <a:p>
            <a:r>
              <a:rPr lang="en-US" b="1" dirty="0">
                <a:solidFill>
                  <a:schemeClr val="tx1"/>
                </a:solidFill>
              </a:rPr>
              <a:t>	&lt;list&gt;</a:t>
            </a:r>
          </a:p>
          <a:p>
            <a:r>
              <a:rPr lang="en-US" b="1" dirty="0">
                <a:solidFill>
                  <a:schemeClr val="tx1"/>
                </a:solidFill>
              </a:rPr>
              <a:t>		&lt;ref bean="account1"/&gt;</a:t>
            </a:r>
          </a:p>
          <a:p>
            <a:r>
              <a:rPr lang="en-US" b="1" dirty="0">
                <a:solidFill>
                  <a:schemeClr val="tx1"/>
                </a:solidFill>
              </a:rPr>
              <a:t>		&lt;ref bean="account2"/&gt;</a:t>
            </a:r>
          </a:p>
          <a:p>
            <a:r>
              <a:rPr lang="en-US" b="1" dirty="0">
                <a:solidFill>
                  <a:schemeClr val="tx1"/>
                </a:solidFill>
              </a:rPr>
              <a:t>		&lt;ref bean="account3"/&gt;</a:t>
            </a:r>
          </a:p>
          <a:p>
            <a:r>
              <a:rPr lang="en-US" b="1" dirty="0">
                <a:solidFill>
                  <a:schemeClr val="tx1"/>
                </a:solidFill>
              </a:rPr>
              <a:t>	&lt;/list&gt;</a:t>
            </a:r>
          </a:p>
          <a:p>
            <a:r>
              <a:rPr lang="en-US" b="1" dirty="0">
                <a:solidFill>
                  <a:schemeClr val="tx1"/>
                </a:solidFill>
              </a:rPr>
              <a:t>&lt;/property&gt;</a:t>
            </a:r>
          </a:p>
        </p:txBody>
      </p:sp>
    </p:spTree>
    <p:extLst>
      <p:ext uri="{BB962C8B-B14F-4D97-AF65-F5344CB8AC3E}">
        <p14:creationId xmlns:p14="http://schemas.microsoft.com/office/powerpoint/2010/main" val="1687195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Spring Bean Scopes</a:t>
            </a:r>
            <a:endParaRPr lang="en-US" b="1" dirty="0"/>
          </a:p>
        </p:txBody>
      </p:sp>
      <p:sp>
        <p:nvSpPr>
          <p:cNvPr id="14" name="Content Placeholder 13"/>
          <p:cNvSpPr>
            <a:spLocks noGrp="1"/>
          </p:cNvSpPr>
          <p:nvPr>
            <p:ph idx="1"/>
          </p:nvPr>
        </p:nvSpPr>
        <p:spPr/>
        <p:txBody>
          <a:bodyPr>
            <a:normAutofit/>
          </a:bodyPr>
          <a:lstStyle/>
          <a:p>
            <a:pPr marL="0" indent="0">
              <a:buNone/>
            </a:pPr>
            <a:r>
              <a:rPr lang="en-US" dirty="0"/>
              <a:t>The Spring Framework supports the following five scopes, three of which are available only if you use a web-aware </a:t>
            </a:r>
            <a:r>
              <a:rPr lang="en-US" dirty="0" err="1"/>
              <a:t>ApplicationContext</a:t>
            </a:r>
            <a:r>
              <a:rPr lang="en-US" dirty="0" smtClean="0"/>
              <a:t>.</a:t>
            </a:r>
          </a:p>
          <a:p>
            <a:pPr marL="0" indent="0">
              <a:buNone/>
            </a:pPr>
            <a:endParaRPr lang="en-US" dirty="0"/>
          </a:p>
          <a:p>
            <a:pPr>
              <a:buFont typeface="+mj-lt"/>
              <a:buAutoNum type="arabicPeriod"/>
            </a:pPr>
            <a:r>
              <a:rPr lang="en-US" dirty="0"/>
              <a:t>singleton</a:t>
            </a:r>
          </a:p>
          <a:p>
            <a:pPr>
              <a:buFont typeface="+mj-lt"/>
              <a:buAutoNum type="arabicPeriod"/>
            </a:pPr>
            <a:r>
              <a:rPr lang="en-US" dirty="0"/>
              <a:t>prototype</a:t>
            </a:r>
          </a:p>
          <a:p>
            <a:pPr>
              <a:buFont typeface="+mj-lt"/>
              <a:buAutoNum type="arabicPeriod"/>
            </a:pPr>
            <a:r>
              <a:rPr lang="en-US" dirty="0"/>
              <a:t>request</a:t>
            </a:r>
          </a:p>
          <a:p>
            <a:pPr>
              <a:buFont typeface="+mj-lt"/>
              <a:buAutoNum type="arabicPeriod"/>
            </a:pPr>
            <a:r>
              <a:rPr lang="en-US" dirty="0"/>
              <a:t>session</a:t>
            </a:r>
          </a:p>
          <a:p>
            <a:pPr>
              <a:buFont typeface="+mj-lt"/>
              <a:buAutoNum type="arabicPeriod"/>
            </a:pPr>
            <a:r>
              <a:rPr lang="en-US" dirty="0"/>
              <a:t>global-session</a:t>
            </a:r>
            <a:endParaRPr lang="en-US" dirty="0"/>
          </a:p>
        </p:txBody>
      </p:sp>
      <p:sp>
        <p:nvSpPr>
          <p:cNvPr id="6" name="Slide Number Placeholder 5"/>
          <p:cNvSpPr>
            <a:spLocks noGrp="1"/>
          </p:cNvSpPr>
          <p:nvPr>
            <p:ph type="sldNum" sz="quarter" idx="12"/>
          </p:nvPr>
        </p:nvSpPr>
        <p:spPr/>
        <p:txBody>
          <a:bodyPr/>
          <a:lstStyle/>
          <a:p>
            <a:fld id="{FB6FD9D1-2B82-45C1-854B-543B6912CE91}" type="slidenum">
              <a:rPr lang="en-US" smtClean="0"/>
              <a:t>17</a:t>
            </a:fld>
            <a:endParaRPr lang="en-US"/>
          </a:p>
        </p:txBody>
      </p:sp>
    </p:spTree>
    <p:extLst>
      <p:ext uri="{BB962C8B-B14F-4D97-AF65-F5344CB8AC3E}">
        <p14:creationId xmlns:p14="http://schemas.microsoft.com/office/powerpoint/2010/main" val="405642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The singleton scope</a:t>
            </a:r>
          </a:p>
        </p:txBody>
      </p:sp>
      <p:sp>
        <p:nvSpPr>
          <p:cNvPr id="14" name="Content Placeholder 13"/>
          <p:cNvSpPr>
            <a:spLocks noGrp="1"/>
          </p:cNvSpPr>
          <p:nvPr>
            <p:ph idx="1"/>
          </p:nvPr>
        </p:nvSpPr>
        <p:spPr/>
        <p:txBody>
          <a:bodyPr>
            <a:normAutofit lnSpcReduction="10000"/>
          </a:bodyPr>
          <a:lstStyle/>
          <a:p>
            <a:pPr marL="0" indent="0">
              <a:buNone/>
            </a:pPr>
            <a:r>
              <a:rPr lang="en-US" dirty="0"/>
              <a:t>If a scope is set to singleton, the Spring </a:t>
            </a:r>
            <a:r>
              <a:rPr lang="en-US" dirty="0" err="1"/>
              <a:t>IoC</a:t>
            </a:r>
            <a:r>
              <a:rPr lang="en-US" dirty="0"/>
              <a:t> container creates exactly one instance of the object defined by that bean definition. </a:t>
            </a:r>
            <a:endParaRPr lang="en-US" dirty="0" smtClean="0"/>
          </a:p>
          <a:p>
            <a:pPr marL="0" indent="0">
              <a:buNone/>
            </a:pPr>
            <a:endParaRPr lang="en-US" dirty="0"/>
          </a:p>
          <a:p>
            <a:pPr marL="0" indent="0">
              <a:buNone/>
            </a:pPr>
            <a:r>
              <a:rPr lang="en-US" dirty="0" smtClean="0"/>
              <a:t>This </a:t>
            </a:r>
            <a:r>
              <a:rPr lang="en-US" dirty="0"/>
              <a:t>single instance is stored in a cache of such singleton beans, and all subsequent requests and references for that named bean return the cached object.</a:t>
            </a:r>
          </a:p>
          <a:p>
            <a:pPr marL="0" indent="0">
              <a:buNone/>
            </a:pPr>
            <a:endParaRPr lang="en-US" dirty="0"/>
          </a:p>
          <a:p>
            <a:pPr marL="0" indent="0">
              <a:buNone/>
            </a:pPr>
            <a:r>
              <a:rPr lang="en-US" dirty="0"/>
              <a:t>The default scope is always singleton. </a:t>
            </a:r>
            <a:endParaRPr lang="en-US" dirty="0" smtClean="0"/>
          </a:p>
          <a:p>
            <a:pPr marL="0" indent="0">
              <a:buNone/>
            </a:pPr>
            <a:endParaRPr lang="en-US" dirty="0"/>
          </a:p>
          <a:p>
            <a:pPr marL="0" indent="0">
              <a:buNone/>
            </a:pPr>
            <a:r>
              <a:rPr lang="en-US" dirty="0" smtClean="0"/>
              <a:t>However</a:t>
            </a:r>
            <a:r>
              <a:rPr lang="en-US" dirty="0"/>
              <a:t>, when you need one and only one instance of a bean, you can set the scope property to singleton in the bean configuration file</a:t>
            </a:r>
            <a:endParaRPr lang="en-US" dirty="0"/>
          </a:p>
        </p:txBody>
      </p:sp>
      <p:sp>
        <p:nvSpPr>
          <p:cNvPr id="6" name="Slide Number Placeholder 5"/>
          <p:cNvSpPr>
            <a:spLocks noGrp="1"/>
          </p:cNvSpPr>
          <p:nvPr>
            <p:ph type="sldNum" sz="quarter" idx="12"/>
          </p:nvPr>
        </p:nvSpPr>
        <p:spPr/>
        <p:txBody>
          <a:bodyPr/>
          <a:lstStyle/>
          <a:p>
            <a:fld id="{FB6FD9D1-2B82-45C1-854B-543B6912CE91}" type="slidenum">
              <a:rPr lang="en-US" smtClean="0"/>
              <a:t>18</a:t>
            </a:fld>
            <a:endParaRPr lang="en-US"/>
          </a:p>
        </p:txBody>
      </p:sp>
    </p:spTree>
    <p:extLst>
      <p:ext uri="{BB962C8B-B14F-4D97-AF65-F5344CB8AC3E}">
        <p14:creationId xmlns:p14="http://schemas.microsoft.com/office/powerpoint/2010/main" val="408252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The singleton scope</a:t>
            </a:r>
          </a:p>
        </p:txBody>
      </p:sp>
      <p:sp>
        <p:nvSpPr>
          <p:cNvPr id="6" name="Slide Number Placeholder 5"/>
          <p:cNvSpPr>
            <a:spLocks noGrp="1"/>
          </p:cNvSpPr>
          <p:nvPr>
            <p:ph type="sldNum" sz="quarter" idx="12"/>
          </p:nvPr>
        </p:nvSpPr>
        <p:spPr/>
        <p:txBody>
          <a:bodyPr/>
          <a:lstStyle/>
          <a:p>
            <a:fld id="{FB6FD9D1-2B82-45C1-854B-543B6912CE91}" type="slidenum">
              <a:rPr lang="en-US" smtClean="0"/>
              <a:t>19</a:t>
            </a:fld>
            <a:endParaRPr lang="en-US"/>
          </a:p>
        </p:txBody>
      </p:sp>
      <p:sp>
        <p:nvSpPr>
          <p:cNvPr id="2" name="Rectangle 1"/>
          <p:cNvSpPr/>
          <p:nvPr/>
        </p:nvSpPr>
        <p:spPr>
          <a:xfrm>
            <a:off x="2128345" y="2806262"/>
            <a:ext cx="9806152" cy="122971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r>
              <a:rPr lang="en-US" b="1" dirty="0">
                <a:solidFill>
                  <a:schemeClr val="tx1"/>
                </a:solidFill>
              </a:rPr>
              <a:t>&lt;bean id = "reference" class = "</a:t>
            </a:r>
            <a:r>
              <a:rPr lang="en-US" b="1" dirty="0" smtClean="0">
                <a:solidFill>
                  <a:schemeClr val="tx1"/>
                </a:solidFill>
              </a:rPr>
              <a:t>class name </a:t>
            </a:r>
            <a:r>
              <a:rPr lang="en-US" b="1" dirty="0">
                <a:solidFill>
                  <a:schemeClr val="tx1"/>
                </a:solidFill>
              </a:rPr>
              <a:t>including package" scope </a:t>
            </a:r>
            <a:r>
              <a:rPr lang="en-US" b="1" dirty="0" smtClean="0">
                <a:solidFill>
                  <a:schemeClr val="tx1"/>
                </a:solidFill>
              </a:rPr>
              <a:t>= "</a:t>
            </a:r>
            <a:r>
              <a:rPr lang="en-US" b="1" dirty="0">
                <a:solidFill>
                  <a:schemeClr val="tx1"/>
                </a:solidFill>
              </a:rPr>
              <a:t>singleton</a:t>
            </a:r>
            <a:r>
              <a:rPr lang="en-US" b="1" dirty="0" smtClean="0">
                <a:solidFill>
                  <a:schemeClr val="tx1"/>
                </a:solidFill>
              </a:rPr>
              <a:t>"&gt;</a:t>
            </a:r>
          </a:p>
          <a:p>
            <a:r>
              <a:rPr lang="en-US" b="1" dirty="0" smtClean="0">
                <a:solidFill>
                  <a:schemeClr val="tx1"/>
                </a:solidFill>
              </a:rPr>
              <a:t>&lt;/</a:t>
            </a:r>
            <a:r>
              <a:rPr lang="en-US" b="1" dirty="0">
                <a:solidFill>
                  <a:schemeClr val="tx1"/>
                </a:solidFill>
              </a:rPr>
              <a:t>bean&gt;</a:t>
            </a:r>
          </a:p>
        </p:txBody>
      </p:sp>
      <p:sp>
        <p:nvSpPr>
          <p:cNvPr id="4" name="TextBox 3"/>
          <p:cNvSpPr txBox="1"/>
          <p:nvPr/>
        </p:nvSpPr>
        <p:spPr>
          <a:xfrm>
            <a:off x="2128345" y="4713890"/>
            <a:ext cx="9806152" cy="923330"/>
          </a:xfrm>
          <a:prstGeom prst="rect">
            <a:avLst/>
          </a:prstGeom>
          <a:noFill/>
        </p:spPr>
        <p:txBody>
          <a:bodyPr wrap="square" rtlCol="0">
            <a:spAutoFit/>
          </a:bodyPr>
          <a:lstStyle/>
          <a:p>
            <a:r>
              <a:rPr lang="en-US" dirty="0" smtClean="0"/>
              <a:t>Set once get same data for both objects.</a:t>
            </a:r>
          </a:p>
          <a:p>
            <a:endParaRPr lang="en-US" dirty="0"/>
          </a:p>
          <a:p>
            <a:r>
              <a:rPr lang="en-US" b="1" dirty="0" smtClean="0"/>
              <a:t>Note: </a:t>
            </a:r>
            <a:r>
              <a:rPr lang="en-US" dirty="0"/>
              <a:t>W</a:t>
            </a:r>
            <a:r>
              <a:rPr lang="en-US" dirty="0" smtClean="0"/>
              <a:t>e should call get Beans() method two times.</a:t>
            </a:r>
            <a:endParaRPr lang="en-US" dirty="0"/>
          </a:p>
        </p:txBody>
      </p:sp>
    </p:spTree>
    <p:extLst>
      <p:ext uri="{BB962C8B-B14F-4D97-AF65-F5344CB8AC3E}">
        <p14:creationId xmlns:p14="http://schemas.microsoft.com/office/powerpoint/2010/main" val="2241178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Coupling:</a:t>
            </a:r>
          </a:p>
        </p:txBody>
      </p:sp>
      <p:sp>
        <p:nvSpPr>
          <p:cNvPr id="5" name="Content Placeholder 4"/>
          <p:cNvSpPr>
            <a:spLocks noGrp="1"/>
          </p:cNvSpPr>
          <p:nvPr>
            <p:ph idx="1"/>
          </p:nvPr>
        </p:nvSpPr>
        <p:spPr>
          <a:xfrm>
            <a:off x="2589212" y="1497725"/>
            <a:ext cx="8915400" cy="4603530"/>
          </a:xfrm>
        </p:spPr>
        <p:txBody>
          <a:bodyPr>
            <a:normAutofit/>
          </a:bodyPr>
          <a:lstStyle/>
          <a:p>
            <a:r>
              <a:rPr lang="en-US" dirty="0"/>
              <a:t>In object oriented design, Coupling refers to the degree of direct knowledge that one element has of another</a:t>
            </a:r>
            <a:r>
              <a:rPr lang="en-US" dirty="0" smtClean="0"/>
              <a:t>.</a:t>
            </a:r>
          </a:p>
          <a:p>
            <a:endParaRPr lang="en-US" dirty="0" smtClean="0"/>
          </a:p>
          <a:p>
            <a:r>
              <a:rPr lang="en-US" b="1" dirty="0" smtClean="0"/>
              <a:t>Types:</a:t>
            </a:r>
          </a:p>
          <a:p>
            <a:endParaRPr lang="en-US" dirty="0"/>
          </a:p>
          <a:p>
            <a:pPr>
              <a:buFont typeface="+mj-lt"/>
              <a:buAutoNum type="arabicPeriod"/>
            </a:pPr>
            <a:r>
              <a:rPr lang="en-US" dirty="0"/>
              <a:t>Tight coupling</a:t>
            </a:r>
          </a:p>
          <a:p>
            <a:pPr>
              <a:buFont typeface="+mj-lt"/>
              <a:buAutoNum type="arabicPeriod"/>
            </a:pPr>
            <a:r>
              <a:rPr lang="en-US" dirty="0"/>
              <a:t>Loose coupling</a:t>
            </a:r>
          </a:p>
        </p:txBody>
      </p:sp>
      <p:sp>
        <p:nvSpPr>
          <p:cNvPr id="6" name="Slide Number Placeholder 5"/>
          <p:cNvSpPr>
            <a:spLocks noGrp="1"/>
          </p:cNvSpPr>
          <p:nvPr>
            <p:ph type="sldNum" sz="quarter" idx="12"/>
          </p:nvPr>
        </p:nvSpPr>
        <p:spPr/>
        <p:txBody>
          <a:bodyPr/>
          <a:lstStyle/>
          <a:p>
            <a:fld id="{FB6FD9D1-2B82-45C1-854B-543B6912CE91}" type="slidenum">
              <a:rPr lang="en-US" smtClean="0"/>
              <a:t>2</a:t>
            </a:fld>
            <a:endParaRPr lang="en-US"/>
          </a:p>
        </p:txBody>
      </p:sp>
    </p:spTree>
    <p:extLst>
      <p:ext uri="{BB962C8B-B14F-4D97-AF65-F5344CB8AC3E}">
        <p14:creationId xmlns:p14="http://schemas.microsoft.com/office/powerpoint/2010/main" val="239442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The prototype scope</a:t>
            </a:r>
          </a:p>
        </p:txBody>
      </p:sp>
      <p:sp>
        <p:nvSpPr>
          <p:cNvPr id="6" name="Slide Number Placeholder 5"/>
          <p:cNvSpPr>
            <a:spLocks noGrp="1"/>
          </p:cNvSpPr>
          <p:nvPr>
            <p:ph type="sldNum" sz="quarter" idx="12"/>
          </p:nvPr>
        </p:nvSpPr>
        <p:spPr/>
        <p:txBody>
          <a:bodyPr/>
          <a:lstStyle/>
          <a:p>
            <a:fld id="{FB6FD9D1-2B82-45C1-854B-543B6912CE91}" type="slidenum">
              <a:rPr lang="en-US" smtClean="0"/>
              <a:t>20</a:t>
            </a:fld>
            <a:endParaRPr lang="en-US"/>
          </a:p>
        </p:txBody>
      </p:sp>
      <p:sp>
        <p:nvSpPr>
          <p:cNvPr id="2" name="Rectangle 1"/>
          <p:cNvSpPr/>
          <p:nvPr/>
        </p:nvSpPr>
        <p:spPr>
          <a:xfrm>
            <a:off x="2128345" y="2806262"/>
            <a:ext cx="9806152" cy="122971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r>
              <a:rPr lang="en-US" b="1" dirty="0">
                <a:solidFill>
                  <a:schemeClr val="tx1"/>
                </a:solidFill>
              </a:rPr>
              <a:t>&lt;bean id = "reference" class = "</a:t>
            </a:r>
            <a:r>
              <a:rPr lang="en-US" b="1" dirty="0" smtClean="0">
                <a:solidFill>
                  <a:schemeClr val="tx1"/>
                </a:solidFill>
              </a:rPr>
              <a:t>class name </a:t>
            </a:r>
            <a:r>
              <a:rPr lang="en-US" b="1" dirty="0">
                <a:solidFill>
                  <a:schemeClr val="tx1"/>
                </a:solidFill>
              </a:rPr>
              <a:t>including package" scope = "prototype"&gt;</a:t>
            </a:r>
            <a:endParaRPr lang="en-US" b="1" dirty="0" smtClean="0">
              <a:solidFill>
                <a:schemeClr val="tx1"/>
              </a:solidFill>
            </a:endParaRPr>
          </a:p>
          <a:p>
            <a:r>
              <a:rPr lang="en-US" b="1" dirty="0" smtClean="0">
                <a:solidFill>
                  <a:schemeClr val="tx1"/>
                </a:solidFill>
              </a:rPr>
              <a:t>&lt;/</a:t>
            </a:r>
            <a:r>
              <a:rPr lang="en-US" b="1" dirty="0">
                <a:solidFill>
                  <a:schemeClr val="tx1"/>
                </a:solidFill>
              </a:rPr>
              <a:t>bean&gt;</a:t>
            </a:r>
          </a:p>
        </p:txBody>
      </p:sp>
      <p:sp>
        <p:nvSpPr>
          <p:cNvPr id="4" name="TextBox 3"/>
          <p:cNvSpPr txBox="1"/>
          <p:nvPr/>
        </p:nvSpPr>
        <p:spPr>
          <a:xfrm>
            <a:off x="2128345" y="4713890"/>
            <a:ext cx="9806152" cy="1200329"/>
          </a:xfrm>
          <a:prstGeom prst="rect">
            <a:avLst/>
          </a:prstGeom>
          <a:noFill/>
        </p:spPr>
        <p:txBody>
          <a:bodyPr wrap="square" rtlCol="0">
            <a:spAutoFit/>
          </a:bodyPr>
          <a:lstStyle/>
          <a:p>
            <a:r>
              <a:rPr lang="en-US" dirty="0" smtClean="0"/>
              <a:t>Set once, we get the data for first object but null for second object.</a:t>
            </a:r>
          </a:p>
          <a:p>
            <a:endParaRPr lang="en-US" dirty="0"/>
          </a:p>
          <a:p>
            <a:r>
              <a:rPr lang="en-US" b="1" dirty="0"/>
              <a:t>Note: </a:t>
            </a:r>
            <a:r>
              <a:rPr lang="en-US" dirty="0" smtClean="0"/>
              <a:t>We </a:t>
            </a:r>
            <a:r>
              <a:rPr lang="en-US" dirty="0"/>
              <a:t>should call get Beans() method two times.</a:t>
            </a:r>
          </a:p>
          <a:p>
            <a:endParaRPr lang="en-US" dirty="0"/>
          </a:p>
        </p:txBody>
      </p:sp>
    </p:spTree>
    <p:extLst>
      <p:ext uri="{BB962C8B-B14F-4D97-AF65-F5344CB8AC3E}">
        <p14:creationId xmlns:p14="http://schemas.microsoft.com/office/powerpoint/2010/main" val="993380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Coupling:</a:t>
            </a:r>
          </a:p>
        </p:txBody>
      </p:sp>
      <p:sp>
        <p:nvSpPr>
          <p:cNvPr id="5" name="Content Placeholder 4"/>
          <p:cNvSpPr>
            <a:spLocks noGrp="1"/>
          </p:cNvSpPr>
          <p:nvPr>
            <p:ph idx="1"/>
          </p:nvPr>
        </p:nvSpPr>
        <p:spPr>
          <a:xfrm>
            <a:off x="2589212" y="1497725"/>
            <a:ext cx="8915400" cy="4603530"/>
          </a:xfrm>
        </p:spPr>
        <p:txBody>
          <a:bodyPr>
            <a:normAutofit/>
          </a:bodyPr>
          <a:lstStyle/>
          <a:p>
            <a:endParaRPr lang="en-US" b="1" dirty="0" smtClean="0"/>
          </a:p>
          <a:p>
            <a:endParaRPr lang="en-US" b="1" dirty="0"/>
          </a:p>
          <a:p>
            <a:r>
              <a:rPr lang="en-US" b="1" dirty="0" smtClean="0"/>
              <a:t>Tight </a:t>
            </a:r>
            <a:r>
              <a:rPr lang="en-US" b="1" dirty="0"/>
              <a:t>coupling : </a:t>
            </a:r>
            <a:r>
              <a:rPr lang="en-US" dirty="0"/>
              <a:t>Tight coupling means the two classes often change together. </a:t>
            </a:r>
            <a:endParaRPr lang="en-US" dirty="0" smtClean="0"/>
          </a:p>
          <a:p>
            <a:endParaRPr lang="en-US" dirty="0"/>
          </a:p>
          <a:p>
            <a:r>
              <a:rPr lang="en-US" b="1" dirty="0"/>
              <a:t>Loose coupling : </a:t>
            </a:r>
            <a:r>
              <a:rPr lang="en-US" dirty="0"/>
              <a:t>loose coupling means they are mostly independent.</a:t>
            </a:r>
          </a:p>
        </p:txBody>
      </p:sp>
      <p:sp>
        <p:nvSpPr>
          <p:cNvPr id="6" name="Slide Number Placeholder 5"/>
          <p:cNvSpPr>
            <a:spLocks noGrp="1"/>
          </p:cNvSpPr>
          <p:nvPr>
            <p:ph type="sldNum" sz="quarter" idx="12"/>
          </p:nvPr>
        </p:nvSpPr>
        <p:spPr/>
        <p:txBody>
          <a:bodyPr/>
          <a:lstStyle/>
          <a:p>
            <a:fld id="{FB6FD9D1-2B82-45C1-854B-543B6912CE91}" type="slidenum">
              <a:rPr lang="en-US" smtClean="0"/>
              <a:t>3</a:t>
            </a:fld>
            <a:endParaRPr lang="en-US"/>
          </a:p>
        </p:txBody>
      </p:sp>
    </p:spTree>
    <p:extLst>
      <p:ext uri="{BB962C8B-B14F-4D97-AF65-F5344CB8AC3E}">
        <p14:creationId xmlns:p14="http://schemas.microsoft.com/office/powerpoint/2010/main" val="390553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p:txBody>
          <a:bodyPr/>
          <a:lstStyle/>
          <a:p>
            <a:r>
              <a:rPr lang="en-US" b="1" dirty="0" smtClean="0"/>
              <a:t>Tight coupling:</a:t>
            </a:r>
          </a:p>
          <a:p>
            <a:endParaRPr lang="en-US" dirty="0" smtClean="0"/>
          </a:p>
          <a:p>
            <a:pPr marL="0" indent="0">
              <a:buNone/>
            </a:pPr>
            <a:r>
              <a:rPr lang="en-US" dirty="0"/>
              <a:t>class Employee{  </a:t>
            </a:r>
          </a:p>
          <a:p>
            <a:pPr marL="0" indent="0">
              <a:buNone/>
            </a:pPr>
            <a:r>
              <a:rPr lang="en-US" dirty="0"/>
              <a:t>Account </a:t>
            </a:r>
            <a:r>
              <a:rPr lang="en-US" dirty="0" err="1"/>
              <a:t>account</a:t>
            </a:r>
            <a:r>
              <a:rPr lang="en-US" dirty="0"/>
              <a:t>;</a:t>
            </a:r>
          </a:p>
          <a:p>
            <a:pPr marL="0" indent="0">
              <a:buNone/>
            </a:pPr>
            <a:r>
              <a:rPr lang="en-US" dirty="0"/>
              <a:t>Employee(){  </a:t>
            </a:r>
          </a:p>
          <a:p>
            <a:pPr marL="0" indent="0">
              <a:buNone/>
            </a:pPr>
            <a:r>
              <a:rPr lang="en-US" dirty="0"/>
              <a:t>account=new Account();  </a:t>
            </a:r>
          </a:p>
          <a:p>
            <a:pPr marL="0" indent="0">
              <a:buNone/>
            </a:pPr>
            <a:r>
              <a:rPr lang="en-US" dirty="0"/>
              <a:t>}  </a:t>
            </a:r>
          </a:p>
          <a:p>
            <a:pPr marL="0" indent="0">
              <a:buNone/>
            </a:pPr>
            <a:r>
              <a:rPr lang="en-US" dirty="0"/>
              <a:t>} </a:t>
            </a:r>
          </a:p>
        </p:txBody>
      </p:sp>
      <p:sp>
        <p:nvSpPr>
          <p:cNvPr id="11" name="Content Placeholder 10"/>
          <p:cNvSpPr>
            <a:spLocks noGrp="1"/>
          </p:cNvSpPr>
          <p:nvPr>
            <p:ph sz="half" idx="2"/>
          </p:nvPr>
        </p:nvSpPr>
        <p:spPr/>
        <p:txBody>
          <a:bodyPr/>
          <a:lstStyle/>
          <a:p>
            <a:r>
              <a:rPr lang="en-US" b="1" dirty="0" smtClean="0"/>
              <a:t>Loosely coupled:</a:t>
            </a:r>
          </a:p>
          <a:p>
            <a:endParaRPr lang="en-US" b="1" dirty="0" smtClean="0"/>
          </a:p>
          <a:p>
            <a:pPr marL="0" indent="0">
              <a:buNone/>
            </a:pPr>
            <a:r>
              <a:rPr lang="en-US" dirty="0"/>
              <a:t>class Employee{  </a:t>
            </a:r>
          </a:p>
          <a:p>
            <a:pPr marL="0" indent="0">
              <a:buNone/>
            </a:pPr>
            <a:r>
              <a:rPr lang="en-US" dirty="0"/>
              <a:t>Account </a:t>
            </a:r>
            <a:r>
              <a:rPr lang="en-US" dirty="0" err="1"/>
              <a:t>account</a:t>
            </a:r>
            <a:r>
              <a:rPr lang="en-US" dirty="0"/>
              <a:t>;</a:t>
            </a:r>
          </a:p>
          <a:p>
            <a:pPr marL="0" indent="0">
              <a:buNone/>
            </a:pPr>
            <a:r>
              <a:rPr lang="en-US" dirty="0"/>
              <a:t>Employee(Account account){  </a:t>
            </a:r>
          </a:p>
          <a:p>
            <a:pPr marL="0" indent="0">
              <a:buNone/>
            </a:pPr>
            <a:r>
              <a:rPr lang="en-US" dirty="0" err="1"/>
              <a:t>this.account</a:t>
            </a:r>
            <a:r>
              <a:rPr lang="en-US" dirty="0"/>
              <a:t>=account;  </a:t>
            </a:r>
          </a:p>
          <a:p>
            <a:pPr marL="0" indent="0">
              <a:buNone/>
            </a:pPr>
            <a:r>
              <a:rPr lang="en-US" dirty="0"/>
              <a:t>}  </a:t>
            </a:r>
          </a:p>
          <a:p>
            <a:pPr marL="0" indent="0">
              <a:buNone/>
            </a:pPr>
            <a:r>
              <a:rPr lang="en-US" dirty="0"/>
              <a:t>} </a:t>
            </a:r>
          </a:p>
        </p:txBody>
      </p:sp>
      <p:sp>
        <p:nvSpPr>
          <p:cNvPr id="6" name="Slide Number Placeholder 5"/>
          <p:cNvSpPr>
            <a:spLocks noGrp="1"/>
          </p:cNvSpPr>
          <p:nvPr>
            <p:ph type="sldNum" sz="quarter" idx="12"/>
          </p:nvPr>
        </p:nvSpPr>
        <p:spPr/>
        <p:txBody>
          <a:bodyPr/>
          <a:lstStyle/>
          <a:p>
            <a:fld id="{FB6FD9D1-2B82-45C1-854B-543B6912CE91}" type="slidenum">
              <a:rPr lang="en-US" smtClean="0"/>
              <a:t>4</a:t>
            </a:fld>
            <a:endParaRPr lang="en-US"/>
          </a:p>
        </p:txBody>
      </p:sp>
      <p:sp>
        <p:nvSpPr>
          <p:cNvPr id="7" name="Title 3"/>
          <p:cNvSpPr>
            <a:spLocks noGrp="1"/>
          </p:cNvSpPr>
          <p:nvPr>
            <p:ph type="title"/>
          </p:nvPr>
        </p:nvSpPr>
        <p:spPr>
          <a:xfrm>
            <a:off x="2592925" y="624110"/>
            <a:ext cx="8911687" cy="1280890"/>
          </a:xfrm>
        </p:spPr>
        <p:txBody>
          <a:bodyPr/>
          <a:lstStyle/>
          <a:p>
            <a:r>
              <a:rPr lang="en-US" b="1" dirty="0" smtClean="0"/>
              <a:t>Coupling:</a:t>
            </a:r>
            <a:endParaRPr lang="en-US" b="1" dirty="0"/>
          </a:p>
        </p:txBody>
      </p:sp>
    </p:spTree>
    <p:extLst>
      <p:ext uri="{BB962C8B-B14F-4D97-AF65-F5344CB8AC3E}">
        <p14:creationId xmlns:p14="http://schemas.microsoft.com/office/powerpoint/2010/main" val="2518056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Inversion Of Control (IOC) and Dependency Injection:</a:t>
            </a:r>
          </a:p>
        </p:txBody>
      </p:sp>
      <p:sp>
        <p:nvSpPr>
          <p:cNvPr id="14" name="Content Placeholder 13"/>
          <p:cNvSpPr>
            <a:spLocks noGrp="1"/>
          </p:cNvSpPr>
          <p:nvPr>
            <p:ph idx="1"/>
          </p:nvPr>
        </p:nvSpPr>
        <p:spPr/>
        <p:txBody>
          <a:bodyPr/>
          <a:lstStyle/>
          <a:p>
            <a:r>
              <a:rPr lang="en-US" dirty="0"/>
              <a:t>Dependency Injection design pattern allows us to remove the hard-coded dependencies and make our application loosely coupled, extendable and maintainable. </a:t>
            </a:r>
            <a:endParaRPr lang="en-US" dirty="0" smtClean="0"/>
          </a:p>
          <a:p>
            <a:endParaRPr lang="en-US" dirty="0"/>
          </a:p>
          <a:p>
            <a:r>
              <a:rPr lang="en-US" dirty="0" smtClean="0"/>
              <a:t>We </a:t>
            </a:r>
            <a:r>
              <a:rPr lang="en-US" dirty="0"/>
              <a:t>can implement dependency injection pattern to move the dependency resolution from compile-time to runtime.</a:t>
            </a:r>
          </a:p>
          <a:p>
            <a:endParaRPr lang="en-US" dirty="0"/>
          </a:p>
          <a:p>
            <a:r>
              <a:rPr lang="en-US" dirty="0"/>
              <a:t>Some of the benefits of using Dependency Injection are Separation of Concerns, Boilerplate Code reduction, Configurable components, and easy unit testing.</a:t>
            </a:r>
          </a:p>
        </p:txBody>
      </p:sp>
      <p:sp>
        <p:nvSpPr>
          <p:cNvPr id="6" name="Slide Number Placeholder 5"/>
          <p:cNvSpPr>
            <a:spLocks noGrp="1"/>
          </p:cNvSpPr>
          <p:nvPr>
            <p:ph type="sldNum" sz="quarter" idx="12"/>
          </p:nvPr>
        </p:nvSpPr>
        <p:spPr/>
        <p:txBody>
          <a:bodyPr/>
          <a:lstStyle/>
          <a:p>
            <a:fld id="{FB6FD9D1-2B82-45C1-854B-543B6912CE91}" type="slidenum">
              <a:rPr lang="en-US" smtClean="0"/>
              <a:t>5</a:t>
            </a:fld>
            <a:endParaRPr lang="en-US"/>
          </a:p>
        </p:txBody>
      </p:sp>
    </p:spTree>
    <p:extLst>
      <p:ext uri="{BB962C8B-B14F-4D97-AF65-F5344CB8AC3E}">
        <p14:creationId xmlns:p14="http://schemas.microsoft.com/office/powerpoint/2010/main" val="235477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Features of spring framework:</a:t>
            </a:r>
          </a:p>
        </p:txBody>
      </p:sp>
      <p:sp>
        <p:nvSpPr>
          <p:cNvPr id="14" name="Content Placeholder 13"/>
          <p:cNvSpPr>
            <a:spLocks noGrp="1"/>
          </p:cNvSpPr>
          <p:nvPr>
            <p:ph idx="1"/>
          </p:nvPr>
        </p:nvSpPr>
        <p:spPr/>
        <p:txBody>
          <a:bodyPr>
            <a:normAutofit lnSpcReduction="10000"/>
          </a:bodyPr>
          <a:lstStyle/>
          <a:p>
            <a:r>
              <a:rPr lang="en-US" dirty="0"/>
              <a:t>Lightweight and very little overhead of using framework for our development.</a:t>
            </a:r>
          </a:p>
          <a:p>
            <a:r>
              <a:rPr lang="en-US" dirty="0"/>
              <a:t>Dependency Injection or Inversion of Control to write components that are independent of each other, spring container takes care of wiring them together to achieve our work.</a:t>
            </a:r>
          </a:p>
          <a:p>
            <a:r>
              <a:rPr lang="en-US" dirty="0"/>
              <a:t>Spring </a:t>
            </a:r>
            <a:r>
              <a:rPr lang="en-US" dirty="0" err="1"/>
              <a:t>IoC</a:t>
            </a:r>
            <a:r>
              <a:rPr lang="en-US" dirty="0"/>
              <a:t> container manages Spring Bean life cycle and project specific configurations such as JNDI lookup.</a:t>
            </a:r>
          </a:p>
          <a:p>
            <a:r>
              <a:rPr lang="en-US" dirty="0"/>
              <a:t>Spring MVC framework can be used to create web applications as well as restful web services capable of returning XML as well as JSON response.</a:t>
            </a:r>
          </a:p>
          <a:p>
            <a:r>
              <a:rPr lang="en-US" dirty="0"/>
              <a:t>Support for transaction management, JDBC operations, File uploading, Exception Handling </a:t>
            </a:r>
            <a:r>
              <a:rPr lang="en-US" dirty="0" err="1"/>
              <a:t>etc</a:t>
            </a:r>
            <a:r>
              <a:rPr lang="en-US" dirty="0"/>
              <a:t> with very little configurations, either by using annotations or by spring bean configuration file.</a:t>
            </a:r>
          </a:p>
        </p:txBody>
      </p:sp>
      <p:sp>
        <p:nvSpPr>
          <p:cNvPr id="6" name="Slide Number Placeholder 5"/>
          <p:cNvSpPr>
            <a:spLocks noGrp="1"/>
          </p:cNvSpPr>
          <p:nvPr>
            <p:ph type="sldNum" sz="quarter" idx="12"/>
          </p:nvPr>
        </p:nvSpPr>
        <p:spPr/>
        <p:txBody>
          <a:bodyPr/>
          <a:lstStyle/>
          <a:p>
            <a:fld id="{FB6FD9D1-2B82-45C1-854B-543B6912CE91}" type="slidenum">
              <a:rPr lang="en-US" smtClean="0"/>
              <a:t>6</a:t>
            </a:fld>
            <a:endParaRPr lang="en-US"/>
          </a:p>
        </p:txBody>
      </p:sp>
    </p:spTree>
    <p:extLst>
      <p:ext uri="{BB962C8B-B14F-4D97-AF65-F5344CB8AC3E}">
        <p14:creationId xmlns:p14="http://schemas.microsoft.com/office/powerpoint/2010/main" val="343357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Advantages of using Spring Framework</a:t>
            </a:r>
          </a:p>
        </p:txBody>
      </p:sp>
      <p:sp>
        <p:nvSpPr>
          <p:cNvPr id="14" name="Content Placeholder 13"/>
          <p:cNvSpPr>
            <a:spLocks noGrp="1"/>
          </p:cNvSpPr>
          <p:nvPr>
            <p:ph idx="1"/>
          </p:nvPr>
        </p:nvSpPr>
        <p:spPr/>
        <p:txBody>
          <a:bodyPr>
            <a:normAutofit/>
          </a:bodyPr>
          <a:lstStyle/>
          <a:p>
            <a:r>
              <a:rPr lang="en-US" dirty="0"/>
              <a:t>Reducing direct dependencies between different components of the application, usually Spring </a:t>
            </a:r>
            <a:r>
              <a:rPr lang="en-US" dirty="0" err="1"/>
              <a:t>IoC</a:t>
            </a:r>
            <a:r>
              <a:rPr lang="en-US" dirty="0"/>
              <a:t> container is responsible for initializing resources or beans and inject them as dependencies.</a:t>
            </a:r>
          </a:p>
          <a:p>
            <a:r>
              <a:rPr lang="en-US" dirty="0"/>
              <a:t>Writing unit test cases are easy in Spring framework because our business logic doesn’t have direct dependencies with actual resource implementation classes. We can easily write a test configuration and inject our mock beans for testing purposes.</a:t>
            </a:r>
          </a:p>
          <a:p>
            <a:r>
              <a:rPr lang="en-US" dirty="0"/>
              <a:t>Reduces the amount of boiler-plate code, such as initializing objects, open/close resources. I like </a:t>
            </a:r>
            <a:r>
              <a:rPr lang="en-US" dirty="0" err="1"/>
              <a:t>JdbcTemplate</a:t>
            </a:r>
            <a:r>
              <a:rPr lang="en-US" dirty="0"/>
              <a:t> class a lot because it helps us in removing all the boiler-plate code that comes with JDBC programming.</a:t>
            </a:r>
          </a:p>
        </p:txBody>
      </p:sp>
      <p:sp>
        <p:nvSpPr>
          <p:cNvPr id="6" name="Slide Number Placeholder 5"/>
          <p:cNvSpPr>
            <a:spLocks noGrp="1"/>
          </p:cNvSpPr>
          <p:nvPr>
            <p:ph type="sldNum" sz="quarter" idx="12"/>
          </p:nvPr>
        </p:nvSpPr>
        <p:spPr/>
        <p:txBody>
          <a:bodyPr/>
          <a:lstStyle/>
          <a:p>
            <a:fld id="{FB6FD9D1-2B82-45C1-854B-543B6912CE91}" type="slidenum">
              <a:rPr lang="en-US" smtClean="0"/>
              <a:t>7</a:t>
            </a:fld>
            <a:endParaRPr lang="en-US"/>
          </a:p>
        </p:txBody>
      </p:sp>
    </p:spTree>
    <p:extLst>
      <p:ext uri="{BB962C8B-B14F-4D97-AF65-F5344CB8AC3E}">
        <p14:creationId xmlns:p14="http://schemas.microsoft.com/office/powerpoint/2010/main" val="333589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Advantages of using Spring Framework</a:t>
            </a:r>
          </a:p>
        </p:txBody>
      </p:sp>
      <p:sp>
        <p:nvSpPr>
          <p:cNvPr id="14" name="Content Placeholder 13"/>
          <p:cNvSpPr>
            <a:spLocks noGrp="1"/>
          </p:cNvSpPr>
          <p:nvPr>
            <p:ph idx="1"/>
          </p:nvPr>
        </p:nvSpPr>
        <p:spPr/>
        <p:txBody>
          <a:bodyPr>
            <a:normAutofit/>
          </a:bodyPr>
          <a:lstStyle/>
          <a:p>
            <a:r>
              <a:rPr lang="en-US" dirty="0"/>
              <a:t>Spring framework is divided into several modules, it helps us in keeping our application lightweight. For example, if we don’t need Spring transaction management features, we don’t need to add that dependency on our project.</a:t>
            </a:r>
          </a:p>
          <a:p>
            <a:r>
              <a:rPr lang="en-US" dirty="0"/>
              <a:t>Spring framework support most of the Java EE features and even much more. It’s always on top of the new technologies, for example, there is a Spring project for Android to help us write better code for native Android applications. This makes spring framework a complete package and we don’t need to look after the different framework for different requirements.</a:t>
            </a:r>
          </a:p>
        </p:txBody>
      </p:sp>
      <p:sp>
        <p:nvSpPr>
          <p:cNvPr id="6" name="Slide Number Placeholder 5"/>
          <p:cNvSpPr>
            <a:spLocks noGrp="1"/>
          </p:cNvSpPr>
          <p:nvPr>
            <p:ph type="sldNum" sz="quarter" idx="12"/>
          </p:nvPr>
        </p:nvSpPr>
        <p:spPr/>
        <p:txBody>
          <a:bodyPr/>
          <a:lstStyle/>
          <a:p>
            <a:fld id="{FB6FD9D1-2B82-45C1-854B-543B6912CE91}" type="slidenum">
              <a:rPr lang="en-US" smtClean="0"/>
              <a:t>8</a:t>
            </a:fld>
            <a:endParaRPr lang="en-US"/>
          </a:p>
        </p:txBody>
      </p:sp>
    </p:spTree>
    <p:extLst>
      <p:ext uri="{BB962C8B-B14F-4D97-AF65-F5344CB8AC3E}">
        <p14:creationId xmlns:p14="http://schemas.microsoft.com/office/powerpoint/2010/main" val="361912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Spring </a:t>
            </a:r>
            <a:r>
              <a:rPr lang="en-US" b="1" dirty="0" err="1"/>
              <a:t>IoC</a:t>
            </a:r>
            <a:r>
              <a:rPr lang="en-US" b="1" dirty="0"/>
              <a:t> Container</a:t>
            </a:r>
          </a:p>
        </p:txBody>
      </p:sp>
      <p:sp>
        <p:nvSpPr>
          <p:cNvPr id="14" name="Content Placeholder 13"/>
          <p:cNvSpPr>
            <a:spLocks noGrp="1"/>
          </p:cNvSpPr>
          <p:nvPr>
            <p:ph idx="1"/>
          </p:nvPr>
        </p:nvSpPr>
        <p:spPr/>
        <p:txBody>
          <a:bodyPr>
            <a:normAutofit/>
          </a:bodyPr>
          <a:lstStyle/>
          <a:p>
            <a:pPr marL="0" indent="0">
              <a:buNone/>
            </a:pPr>
            <a:r>
              <a:rPr lang="en-US" dirty="0"/>
              <a:t>The </a:t>
            </a:r>
            <a:r>
              <a:rPr lang="en-US" dirty="0" err="1"/>
              <a:t>IoC</a:t>
            </a:r>
            <a:r>
              <a:rPr lang="en-US" dirty="0"/>
              <a:t> container is responsible to instantiate, configure and assemble the objects. The </a:t>
            </a:r>
            <a:r>
              <a:rPr lang="en-US" dirty="0" err="1"/>
              <a:t>IoC</a:t>
            </a:r>
            <a:r>
              <a:rPr lang="en-US" dirty="0"/>
              <a:t> container gets </a:t>
            </a:r>
            <a:r>
              <a:rPr lang="en-US" dirty="0" smtClean="0"/>
              <a:t>information's </a:t>
            </a:r>
            <a:r>
              <a:rPr lang="en-US" dirty="0"/>
              <a:t>from the XML file and works accordingly. The main tasks performed by </a:t>
            </a:r>
            <a:r>
              <a:rPr lang="en-US" dirty="0" err="1"/>
              <a:t>IoC</a:t>
            </a:r>
            <a:r>
              <a:rPr lang="en-US" dirty="0"/>
              <a:t> container are:</a:t>
            </a:r>
          </a:p>
          <a:p>
            <a:endParaRPr lang="en-US" dirty="0"/>
          </a:p>
          <a:p>
            <a:r>
              <a:rPr lang="en-US" dirty="0" smtClean="0"/>
              <a:t>To </a:t>
            </a:r>
            <a:r>
              <a:rPr lang="en-US" dirty="0"/>
              <a:t>instantiate the application class</a:t>
            </a:r>
          </a:p>
          <a:p>
            <a:r>
              <a:rPr lang="en-US" dirty="0" smtClean="0"/>
              <a:t>To </a:t>
            </a:r>
            <a:r>
              <a:rPr lang="en-US" dirty="0"/>
              <a:t>configure the object</a:t>
            </a:r>
          </a:p>
          <a:p>
            <a:r>
              <a:rPr lang="en-US" dirty="0" smtClean="0"/>
              <a:t>To </a:t>
            </a:r>
            <a:r>
              <a:rPr lang="en-US" dirty="0"/>
              <a:t>assemble the dependencies between the objects</a:t>
            </a:r>
          </a:p>
        </p:txBody>
      </p:sp>
      <p:sp>
        <p:nvSpPr>
          <p:cNvPr id="6" name="Slide Number Placeholder 5"/>
          <p:cNvSpPr>
            <a:spLocks noGrp="1"/>
          </p:cNvSpPr>
          <p:nvPr>
            <p:ph type="sldNum" sz="quarter" idx="12"/>
          </p:nvPr>
        </p:nvSpPr>
        <p:spPr/>
        <p:txBody>
          <a:bodyPr/>
          <a:lstStyle/>
          <a:p>
            <a:fld id="{FB6FD9D1-2B82-45C1-854B-543B6912CE91}" type="slidenum">
              <a:rPr lang="en-US" smtClean="0"/>
              <a:t>9</a:t>
            </a:fld>
            <a:endParaRPr lang="en-US"/>
          </a:p>
        </p:txBody>
      </p:sp>
    </p:spTree>
    <p:extLst>
      <p:ext uri="{BB962C8B-B14F-4D97-AF65-F5344CB8AC3E}">
        <p14:creationId xmlns:p14="http://schemas.microsoft.com/office/powerpoint/2010/main" val="217184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Wis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119</TotalTime>
  <Words>1094</Words>
  <Application>Microsoft Office PowerPoint</Application>
  <PresentationFormat>Widescreen</PresentationFormat>
  <Paragraphs>159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Wisp</vt:lpstr>
      <vt:lpstr>What is Spring Framework?</vt:lpstr>
      <vt:lpstr>Coupling:</vt:lpstr>
      <vt:lpstr>Coupling:</vt:lpstr>
      <vt:lpstr>Coupling:</vt:lpstr>
      <vt:lpstr>Inversion Of Control (IOC) and Dependency Injection:</vt:lpstr>
      <vt:lpstr>Features of spring framework:</vt:lpstr>
      <vt:lpstr>Advantages of using Spring Framework</vt:lpstr>
      <vt:lpstr>Advantages of using Spring Framework</vt:lpstr>
      <vt:lpstr>Spring IoC Container</vt:lpstr>
      <vt:lpstr>Spring IoC Container</vt:lpstr>
      <vt:lpstr>Spring IoC Container</vt:lpstr>
      <vt:lpstr>Spring IoC Container</vt:lpstr>
      <vt:lpstr>Spring IoC Container</vt:lpstr>
      <vt:lpstr>Spring with Collections</vt:lpstr>
      <vt:lpstr>Spring with Collections</vt:lpstr>
      <vt:lpstr>Spring with Collections</vt:lpstr>
      <vt:lpstr>Spring Bean Scopes</vt:lpstr>
      <vt:lpstr>The singleton scope</vt:lpstr>
      <vt:lpstr>The singleton scope</vt:lpstr>
      <vt:lpstr>The prototype scope</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dc:title>
  <dc:creator>Chary, Ravindra (Cognizant)</dc:creator>
  <cp:lastModifiedBy>Chary, Ravindra (Cognizant)</cp:lastModifiedBy>
  <cp:revision>60</cp:revision>
  <dcterms:created xsi:type="dcterms:W3CDTF">2019-03-11T11:10:52Z</dcterms:created>
  <dcterms:modified xsi:type="dcterms:W3CDTF">2019-03-12T07:26:09Z</dcterms:modified>
</cp:coreProperties>
</file>