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BeeZee" panose="020B0604020202020204" charset="0"/>
      <p:regular r:id="rId15"/>
    </p:embeddedFont>
    <p:embeddedFont>
      <p:font typeface="Aileron" panose="020B0604020202020204" charset="0"/>
      <p:regular r:id="rId16"/>
    </p:embeddedFont>
    <p:embeddedFont>
      <p:font typeface="Aileron Bold" panose="020B0604020202020204" charset="0"/>
      <p:regular r:id="rId17"/>
    </p:embeddedFont>
    <p:embeddedFont>
      <p:font typeface="Glacial Indifference Bold" panose="020B0604020202020204" charset="0"/>
      <p:regular r:id="rId18"/>
    </p:embeddedFont>
    <p:embeddedFont>
      <p:font typeface="HK Grotesk" panose="020B0604020202020204" charset="0"/>
      <p:regular r:id="rId19"/>
    </p:embeddedFont>
    <p:embeddedFont>
      <p:font typeface="Kollektif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ithra Dharmalingam" userId="9be637f17fe26604" providerId="LiveId" clId="{1931684D-8159-4AC2-B6ED-27E5DC179679}"/>
    <pc:docChg chg="modSld">
      <pc:chgData name="Pavithra Dharmalingam" userId="9be637f17fe26604" providerId="LiveId" clId="{1931684D-8159-4AC2-B6ED-27E5DC179679}" dt="2024-03-11T15:34:44.398" v="6" actId="14100"/>
      <pc:docMkLst>
        <pc:docMk/>
      </pc:docMkLst>
      <pc:sldChg chg="modSp mod">
        <pc:chgData name="Pavithra Dharmalingam" userId="9be637f17fe26604" providerId="LiveId" clId="{1931684D-8159-4AC2-B6ED-27E5DC179679}" dt="2024-03-11T15:34:44.398" v="6" actId="14100"/>
        <pc:sldMkLst>
          <pc:docMk/>
          <pc:sldMk cId="0" sldId="257"/>
        </pc:sldMkLst>
        <pc:spChg chg="mod">
          <ac:chgData name="Pavithra Dharmalingam" userId="9be637f17fe26604" providerId="LiveId" clId="{1931684D-8159-4AC2-B6ED-27E5DC179679}" dt="2024-03-11T15:34:44.398" v="6" actId="14100"/>
          <ac:spMkLst>
            <pc:docMk/>
            <pc:sldMk cId="0" sldId="257"/>
            <ac:spMk id="10" creationId="{00000000-0000-0000-0000-000000000000}"/>
          </ac:spMkLst>
        </pc:spChg>
        <pc:grpChg chg="mod">
          <ac:chgData name="Pavithra Dharmalingam" userId="9be637f17fe26604" providerId="LiveId" clId="{1931684D-8159-4AC2-B6ED-27E5DC179679}" dt="2024-03-11T15:34:35.658" v="5" actId="1076"/>
          <ac:grpSpMkLst>
            <pc:docMk/>
            <pc:sldMk cId="0" sldId="257"/>
            <ac:grpSpMk id="6" creationId="{00000000-0000-0000-0000-000000000000}"/>
          </ac:grpSpMkLst>
        </pc:grpChg>
      </pc:sldChg>
      <pc:sldChg chg="modSp mod">
        <pc:chgData name="Pavithra Dharmalingam" userId="9be637f17fe26604" providerId="LiveId" clId="{1931684D-8159-4AC2-B6ED-27E5DC179679}" dt="2024-03-11T15:34:06.925" v="3" actId="14100"/>
        <pc:sldMkLst>
          <pc:docMk/>
          <pc:sldMk cId="0" sldId="262"/>
        </pc:sldMkLst>
        <pc:grpChg chg="mod">
          <ac:chgData name="Pavithra Dharmalingam" userId="9be637f17fe26604" providerId="LiveId" clId="{1931684D-8159-4AC2-B6ED-27E5DC179679}" dt="2024-03-11T15:34:06.925" v="3" actId="14100"/>
          <ac:grpSpMkLst>
            <pc:docMk/>
            <pc:sldMk cId="0" sldId="262"/>
            <ac:grpSpMk id="3" creationId="{00000000-0000-0000-0000-000000000000}"/>
          </ac:grpSpMkLst>
        </pc:grpChg>
      </pc:sldChg>
      <pc:sldChg chg="modSp mod">
        <pc:chgData name="Pavithra Dharmalingam" userId="9be637f17fe26604" providerId="LiveId" clId="{1931684D-8159-4AC2-B6ED-27E5DC179679}" dt="2024-03-11T15:32:41.055" v="0" actId="1076"/>
        <pc:sldMkLst>
          <pc:docMk/>
          <pc:sldMk cId="0" sldId="268"/>
        </pc:sldMkLst>
        <pc:spChg chg="mod">
          <ac:chgData name="Pavithra Dharmalingam" userId="9be637f17fe26604" providerId="LiveId" clId="{1931684D-8159-4AC2-B6ED-27E5DC179679}" dt="2024-03-11T15:32:41.055" v="0" actId="1076"/>
          <ac:spMkLst>
            <pc:docMk/>
            <pc:sldMk cId="0" sldId="268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DF7E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1846222" y="3546647"/>
            <a:ext cx="0" cy="3212756"/>
          </a:xfrm>
          <a:prstGeom prst="line">
            <a:avLst/>
          </a:prstGeom>
          <a:ln w="133350" cap="flat">
            <a:solidFill>
              <a:srgbClr val="D153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 rot="6681127" flipV="1">
            <a:off x="5640036" y="2158128"/>
            <a:ext cx="19549414" cy="11658559"/>
          </a:xfrm>
          <a:custGeom>
            <a:avLst/>
            <a:gdLst/>
            <a:ahLst/>
            <a:cxnLst/>
            <a:rect l="l" t="t" r="r" b="b"/>
            <a:pathLst>
              <a:path w="19549414" h="11658559">
                <a:moveTo>
                  <a:pt x="0" y="11658559"/>
                </a:moveTo>
                <a:lnTo>
                  <a:pt x="19549414" y="11658559"/>
                </a:lnTo>
                <a:lnTo>
                  <a:pt x="19549414" y="0"/>
                </a:lnTo>
                <a:lnTo>
                  <a:pt x="0" y="0"/>
                </a:lnTo>
                <a:lnTo>
                  <a:pt x="0" y="1165855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14612" y="1323522"/>
            <a:ext cx="325035" cy="403543"/>
          </a:xfrm>
          <a:custGeom>
            <a:avLst/>
            <a:gdLst/>
            <a:ahLst/>
            <a:cxnLst/>
            <a:rect l="l" t="t" r="r" b="b"/>
            <a:pathLst>
              <a:path w="325035" h="403543">
                <a:moveTo>
                  <a:pt x="0" y="0"/>
                </a:moveTo>
                <a:lnTo>
                  <a:pt x="325035" y="0"/>
                </a:lnTo>
                <a:lnTo>
                  <a:pt x="325035" y="403543"/>
                </a:lnTo>
                <a:lnTo>
                  <a:pt x="0" y="4035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 flipV="1">
            <a:off x="1714629" y="9072441"/>
            <a:ext cx="4055161" cy="14287"/>
          </a:xfrm>
          <a:prstGeom prst="line">
            <a:avLst/>
          </a:prstGeom>
          <a:ln w="9525" cap="flat">
            <a:solidFill>
              <a:srgbClr val="25343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2039445" y="4608901"/>
            <a:ext cx="11258193" cy="797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50"/>
              </a:lnSpc>
              <a:spcBef>
                <a:spcPct val="0"/>
              </a:spcBef>
            </a:pPr>
            <a:r>
              <a:rPr lang="en-US" sz="4607" dirty="0">
                <a:solidFill>
                  <a:srgbClr val="000000"/>
                </a:solidFill>
                <a:latin typeface="ABeeZee"/>
              </a:rPr>
              <a:t>CRAFTING COMPELLING WEB PRESENCES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39005" y="1635412"/>
            <a:ext cx="7744778" cy="658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59"/>
              </a:lnSpc>
              <a:spcBef>
                <a:spcPct val="0"/>
              </a:spcBef>
            </a:pPr>
            <a:r>
              <a:rPr lang="en-US" sz="4599" spc="183">
                <a:solidFill>
                  <a:srgbClr val="FF5757"/>
                </a:solidFill>
                <a:latin typeface="Glacial Indifference Bold"/>
              </a:rPr>
              <a:t>WEBSITE RESPONSIVENESS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098858"/>
            <a:ext cx="17259300" cy="2582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09"/>
              </a:lnSpc>
            </a:pPr>
            <a:r>
              <a:rPr lang="en-US" sz="3099" spc="123">
                <a:solidFill>
                  <a:srgbClr val="FFFFFF"/>
                </a:solidFill>
                <a:latin typeface="Aileron"/>
              </a:rPr>
              <a:t>The website responsiveness and mobile optimisation has been checked and the results has been made as a report.</a:t>
            </a:r>
          </a:p>
          <a:p>
            <a:pPr>
              <a:lnSpc>
                <a:spcPts val="3409"/>
              </a:lnSpc>
            </a:pPr>
            <a:endParaRPr lang="en-US" sz="3099" spc="123">
              <a:solidFill>
                <a:srgbClr val="FFFFFF"/>
              </a:solidFill>
              <a:latin typeface="Aileron"/>
            </a:endParaRPr>
          </a:p>
          <a:p>
            <a:pPr>
              <a:lnSpc>
                <a:spcPts val="3409"/>
              </a:lnSpc>
            </a:pPr>
            <a:r>
              <a:rPr lang="en-US" sz="3099" spc="123">
                <a:solidFill>
                  <a:srgbClr val="FFFFFF"/>
                </a:solidFill>
                <a:latin typeface="Aileron"/>
              </a:rPr>
              <a:t>The link of the report:</a:t>
            </a:r>
          </a:p>
          <a:p>
            <a:pPr>
              <a:lnSpc>
                <a:spcPts val="3409"/>
              </a:lnSpc>
            </a:pPr>
            <a:r>
              <a:rPr lang="en-US" sz="3099" spc="123">
                <a:solidFill>
                  <a:srgbClr val="FFFFFF"/>
                </a:solidFill>
                <a:latin typeface="Aileron"/>
              </a:rPr>
              <a:t>https://docs.google.com/document/d/1pIQGaoaIIOAcRi6X3syGxsPAaU18Eux6/edit?usp=sharing&amp;ouid=100207013672548491373&amp;rtpof=true&amp;sd=true</a:t>
            </a:r>
          </a:p>
        </p:txBody>
      </p:sp>
      <p:sp>
        <p:nvSpPr>
          <p:cNvPr id="4" name="Freeform 4"/>
          <p:cNvSpPr/>
          <p:nvPr/>
        </p:nvSpPr>
        <p:spPr>
          <a:xfrm rot="7102659">
            <a:off x="-48187" y="-1184019"/>
            <a:ext cx="18286528" cy="12100145"/>
          </a:xfrm>
          <a:custGeom>
            <a:avLst/>
            <a:gdLst/>
            <a:ahLst/>
            <a:cxnLst/>
            <a:rect l="l" t="t" r="r" b="b"/>
            <a:pathLst>
              <a:path w="18286528" h="12100145">
                <a:moveTo>
                  <a:pt x="0" y="0"/>
                </a:moveTo>
                <a:lnTo>
                  <a:pt x="18286528" y="0"/>
                </a:lnTo>
                <a:lnTo>
                  <a:pt x="18286528" y="12100145"/>
                </a:lnTo>
                <a:lnTo>
                  <a:pt x="0" y="12100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82885" y="1767743"/>
            <a:ext cx="6842848" cy="173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0"/>
              </a:lnSpc>
              <a:spcBef>
                <a:spcPct val="0"/>
              </a:spcBef>
            </a:pPr>
            <a:r>
              <a:rPr lang="en-US" sz="5700" dirty="0">
                <a:solidFill>
                  <a:srgbClr val="FF5757"/>
                </a:solidFill>
                <a:latin typeface="Glacial Indifference Bold"/>
              </a:rPr>
              <a:t>WEBSITE DESIGN FLAWS</a:t>
            </a:r>
          </a:p>
        </p:txBody>
      </p:sp>
      <p:sp>
        <p:nvSpPr>
          <p:cNvPr id="3" name="AutoShape 3"/>
          <p:cNvSpPr/>
          <p:nvPr/>
        </p:nvSpPr>
        <p:spPr>
          <a:xfrm>
            <a:off x="2279663" y="3767993"/>
            <a:ext cx="10801" cy="3737707"/>
          </a:xfrm>
          <a:prstGeom prst="line">
            <a:avLst/>
          </a:prstGeom>
          <a:ln w="133350" cap="flat">
            <a:solidFill>
              <a:srgbClr val="D153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 rot="6676351">
            <a:off x="-1286321" y="-1294398"/>
            <a:ext cx="20078198" cy="13285689"/>
          </a:xfrm>
          <a:custGeom>
            <a:avLst/>
            <a:gdLst/>
            <a:ahLst/>
            <a:cxnLst/>
            <a:rect l="l" t="t" r="r" b="b"/>
            <a:pathLst>
              <a:path w="20078198" h="13285689">
                <a:moveTo>
                  <a:pt x="0" y="0"/>
                </a:moveTo>
                <a:lnTo>
                  <a:pt x="20078198" y="0"/>
                </a:lnTo>
                <a:lnTo>
                  <a:pt x="20078198" y="13285689"/>
                </a:lnTo>
                <a:lnTo>
                  <a:pt x="0" y="132856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90465" y="3787043"/>
            <a:ext cx="14968835" cy="4224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48" lvl="1" indent="-367024" algn="just">
              <a:lnSpc>
                <a:spcPts val="3739"/>
              </a:lnSpc>
              <a:buFont typeface="Arial"/>
              <a:buChar char="•"/>
            </a:pPr>
            <a:r>
              <a:rPr lang="en-US" sz="3399" spc="135">
                <a:solidFill>
                  <a:srgbClr val="FFFFFF"/>
                </a:solidFill>
                <a:latin typeface="Aileron Bold"/>
              </a:rPr>
              <a:t>The response of the website is better in desktop view than mobile view.</a:t>
            </a:r>
          </a:p>
          <a:p>
            <a:pPr marL="734048" lvl="1" indent="-367024" algn="just">
              <a:lnSpc>
                <a:spcPts val="3739"/>
              </a:lnSpc>
              <a:buFont typeface="Arial"/>
              <a:buChar char="•"/>
            </a:pPr>
            <a:r>
              <a:rPr lang="en-US" sz="3399" spc="135">
                <a:solidFill>
                  <a:srgbClr val="FFFFFF"/>
                </a:solidFill>
                <a:latin typeface="Aileron Bold"/>
              </a:rPr>
              <a:t>The menus and their verticals transition is too fast before making a decision to pick.</a:t>
            </a:r>
          </a:p>
          <a:p>
            <a:pPr marL="734048" lvl="1" indent="-367024" algn="just">
              <a:lnSpc>
                <a:spcPts val="3739"/>
              </a:lnSpc>
              <a:buFont typeface="Arial"/>
              <a:buChar char="•"/>
            </a:pPr>
            <a:r>
              <a:rPr lang="en-US" sz="3399" spc="135">
                <a:solidFill>
                  <a:srgbClr val="FFFFFF"/>
                </a:solidFill>
                <a:latin typeface="Aileron Bold"/>
              </a:rPr>
              <a:t>Images takes time to load in all the views.</a:t>
            </a:r>
          </a:p>
          <a:p>
            <a:pPr marL="734048" lvl="1" indent="-367024" algn="just">
              <a:lnSpc>
                <a:spcPts val="3739"/>
              </a:lnSpc>
              <a:buFont typeface="Arial"/>
              <a:buChar char="•"/>
            </a:pPr>
            <a:r>
              <a:rPr lang="en-US" sz="3399" spc="135">
                <a:solidFill>
                  <a:srgbClr val="FFFFFF"/>
                </a:solidFill>
                <a:latin typeface="Aileron Bold"/>
              </a:rPr>
              <a:t>Overlap and misalignment of the content occurs while changing the view.</a:t>
            </a:r>
          </a:p>
          <a:p>
            <a:pPr marL="734048" lvl="1" indent="-367024" algn="just">
              <a:lnSpc>
                <a:spcPts val="3739"/>
              </a:lnSpc>
              <a:buFont typeface="Arial"/>
              <a:buChar char="•"/>
            </a:pPr>
            <a:r>
              <a:rPr lang="en-US" sz="3399" spc="135">
                <a:solidFill>
                  <a:srgbClr val="FFFFFF"/>
                </a:solidFill>
                <a:latin typeface="Aileron Bold"/>
              </a:rPr>
              <a:t>Mobile image optimisation has been not carried out well.</a:t>
            </a:r>
          </a:p>
          <a:p>
            <a:pPr algn="just">
              <a:lnSpc>
                <a:spcPts val="3739"/>
              </a:lnSpc>
            </a:pPr>
            <a:endParaRPr lang="en-US" sz="3399" spc="135">
              <a:solidFill>
                <a:srgbClr val="FFFFFF"/>
              </a:solidFill>
              <a:latin typeface="Aileron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362200" y="3802599"/>
            <a:ext cx="76200" cy="4007901"/>
          </a:xfrm>
          <a:prstGeom prst="line">
            <a:avLst/>
          </a:prstGeom>
          <a:ln w="133350" cap="flat">
            <a:solidFill>
              <a:srgbClr val="D153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 rot="7273542">
            <a:off x="-2454625" y="-1357055"/>
            <a:ext cx="10337804" cy="6840496"/>
          </a:xfrm>
          <a:custGeom>
            <a:avLst/>
            <a:gdLst/>
            <a:ahLst/>
            <a:cxnLst/>
            <a:rect l="l" t="t" r="r" b="b"/>
            <a:pathLst>
              <a:path w="10337804" h="6840496">
                <a:moveTo>
                  <a:pt x="0" y="0"/>
                </a:moveTo>
                <a:lnTo>
                  <a:pt x="10337803" y="0"/>
                </a:lnTo>
                <a:lnTo>
                  <a:pt x="10337803" y="6840497"/>
                </a:lnTo>
                <a:lnTo>
                  <a:pt x="0" y="6840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998354" y="1487135"/>
            <a:ext cx="4683753" cy="1826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7"/>
              </a:lnSpc>
            </a:pPr>
            <a:r>
              <a:rPr lang="en-US" sz="4307" spc="142">
                <a:solidFill>
                  <a:srgbClr val="FF5757"/>
                </a:solidFill>
                <a:latin typeface="Glacial Indifference Bold"/>
              </a:rPr>
              <a:t>THINGS TO DO WHILE CRAFTING A WEBSITE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87424" y="3802599"/>
            <a:ext cx="14425914" cy="4224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0844" lvl="1" indent="-365422">
              <a:lnSpc>
                <a:spcPts val="3723"/>
              </a:lnSpc>
              <a:buFont typeface="Arial"/>
              <a:buChar char="•"/>
            </a:pPr>
            <a:r>
              <a:rPr lang="en-US" sz="3385" spc="135" dirty="0">
                <a:solidFill>
                  <a:srgbClr val="FFFFFF"/>
                </a:solidFill>
                <a:latin typeface="Aileron"/>
              </a:rPr>
              <a:t>Proper </a:t>
            </a:r>
            <a:r>
              <a:rPr lang="en-US" sz="3385" spc="135" dirty="0" err="1">
                <a:solidFill>
                  <a:srgbClr val="FFFFFF"/>
                </a:solidFill>
                <a:latin typeface="Aileron"/>
              </a:rPr>
              <a:t>optimisation</a:t>
            </a:r>
            <a:r>
              <a:rPr lang="en-US" sz="3385" spc="135" dirty="0">
                <a:solidFill>
                  <a:srgbClr val="FFFFFF"/>
                </a:solidFill>
                <a:latin typeface="Aileron"/>
              </a:rPr>
              <a:t> of the website is necessary</a:t>
            </a:r>
          </a:p>
          <a:p>
            <a:pPr marL="730844" lvl="1" indent="-365422">
              <a:lnSpc>
                <a:spcPts val="3723"/>
              </a:lnSpc>
              <a:buFont typeface="Arial"/>
              <a:buChar char="•"/>
            </a:pPr>
            <a:r>
              <a:rPr lang="en-US" sz="3385" spc="135" dirty="0">
                <a:solidFill>
                  <a:srgbClr val="FFFFFF"/>
                </a:solidFill>
                <a:latin typeface="Aileron"/>
              </a:rPr>
              <a:t>The design must be visually appealing with clear contents.</a:t>
            </a:r>
          </a:p>
          <a:p>
            <a:pPr marL="730844" lvl="1" indent="-365422">
              <a:lnSpc>
                <a:spcPts val="3723"/>
              </a:lnSpc>
              <a:buFont typeface="Arial"/>
              <a:buChar char="•"/>
            </a:pPr>
            <a:r>
              <a:rPr lang="en-US" sz="3385" spc="135" dirty="0">
                <a:solidFill>
                  <a:srgbClr val="FFFFFF"/>
                </a:solidFill>
                <a:latin typeface="Aileron"/>
              </a:rPr>
              <a:t>Usage of white spaces gives a clear and uncluttered view to the website.</a:t>
            </a:r>
          </a:p>
          <a:p>
            <a:pPr marL="730844" lvl="1" indent="-365422">
              <a:lnSpc>
                <a:spcPts val="3723"/>
              </a:lnSpc>
              <a:buFont typeface="Arial"/>
              <a:buChar char="•"/>
            </a:pPr>
            <a:r>
              <a:rPr lang="en-US" sz="3385" spc="135" dirty="0">
                <a:solidFill>
                  <a:srgbClr val="FFFFFF"/>
                </a:solidFill>
                <a:latin typeface="Aileron"/>
              </a:rPr>
              <a:t>High quality images can be used in the website but it should be in </a:t>
            </a:r>
            <a:r>
              <a:rPr lang="en-US" sz="3385" spc="135" dirty="0" err="1">
                <a:solidFill>
                  <a:srgbClr val="FFFFFF"/>
                </a:solidFill>
                <a:latin typeface="Aileron"/>
              </a:rPr>
              <a:t>optimised</a:t>
            </a:r>
            <a:r>
              <a:rPr lang="en-US" sz="3385" spc="135" dirty="0">
                <a:solidFill>
                  <a:srgbClr val="FFFFFF"/>
                </a:solidFill>
                <a:latin typeface="Aileron"/>
              </a:rPr>
              <a:t> size for fast loading.</a:t>
            </a:r>
          </a:p>
          <a:p>
            <a:pPr marL="730844" lvl="1" indent="-365422">
              <a:lnSpc>
                <a:spcPts val="3723"/>
              </a:lnSpc>
              <a:buFont typeface="Arial"/>
              <a:buChar char="•"/>
            </a:pPr>
            <a:r>
              <a:rPr lang="en-US" sz="3385" spc="135" dirty="0">
                <a:solidFill>
                  <a:srgbClr val="FFFFFF"/>
                </a:solidFill>
                <a:latin typeface="Aileron"/>
              </a:rPr>
              <a:t>Prioritize user experience with better </a:t>
            </a:r>
            <a:r>
              <a:rPr lang="en-US" sz="3385" spc="135" dirty="0" err="1">
                <a:solidFill>
                  <a:srgbClr val="FFFFFF"/>
                </a:solidFill>
                <a:latin typeface="Aileron"/>
              </a:rPr>
              <a:t>naviagtion</a:t>
            </a:r>
            <a:r>
              <a:rPr lang="en-US" sz="3385" spc="135" dirty="0">
                <a:solidFill>
                  <a:srgbClr val="FFFFFF"/>
                </a:solidFill>
                <a:latin typeface="Aileron"/>
              </a:rPr>
              <a:t>, scalable content and clear call-to-action fields.</a:t>
            </a:r>
          </a:p>
          <a:p>
            <a:pPr>
              <a:lnSpc>
                <a:spcPts val="3723"/>
              </a:lnSpc>
            </a:pPr>
            <a:endParaRPr lang="en-US" sz="3385" spc="135" dirty="0">
              <a:solidFill>
                <a:srgbClr val="FFFFFF"/>
              </a:solidFill>
              <a:latin typeface="Ailer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09447" y="1787454"/>
            <a:ext cx="5786717" cy="63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11"/>
              </a:lnSpc>
              <a:spcBef>
                <a:spcPct val="0"/>
              </a:spcBef>
            </a:pPr>
            <a:r>
              <a:rPr lang="en-US" sz="4465" spc="178">
                <a:solidFill>
                  <a:srgbClr val="D15353"/>
                </a:solidFill>
                <a:latin typeface="Aileron Bold"/>
              </a:rPr>
              <a:t>LANDING PAGE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85047" y="3407190"/>
            <a:ext cx="13934154" cy="1930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9517" lvl="1" indent="-374758" algn="just">
              <a:lnSpc>
                <a:spcPts val="3818"/>
              </a:lnSpc>
              <a:buFont typeface="Arial"/>
              <a:buChar char="•"/>
            </a:pPr>
            <a:r>
              <a:rPr lang="en-US" sz="3471" spc="138">
                <a:solidFill>
                  <a:srgbClr val="D9D9D9"/>
                </a:solidFill>
                <a:latin typeface="Aileron"/>
              </a:rPr>
              <a:t>Design of the landing page is given in the below link</a:t>
            </a:r>
          </a:p>
          <a:p>
            <a:pPr algn="just">
              <a:lnSpc>
                <a:spcPts val="3818"/>
              </a:lnSpc>
            </a:pPr>
            <a:endParaRPr lang="en-US" sz="3471" spc="138">
              <a:solidFill>
                <a:srgbClr val="D9D9D9"/>
              </a:solidFill>
              <a:latin typeface="Aileron"/>
            </a:endParaRPr>
          </a:p>
          <a:p>
            <a:pPr algn="just">
              <a:lnSpc>
                <a:spcPts val="3818"/>
              </a:lnSpc>
            </a:pPr>
            <a:r>
              <a:rPr lang="en-US" sz="3471" spc="138">
                <a:solidFill>
                  <a:srgbClr val="D9D9D9"/>
                </a:solidFill>
                <a:latin typeface="Aileron"/>
              </a:rPr>
              <a:t>https://drive.google.com/file/d/1J5rXh5LNIMSW4OKZ_Cm_HsUvvi3IgHA9/view?usp=sharing</a:t>
            </a:r>
          </a:p>
        </p:txBody>
      </p:sp>
      <p:sp>
        <p:nvSpPr>
          <p:cNvPr id="4" name="Freeform 4"/>
          <p:cNvSpPr/>
          <p:nvPr/>
        </p:nvSpPr>
        <p:spPr>
          <a:xfrm rot="7302621">
            <a:off x="-4362006" y="-5655965"/>
            <a:ext cx="20234331" cy="13389001"/>
          </a:xfrm>
          <a:custGeom>
            <a:avLst/>
            <a:gdLst/>
            <a:ahLst/>
            <a:cxnLst/>
            <a:rect l="l" t="t" r="r" b="b"/>
            <a:pathLst>
              <a:path w="20234331" h="13389001">
                <a:moveTo>
                  <a:pt x="0" y="0"/>
                </a:moveTo>
                <a:lnTo>
                  <a:pt x="20234331" y="0"/>
                </a:lnTo>
                <a:lnTo>
                  <a:pt x="20234331" y="13389002"/>
                </a:lnTo>
                <a:lnTo>
                  <a:pt x="0" y="13389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DF7E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2411250" y="1468031"/>
            <a:ext cx="13072576" cy="2581834"/>
          </a:xfrm>
          <a:custGeom>
            <a:avLst/>
            <a:gdLst/>
            <a:ahLst/>
            <a:cxnLst/>
            <a:rect l="l" t="t" r="r" b="b"/>
            <a:pathLst>
              <a:path w="13072576" h="2581834">
                <a:moveTo>
                  <a:pt x="0" y="0"/>
                </a:moveTo>
                <a:lnTo>
                  <a:pt x="13072576" y="0"/>
                </a:lnTo>
                <a:lnTo>
                  <a:pt x="13072576" y="2581834"/>
                </a:lnTo>
                <a:lnTo>
                  <a:pt x="0" y="25818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4607186" flipV="1">
            <a:off x="9935555" y="-1925105"/>
            <a:ext cx="15050346" cy="9958773"/>
          </a:xfrm>
          <a:custGeom>
            <a:avLst/>
            <a:gdLst/>
            <a:ahLst/>
            <a:cxnLst/>
            <a:rect l="l" t="t" r="r" b="b"/>
            <a:pathLst>
              <a:path w="15050346" h="9958773">
                <a:moveTo>
                  <a:pt x="0" y="9958773"/>
                </a:moveTo>
                <a:lnTo>
                  <a:pt x="15050346" y="9958773"/>
                </a:lnTo>
                <a:lnTo>
                  <a:pt x="15050346" y="0"/>
                </a:lnTo>
                <a:lnTo>
                  <a:pt x="0" y="0"/>
                </a:lnTo>
                <a:lnTo>
                  <a:pt x="0" y="995877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368495" flipV="1">
            <a:off x="-4240061" y="3541863"/>
            <a:ext cx="14038586" cy="9289294"/>
          </a:xfrm>
          <a:custGeom>
            <a:avLst/>
            <a:gdLst/>
            <a:ahLst/>
            <a:cxnLst/>
            <a:rect l="l" t="t" r="r" b="b"/>
            <a:pathLst>
              <a:path w="14038586" h="9289294">
                <a:moveTo>
                  <a:pt x="0" y="9289293"/>
                </a:moveTo>
                <a:lnTo>
                  <a:pt x="14038586" y="9289293"/>
                </a:lnTo>
                <a:lnTo>
                  <a:pt x="14038586" y="0"/>
                </a:lnTo>
                <a:lnTo>
                  <a:pt x="0" y="0"/>
                </a:lnTo>
                <a:lnTo>
                  <a:pt x="0" y="928929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411250" y="6456913"/>
            <a:ext cx="13072576" cy="2581834"/>
          </a:xfrm>
          <a:custGeom>
            <a:avLst/>
            <a:gdLst/>
            <a:ahLst/>
            <a:cxnLst/>
            <a:rect l="l" t="t" r="r" b="b"/>
            <a:pathLst>
              <a:path w="13072576" h="2581834">
                <a:moveTo>
                  <a:pt x="0" y="0"/>
                </a:moveTo>
                <a:lnTo>
                  <a:pt x="13072576" y="0"/>
                </a:lnTo>
                <a:lnTo>
                  <a:pt x="13072576" y="2581834"/>
                </a:lnTo>
                <a:lnTo>
                  <a:pt x="0" y="25818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518432" y="2679378"/>
            <a:ext cx="13251136" cy="6441998"/>
            <a:chOff x="0" y="0"/>
            <a:chExt cx="3490011" cy="169665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490011" cy="1696658"/>
            </a:xfrm>
            <a:custGeom>
              <a:avLst/>
              <a:gdLst/>
              <a:ahLst/>
              <a:cxnLst/>
              <a:rect l="l" t="t" r="r" b="b"/>
              <a:pathLst>
                <a:path w="3490011" h="1696658">
                  <a:moveTo>
                    <a:pt x="0" y="0"/>
                  </a:moveTo>
                  <a:lnTo>
                    <a:pt x="3490011" y="0"/>
                  </a:lnTo>
                  <a:lnTo>
                    <a:pt x="3490011" y="1696658"/>
                  </a:lnTo>
                  <a:lnTo>
                    <a:pt x="0" y="1696658"/>
                  </a:lnTo>
                  <a:close/>
                </a:path>
              </a:pathLst>
            </a:custGeom>
            <a:gradFill rotWithShape="1">
              <a:gsLst>
                <a:gs pos="0">
                  <a:srgbClr val="FDF7E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3490011" cy="1744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4"/>
                </a:lnSpc>
              </a:pPr>
              <a:endParaRPr dirty="0"/>
            </a:p>
          </p:txBody>
        </p:sp>
      </p:grpSp>
      <p:sp>
        <p:nvSpPr>
          <p:cNvPr id="9" name="AutoShape 9"/>
          <p:cNvSpPr/>
          <p:nvPr/>
        </p:nvSpPr>
        <p:spPr>
          <a:xfrm>
            <a:off x="8869730" y="3054453"/>
            <a:ext cx="11133" cy="4336301"/>
          </a:xfrm>
          <a:prstGeom prst="line">
            <a:avLst/>
          </a:prstGeom>
          <a:ln w="133350" cap="flat">
            <a:solidFill>
              <a:srgbClr val="D153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9192224" y="2679378"/>
            <a:ext cx="6280470" cy="6228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74249" lvl="1" indent="-237125">
              <a:lnSpc>
                <a:spcPts val="4393"/>
              </a:lnSpc>
              <a:buFont typeface="Arial"/>
              <a:buChar char="•"/>
            </a:pPr>
            <a:r>
              <a:rPr lang="en-US" sz="2196" dirty="0">
                <a:solidFill>
                  <a:srgbClr val="253439"/>
                </a:solidFill>
                <a:latin typeface="Aileron Bold"/>
              </a:rPr>
              <a:t>PRODUCTS</a:t>
            </a:r>
          </a:p>
          <a:p>
            <a:pPr marL="474249" lvl="1" indent="-237125">
              <a:lnSpc>
                <a:spcPts val="4393"/>
              </a:lnSpc>
              <a:buFont typeface="Arial"/>
              <a:buChar char="•"/>
            </a:pPr>
            <a:r>
              <a:rPr lang="en-US" sz="2196" dirty="0">
                <a:solidFill>
                  <a:srgbClr val="253439"/>
                </a:solidFill>
                <a:latin typeface="Aileron Bold"/>
              </a:rPr>
              <a:t>DIGITAL PAYMENT SOLUTIONS</a:t>
            </a:r>
          </a:p>
          <a:p>
            <a:pPr marL="474249" lvl="1" indent="-237125">
              <a:lnSpc>
                <a:spcPts val="4393"/>
              </a:lnSpc>
              <a:buFont typeface="Arial"/>
              <a:buChar char="•"/>
            </a:pPr>
            <a:r>
              <a:rPr lang="en-US" sz="2196" dirty="0">
                <a:solidFill>
                  <a:srgbClr val="253439"/>
                </a:solidFill>
                <a:latin typeface="Aileron Bold"/>
              </a:rPr>
              <a:t>CONTEXTUAL BANKING EXPERIENCE</a:t>
            </a:r>
          </a:p>
          <a:p>
            <a:pPr marL="474249" lvl="1" indent="-237125">
              <a:lnSpc>
                <a:spcPts val="4393"/>
              </a:lnSpc>
              <a:buFont typeface="Arial"/>
              <a:buChar char="•"/>
            </a:pPr>
            <a:r>
              <a:rPr lang="en-US" sz="2196" dirty="0">
                <a:solidFill>
                  <a:srgbClr val="253439"/>
                </a:solidFill>
                <a:latin typeface="Aileron Bold"/>
              </a:rPr>
              <a:t>DIGITAL LENDING PLATFORMS</a:t>
            </a:r>
          </a:p>
          <a:p>
            <a:pPr marL="474249" lvl="1" indent="-237125">
              <a:lnSpc>
                <a:spcPts val="4393"/>
              </a:lnSpc>
              <a:buFont typeface="Arial"/>
              <a:buChar char="•"/>
            </a:pPr>
            <a:r>
              <a:rPr lang="en-US" sz="2196" dirty="0">
                <a:solidFill>
                  <a:srgbClr val="253439"/>
                </a:solidFill>
                <a:latin typeface="Aileron Bold"/>
              </a:rPr>
              <a:t>DIGITAL BANKING PLATFORM</a:t>
            </a:r>
          </a:p>
          <a:p>
            <a:pPr marL="474249" lvl="1" indent="-237125">
              <a:lnSpc>
                <a:spcPts val="4393"/>
              </a:lnSpc>
              <a:buFont typeface="Arial"/>
              <a:buChar char="•"/>
            </a:pPr>
            <a:r>
              <a:rPr lang="en-US" sz="2196" dirty="0">
                <a:solidFill>
                  <a:srgbClr val="253439"/>
                </a:solidFill>
                <a:latin typeface="Aileron Bold"/>
              </a:rPr>
              <a:t>WEALTH QUBE</a:t>
            </a:r>
          </a:p>
          <a:p>
            <a:pPr marL="474249" lvl="1" indent="-237125">
              <a:lnSpc>
                <a:spcPts val="4393"/>
              </a:lnSpc>
              <a:buFont typeface="Arial"/>
              <a:buChar char="•"/>
            </a:pPr>
            <a:r>
              <a:rPr lang="en-US" sz="2196" dirty="0">
                <a:solidFill>
                  <a:srgbClr val="253439"/>
                </a:solidFill>
                <a:latin typeface="Aileron Bold"/>
              </a:rPr>
              <a:t>WEBSITE PLATFORM</a:t>
            </a:r>
          </a:p>
          <a:p>
            <a:pPr marL="474249" lvl="1" indent="-237125">
              <a:lnSpc>
                <a:spcPts val="4393"/>
              </a:lnSpc>
              <a:buFont typeface="Arial"/>
              <a:buChar char="•"/>
            </a:pPr>
            <a:r>
              <a:rPr lang="en-US" sz="2196" dirty="0">
                <a:solidFill>
                  <a:srgbClr val="253439"/>
                </a:solidFill>
                <a:latin typeface="Aileron Bold"/>
              </a:rPr>
              <a:t>WEBSITE RESPONSIVENESS</a:t>
            </a:r>
          </a:p>
          <a:p>
            <a:pPr marL="474249" lvl="1" indent="-237125">
              <a:lnSpc>
                <a:spcPts val="4393"/>
              </a:lnSpc>
              <a:buFont typeface="Arial"/>
              <a:buChar char="•"/>
            </a:pPr>
            <a:r>
              <a:rPr lang="en-US" sz="2196" dirty="0">
                <a:solidFill>
                  <a:srgbClr val="253439"/>
                </a:solidFill>
                <a:latin typeface="Aileron Bold"/>
              </a:rPr>
              <a:t>WEBSITE DESIGN FLAWS</a:t>
            </a:r>
          </a:p>
          <a:p>
            <a:pPr marL="474249" lvl="1" indent="-237125">
              <a:lnSpc>
                <a:spcPts val="4393"/>
              </a:lnSpc>
              <a:buFont typeface="Arial"/>
              <a:buChar char="•"/>
            </a:pPr>
            <a:r>
              <a:rPr lang="en-US" sz="2196" dirty="0">
                <a:solidFill>
                  <a:srgbClr val="253439"/>
                </a:solidFill>
                <a:latin typeface="Aileron Bold"/>
              </a:rPr>
              <a:t>THINGS TO DO WHILE CRAFTING WEBSITE</a:t>
            </a:r>
          </a:p>
          <a:p>
            <a:pPr marL="474249" lvl="1" indent="-237125">
              <a:lnSpc>
                <a:spcPts val="4393"/>
              </a:lnSpc>
              <a:buFont typeface="Arial"/>
              <a:buChar char="•"/>
            </a:pPr>
            <a:r>
              <a:rPr lang="en-US" sz="2196" dirty="0">
                <a:solidFill>
                  <a:srgbClr val="253439"/>
                </a:solidFill>
                <a:latin typeface="Aileron Bold"/>
              </a:rPr>
              <a:t>LANDING PAGE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29046" y="4202526"/>
            <a:ext cx="5752634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260"/>
              </a:lnSpc>
            </a:pPr>
            <a:r>
              <a:rPr lang="en-US" sz="6600" dirty="0">
                <a:solidFill>
                  <a:srgbClr val="253439"/>
                </a:solidFill>
                <a:latin typeface="HK Grotesk"/>
              </a:rPr>
              <a:t>TABLE OF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29046" y="5077305"/>
            <a:ext cx="5752634" cy="1088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8470"/>
              </a:lnSpc>
            </a:pPr>
            <a:r>
              <a:rPr lang="en-US" sz="7700" dirty="0">
                <a:solidFill>
                  <a:srgbClr val="253439"/>
                </a:solidFill>
                <a:latin typeface="Glacial Indifference Bold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DF7E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979616">
            <a:off x="-2806960" y="-1213622"/>
            <a:ext cx="11173984" cy="7393795"/>
          </a:xfrm>
          <a:custGeom>
            <a:avLst/>
            <a:gdLst/>
            <a:ahLst/>
            <a:cxnLst/>
            <a:rect l="l" t="t" r="r" b="b"/>
            <a:pathLst>
              <a:path w="11173984" h="7393795">
                <a:moveTo>
                  <a:pt x="0" y="0"/>
                </a:moveTo>
                <a:lnTo>
                  <a:pt x="11173984" y="0"/>
                </a:lnTo>
                <a:lnTo>
                  <a:pt x="11173984" y="7393795"/>
                </a:lnTo>
                <a:lnTo>
                  <a:pt x="0" y="7393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2363286" y="3500869"/>
            <a:ext cx="0" cy="1247775"/>
          </a:xfrm>
          <a:prstGeom prst="line">
            <a:avLst/>
          </a:prstGeom>
          <a:ln w="133350" cap="flat">
            <a:solidFill>
              <a:srgbClr val="D153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556142" y="3334566"/>
            <a:ext cx="6587858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240"/>
              </a:lnSpc>
              <a:spcBef>
                <a:spcPct val="0"/>
              </a:spcBef>
            </a:pPr>
            <a:r>
              <a:rPr lang="en-US" sz="7700" dirty="0">
                <a:solidFill>
                  <a:srgbClr val="253439"/>
                </a:solidFill>
                <a:latin typeface="Glacial Indifference Bold"/>
              </a:rPr>
              <a:t>PRODUCTS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63286" y="5211152"/>
            <a:ext cx="6234050" cy="2510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>
              <a:lnSpc>
                <a:spcPts val="3900"/>
              </a:lnSpc>
              <a:buFont typeface="Arial"/>
              <a:buChar char="•"/>
            </a:pPr>
            <a:r>
              <a:rPr lang="en-US" sz="2600" dirty="0">
                <a:solidFill>
                  <a:srgbClr val="253439"/>
                </a:solidFill>
                <a:latin typeface="Kollektif"/>
              </a:rPr>
              <a:t>Digital Payment Solutions</a:t>
            </a:r>
          </a:p>
          <a:p>
            <a:pPr marL="561341" lvl="1" indent="-280670">
              <a:lnSpc>
                <a:spcPts val="3900"/>
              </a:lnSpc>
              <a:buFont typeface="Arial"/>
              <a:buChar char="•"/>
            </a:pPr>
            <a:r>
              <a:rPr lang="en-US" sz="2600" dirty="0">
                <a:solidFill>
                  <a:srgbClr val="253439"/>
                </a:solidFill>
                <a:latin typeface="Kollektif"/>
              </a:rPr>
              <a:t>Contextual Banking Experience</a:t>
            </a:r>
          </a:p>
          <a:p>
            <a:pPr marL="561341" lvl="1" indent="-280670">
              <a:lnSpc>
                <a:spcPts val="3900"/>
              </a:lnSpc>
              <a:buFont typeface="Arial"/>
              <a:buChar char="•"/>
            </a:pPr>
            <a:r>
              <a:rPr lang="en-US" sz="2600" dirty="0">
                <a:solidFill>
                  <a:srgbClr val="253439"/>
                </a:solidFill>
                <a:latin typeface="Kollektif"/>
              </a:rPr>
              <a:t>Digital lending Platforms</a:t>
            </a:r>
          </a:p>
          <a:p>
            <a:pPr marL="561341" lvl="1" indent="-280670">
              <a:lnSpc>
                <a:spcPts val="3900"/>
              </a:lnSpc>
              <a:buFont typeface="Arial"/>
              <a:buChar char="•"/>
            </a:pPr>
            <a:r>
              <a:rPr lang="en-US" sz="2600" dirty="0">
                <a:solidFill>
                  <a:srgbClr val="253439"/>
                </a:solidFill>
                <a:latin typeface="Kollektif"/>
              </a:rPr>
              <a:t>Digital Banking Platform</a:t>
            </a:r>
          </a:p>
          <a:p>
            <a:pPr marL="561341" lvl="1" indent="-280670">
              <a:lnSpc>
                <a:spcPts val="3900"/>
              </a:lnSpc>
              <a:buFont typeface="Arial"/>
              <a:buChar char="•"/>
            </a:pPr>
            <a:r>
              <a:rPr lang="en-US" sz="2600" dirty="0">
                <a:solidFill>
                  <a:srgbClr val="253439"/>
                </a:solidFill>
                <a:latin typeface="Kollektif"/>
              </a:rPr>
              <a:t>Wealth </a:t>
            </a:r>
            <a:r>
              <a:rPr lang="en-US" sz="2600" dirty="0" err="1">
                <a:solidFill>
                  <a:srgbClr val="253439"/>
                </a:solidFill>
                <a:latin typeface="Kollektif"/>
              </a:rPr>
              <a:t>Qube</a:t>
            </a:r>
            <a:endParaRPr lang="en-US" sz="2600" dirty="0">
              <a:solidFill>
                <a:srgbClr val="253439"/>
              </a:solidFill>
              <a:latin typeface="Kollektif"/>
            </a:endParaRPr>
          </a:p>
        </p:txBody>
      </p:sp>
      <p:sp>
        <p:nvSpPr>
          <p:cNvPr id="6" name="Freeform 6"/>
          <p:cNvSpPr/>
          <p:nvPr/>
        </p:nvSpPr>
        <p:spPr>
          <a:xfrm rot="-4376403">
            <a:off x="6065136" y="1296316"/>
            <a:ext cx="12170013" cy="8052864"/>
          </a:xfrm>
          <a:custGeom>
            <a:avLst/>
            <a:gdLst/>
            <a:ahLst/>
            <a:cxnLst/>
            <a:rect l="l" t="t" r="r" b="b"/>
            <a:pathLst>
              <a:path w="12170013" h="8052864">
                <a:moveTo>
                  <a:pt x="0" y="0"/>
                </a:moveTo>
                <a:lnTo>
                  <a:pt x="12170012" y="0"/>
                </a:lnTo>
                <a:lnTo>
                  <a:pt x="12170012" y="8052864"/>
                </a:lnTo>
                <a:lnTo>
                  <a:pt x="0" y="8052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791821">
            <a:off x="-4090527" y="1974085"/>
            <a:ext cx="14579653" cy="8694775"/>
          </a:xfrm>
          <a:custGeom>
            <a:avLst/>
            <a:gdLst/>
            <a:ahLst/>
            <a:cxnLst/>
            <a:rect l="l" t="t" r="r" b="b"/>
            <a:pathLst>
              <a:path w="14579653" h="8694775">
                <a:moveTo>
                  <a:pt x="0" y="0"/>
                </a:moveTo>
                <a:lnTo>
                  <a:pt x="14579652" y="0"/>
                </a:lnTo>
                <a:lnTo>
                  <a:pt x="14579652" y="8694775"/>
                </a:lnTo>
                <a:lnTo>
                  <a:pt x="0" y="869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041036" y="2134403"/>
            <a:ext cx="20370072" cy="6018193"/>
            <a:chOff x="0" y="0"/>
            <a:chExt cx="5364957" cy="15850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64957" cy="1585039"/>
            </a:xfrm>
            <a:custGeom>
              <a:avLst/>
              <a:gdLst/>
              <a:ahLst/>
              <a:cxnLst/>
              <a:rect l="l" t="t" r="r" b="b"/>
              <a:pathLst>
                <a:path w="5364957" h="1585039">
                  <a:moveTo>
                    <a:pt x="0" y="0"/>
                  </a:moveTo>
                  <a:lnTo>
                    <a:pt x="5364957" y="0"/>
                  </a:lnTo>
                  <a:lnTo>
                    <a:pt x="5364957" y="1585039"/>
                  </a:lnTo>
                  <a:lnTo>
                    <a:pt x="0" y="1585039"/>
                  </a:lnTo>
                  <a:close/>
                </a:path>
              </a:pathLst>
            </a:custGeom>
            <a:gradFill rotWithShape="1">
              <a:gsLst>
                <a:gs pos="0">
                  <a:srgbClr val="FDF7E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5364957" cy="1575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45256" y="3861912"/>
            <a:ext cx="6541765" cy="2610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6197" spc="198">
                <a:solidFill>
                  <a:srgbClr val="000000"/>
                </a:solidFill>
                <a:latin typeface="Glacial Indifference Bold"/>
              </a:rPr>
              <a:t> DIGITAL PAYMENT SOLUTIONS</a:t>
            </a:r>
          </a:p>
        </p:txBody>
      </p:sp>
      <p:sp>
        <p:nvSpPr>
          <p:cNvPr id="7" name="AutoShape 7"/>
          <p:cNvSpPr/>
          <p:nvPr/>
        </p:nvSpPr>
        <p:spPr>
          <a:xfrm>
            <a:off x="7472770" y="3090489"/>
            <a:ext cx="0" cy="4106023"/>
          </a:xfrm>
          <a:prstGeom prst="line">
            <a:avLst/>
          </a:prstGeom>
          <a:ln w="133350" cap="flat">
            <a:solidFill>
              <a:srgbClr val="D153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7755724" y="2815334"/>
            <a:ext cx="9679547" cy="5091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6513" lvl="1" indent="-348256">
              <a:lnSpc>
                <a:spcPts val="4516"/>
              </a:lnSpc>
              <a:buFont typeface="Arial"/>
              <a:buChar char="•"/>
            </a:pPr>
            <a:r>
              <a:rPr lang="en-US" sz="3226">
                <a:solidFill>
                  <a:srgbClr val="000000"/>
                </a:solidFill>
                <a:latin typeface="Aileron"/>
              </a:rPr>
              <a:t>Corporate Payments are the driving the success of modern enterprise.</a:t>
            </a:r>
          </a:p>
          <a:p>
            <a:pPr marL="696513" lvl="1" indent="-348256">
              <a:lnSpc>
                <a:spcPts val="4516"/>
              </a:lnSpc>
              <a:buFont typeface="Arial"/>
              <a:buChar char="•"/>
            </a:pPr>
            <a:r>
              <a:rPr lang="en-US" sz="3226">
                <a:solidFill>
                  <a:srgbClr val="000000"/>
                </a:solidFill>
                <a:latin typeface="Aileron"/>
              </a:rPr>
              <a:t>iGTB Payments is a real-time, cloud-native, and scalable payments platforms. It is the new era of efficiency.</a:t>
            </a:r>
          </a:p>
          <a:p>
            <a:pPr marL="696513" lvl="1" indent="-348256">
              <a:lnSpc>
                <a:spcPts val="4516"/>
              </a:lnSpc>
              <a:buFont typeface="Arial"/>
              <a:buChar char="•"/>
            </a:pPr>
            <a:r>
              <a:rPr lang="en-US" sz="3226">
                <a:solidFill>
                  <a:srgbClr val="000000"/>
                </a:solidFill>
                <a:latin typeface="Aileron"/>
              </a:rPr>
              <a:t>iGTB Payments helps the bank to respond quickly to the needs of all types of customers.</a:t>
            </a:r>
          </a:p>
          <a:p>
            <a:pPr marL="696513" lvl="1" indent="-348256">
              <a:lnSpc>
                <a:spcPts val="4516"/>
              </a:lnSpc>
              <a:buFont typeface="Arial"/>
              <a:buChar char="•"/>
            </a:pPr>
            <a:r>
              <a:rPr lang="en-US" sz="3226">
                <a:solidFill>
                  <a:srgbClr val="000000"/>
                </a:solidFill>
                <a:latin typeface="Aileron"/>
              </a:rPr>
              <a:t>Buyer-aware, Business-aware.</a:t>
            </a:r>
          </a:p>
          <a:p>
            <a:pPr marL="696513" lvl="1" indent="-348256">
              <a:lnSpc>
                <a:spcPts val="4516"/>
              </a:lnSpc>
              <a:buFont typeface="Arial"/>
              <a:buChar char="•"/>
            </a:pPr>
            <a:r>
              <a:rPr lang="en-US" sz="3226">
                <a:solidFill>
                  <a:srgbClr val="000000"/>
                </a:solidFill>
                <a:latin typeface="Aileron"/>
              </a:rPr>
              <a:t>The choice of bank, The bank of choice.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791821">
            <a:off x="-4090527" y="1974085"/>
            <a:ext cx="14579653" cy="8694775"/>
          </a:xfrm>
          <a:custGeom>
            <a:avLst/>
            <a:gdLst/>
            <a:ahLst/>
            <a:cxnLst/>
            <a:rect l="l" t="t" r="r" b="b"/>
            <a:pathLst>
              <a:path w="14579653" h="8694775">
                <a:moveTo>
                  <a:pt x="0" y="0"/>
                </a:moveTo>
                <a:lnTo>
                  <a:pt x="14579652" y="0"/>
                </a:lnTo>
                <a:lnTo>
                  <a:pt x="14579652" y="8694775"/>
                </a:lnTo>
                <a:lnTo>
                  <a:pt x="0" y="869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134403"/>
            <a:ext cx="19329036" cy="6133297"/>
            <a:chOff x="0" y="0"/>
            <a:chExt cx="5364957" cy="15850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76008" cy="1506269"/>
            </a:xfrm>
            <a:custGeom>
              <a:avLst/>
              <a:gdLst/>
              <a:ahLst/>
              <a:cxnLst/>
              <a:rect l="l" t="t" r="r" b="b"/>
              <a:pathLst>
                <a:path w="5364957" h="1585039">
                  <a:moveTo>
                    <a:pt x="0" y="0"/>
                  </a:moveTo>
                  <a:lnTo>
                    <a:pt x="5364957" y="0"/>
                  </a:lnTo>
                  <a:lnTo>
                    <a:pt x="5364957" y="1585039"/>
                  </a:lnTo>
                  <a:lnTo>
                    <a:pt x="0" y="1585039"/>
                  </a:lnTo>
                  <a:close/>
                </a:path>
              </a:pathLst>
            </a:custGeom>
            <a:gradFill rotWithShape="1">
              <a:gsLst>
                <a:gs pos="0">
                  <a:srgbClr val="FDF7E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5364957" cy="1575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827322" y="3821747"/>
            <a:ext cx="6337699" cy="26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20"/>
              </a:lnSpc>
            </a:pPr>
            <a:r>
              <a:rPr lang="en-US" sz="6200" spc="198">
                <a:solidFill>
                  <a:srgbClr val="000000"/>
                </a:solidFill>
                <a:latin typeface="Glacial Indifference Bold"/>
              </a:rPr>
              <a:t>CONTEXTUAL BANKING EXPERIENCE</a:t>
            </a:r>
          </a:p>
        </p:txBody>
      </p:sp>
      <p:sp>
        <p:nvSpPr>
          <p:cNvPr id="7" name="AutoShape 7"/>
          <p:cNvSpPr/>
          <p:nvPr/>
        </p:nvSpPr>
        <p:spPr>
          <a:xfrm>
            <a:off x="8803196" y="3254121"/>
            <a:ext cx="0" cy="4106023"/>
          </a:xfrm>
          <a:prstGeom prst="line">
            <a:avLst/>
          </a:prstGeom>
          <a:ln w="133350" cap="flat">
            <a:solidFill>
              <a:srgbClr val="D153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8803196" y="2933036"/>
            <a:ext cx="9130105" cy="4233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973" lvl="1" indent="-323987">
              <a:lnSpc>
                <a:spcPts val="4201"/>
              </a:lnSpc>
              <a:buFont typeface="Arial"/>
              <a:buChar char="•"/>
            </a:pPr>
            <a:r>
              <a:rPr lang="en-US" sz="3001">
                <a:solidFill>
                  <a:srgbClr val="000000"/>
                </a:solidFill>
                <a:latin typeface="Aileron"/>
              </a:rPr>
              <a:t>A white-label solution for the bank’s transaction banking, business and commercial clients.</a:t>
            </a:r>
          </a:p>
          <a:p>
            <a:pPr marL="647973" lvl="1" indent="-323987">
              <a:lnSpc>
                <a:spcPts val="4201"/>
              </a:lnSpc>
              <a:buFont typeface="Arial"/>
              <a:buChar char="•"/>
            </a:pPr>
            <a:r>
              <a:rPr lang="en-US" sz="3001">
                <a:solidFill>
                  <a:srgbClr val="000000"/>
                </a:solidFill>
                <a:latin typeface="Aileron"/>
              </a:rPr>
              <a:t>CBX is a digital transaction banking platform manages the funds and trades.</a:t>
            </a:r>
          </a:p>
          <a:p>
            <a:pPr marL="647973" lvl="1" indent="-323987">
              <a:lnSpc>
                <a:spcPts val="4201"/>
              </a:lnSpc>
              <a:buFont typeface="Arial"/>
              <a:buChar char="•"/>
            </a:pPr>
            <a:r>
              <a:rPr lang="en-US" sz="3001">
                <a:solidFill>
                  <a:srgbClr val="000000"/>
                </a:solidFill>
                <a:latin typeface="Aileron"/>
              </a:rPr>
              <a:t>It enables bank to provide the customer self service and both up-sell and cross-sell.</a:t>
            </a:r>
          </a:p>
          <a:p>
            <a:pPr marL="647973" lvl="1" indent="-323987">
              <a:lnSpc>
                <a:spcPts val="4201"/>
              </a:lnSpc>
              <a:buFont typeface="Arial"/>
              <a:buChar char="•"/>
            </a:pPr>
            <a:r>
              <a:rPr lang="en-US" sz="3001">
                <a:solidFill>
                  <a:srgbClr val="000000"/>
                </a:solidFill>
                <a:latin typeface="Aileron"/>
              </a:rPr>
              <a:t>It provide content aware recommendations to the customers to take the best necessary actions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791821">
            <a:off x="-2560755" y="1947878"/>
            <a:ext cx="14579653" cy="8694775"/>
          </a:xfrm>
          <a:custGeom>
            <a:avLst/>
            <a:gdLst/>
            <a:ahLst/>
            <a:cxnLst/>
            <a:rect l="l" t="t" r="r" b="b"/>
            <a:pathLst>
              <a:path w="14579653" h="8694775">
                <a:moveTo>
                  <a:pt x="0" y="0"/>
                </a:moveTo>
                <a:lnTo>
                  <a:pt x="14579652" y="0"/>
                </a:lnTo>
                <a:lnTo>
                  <a:pt x="14579652" y="8694775"/>
                </a:lnTo>
                <a:lnTo>
                  <a:pt x="0" y="869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095501"/>
            <a:ext cx="18287999" cy="6476999"/>
            <a:chOff x="0" y="0"/>
            <a:chExt cx="5364957" cy="15850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64957" cy="1585039"/>
            </a:xfrm>
            <a:custGeom>
              <a:avLst/>
              <a:gdLst/>
              <a:ahLst/>
              <a:cxnLst/>
              <a:rect l="l" t="t" r="r" b="b"/>
              <a:pathLst>
                <a:path w="5364957" h="1585039">
                  <a:moveTo>
                    <a:pt x="0" y="0"/>
                  </a:moveTo>
                  <a:lnTo>
                    <a:pt x="5364957" y="0"/>
                  </a:lnTo>
                  <a:lnTo>
                    <a:pt x="5364957" y="1585039"/>
                  </a:lnTo>
                  <a:lnTo>
                    <a:pt x="0" y="1585039"/>
                  </a:lnTo>
                  <a:close/>
                </a:path>
              </a:pathLst>
            </a:custGeom>
            <a:gradFill rotWithShape="1">
              <a:gsLst>
                <a:gs pos="0">
                  <a:srgbClr val="FDF7E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5364957" cy="1575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827322" y="4000555"/>
            <a:ext cx="6337699" cy="26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20"/>
              </a:lnSpc>
            </a:pPr>
            <a:r>
              <a:rPr lang="en-US" sz="6200" spc="198">
                <a:solidFill>
                  <a:srgbClr val="000000"/>
                </a:solidFill>
                <a:latin typeface="Glacial Indifference Bold"/>
              </a:rPr>
              <a:t>DIGITAL LENDING PLATFORMS</a:t>
            </a:r>
          </a:p>
        </p:txBody>
      </p:sp>
      <p:sp>
        <p:nvSpPr>
          <p:cNvPr id="7" name="AutoShape 7"/>
          <p:cNvSpPr/>
          <p:nvPr/>
        </p:nvSpPr>
        <p:spPr>
          <a:xfrm>
            <a:off x="8098346" y="3090489"/>
            <a:ext cx="0" cy="4106023"/>
          </a:xfrm>
          <a:prstGeom prst="line">
            <a:avLst/>
          </a:prstGeom>
          <a:ln w="133350" cap="flat">
            <a:solidFill>
              <a:srgbClr val="D153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8431272" y="3119064"/>
            <a:ext cx="8828028" cy="398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337" lvl="1" indent="-313169">
              <a:lnSpc>
                <a:spcPts val="3191"/>
              </a:lnSpc>
              <a:buFont typeface="Arial"/>
              <a:buChar char="•"/>
            </a:pPr>
            <a:r>
              <a:rPr lang="en-US" sz="2901" spc="116">
                <a:solidFill>
                  <a:srgbClr val="000000"/>
                </a:solidFill>
                <a:latin typeface="Aileron"/>
              </a:rPr>
              <a:t>End-to-end Credit Lifecycle Management, Instant Credit. Micro segmentation. Risk Optimisation.</a:t>
            </a:r>
          </a:p>
          <a:p>
            <a:pPr marL="626337" lvl="1" indent="-313169">
              <a:lnSpc>
                <a:spcPts val="3191"/>
              </a:lnSpc>
              <a:buFont typeface="Arial"/>
              <a:buChar char="•"/>
            </a:pPr>
            <a:r>
              <a:rPr lang="en-US" sz="2901" spc="116">
                <a:solidFill>
                  <a:srgbClr val="000000"/>
                </a:solidFill>
                <a:latin typeface="Aileron"/>
              </a:rPr>
              <a:t>It is a comprehensive digital credit management system</a:t>
            </a:r>
          </a:p>
          <a:p>
            <a:pPr marL="626337" lvl="1" indent="-313169">
              <a:lnSpc>
                <a:spcPts val="3191"/>
              </a:lnSpc>
              <a:buFont typeface="Arial"/>
              <a:buChar char="•"/>
            </a:pPr>
            <a:r>
              <a:rPr lang="en-US" sz="2901" spc="116">
                <a:solidFill>
                  <a:srgbClr val="000000"/>
                </a:solidFill>
                <a:latin typeface="Aileron"/>
              </a:rPr>
              <a:t>Specialised credit products across all business segments including Retail, Corporate, SME and Agri</a:t>
            </a:r>
          </a:p>
          <a:p>
            <a:pPr marL="604749" lvl="1" indent="-302375">
              <a:lnSpc>
                <a:spcPts val="3081"/>
              </a:lnSpc>
              <a:buFont typeface="Arial"/>
              <a:buChar char="•"/>
            </a:pPr>
            <a:r>
              <a:rPr lang="en-US" sz="2801" spc="112">
                <a:solidFill>
                  <a:srgbClr val="000000"/>
                </a:solidFill>
                <a:latin typeface="Aileron"/>
              </a:rPr>
              <a:t>Built on an </a:t>
            </a:r>
            <a:r>
              <a:rPr lang="en-US" sz="2801" spc="112">
                <a:solidFill>
                  <a:srgbClr val="000000"/>
                </a:solidFill>
                <a:latin typeface="Aileron Bold"/>
              </a:rPr>
              <a:t>‘Always On, Always Aware’</a:t>
            </a:r>
            <a:r>
              <a:rPr lang="en-US" sz="2801" spc="112">
                <a:solidFill>
                  <a:srgbClr val="000000"/>
                </a:solidFill>
                <a:latin typeface="Aileron"/>
              </a:rPr>
              <a:t> concept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791821">
            <a:off x="-4090527" y="1974085"/>
            <a:ext cx="14579653" cy="8694775"/>
          </a:xfrm>
          <a:custGeom>
            <a:avLst/>
            <a:gdLst/>
            <a:ahLst/>
            <a:cxnLst/>
            <a:rect l="l" t="t" r="r" b="b"/>
            <a:pathLst>
              <a:path w="14579653" h="8694775">
                <a:moveTo>
                  <a:pt x="0" y="0"/>
                </a:moveTo>
                <a:lnTo>
                  <a:pt x="14579652" y="0"/>
                </a:lnTo>
                <a:lnTo>
                  <a:pt x="14579652" y="8694775"/>
                </a:lnTo>
                <a:lnTo>
                  <a:pt x="0" y="869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2134403"/>
            <a:ext cx="18288000" cy="5752297"/>
            <a:chOff x="0" y="0"/>
            <a:chExt cx="5364957" cy="15850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64957" cy="1585039"/>
            </a:xfrm>
            <a:custGeom>
              <a:avLst/>
              <a:gdLst/>
              <a:ahLst/>
              <a:cxnLst/>
              <a:rect l="l" t="t" r="r" b="b"/>
              <a:pathLst>
                <a:path w="5364957" h="1585039">
                  <a:moveTo>
                    <a:pt x="0" y="0"/>
                  </a:moveTo>
                  <a:lnTo>
                    <a:pt x="5364957" y="0"/>
                  </a:lnTo>
                  <a:lnTo>
                    <a:pt x="5364957" y="1585039"/>
                  </a:lnTo>
                  <a:lnTo>
                    <a:pt x="0" y="1585039"/>
                  </a:lnTo>
                  <a:close/>
                </a:path>
              </a:pathLst>
            </a:custGeom>
            <a:gradFill rotWithShape="1">
              <a:gsLst>
                <a:gs pos="0">
                  <a:srgbClr val="FDF7E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5364957" cy="1575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827322" y="3865879"/>
            <a:ext cx="6337699" cy="26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20"/>
              </a:lnSpc>
            </a:pPr>
            <a:r>
              <a:rPr lang="en-US" sz="6200" spc="198">
                <a:solidFill>
                  <a:srgbClr val="000000"/>
                </a:solidFill>
                <a:latin typeface="Glacial Indifference Bold"/>
              </a:rPr>
              <a:t>DIGITAL BANKING PLATFORM</a:t>
            </a:r>
          </a:p>
        </p:txBody>
      </p:sp>
      <p:sp>
        <p:nvSpPr>
          <p:cNvPr id="7" name="AutoShape 7"/>
          <p:cNvSpPr/>
          <p:nvPr/>
        </p:nvSpPr>
        <p:spPr>
          <a:xfrm>
            <a:off x="7757862" y="3225165"/>
            <a:ext cx="0" cy="4106023"/>
          </a:xfrm>
          <a:prstGeom prst="line">
            <a:avLst/>
          </a:prstGeom>
          <a:ln w="133350" cap="flat">
            <a:solidFill>
              <a:srgbClr val="D153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8190891" y="3073654"/>
            <a:ext cx="8289771" cy="4514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6884" lvl="1" indent="-323442">
              <a:lnSpc>
                <a:spcPts val="3295"/>
              </a:lnSpc>
              <a:buFont typeface="Arial"/>
              <a:buChar char="•"/>
            </a:pPr>
            <a:r>
              <a:rPr lang="en-US" sz="2996" spc="119">
                <a:solidFill>
                  <a:srgbClr val="000000"/>
                </a:solidFill>
                <a:latin typeface="Aileron"/>
              </a:rPr>
              <a:t>Contextual Banking Platform- RETAIL</a:t>
            </a:r>
          </a:p>
          <a:p>
            <a:pPr marL="646884" lvl="1" indent="-323442">
              <a:lnSpc>
                <a:spcPts val="3295"/>
              </a:lnSpc>
              <a:buFont typeface="Arial"/>
              <a:buChar char="•"/>
            </a:pPr>
            <a:r>
              <a:rPr lang="en-US" sz="2996" spc="119">
                <a:solidFill>
                  <a:srgbClr val="000000"/>
                </a:solidFill>
                <a:latin typeface="Aileron"/>
              </a:rPr>
              <a:t>Cloud native, Microservices based composable Digital Banking Platform from Intellect Global Consumer Banking (iGCB)</a:t>
            </a:r>
          </a:p>
          <a:p>
            <a:pPr marL="646884" lvl="1" indent="-323442">
              <a:lnSpc>
                <a:spcPts val="3295"/>
              </a:lnSpc>
              <a:buFont typeface="Arial"/>
              <a:buChar char="•"/>
            </a:pPr>
            <a:r>
              <a:rPr lang="en-US" sz="2996" spc="119">
                <a:solidFill>
                  <a:srgbClr val="000000"/>
                </a:solidFill>
                <a:latin typeface="Aileron"/>
              </a:rPr>
              <a:t>The platform analyses the end customer’s behaviour,pshycographic and social media platform through AI and ML models.</a:t>
            </a:r>
          </a:p>
          <a:p>
            <a:pPr marL="646884" lvl="1" indent="-323442">
              <a:lnSpc>
                <a:spcPts val="3295"/>
              </a:lnSpc>
              <a:buFont typeface="Arial"/>
              <a:buChar char="•"/>
            </a:pPr>
            <a:r>
              <a:rPr lang="en-US" sz="2996" spc="119">
                <a:solidFill>
                  <a:srgbClr val="000000"/>
                </a:solidFill>
                <a:latin typeface="Aileron"/>
              </a:rPr>
              <a:t>Can be integrated with Intellect Digital core.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791821">
            <a:off x="-4090527" y="1974085"/>
            <a:ext cx="14579653" cy="8694775"/>
          </a:xfrm>
          <a:custGeom>
            <a:avLst/>
            <a:gdLst/>
            <a:ahLst/>
            <a:cxnLst/>
            <a:rect l="l" t="t" r="r" b="b"/>
            <a:pathLst>
              <a:path w="14579653" h="8694775">
                <a:moveTo>
                  <a:pt x="0" y="0"/>
                </a:moveTo>
                <a:lnTo>
                  <a:pt x="14579652" y="0"/>
                </a:lnTo>
                <a:lnTo>
                  <a:pt x="14579652" y="8694775"/>
                </a:lnTo>
                <a:lnTo>
                  <a:pt x="0" y="869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898490" y="2134403"/>
            <a:ext cx="20370072" cy="6018193"/>
            <a:chOff x="0" y="0"/>
            <a:chExt cx="5364957" cy="15850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64957" cy="1585039"/>
            </a:xfrm>
            <a:custGeom>
              <a:avLst/>
              <a:gdLst/>
              <a:ahLst/>
              <a:cxnLst/>
              <a:rect l="l" t="t" r="r" b="b"/>
              <a:pathLst>
                <a:path w="5364957" h="1585039">
                  <a:moveTo>
                    <a:pt x="0" y="0"/>
                  </a:moveTo>
                  <a:lnTo>
                    <a:pt x="5364957" y="0"/>
                  </a:lnTo>
                  <a:lnTo>
                    <a:pt x="5364957" y="1585039"/>
                  </a:lnTo>
                  <a:lnTo>
                    <a:pt x="0" y="1585039"/>
                  </a:lnTo>
                  <a:close/>
                </a:path>
              </a:pathLst>
            </a:custGeom>
            <a:gradFill rotWithShape="1">
              <a:gsLst>
                <a:gs pos="0">
                  <a:srgbClr val="FDF7E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5364957" cy="1575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20163" y="3771175"/>
            <a:ext cx="6337699" cy="215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70"/>
              </a:lnSpc>
            </a:pPr>
            <a:r>
              <a:rPr lang="en-US" sz="7700" spc="246">
                <a:solidFill>
                  <a:srgbClr val="000000"/>
                </a:solidFill>
                <a:latin typeface="Glacial Indifference Bold"/>
              </a:rPr>
              <a:t>WEALTH QUBE</a:t>
            </a:r>
          </a:p>
        </p:txBody>
      </p:sp>
      <p:sp>
        <p:nvSpPr>
          <p:cNvPr id="7" name="AutoShape 7"/>
          <p:cNvSpPr/>
          <p:nvPr/>
        </p:nvSpPr>
        <p:spPr>
          <a:xfrm>
            <a:off x="7757862" y="3225165"/>
            <a:ext cx="0" cy="4106023"/>
          </a:xfrm>
          <a:prstGeom prst="line">
            <a:avLst/>
          </a:prstGeom>
          <a:ln w="133350" cap="flat">
            <a:solidFill>
              <a:srgbClr val="D153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7915227" y="3253740"/>
            <a:ext cx="8850542" cy="348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7705" lvl="1" indent="-303853">
              <a:lnSpc>
                <a:spcPts val="3096"/>
              </a:lnSpc>
              <a:buFont typeface="Arial"/>
              <a:buChar char="•"/>
            </a:pPr>
            <a:r>
              <a:rPr lang="en-US" sz="2814" spc="112">
                <a:solidFill>
                  <a:srgbClr val="000000"/>
                </a:solidFill>
                <a:latin typeface="Aileron"/>
              </a:rPr>
              <a:t>Wealth Qube® is designed around 6 Oces.</a:t>
            </a:r>
          </a:p>
          <a:p>
            <a:pPr marL="607705" lvl="1" indent="-303853">
              <a:lnSpc>
                <a:spcPts val="3096"/>
              </a:lnSpc>
              <a:buFont typeface="Arial"/>
              <a:buChar char="•"/>
            </a:pPr>
            <a:r>
              <a:rPr lang="en-US" sz="2814" spc="112">
                <a:solidFill>
                  <a:srgbClr val="000000"/>
                </a:solidFill>
                <a:latin typeface="Aileron"/>
              </a:rPr>
              <a:t>Tool based architecture of Wealth Qube® coupled with its API-first design.</a:t>
            </a:r>
          </a:p>
          <a:p>
            <a:pPr marL="607705" lvl="1" indent="-303853">
              <a:lnSpc>
                <a:spcPts val="3096"/>
              </a:lnSpc>
              <a:buFont typeface="Arial"/>
              <a:buChar char="•"/>
            </a:pPr>
            <a:r>
              <a:rPr lang="en-US" sz="2814" spc="112">
                <a:solidFill>
                  <a:srgbClr val="000000"/>
                </a:solidFill>
                <a:latin typeface="Aileron"/>
              </a:rPr>
              <a:t>Able to provide the financial institutions an ability to retain their competitive advantage by selectively upgrading the tools.</a:t>
            </a:r>
          </a:p>
          <a:p>
            <a:pPr marL="607705" lvl="1" indent="-303853">
              <a:lnSpc>
                <a:spcPts val="3096"/>
              </a:lnSpc>
              <a:buFont typeface="Arial"/>
              <a:buChar char="•"/>
            </a:pPr>
            <a:r>
              <a:rPr lang="en-US" sz="2814" spc="112">
                <a:solidFill>
                  <a:srgbClr val="000000"/>
                </a:solidFill>
                <a:latin typeface="Aileron"/>
              </a:rPr>
              <a:t>Ability to preserve their investments in the earlier systems, as the up gradation can be done at the tool level.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13447" y="5653034"/>
            <a:ext cx="6404275" cy="2463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Aileron"/>
              </a:rPr>
              <a:t>The website INTELLECT DESIGN uses the </a:t>
            </a:r>
            <a:r>
              <a:rPr lang="en-US" sz="2600">
                <a:solidFill>
                  <a:srgbClr val="D15353"/>
                </a:solidFill>
                <a:latin typeface="Aileron Bold"/>
              </a:rPr>
              <a:t>WORDPRESS( 6.3.2) </a:t>
            </a:r>
          </a:p>
          <a:p>
            <a:pPr marL="561341" lvl="1" indent="-280670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Aileron"/>
              </a:rPr>
              <a:t>Tool used is </a:t>
            </a:r>
            <a:r>
              <a:rPr lang="en-US" sz="2600">
                <a:solidFill>
                  <a:srgbClr val="D15353"/>
                </a:solidFill>
                <a:latin typeface="Aileron Bold"/>
              </a:rPr>
              <a:t>Wappalyzer</a:t>
            </a:r>
          </a:p>
          <a:p>
            <a:pPr marL="561341" lvl="1" indent="-280670" algn="l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D15353"/>
                </a:solidFill>
                <a:latin typeface="Aileron Bold"/>
              </a:rPr>
              <a:t>https://www.wappalyzer.com/lookup/intellectdesign.com/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613447" y="3469007"/>
            <a:ext cx="6842848" cy="200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920"/>
              </a:lnSpc>
              <a:spcBef>
                <a:spcPct val="0"/>
              </a:spcBef>
            </a:pPr>
            <a:r>
              <a:rPr lang="en-US" sz="6600">
                <a:solidFill>
                  <a:srgbClr val="FF5757"/>
                </a:solidFill>
                <a:latin typeface="Glacial Indifference Bold"/>
              </a:rPr>
              <a:t>WEBSITE PLATFORM</a:t>
            </a:r>
          </a:p>
        </p:txBody>
      </p:sp>
      <p:sp>
        <p:nvSpPr>
          <p:cNvPr id="4" name="AutoShape 4"/>
          <p:cNvSpPr/>
          <p:nvPr/>
        </p:nvSpPr>
        <p:spPr>
          <a:xfrm>
            <a:off x="2279664" y="3767993"/>
            <a:ext cx="0" cy="4657054"/>
          </a:xfrm>
          <a:prstGeom prst="line">
            <a:avLst/>
          </a:prstGeom>
          <a:ln w="133350" cap="flat">
            <a:solidFill>
              <a:srgbClr val="D153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 rot="7273542">
            <a:off x="-2525898" y="-1689661"/>
            <a:ext cx="10337804" cy="6840496"/>
          </a:xfrm>
          <a:custGeom>
            <a:avLst/>
            <a:gdLst/>
            <a:ahLst/>
            <a:cxnLst/>
            <a:rect l="l" t="t" r="r" b="b"/>
            <a:pathLst>
              <a:path w="10337804" h="6840496">
                <a:moveTo>
                  <a:pt x="0" y="0"/>
                </a:moveTo>
                <a:lnTo>
                  <a:pt x="10337804" y="0"/>
                </a:lnTo>
                <a:lnTo>
                  <a:pt x="10337804" y="6840496"/>
                </a:lnTo>
                <a:lnTo>
                  <a:pt x="0" y="6840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141736">
            <a:off x="6549596" y="293458"/>
            <a:ext cx="14569389" cy="9640524"/>
          </a:xfrm>
          <a:custGeom>
            <a:avLst/>
            <a:gdLst/>
            <a:ahLst/>
            <a:cxnLst/>
            <a:rect l="l" t="t" r="r" b="b"/>
            <a:pathLst>
              <a:path w="14569389" h="9640524">
                <a:moveTo>
                  <a:pt x="0" y="0"/>
                </a:moveTo>
                <a:lnTo>
                  <a:pt x="14569389" y="0"/>
                </a:lnTo>
                <a:lnTo>
                  <a:pt x="14569389" y="9640524"/>
                </a:lnTo>
                <a:lnTo>
                  <a:pt x="0" y="9640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607</Words>
  <Application>Microsoft Office PowerPoint</Application>
  <PresentationFormat>Custom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Aileron Bold</vt:lpstr>
      <vt:lpstr>HK Grotesk</vt:lpstr>
      <vt:lpstr>Aileron</vt:lpstr>
      <vt:lpstr>ABeeZee</vt:lpstr>
      <vt:lpstr>Kollektif</vt:lpstr>
      <vt:lpstr>Glacial Indifference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</dc:title>
  <dc:creator>Pavithra Dharmalingam</dc:creator>
  <cp:lastModifiedBy>Pavithra Dharmalingam</cp:lastModifiedBy>
  <cp:revision>2</cp:revision>
  <dcterms:created xsi:type="dcterms:W3CDTF">2006-08-16T00:00:00Z</dcterms:created>
  <dcterms:modified xsi:type="dcterms:W3CDTF">2024-03-11T15:34:57Z</dcterms:modified>
  <dc:identifier>DAF-zUHTRy4</dc:identifier>
</cp:coreProperties>
</file>