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7" r:id="rId5"/>
    <p:sldId id="258" r:id="rId6"/>
    <p:sldId id="259" r:id="rId7"/>
    <p:sldId id="260"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D1AE8-0354-464E-A71F-65E55AFFCE9D}" v="18" dt="2024-06-28T11:45:18.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thra Dharmalingam" userId="9be637f17fe26604" providerId="LiveId" clId="{8A6D1AE8-0354-464E-A71F-65E55AFFCE9D}"/>
    <pc:docChg chg="undo custSel addSld delSld modSld sldOrd">
      <pc:chgData name="Pavithra Dharmalingam" userId="9be637f17fe26604" providerId="LiveId" clId="{8A6D1AE8-0354-464E-A71F-65E55AFFCE9D}" dt="2024-06-28T12:23:18.239" v="1217" actId="20577"/>
      <pc:docMkLst>
        <pc:docMk/>
      </pc:docMkLst>
      <pc:sldChg chg="addSp delSp modSp new mod">
        <pc:chgData name="Pavithra Dharmalingam" userId="9be637f17fe26604" providerId="LiveId" clId="{8A6D1AE8-0354-464E-A71F-65E55AFFCE9D}" dt="2024-06-27T09:51:14.069" v="260" actId="1076"/>
        <pc:sldMkLst>
          <pc:docMk/>
          <pc:sldMk cId="4153296023" sldId="261"/>
        </pc:sldMkLst>
        <pc:spChg chg="add mod">
          <ac:chgData name="Pavithra Dharmalingam" userId="9be637f17fe26604" providerId="LiveId" clId="{8A6D1AE8-0354-464E-A71F-65E55AFFCE9D}" dt="2024-06-27T09:51:14.069" v="260" actId="1076"/>
          <ac:spMkLst>
            <pc:docMk/>
            <pc:sldMk cId="4153296023" sldId="261"/>
            <ac:spMk id="7" creationId="{27605599-F443-590E-102B-5821DC523C4E}"/>
          </ac:spMkLst>
        </pc:spChg>
        <pc:picChg chg="add mod modCrop">
          <ac:chgData name="Pavithra Dharmalingam" userId="9be637f17fe26604" providerId="LiveId" clId="{8A6D1AE8-0354-464E-A71F-65E55AFFCE9D}" dt="2024-06-27T09:48:49.776" v="6" actId="1076"/>
          <ac:picMkLst>
            <pc:docMk/>
            <pc:sldMk cId="4153296023" sldId="261"/>
            <ac:picMk id="3" creationId="{EE930A43-D2CF-4F3A-5891-D6800D5ACB2D}"/>
          </ac:picMkLst>
        </pc:picChg>
        <pc:picChg chg="add del">
          <ac:chgData name="Pavithra Dharmalingam" userId="9be637f17fe26604" providerId="LiveId" clId="{8A6D1AE8-0354-464E-A71F-65E55AFFCE9D}" dt="2024-06-27T09:48:53.465" v="8" actId="22"/>
          <ac:picMkLst>
            <pc:docMk/>
            <pc:sldMk cId="4153296023" sldId="261"/>
            <ac:picMk id="5" creationId="{861054E7-2986-8640-8B00-15AC7C13A62D}"/>
          </ac:picMkLst>
        </pc:picChg>
        <pc:picChg chg="add mod">
          <ac:chgData name="Pavithra Dharmalingam" userId="9be637f17fe26604" providerId="LiveId" clId="{8A6D1AE8-0354-464E-A71F-65E55AFFCE9D}" dt="2024-06-27T09:49:04.259" v="10" actId="1076"/>
          <ac:picMkLst>
            <pc:docMk/>
            <pc:sldMk cId="4153296023" sldId="261"/>
            <ac:picMk id="6" creationId="{6608AE7D-73E1-3EFE-7C66-2B99AD08B529}"/>
          </ac:picMkLst>
        </pc:picChg>
      </pc:sldChg>
      <pc:sldChg chg="addSp modSp new mod">
        <pc:chgData name="Pavithra Dharmalingam" userId="9be637f17fe26604" providerId="LiveId" clId="{8A6D1AE8-0354-464E-A71F-65E55AFFCE9D}" dt="2024-06-27T09:54:25.594" v="445" actId="1076"/>
        <pc:sldMkLst>
          <pc:docMk/>
          <pc:sldMk cId="232177331" sldId="262"/>
        </pc:sldMkLst>
        <pc:spChg chg="add mod">
          <ac:chgData name="Pavithra Dharmalingam" userId="9be637f17fe26604" providerId="LiveId" clId="{8A6D1AE8-0354-464E-A71F-65E55AFFCE9D}" dt="2024-06-27T09:54:25.594" v="445" actId="1076"/>
          <ac:spMkLst>
            <pc:docMk/>
            <pc:sldMk cId="232177331" sldId="262"/>
            <ac:spMk id="5" creationId="{8F500A29-C299-A02A-4B04-9A3CF537DC38}"/>
          </ac:spMkLst>
        </pc:spChg>
        <pc:picChg chg="add mod modCrop">
          <ac:chgData name="Pavithra Dharmalingam" userId="9be637f17fe26604" providerId="LiveId" clId="{8A6D1AE8-0354-464E-A71F-65E55AFFCE9D}" dt="2024-06-27T09:54:08.669" v="442" actId="14100"/>
          <ac:picMkLst>
            <pc:docMk/>
            <pc:sldMk cId="232177331" sldId="262"/>
            <ac:picMk id="3" creationId="{32429ED7-F6E4-2F52-D3E1-97D2570FB8D5}"/>
          </ac:picMkLst>
        </pc:picChg>
        <pc:picChg chg="add mod">
          <ac:chgData name="Pavithra Dharmalingam" userId="9be637f17fe26604" providerId="LiveId" clId="{8A6D1AE8-0354-464E-A71F-65E55AFFCE9D}" dt="2024-06-27T09:52:31.769" v="270" actId="1076"/>
          <ac:picMkLst>
            <pc:docMk/>
            <pc:sldMk cId="232177331" sldId="262"/>
            <ac:picMk id="4" creationId="{F9A46FA6-EB25-176F-1DC1-91E62B6F9FF1}"/>
          </ac:picMkLst>
        </pc:picChg>
      </pc:sldChg>
      <pc:sldChg chg="addSp delSp modSp new mod ord">
        <pc:chgData name="Pavithra Dharmalingam" userId="9be637f17fe26604" providerId="LiveId" clId="{8A6D1AE8-0354-464E-A71F-65E55AFFCE9D}" dt="2024-06-28T12:01:29.793" v="1214"/>
        <pc:sldMkLst>
          <pc:docMk/>
          <pc:sldMk cId="3601038714" sldId="263"/>
        </pc:sldMkLst>
        <pc:spChg chg="add mod">
          <ac:chgData name="Pavithra Dharmalingam" userId="9be637f17fe26604" providerId="LiveId" clId="{8A6D1AE8-0354-464E-A71F-65E55AFFCE9D}" dt="2024-06-28T10:32:12.401" v="557" actId="207"/>
          <ac:spMkLst>
            <pc:docMk/>
            <pc:sldMk cId="3601038714" sldId="263"/>
            <ac:spMk id="9" creationId="{AAAA9661-0880-10C5-F8C6-64B7D4B76780}"/>
          </ac:spMkLst>
        </pc:spChg>
        <pc:picChg chg="add del mod modCrop">
          <ac:chgData name="Pavithra Dharmalingam" userId="9be637f17fe26604" providerId="LiveId" clId="{8A6D1AE8-0354-464E-A71F-65E55AFFCE9D}" dt="2024-06-27T09:55:05.119" v="449" actId="478"/>
          <ac:picMkLst>
            <pc:docMk/>
            <pc:sldMk cId="3601038714" sldId="263"/>
            <ac:picMk id="3" creationId="{96B62C8C-FC17-89C3-19AA-DEDC7EDDB9F6}"/>
          </ac:picMkLst>
        </pc:picChg>
        <pc:picChg chg="add del mod">
          <ac:chgData name="Pavithra Dharmalingam" userId="9be637f17fe26604" providerId="LiveId" clId="{8A6D1AE8-0354-464E-A71F-65E55AFFCE9D}" dt="2024-06-27T09:55:34.329" v="451" actId="478"/>
          <ac:picMkLst>
            <pc:docMk/>
            <pc:sldMk cId="3601038714" sldId="263"/>
            <ac:picMk id="5" creationId="{738D4038-6D30-4D37-F1AD-86877E46A824}"/>
          </ac:picMkLst>
        </pc:picChg>
        <pc:picChg chg="add mod modCrop">
          <ac:chgData name="Pavithra Dharmalingam" userId="9be637f17fe26604" providerId="LiveId" clId="{8A6D1AE8-0354-464E-A71F-65E55AFFCE9D}" dt="2024-06-27T09:56:17.522" v="457" actId="1076"/>
          <ac:picMkLst>
            <pc:docMk/>
            <pc:sldMk cId="3601038714" sldId="263"/>
            <ac:picMk id="7" creationId="{5A98A35D-73A8-F450-E9BE-4D68FE18850B}"/>
          </ac:picMkLst>
        </pc:picChg>
        <pc:picChg chg="add mod">
          <ac:chgData name="Pavithra Dharmalingam" userId="9be637f17fe26604" providerId="LiveId" clId="{8A6D1AE8-0354-464E-A71F-65E55AFFCE9D}" dt="2024-06-27T09:56:34.854" v="459" actId="1076"/>
          <ac:picMkLst>
            <pc:docMk/>
            <pc:sldMk cId="3601038714" sldId="263"/>
            <ac:picMk id="8" creationId="{368262BF-B11B-52C4-F7A9-8462E0082931}"/>
          </ac:picMkLst>
        </pc:picChg>
      </pc:sldChg>
      <pc:sldChg chg="addSp modSp new mod ord">
        <pc:chgData name="Pavithra Dharmalingam" userId="9be637f17fe26604" providerId="LiveId" clId="{8A6D1AE8-0354-464E-A71F-65E55AFFCE9D}" dt="2024-06-28T12:01:37.548" v="1216"/>
        <pc:sldMkLst>
          <pc:docMk/>
          <pc:sldMk cId="185858197" sldId="264"/>
        </pc:sldMkLst>
        <pc:spChg chg="add mod">
          <ac:chgData name="Pavithra Dharmalingam" userId="9be637f17fe26604" providerId="LiveId" clId="{8A6D1AE8-0354-464E-A71F-65E55AFFCE9D}" dt="2024-06-28T10:31:45.549" v="556" actId="207"/>
          <ac:spMkLst>
            <pc:docMk/>
            <pc:sldMk cId="185858197" sldId="264"/>
            <ac:spMk id="5" creationId="{FE0F6542-64A8-4927-9F33-EB250B2A6E53}"/>
          </ac:spMkLst>
        </pc:spChg>
        <pc:picChg chg="add mod modCrop">
          <ac:chgData name="Pavithra Dharmalingam" userId="9be637f17fe26604" providerId="LiveId" clId="{8A6D1AE8-0354-464E-A71F-65E55AFFCE9D}" dt="2024-06-27T10:00:06.795" v="495" actId="1076"/>
          <ac:picMkLst>
            <pc:docMk/>
            <pc:sldMk cId="185858197" sldId="264"/>
            <ac:picMk id="3" creationId="{57274B08-A378-5D45-D315-906B8E420FD6}"/>
          </ac:picMkLst>
        </pc:picChg>
        <pc:picChg chg="add mod">
          <ac:chgData name="Pavithra Dharmalingam" userId="9be637f17fe26604" providerId="LiveId" clId="{8A6D1AE8-0354-464E-A71F-65E55AFFCE9D}" dt="2024-06-27T09:59:29.009" v="489" actId="1076"/>
          <ac:picMkLst>
            <pc:docMk/>
            <pc:sldMk cId="185858197" sldId="264"/>
            <ac:picMk id="4" creationId="{97CDE99D-FBB4-2A4C-5744-8785729F1703}"/>
          </ac:picMkLst>
        </pc:picChg>
      </pc:sldChg>
      <pc:sldChg chg="new del">
        <pc:chgData name="Pavithra Dharmalingam" userId="9be637f17fe26604" providerId="LiveId" clId="{8A6D1AE8-0354-464E-A71F-65E55AFFCE9D}" dt="2024-06-28T10:27:53.179" v="497" actId="2696"/>
        <pc:sldMkLst>
          <pc:docMk/>
          <pc:sldMk cId="1620768826" sldId="265"/>
        </pc:sldMkLst>
      </pc:sldChg>
      <pc:sldChg chg="addSp delSp modSp new mod">
        <pc:chgData name="Pavithra Dharmalingam" userId="9be637f17fe26604" providerId="LiveId" clId="{8A6D1AE8-0354-464E-A71F-65E55AFFCE9D}" dt="2024-06-28T11:33:54.741" v="996" actId="20577"/>
        <pc:sldMkLst>
          <pc:docMk/>
          <pc:sldMk cId="2172564448" sldId="265"/>
        </pc:sldMkLst>
        <pc:spChg chg="mod">
          <ac:chgData name="Pavithra Dharmalingam" userId="9be637f17fe26604" providerId="LiveId" clId="{8A6D1AE8-0354-464E-A71F-65E55AFFCE9D}" dt="2024-06-28T10:31:13.659" v="555" actId="207"/>
          <ac:spMkLst>
            <pc:docMk/>
            <pc:sldMk cId="2172564448" sldId="265"/>
            <ac:spMk id="2" creationId="{F1C9D087-0FC5-521E-412E-B7471E28208D}"/>
          </ac:spMkLst>
        </pc:spChg>
        <pc:spChg chg="del mod">
          <ac:chgData name="Pavithra Dharmalingam" userId="9be637f17fe26604" providerId="LiveId" clId="{8A6D1AE8-0354-464E-A71F-65E55AFFCE9D}" dt="2024-06-28T10:32:51.730" v="563" actId="478"/>
          <ac:spMkLst>
            <pc:docMk/>
            <pc:sldMk cId="2172564448" sldId="265"/>
            <ac:spMk id="3" creationId="{7040483B-4CBF-DB43-0D75-20D4F3FB11E6}"/>
          </ac:spMkLst>
        </pc:spChg>
        <pc:spChg chg="add mod">
          <ac:chgData name="Pavithra Dharmalingam" userId="9be637f17fe26604" providerId="LiveId" clId="{8A6D1AE8-0354-464E-A71F-65E55AFFCE9D}" dt="2024-06-28T11:33:54.741" v="996" actId="20577"/>
          <ac:spMkLst>
            <pc:docMk/>
            <pc:sldMk cId="2172564448" sldId="265"/>
            <ac:spMk id="5" creationId="{2A90DB42-71F6-C35A-29FD-5D5D73B4ADD3}"/>
          </ac:spMkLst>
        </pc:spChg>
        <pc:picChg chg="add mod">
          <ac:chgData name="Pavithra Dharmalingam" userId="9be637f17fe26604" providerId="LiveId" clId="{8A6D1AE8-0354-464E-A71F-65E55AFFCE9D}" dt="2024-06-28T10:28:42.441" v="506" actId="1076"/>
          <ac:picMkLst>
            <pc:docMk/>
            <pc:sldMk cId="2172564448" sldId="265"/>
            <ac:picMk id="4" creationId="{5403F8EA-39A2-DEC7-6372-9654E60F3620}"/>
          </ac:picMkLst>
        </pc:picChg>
      </pc:sldChg>
      <pc:sldChg chg="addSp modSp new mod">
        <pc:chgData name="Pavithra Dharmalingam" userId="9be637f17fe26604" providerId="LiveId" clId="{8A6D1AE8-0354-464E-A71F-65E55AFFCE9D}" dt="2024-06-28T12:23:18.239" v="1217" actId="20577"/>
        <pc:sldMkLst>
          <pc:docMk/>
          <pc:sldMk cId="3061445806" sldId="266"/>
        </pc:sldMkLst>
        <pc:spChg chg="add mod">
          <ac:chgData name="Pavithra Dharmalingam" userId="9be637f17fe26604" providerId="LiveId" clId="{8A6D1AE8-0354-464E-A71F-65E55AFFCE9D}" dt="2024-06-28T12:00:01.865" v="1212" actId="20577"/>
          <ac:spMkLst>
            <pc:docMk/>
            <pc:sldMk cId="3061445806" sldId="266"/>
            <ac:spMk id="2" creationId="{9CF5F228-0CFA-844B-4D51-808AB2B22F18}"/>
          </ac:spMkLst>
        </pc:spChg>
        <pc:spChg chg="add mod">
          <ac:chgData name="Pavithra Dharmalingam" userId="9be637f17fe26604" providerId="LiveId" clId="{8A6D1AE8-0354-464E-A71F-65E55AFFCE9D}" dt="2024-06-28T12:23:18.239" v="1217" actId="20577"/>
          <ac:spMkLst>
            <pc:docMk/>
            <pc:sldMk cId="3061445806" sldId="266"/>
            <ac:spMk id="4" creationId="{0448E76B-9C8C-4CFB-F727-227D32B19BC9}"/>
          </ac:spMkLst>
        </pc:spChg>
        <pc:picChg chg="add mod">
          <ac:chgData name="Pavithra Dharmalingam" userId="9be637f17fe26604" providerId="LiveId" clId="{8A6D1AE8-0354-464E-A71F-65E55AFFCE9D}" dt="2024-06-28T11:38:56.923" v="1001"/>
          <ac:picMkLst>
            <pc:docMk/>
            <pc:sldMk cId="3061445806" sldId="266"/>
            <ac:picMk id="3" creationId="{30FF7FBD-67DA-2E25-B380-BE184A53CDF6}"/>
          </ac:picMkLst>
        </pc:picChg>
      </pc:sldChg>
      <pc:sldChg chg="delSp new del mod">
        <pc:chgData name="Pavithra Dharmalingam" userId="9be637f17fe26604" providerId="LiveId" clId="{8A6D1AE8-0354-464E-A71F-65E55AFFCE9D}" dt="2024-06-28T11:38:43.366" v="999" actId="2696"/>
        <pc:sldMkLst>
          <pc:docMk/>
          <pc:sldMk cId="3197665698" sldId="266"/>
        </pc:sldMkLst>
        <pc:spChg chg="del">
          <ac:chgData name="Pavithra Dharmalingam" userId="9be637f17fe26604" providerId="LiveId" clId="{8A6D1AE8-0354-464E-A71F-65E55AFFCE9D}" dt="2024-06-28T11:38:35.629" v="998" actId="478"/>
          <ac:spMkLst>
            <pc:docMk/>
            <pc:sldMk cId="3197665698" sldId="266"/>
            <ac:spMk id="2" creationId="{A0646BF7-1C1C-F48D-4EBA-6F4EE8EA2A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6/28/2024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6/28/2024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6/28/2024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6/28/2024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7BF4-6932-DE85-EE28-83A2E6ACD63E}"/>
              </a:ext>
            </a:extLst>
          </p:cNvPr>
          <p:cNvSpPr>
            <a:spLocks noGrp="1"/>
          </p:cNvSpPr>
          <p:nvPr>
            <p:ph type="ctrTitle"/>
          </p:nvPr>
        </p:nvSpPr>
        <p:spPr>
          <a:xfrm>
            <a:off x="2631473" y="3098389"/>
            <a:ext cx="5518066" cy="661221"/>
          </a:xfrm>
        </p:spPr>
        <p:txBody>
          <a:bodyPr>
            <a:normAutofit/>
          </a:bodyPr>
          <a:lstStyle/>
          <a:p>
            <a:pPr algn="ctr"/>
            <a:r>
              <a:rPr lang="en-IN" sz="3600" dirty="0">
                <a:solidFill>
                  <a:srgbClr val="00B050"/>
                </a:solidFill>
                <a:highlight>
                  <a:srgbClr val="000000"/>
                </a:highlight>
                <a:latin typeface="Arial Rounded MT Bold" panose="020F0704030504030204" pitchFamily="34" charset="0"/>
              </a:rPr>
              <a:t>SPOTIFY ANALYSIS </a:t>
            </a:r>
          </a:p>
        </p:txBody>
      </p:sp>
      <p:pic>
        <p:nvPicPr>
          <p:cNvPr id="5" name="Picture 4">
            <a:extLst>
              <a:ext uri="{FF2B5EF4-FFF2-40B4-BE49-F238E27FC236}">
                <a16:creationId xmlns:a16="http://schemas.microsoft.com/office/drawing/2014/main" id="{37D22758-2CC6-85A3-7CCD-2DDECB893F13}"/>
              </a:ext>
            </a:extLst>
          </p:cNvPr>
          <p:cNvPicPr>
            <a:picLocks noChangeAspect="1"/>
          </p:cNvPicPr>
          <p:nvPr/>
        </p:nvPicPr>
        <p:blipFill>
          <a:blip r:embed="rId2"/>
          <a:stretch>
            <a:fillRect/>
          </a:stretch>
        </p:blipFill>
        <p:spPr>
          <a:xfrm>
            <a:off x="4435945" y="2445773"/>
            <a:ext cx="1909122" cy="582563"/>
          </a:xfrm>
          <a:prstGeom prst="rect">
            <a:avLst/>
          </a:prstGeom>
        </p:spPr>
      </p:pic>
    </p:spTree>
    <p:extLst>
      <p:ext uri="{BB962C8B-B14F-4D97-AF65-F5344CB8AC3E}">
        <p14:creationId xmlns:p14="http://schemas.microsoft.com/office/powerpoint/2010/main" val="283524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D087-0FC5-521E-412E-B7471E28208D}"/>
              </a:ext>
            </a:extLst>
          </p:cNvPr>
          <p:cNvSpPr>
            <a:spLocks noGrp="1"/>
          </p:cNvSpPr>
          <p:nvPr>
            <p:ph type="title"/>
          </p:nvPr>
        </p:nvSpPr>
        <p:spPr>
          <a:xfrm>
            <a:off x="2116834" y="493424"/>
            <a:ext cx="7958331" cy="444910"/>
          </a:xfrm>
        </p:spPr>
        <p:txBody>
          <a:bodyPr>
            <a:normAutofit fontScale="90000"/>
          </a:bodyPr>
          <a:lstStyle/>
          <a:p>
            <a:pPr algn="ctr"/>
            <a:r>
              <a:rPr lang="en-IN" dirty="0">
                <a:solidFill>
                  <a:srgbClr val="00B050"/>
                </a:solidFill>
                <a:highlight>
                  <a:srgbClr val="000000"/>
                </a:highlight>
                <a:latin typeface="Bahnschrift SemiBold" panose="020B0502040204020203" pitchFamily="34" charset="0"/>
              </a:rPr>
              <a:t>Key Performance Indicators(KPIs)</a:t>
            </a:r>
          </a:p>
        </p:txBody>
      </p:sp>
      <p:pic>
        <p:nvPicPr>
          <p:cNvPr id="4" name="Picture 3">
            <a:extLst>
              <a:ext uri="{FF2B5EF4-FFF2-40B4-BE49-F238E27FC236}">
                <a16:creationId xmlns:a16="http://schemas.microsoft.com/office/drawing/2014/main" id="{5403F8EA-39A2-DEC7-6372-9654E60F3620}"/>
              </a:ext>
            </a:extLst>
          </p:cNvPr>
          <p:cNvPicPr>
            <a:picLocks noChangeAspect="1"/>
          </p:cNvPicPr>
          <p:nvPr/>
        </p:nvPicPr>
        <p:blipFill>
          <a:blip r:embed="rId2"/>
          <a:stretch>
            <a:fillRect/>
          </a:stretch>
        </p:blipFill>
        <p:spPr>
          <a:xfrm>
            <a:off x="1130708" y="174523"/>
            <a:ext cx="1551898" cy="444910"/>
          </a:xfrm>
          <a:prstGeom prst="rect">
            <a:avLst/>
          </a:prstGeom>
        </p:spPr>
      </p:pic>
      <p:sp>
        <p:nvSpPr>
          <p:cNvPr id="5" name="TextBox 4">
            <a:extLst>
              <a:ext uri="{FF2B5EF4-FFF2-40B4-BE49-F238E27FC236}">
                <a16:creationId xmlns:a16="http://schemas.microsoft.com/office/drawing/2014/main" id="{2A90DB42-71F6-C35A-29FD-5D5D73B4ADD3}"/>
              </a:ext>
            </a:extLst>
          </p:cNvPr>
          <p:cNvSpPr txBox="1"/>
          <p:nvPr/>
        </p:nvSpPr>
        <p:spPr>
          <a:xfrm>
            <a:off x="2448232" y="1465006"/>
            <a:ext cx="7626933" cy="5133970"/>
          </a:xfrm>
          <a:prstGeom prst="rect">
            <a:avLst/>
          </a:prstGeom>
          <a:noFill/>
        </p:spPr>
        <p:txBody>
          <a:bodyPr wrap="square" rtlCol="0">
            <a:spAutoFit/>
          </a:bodyPr>
          <a:lstStyle/>
          <a:p>
            <a:pPr>
              <a:lnSpc>
                <a:spcPct val="107000"/>
              </a:lnSpc>
              <a:spcAft>
                <a:spcPts val="800"/>
              </a:spcAft>
            </a:pPr>
            <a:r>
              <a:rPr lang="en-IN" sz="1800" b="1"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Reach and Impressions</a:t>
            </a:r>
            <a:r>
              <a:rPr lang="en-IN" sz="1800"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Measure how many people your ad reached and how often it was displayed. These metrics help evaluate brand visibility</a:t>
            </a:r>
          </a:p>
          <a:p>
            <a:pPr>
              <a:lnSpc>
                <a:spcPct val="107000"/>
              </a:lnSpc>
              <a:spcAft>
                <a:spcPts val="800"/>
              </a:spcAft>
            </a:pPr>
            <a:r>
              <a:rPr lang="en-IN" sz="1800" b="1"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Conversions:</a:t>
            </a:r>
            <a:r>
              <a:rPr lang="en-IN" sz="1800"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Track actions taken by listeners after hearing your ad. This could include website visits, app downloads, or purchases.</a:t>
            </a:r>
          </a:p>
          <a:p>
            <a:pPr>
              <a:lnSpc>
                <a:spcPct val="107000"/>
              </a:lnSpc>
              <a:spcAft>
                <a:spcPts val="800"/>
              </a:spcAft>
            </a:pPr>
            <a:r>
              <a:rPr lang="en-IN" sz="1800" b="1"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Brand Metrics:</a:t>
            </a:r>
            <a:r>
              <a:rPr lang="en-IN" sz="1800"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effe</a:t>
            </a:r>
            <a:r>
              <a:rPr lang="en-IN" kern="100" dirty="0">
                <a:latin typeface="Calibri" panose="020F0502020204030204" pitchFamily="34" charset="0"/>
                <a:ea typeface="Calibri" panose="020F0502020204030204" pitchFamily="34" charset="0"/>
                <a:cs typeface="Times New Roman" panose="02020603050405020304" pitchFamily="18" charset="0"/>
              </a:rPr>
              <a:t>ctive way for brand metrics is whenever the ad resonates to the targeted audience we can ask how they think and feel about it. So we can analyse the impact ad created among the audience.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Audio Completion Rate</a:t>
            </a:r>
            <a:r>
              <a:rPr lang="en-IN" sz="1800"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Determine how many listeners heard your entire ad. Higher completion rates indicate better engagement.</a:t>
            </a:r>
          </a:p>
          <a:p>
            <a:pPr>
              <a:lnSpc>
                <a:spcPct val="107000"/>
              </a:lnSpc>
              <a:spcAft>
                <a:spcPts val="800"/>
              </a:spcAft>
            </a:pPr>
            <a:r>
              <a:rPr lang="en-IN" sz="1800" b="1"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Click-through Rate (CTR)</a:t>
            </a:r>
            <a:r>
              <a:rPr lang="en-IN" sz="1800"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Calibri" panose="020F0502020204030204" pitchFamily="34" charset="0"/>
              </a:rPr>
              <a:t>T</a:t>
            </a:r>
            <a:r>
              <a:rPr lang="en-IN" sz="1800" dirty="0">
                <a:effectLst/>
                <a:latin typeface="Calibri" panose="020F0502020204030204" pitchFamily="34" charset="0"/>
                <a:ea typeface="Calibri" panose="020F0502020204030204" pitchFamily="34" charset="0"/>
                <a:cs typeface="Calibri" panose="020F0502020204030204" pitchFamily="34" charset="0"/>
              </a:rPr>
              <a:t>o measure ad effectiveness through the number or rate of clicks from your ad.</a:t>
            </a:r>
            <a:r>
              <a:rPr lang="en-IN"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r>
              <a:rPr lang="en-IN" kern="100" dirty="0">
                <a:latin typeface="Calibri" panose="020F0502020204030204" pitchFamily="34" charset="0"/>
                <a:ea typeface="Calibri" panose="020F0502020204030204" pitchFamily="34" charset="0"/>
                <a:cs typeface="Calibri" panose="020F0502020204030204" pitchFamily="34" charset="0"/>
              </a:rPr>
              <a:t>Y</a:t>
            </a:r>
            <a:r>
              <a:rPr lang="en-IN" sz="1800" kern="100" dirty="0">
                <a:effectLst/>
                <a:latin typeface="Calibri" panose="020F0502020204030204" pitchFamily="34" charset="0"/>
                <a:ea typeface="Calibri" panose="020F0502020204030204" pitchFamily="34" charset="0"/>
                <a:cs typeface="Calibri" panose="020F0502020204030204" pitchFamily="34" charset="0"/>
              </a:rPr>
              <a:t>ou can drive clicks from call-to-action (CTA) cards to drive further click activity</a:t>
            </a:r>
          </a:p>
          <a:p>
            <a:pPr>
              <a:lnSpc>
                <a:spcPct val="107000"/>
              </a:lnSpc>
              <a:spcAft>
                <a:spcPts val="800"/>
              </a:spcAft>
            </a:pPr>
            <a:r>
              <a:rPr lang="en-IN" sz="1800" b="1"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Cost Per Acquisition (CPA):</a:t>
            </a:r>
            <a:r>
              <a:rPr lang="en-IN" sz="1800" kern="100" dirty="0">
                <a:solidFill>
                  <a:srgbClr val="00B05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Evaluate the cost-effectiveness of acquiring new customers through your ad campaign.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72564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F228-0CFA-844B-4D51-808AB2B22F18}"/>
              </a:ext>
            </a:extLst>
          </p:cNvPr>
          <p:cNvSpPr txBox="1">
            <a:spLocks/>
          </p:cNvSpPr>
          <p:nvPr/>
        </p:nvSpPr>
        <p:spPr>
          <a:xfrm>
            <a:off x="2116834" y="493424"/>
            <a:ext cx="7958331" cy="444910"/>
          </a:xfrm>
          <a:prstGeom prst="rect">
            <a:avLst/>
          </a:prstGeom>
        </p:spPr>
        <p:txBody>
          <a:bodyPr>
            <a:normAutofit fontScale="90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dirty="0">
                <a:solidFill>
                  <a:srgbClr val="00B050"/>
                </a:solidFill>
                <a:highlight>
                  <a:srgbClr val="000000"/>
                </a:highlight>
                <a:latin typeface="Bahnschrift SemiBold" panose="020B0502040204020203" pitchFamily="34" charset="0"/>
              </a:rPr>
              <a:t>AD MEASURING BY SPOTIFY</a:t>
            </a:r>
          </a:p>
        </p:txBody>
      </p:sp>
      <p:pic>
        <p:nvPicPr>
          <p:cNvPr id="3" name="Picture 2">
            <a:extLst>
              <a:ext uri="{FF2B5EF4-FFF2-40B4-BE49-F238E27FC236}">
                <a16:creationId xmlns:a16="http://schemas.microsoft.com/office/drawing/2014/main" id="{30FF7FBD-67DA-2E25-B380-BE184A53CDF6}"/>
              </a:ext>
            </a:extLst>
          </p:cNvPr>
          <p:cNvPicPr>
            <a:picLocks noChangeAspect="1"/>
          </p:cNvPicPr>
          <p:nvPr/>
        </p:nvPicPr>
        <p:blipFill>
          <a:blip r:embed="rId2"/>
          <a:stretch>
            <a:fillRect/>
          </a:stretch>
        </p:blipFill>
        <p:spPr>
          <a:xfrm>
            <a:off x="1130708" y="174523"/>
            <a:ext cx="1551898" cy="444910"/>
          </a:xfrm>
          <a:prstGeom prst="rect">
            <a:avLst/>
          </a:prstGeom>
        </p:spPr>
      </p:pic>
      <p:sp>
        <p:nvSpPr>
          <p:cNvPr id="4" name="TextBox 3">
            <a:extLst>
              <a:ext uri="{FF2B5EF4-FFF2-40B4-BE49-F238E27FC236}">
                <a16:creationId xmlns:a16="http://schemas.microsoft.com/office/drawing/2014/main" id="{0448E76B-9C8C-4CFB-F727-227D32B19BC9}"/>
              </a:ext>
            </a:extLst>
          </p:cNvPr>
          <p:cNvSpPr txBox="1"/>
          <p:nvPr/>
        </p:nvSpPr>
        <p:spPr>
          <a:xfrm>
            <a:off x="2399070" y="1440426"/>
            <a:ext cx="7558107" cy="4431983"/>
          </a:xfrm>
          <a:prstGeom prst="rect">
            <a:avLst/>
          </a:prstGeom>
          <a:noFill/>
        </p:spPr>
        <p:txBody>
          <a:bodyPr wrap="square" rtlCol="0">
            <a:spAutoFit/>
          </a:bodyPr>
          <a:lstStyle/>
          <a:p>
            <a:r>
              <a:rPr lang="en-US" sz="2400" b="1" dirty="0">
                <a:solidFill>
                  <a:srgbClr val="00B050"/>
                </a:solidFill>
                <a:highlight>
                  <a:srgbClr val="000000"/>
                </a:highlight>
                <a:latin typeface="Calibri" panose="020F0502020204030204" pitchFamily="34" charset="0"/>
                <a:ea typeface="Calibri" panose="020F0502020204030204" pitchFamily="34" charset="0"/>
                <a:cs typeface="Calibri" panose="020F0502020204030204" pitchFamily="34" charset="0"/>
              </a:rPr>
              <a:t>SPOTIFY PIXEL</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r>
              <a:rPr lang="en-US" b="0" i="0" dirty="0">
                <a:effectLst/>
                <a:latin typeface="Calibri" panose="020F0502020204030204" pitchFamily="34" charset="0"/>
                <a:ea typeface="Calibri" panose="020F0502020204030204" pitchFamily="34" charset="0"/>
                <a:cs typeface="Calibri" panose="020F0502020204030204" pitchFamily="34" charset="0"/>
              </a:rPr>
              <a:t>The Spotify Pixel is a piece of JavaScript code placed on a website that allows you to analyze the actions that listeners took after hearing your ad. We can measure audio ads across Spotify and non-Spotify marketing channels, optimizing based on real-time insights.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400" b="1" dirty="0">
                <a:solidFill>
                  <a:srgbClr val="00B050"/>
                </a:solidFill>
                <a:highlight>
                  <a:srgbClr val="000000"/>
                </a:highlight>
                <a:latin typeface="Calibri" panose="020F0502020204030204" pitchFamily="34" charset="0"/>
                <a:ea typeface="Calibri" panose="020F0502020204030204" pitchFamily="34" charset="0"/>
                <a:cs typeface="Calibri" panose="020F0502020204030204" pitchFamily="34" charset="0"/>
              </a:rPr>
              <a:t>SPOTIFY AD ANALYTICS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0" i="0" dirty="0">
                <a:effectLst/>
                <a:latin typeface="Calibri" panose="020F0502020204030204" pitchFamily="34" charset="0"/>
                <a:ea typeface="Calibri" panose="020F0502020204030204" pitchFamily="34" charset="0"/>
                <a:cs typeface="Calibri" panose="020F0502020204030204" pitchFamily="34" charset="0"/>
              </a:rPr>
              <a:t>Spotify Ad Analytics gives advertisers tools to better understand the impact of their ads across Spotify and beyond. Measure all of your ads on Spotify across music and podcasts. Learn from your digital audio campaigns off Spotify, too.</a:t>
            </a:r>
          </a:p>
          <a:p>
            <a:pPr algn="l"/>
            <a:r>
              <a:rPr lang="en-US" b="0" i="0">
                <a:effectLst/>
                <a:latin typeface="Calibri" panose="020F0502020204030204" pitchFamily="34" charset="0"/>
                <a:ea typeface="Calibri" panose="020F0502020204030204" pitchFamily="34" charset="0"/>
                <a:cs typeface="Calibri" panose="020F0502020204030204" pitchFamily="34" charset="0"/>
              </a:rPr>
              <a:t>Get </a:t>
            </a:r>
            <a:r>
              <a:rPr lang="en-US" b="0" i="0" dirty="0">
                <a:effectLst/>
                <a:latin typeface="Calibri" panose="020F0502020204030204" pitchFamily="34" charset="0"/>
                <a:ea typeface="Calibri" panose="020F0502020204030204" pitchFamily="34" charset="0"/>
                <a:cs typeface="Calibri" panose="020F0502020204030204" pitchFamily="34" charset="0"/>
              </a:rPr>
              <a:t>actionable insights in real–time all in one centralized dashboard to understand the effectiveness of your ads.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144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98A35D-73A8-F450-E9BE-4D68FE18850B}"/>
              </a:ext>
            </a:extLst>
          </p:cNvPr>
          <p:cNvPicPr>
            <a:picLocks noChangeAspect="1"/>
          </p:cNvPicPr>
          <p:nvPr/>
        </p:nvPicPr>
        <p:blipFill rotWithShape="1">
          <a:blip r:embed="rId2"/>
          <a:srcRect l="2500" t="1004" r="4355" b="3369"/>
          <a:stretch/>
        </p:blipFill>
        <p:spPr>
          <a:xfrm>
            <a:off x="1283109" y="786579"/>
            <a:ext cx="9625781" cy="5889523"/>
          </a:xfrm>
          <a:prstGeom prst="rect">
            <a:avLst/>
          </a:prstGeom>
        </p:spPr>
      </p:pic>
      <p:pic>
        <p:nvPicPr>
          <p:cNvPr id="8" name="Picture 7">
            <a:extLst>
              <a:ext uri="{FF2B5EF4-FFF2-40B4-BE49-F238E27FC236}">
                <a16:creationId xmlns:a16="http://schemas.microsoft.com/office/drawing/2014/main" id="{368262BF-B11B-52C4-F7A9-8462E0082931}"/>
              </a:ext>
            </a:extLst>
          </p:cNvPr>
          <p:cNvPicPr>
            <a:picLocks noChangeAspect="1"/>
          </p:cNvPicPr>
          <p:nvPr/>
        </p:nvPicPr>
        <p:blipFill>
          <a:blip r:embed="rId3"/>
          <a:stretch>
            <a:fillRect/>
          </a:stretch>
        </p:blipFill>
        <p:spPr>
          <a:xfrm>
            <a:off x="1283109" y="253180"/>
            <a:ext cx="1551898" cy="444910"/>
          </a:xfrm>
          <a:prstGeom prst="rect">
            <a:avLst/>
          </a:prstGeom>
        </p:spPr>
      </p:pic>
      <p:sp>
        <p:nvSpPr>
          <p:cNvPr id="9" name="TextBox 8">
            <a:extLst>
              <a:ext uri="{FF2B5EF4-FFF2-40B4-BE49-F238E27FC236}">
                <a16:creationId xmlns:a16="http://schemas.microsoft.com/office/drawing/2014/main" id="{AAAA9661-0880-10C5-F8C6-64B7D4B76780}"/>
              </a:ext>
            </a:extLst>
          </p:cNvPr>
          <p:cNvSpPr txBox="1"/>
          <p:nvPr/>
        </p:nvSpPr>
        <p:spPr>
          <a:xfrm>
            <a:off x="4552335" y="181898"/>
            <a:ext cx="3795252" cy="461665"/>
          </a:xfrm>
          <a:prstGeom prst="rect">
            <a:avLst/>
          </a:prstGeom>
          <a:noFill/>
        </p:spPr>
        <p:txBody>
          <a:bodyPr wrap="square" rtlCol="0">
            <a:spAutoFit/>
          </a:bodyPr>
          <a:lstStyle/>
          <a:p>
            <a:pPr algn="ctr"/>
            <a:r>
              <a:rPr lang="en-IN" sz="2400" b="1" dirty="0">
                <a:solidFill>
                  <a:srgbClr val="00B050"/>
                </a:solidFill>
                <a:highlight>
                  <a:srgbClr val="000000"/>
                </a:highlight>
                <a:latin typeface="Bahnschrift SemiBold" panose="020B0502040204020203" pitchFamily="34" charset="0"/>
              </a:rPr>
              <a:t>DASHBOARD 1</a:t>
            </a:r>
          </a:p>
        </p:txBody>
      </p:sp>
    </p:spTree>
    <p:extLst>
      <p:ext uri="{BB962C8B-B14F-4D97-AF65-F5344CB8AC3E}">
        <p14:creationId xmlns:p14="http://schemas.microsoft.com/office/powerpoint/2010/main" val="36010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274B08-A378-5D45-D315-906B8E420FD6}"/>
              </a:ext>
            </a:extLst>
          </p:cNvPr>
          <p:cNvPicPr>
            <a:picLocks noChangeAspect="1"/>
          </p:cNvPicPr>
          <p:nvPr/>
        </p:nvPicPr>
        <p:blipFill rotWithShape="1">
          <a:blip r:embed="rId2"/>
          <a:srcRect l="15403" t="13771" r="2822" b="8278"/>
          <a:stretch/>
        </p:blipFill>
        <p:spPr>
          <a:xfrm>
            <a:off x="1179870" y="1081547"/>
            <a:ext cx="9969911" cy="5093111"/>
          </a:xfrm>
          <a:prstGeom prst="rect">
            <a:avLst/>
          </a:prstGeom>
        </p:spPr>
      </p:pic>
      <p:pic>
        <p:nvPicPr>
          <p:cNvPr id="4" name="Picture 3">
            <a:extLst>
              <a:ext uri="{FF2B5EF4-FFF2-40B4-BE49-F238E27FC236}">
                <a16:creationId xmlns:a16="http://schemas.microsoft.com/office/drawing/2014/main" id="{97CDE99D-FBB4-2A4C-5744-8785729F1703}"/>
              </a:ext>
            </a:extLst>
          </p:cNvPr>
          <p:cNvPicPr>
            <a:picLocks noChangeAspect="1"/>
          </p:cNvPicPr>
          <p:nvPr/>
        </p:nvPicPr>
        <p:blipFill>
          <a:blip r:embed="rId3"/>
          <a:stretch>
            <a:fillRect/>
          </a:stretch>
        </p:blipFill>
        <p:spPr>
          <a:xfrm>
            <a:off x="1111044" y="390832"/>
            <a:ext cx="1551898" cy="444910"/>
          </a:xfrm>
          <a:prstGeom prst="rect">
            <a:avLst/>
          </a:prstGeom>
        </p:spPr>
      </p:pic>
      <p:sp>
        <p:nvSpPr>
          <p:cNvPr id="5" name="TextBox 4">
            <a:extLst>
              <a:ext uri="{FF2B5EF4-FFF2-40B4-BE49-F238E27FC236}">
                <a16:creationId xmlns:a16="http://schemas.microsoft.com/office/drawing/2014/main" id="{FE0F6542-64A8-4927-9F33-EB250B2A6E53}"/>
              </a:ext>
            </a:extLst>
          </p:cNvPr>
          <p:cNvSpPr txBox="1"/>
          <p:nvPr/>
        </p:nvSpPr>
        <p:spPr>
          <a:xfrm>
            <a:off x="4424516" y="390832"/>
            <a:ext cx="3795252" cy="461665"/>
          </a:xfrm>
          <a:prstGeom prst="rect">
            <a:avLst/>
          </a:prstGeom>
          <a:noFill/>
        </p:spPr>
        <p:txBody>
          <a:bodyPr wrap="square" rtlCol="0">
            <a:spAutoFit/>
          </a:bodyPr>
          <a:lstStyle/>
          <a:p>
            <a:pPr algn="ctr"/>
            <a:r>
              <a:rPr lang="en-IN" sz="2400" b="1" dirty="0">
                <a:solidFill>
                  <a:srgbClr val="00B050"/>
                </a:solidFill>
                <a:highlight>
                  <a:srgbClr val="000000"/>
                </a:highlight>
                <a:latin typeface="Bahnschrift SemiBold" panose="020B0502040204020203" pitchFamily="34" charset="0"/>
              </a:rPr>
              <a:t>DASHBOARD 2</a:t>
            </a:r>
          </a:p>
        </p:txBody>
      </p:sp>
    </p:spTree>
    <p:extLst>
      <p:ext uri="{BB962C8B-B14F-4D97-AF65-F5344CB8AC3E}">
        <p14:creationId xmlns:p14="http://schemas.microsoft.com/office/powerpoint/2010/main" val="18585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1746FF9-734D-AFB9-6F72-36CD2B332F23}"/>
              </a:ext>
            </a:extLst>
          </p:cNvPr>
          <p:cNvPicPr>
            <a:picLocks noGrp="1" noChangeAspect="1"/>
          </p:cNvPicPr>
          <p:nvPr>
            <p:ph type="pic" idx="1"/>
          </p:nvPr>
        </p:nvPicPr>
        <p:blipFill rotWithShape="1">
          <a:blip r:embed="rId2"/>
          <a:srcRect l="24416" t="17300" r="14815" b="12305"/>
          <a:stretch/>
        </p:blipFill>
        <p:spPr>
          <a:xfrm>
            <a:off x="996570" y="671052"/>
            <a:ext cx="5718862" cy="6081252"/>
          </a:xfrm>
        </p:spPr>
      </p:pic>
      <p:pic>
        <p:nvPicPr>
          <p:cNvPr id="9" name="Picture 8">
            <a:extLst>
              <a:ext uri="{FF2B5EF4-FFF2-40B4-BE49-F238E27FC236}">
                <a16:creationId xmlns:a16="http://schemas.microsoft.com/office/drawing/2014/main" id="{6FAABA98-C249-2527-D305-A2E999B9E0A5}"/>
              </a:ext>
            </a:extLst>
          </p:cNvPr>
          <p:cNvPicPr>
            <a:picLocks noChangeAspect="1"/>
          </p:cNvPicPr>
          <p:nvPr/>
        </p:nvPicPr>
        <p:blipFill>
          <a:blip r:embed="rId3"/>
          <a:stretch>
            <a:fillRect/>
          </a:stretch>
        </p:blipFill>
        <p:spPr>
          <a:xfrm>
            <a:off x="1132308" y="115528"/>
            <a:ext cx="1551898" cy="444910"/>
          </a:xfrm>
          <a:prstGeom prst="rect">
            <a:avLst/>
          </a:prstGeom>
        </p:spPr>
      </p:pic>
      <p:sp>
        <p:nvSpPr>
          <p:cNvPr id="10" name="TextBox 9">
            <a:extLst>
              <a:ext uri="{FF2B5EF4-FFF2-40B4-BE49-F238E27FC236}">
                <a16:creationId xmlns:a16="http://schemas.microsoft.com/office/drawing/2014/main" id="{5D0D9679-3892-AC86-BB21-09E4B97CD1F5}"/>
              </a:ext>
            </a:extLst>
          </p:cNvPr>
          <p:cNvSpPr txBox="1"/>
          <p:nvPr/>
        </p:nvSpPr>
        <p:spPr>
          <a:xfrm>
            <a:off x="7098889" y="2413337"/>
            <a:ext cx="3844413"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 bar chart visual shows the position of the artists and the count of their tracks.</a:t>
            </a:r>
          </a:p>
          <a:p>
            <a:pPr marL="285750" indent="-285750">
              <a:buFont typeface="Arial" panose="020B0604020202020204" pitchFamily="34" charset="0"/>
              <a:buChar char="•"/>
            </a:pPr>
            <a:r>
              <a:rPr lang="en-IN" dirty="0"/>
              <a:t>It has been separated according to the month and the tooltip information's are included for more details.</a:t>
            </a:r>
          </a:p>
        </p:txBody>
      </p:sp>
    </p:spTree>
    <p:extLst>
      <p:ext uri="{BB962C8B-B14F-4D97-AF65-F5344CB8AC3E}">
        <p14:creationId xmlns:p14="http://schemas.microsoft.com/office/powerpoint/2010/main" val="356320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461D93-EA67-EEC7-6845-6E423A1BDF5C}"/>
              </a:ext>
            </a:extLst>
          </p:cNvPr>
          <p:cNvPicPr>
            <a:picLocks noChangeAspect="1"/>
          </p:cNvPicPr>
          <p:nvPr/>
        </p:nvPicPr>
        <p:blipFill rotWithShape="1">
          <a:blip r:embed="rId2"/>
          <a:srcRect l="24596" t="18739" r="29274" b="7071"/>
          <a:stretch/>
        </p:blipFill>
        <p:spPr>
          <a:xfrm>
            <a:off x="1120878" y="1005309"/>
            <a:ext cx="5624052" cy="4847382"/>
          </a:xfrm>
          <a:prstGeom prst="rect">
            <a:avLst/>
          </a:prstGeom>
        </p:spPr>
      </p:pic>
      <p:pic>
        <p:nvPicPr>
          <p:cNvPr id="7" name="Picture 6">
            <a:extLst>
              <a:ext uri="{FF2B5EF4-FFF2-40B4-BE49-F238E27FC236}">
                <a16:creationId xmlns:a16="http://schemas.microsoft.com/office/drawing/2014/main" id="{59C1C3CA-FB21-BFC2-178C-F433E4569EC0}"/>
              </a:ext>
            </a:extLst>
          </p:cNvPr>
          <p:cNvPicPr>
            <a:picLocks noChangeAspect="1"/>
          </p:cNvPicPr>
          <p:nvPr/>
        </p:nvPicPr>
        <p:blipFill>
          <a:blip r:embed="rId3"/>
          <a:stretch>
            <a:fillRect/>
          </a:stretch>
        </p:blipFill>
        <p:spPr>
          <a:xfrm>
            <a:off x="1120878" y="351502"/>
            <a:ext cx="1551898" cy="444910"/>
          </a:xfrm>
          <a:prstGeom prst="rect">
            <a:avLst/>
          </a:prstGeom>
        </p:spPr>
      </p:pic>
      <p:sp>
        <p:nvSpPr>
          <p:cNvPr id="8" name="TextBox 7">
            <a:extLst>
              <a:ext uri="{FF2B5EF4-FFF2-40B4-BE49-F238E27FC236}">
                <a16:creationId xmlns:a16="http://schemas.microsoft.com/office/drawing/2014/main" id="{55F0C4EF-0825-21E8-B6BA-6D53259FE1BF}"/>
              </a:ext>
            </a:extLst>
          </p:cNvPr>
          <p:cNvSpPr txBox="1"/>
          <p:nvPr/>
        </p:nvSpPr>
        <p:spPr>
          <a:xfrm>
            <a:off x="7157884" y="2690336"/>
            <a:ext cx="3451122"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packed bubbles chart shoes the overall number of streams in the particular month which has several tooltip details.</a:t>
            </a:r>
          </a:p>
        </p:txBody>
      </p:sp>
    </p:spTree>
    <p:extLst>
      <p:ext uri="{BB962C8B-B14F-4D97-AF65-F5344CB8AC3E}">
        <p14:creationId xmlns:p14="http://schemas.microsoft.com/office/powerpoint/2010/main" val="282339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9F0B45-EFDB-36FA-2F55-B7B74C7E1EE7}"/>
              </a:ext>
            </a:extLst>
          </p:cNvPr>
          <p:cNvPicPr>
            <a:picLocks noChangeAspect="1"/>
          </p:cNvPicPr>
          <p:nvPr/>
        </p:nvPicPr>
        <p:blipFill rotWithShape="1">
          <a:blip r:embed="rId2"/>
          <a:srcRect l="24436" t="19640" r="12903" b="7526"/>
          <a:stretch/>
        </p:blipFill>
        <p:spPr>
          <a:xfrm>
            <a:off x="1066799" y="816078"/>
            <a:ext cx="6159911" cy="5938684"/>
          </a:xfrm>
          <a:prstGeom prst="rect">
            <a:avLst/>
          </a:prstGeom>
        </p:spPr>
      </p:pic>
      <p:pic>
        <p:nvPicPr>
          <p:cNvPr id="4" name="Picture 3">
            <a:extLst>
              <a:ext uri="{FF2B5EF4-FFF2-40B4-BE49-F238E27FC236}">
                <a16:creationId xmlns:a16="http://schemas.microsoft.com/office/drawing/2014/main" id="{7D9DCB56-BED5-91F1-85B5-D3444217ECF8}"/>
              </a:ext>
            </a:extLst>
          </p:cNvPr>
          <p:cNvPicPr>
            <a:picLocks noChangeAspect="1"/>
          </p:cNvPicPr>
          <p:nvPr/>
        </p:nvPicPr>
        <p:blipFill>
          <a:blip r:embed="rId3"/>
          <a:stretch>
            <a:fillRect/>
          </a:stretch>
        </p:blipFill>
        <p:spPr>
          <a:xfrm>
            <a:off x="1066799" y="194186"/>
            <a:ext cx="1551898" cy="444910"/>
          </a:xfrm>
          <a:prstGeom prst="rect">
            <a:avLst/>
          </a:prstGeom>
        </p:spPr>
      </p:pic>
      <p:sp>
        <p:nvSpPr>
          <p:cNvPr id="5" name="TextBox 4">
            <a:extLst>
              <a:ext uri="{FF2B5EF4-FFF2-40B4-BE49-F238E27FC236}">
                <a16:creationId xmlns:a16="http://schemas.microsoft.com/office/drawing/2014/main" id="{B3E82CE3-B0B0-1176-937C-9AB3675CB590}"/>
              </a:ext>
            </a:extLst>
          </p:cNvPr>
          <p:cNvSpPr txBox="1"/>
          <p:nvPr/>
        </p:nvSpPr>
        <p:spPr>
          <a:xfrm>
            <a:off x="7688826" y="2215759"/>
            <a:ext cx="2949677"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bar chart visual shows the position of every track relative to the streams</a:t>
            </a:r>
          </a:p>
          <a:p>
            <a:pPr marL="285750" indent="-285750">
              <a:buFont typeface="Arial" panose="020B0604020202020204" pitchFamily="34" charset="0"/>
              <a:buChar char="•"/>
            </a:pPr>
            <a:r>
              <a:rPr lang="en-IN" dirty="0"/>
              <a:t>This visual includes more details regarding the month, artists and the position </a:t>
            </a:r>
          </a:p>
          <a:p>
            <a:pPr marL="285750" indent="-285750">
              <a:buFont typeface="Arial" panose="020B0604020202020204" pitchFamily="34" charset="0"/>
              <a:buChar char="•"/>
            </a:pPr>
            <a:r>
              <a:rPr lang="en-IN" dirty="0"/>
              <a:t>Tooltip information's also included in the visual. </a:t>
            </a:r>
          </a:p>
        </p:txBody>
      </p:sp>
    </p:spTree>
    <p:extLst>
      <p:ext uri="{BB962C8B-B14F-4D97-AF65-F5344CB8AC3E}">
        <p14:creationId xmlns:p14="http://schemas.microsoft.com/office/powerpoint/2010/main" val="355646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6BD6B-EF1F-990A-7832-96EFB35D732E}"/>
              </a:ext>
            </a:extLst>
          </p:cNvPr>
          <p:cNvPicPr>
            <a:picLocks noChangeAspect="1"/>
          </p:cNvPicPr>
          <p:nvPr/>
        </p:nvPicPr>
        <p:blipFill rotWithShape="1">
          <a:blip r:embed="rId2"/>
          <a:srcRect l="24436" t="17061" r="34839" b="12689"/>
          <a:stretch/>
        </p:blipFill>
        <p:spPr>
          <a:xfrm>
            <a:off x="1130709" y="882445"/>
            <a:ext cx="5614220" cy="5420033"/>
          </a:xfrm>
          <a:prstGeom prst="rect">
            <a:avLst/>
          </a:prstGeom>
        </p:spPr>
      </p:pic>
      <p:pic>
        <p:nvPicPr>
          <p:cNvPr id="4" name="Picture 3">
            <a:extLst>
              <a:ext uri="{FF2B5EF4-FFF2-40B4-BE49-F238E27FC236}">
                <a16:creationId xmlns:a16="http://schemas.microsoft.com/office/drawing/2014/main" id="{A2B6CF1A-E332-2140-F6BC-1F4AE03BCC23}"/>
              </a:ext>
            </a:extLst>
          </p:cNvPr>
          <p:cNvPicPr>
            <a:picLocks noChangeAspect="1"/>
          </p:cNvPicPr>
          <p:nvPr/>
        </p:nvPicPr>
        <p:blipFill>
          <a:blip r:embed="rId3"/>
          <a:stretch>
            <a:fillRect/>
          </a:stretch>
        </p:blipFill>
        <p:spPr>
          <a:xfrm>
            <a:off x="1130709" y="194186"/>
            <a:ext cx="1551898" cy="444910"/>
          </a:xfrm>
          <a:prstGeom prst="rect">
            <a:avLst/>
          </a:prstGeom>
        </p:spPr>
      </p:pic>
      <p:sp>
        <p:nvSpPr>
          <p:cNvPr id="5" name="TextBox 4">
            <a:extLst>
              <a:ext uri="{FF2B5EF4-FFF2-40B4-BE49-F238E27FC236}">
                <a16:creationId xmlns:a16="http://schemas.microsoft.com/office/drawing/2014/main" id="{0579464A-14A3-BD12-C4C1-04746D499A16}"/>
              </a:ext>
            </a:extLst>
          </p:cNvPr>
          <p:cNvSpPr txBox="1"/>
          <p:nvPr/>
        </p:nvSpPr>
        <p:spPr>
          <a:xfrm>
            <a:off x="7295535" y="1997839"/>
            <a:ext cx="3057833"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scatter plot visual show the Streams Vs Position according to each month.</a:t>
            </a:r>
          </a:p>
          <a:p>
            <a:pPr marL="285750" indent="-285750">
              <a:buFont typeface="Arial" panose="020B0604020202020204" pitchFamily="34" charset="0"/>
              <a:buChar char="•"/>
            </a:pPr>
            <a:r>
              <a:rPr lang="en-IN" dirty="0"/>
              <a:t>Information like artists, track name, no of streams and positions are included as a tooltip details.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2619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930A43-D2CF-4F3A-5891-D6800D5ACB2D}"/>
              </a:ext>
            </a:extLst>
          </p:cNvPr>
          <p:cNvPicPr>
            <a:picLocks noChangeAspect="1"/>
          </p:cNvPicPr>
          <p:nvPr/>
        </p:nvPicPr>
        <p:blipFill rotWithShape="1">
          <a:blip r:embed="rId2"/>
          <a:srcRect l="24436" t="18736" r="24677" b="6924"/>
          <a:stretch/>
        </p:blipFill>
        <p:spPr>
          <a:xfrm>
            <a:off x="1052052" y="1000431"/>
            <a:ext cx="6204155" cy="4857137"/>
          </a:xfrm>
          <a:prstGeom prst="rect">
            <a:avLst/>
          </a:prstGeom>
        </p:spPr>
      </p:pic>
      <p:pic>
        <p:nvPicPr>
          <p:cNvPr id="6" name="Picture 5">
            <a:extLst>
              <a:ext uri="{FF2B5EF4-FFF2-40B4-BE49-F238E27FC236}">
                <a16:creationId xmlns:a16="http://schemas.microsoft.com/office/drawing/2014/main" id="{6608AE7D-73E1-3EFE-7C66-2B99AD08B529}"/>
              </a:ext>
            </a:extLst>
          </p:cNvPr>
          <p:cNvPicPr>
            <a:picLocks noChangeAspect="1"/>
          </p:cNvPicPr>
          <p:nvPr/>
        </p:nvPicPr>
        <p:blipFill>
          <a:blip r:embed="rId3"/>
          <a:stretch>
            <a:fillRect/>
          </a:stretch>
        </p:blipFill>
        <p:spPr>
          <a:xfrm>
            <a:off x="1125792" y="312173"/>
            <a:ext cx="1551898" cy="444910"/>
          </a:xfrm>
          <a:prstGeom prst="rect">
            <a:avLst/>
          </a:prstGeom>
        </p:spPr>
      </p:pic>
      <p:sp>
        <p:nvSpPr>
          <p:cNvPr id="7" name="TextBox 6">
            <a:extLst>
              <a:ext uri="{FF2B5EF4-FFF2-40B4-BE49-F238E27FC236}">
                <a16:creationId xmlns:a16="http://schemas.microsoft.com/office/drawing/2014/main" id="{27605599-F443-590E-102B-5821DC523C4E}"/>
              </a:ext>
            </a:extLst>
          </p:cNvPr>
          <p:cNvSpPr txBox="1"/>
          <p:nvPr/>
        </p:nvSpPr>
        <p:spPr>
          <a:xfrm>
            <a:off x="7865806" y="2413337"/>
            <a:ext cx="2949677"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This lines visuals shows the Spotify position of the tracks according to each month.</a:t>
            </a:r>
          </a:p>
          <a:p>
            <a:pPr marL="285750" indent="-285750">
              <a:buFont typeface="Arial" panose="020B0604020202020204" pitchFamily="34" charset="0"/>
              <a:buChar char="•"/>
            </a:pPr>
            <a:r>
              <a:rPr lang="en-IN" dirty="0"/>
              <a:t>Several other details are included in the dashboard visuals.</a:t>
            </a:r>
          </a:p>
        </p:txBody>
      </p:sp>
    </p:spTree>
    <p:extLst>
      <p:ext uri="{BB962C8B-B14F-4D97-AF65-F5344CB8AC3E}">
        <p14:creationId xmlns:p14="http://schemas.microsoft.com/office/powerpoint/2010/main" val="415329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429ED7-F6E4-2F52-D3E1-97D2570FB8D5}"/>
              </a:ext>
            </a:extLst>
          </p:cNvPr>
          <p:cNvPicPr>
            <a:picLocks noChangeAspect="1"/>
          </p:cNvPicPr>
          <p:nvPr/>
        </p:nvPicPr>
        <p:blipFill rotWithShape="1">
          <a:blip r:embed="rId2"/>
          <a:srcRect l="29679" t="23402" r="6854" b="7526"/>
          <a:stretch/>
        </p:blipFill>
        <p:spPr>
          <a:xfrm>
            <a:off x="1032387" y="1317522"/>
            <a:ext cx="7148052" cy="4513008"/>
          </a:xfrm>
          <a:prstGeom prst="rect">
            <a:avLst/>
          </a:prstGeom>
        </p:spPr>
      </p:pic>
      <p:pic>
        <p:nvPicPr>
          <p:cNvPr id="4" name="Picture 3">
            <a:extLst>
              <a:ext uri="{FF2B5EF4-FFF2-40B4-BE49-F238E27FC236}">
                <a16:creationId xmlns:a16="http://schemas.microsoft.com/office/drawing/2014/main" id="{F9A46FA6-EB25-176F-1DC1-91E62B6F9FF1}"/>
              </a:ext>
            </a:extLst>
          </p:cNvPr>
          <p:cNvPicPr>
            <a:picLocks noChangeAspect="1"/>
          </p:cNvPicPr>
          <p:nvPr/>
        </p:nvPicPr>
        <p:blipFill>
          <a:blip r:embed="rId3"/>
          <a:stretch>
            <a:fillRect/>
          </a:stretch>
        </p:blipFill>
        <p:spPr>
          <a:xfrm>
            <a:off x="1032387" y="430160"/>
            <a:ext cx="1551898" cy="444910"/>
          </a:xfrm>
          <a:prstGeom prst="rect">
            <a:avLst/>
          </a:prstGeom>
        </p:spPr>
      </p:pic>
      <p:sp>
        <p:nvSpPr>
          <p:cNvPr id="5" name="TextBox 4">
            <a:extLst>
              <a:ext uri="{FF2B5EF4-FFF2-40B4-BE49-F238E27FC236}">
                <a16:creationId xmlns:a16="http://schemas.microsoft.com/office/drawing/2014/main" id="{8F500A29-C299-A02A-4B04-9A3CF537DC38}"/>
              </a:ext>
            </a:extLst>
          </p:cNvPr>
          <p:cNvSpPr txBox="1"/>
          <p:nvPr/>
        </p:nvSpPr>
        <p:spPr>
          <a:xfrm>
            <a:off x="8298426" y="2551837"/>
            <a:ext cx="267437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map visual shows the streams and positions of the tracks across several countries according to the month.</a:t>
            </a:r>
          </a:p>
        </p:txBody>
      </p:sp>
    </p:spTree>
    <p:extLst>
      <p:ext uri="{BB962C8B-B14F-4D97-AF65-F5344CB8AC3E}">
        <p14:creationId xmlns:p14="http://schemas.microsoft.com/office/powerpoint/2010/main" val="232177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{B00EB56E-EDD5-448C-AC76-5C266C646CEC}tf16401375</Template>
  <TotalTime>191</TotalTime>
  <Words>458</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Bahnschrift SemiBold</vt:lpstr>
      <vt:lpstr>Calibri</vt:lpstr>
      <vt:lpstr>MS Shell Dlg 2</vt:lpstr>
      <vt:lpstr>Wingdings</vt:lpstr>
      <vt:lpstr>Wingdings 3</vt:lpstr>
      <vt:lpstr>Madison</vt:lpstr>
      <vt:lpstr>SPOTIFY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Performance Indicators(KPIs)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Dharmalingam</dc:creator>
  <cp:lastModifiedBy>Pavithra Dharmalingam</cp:lastModifiedBy>
  <cp:revision>1</cp:revision>
  <dcterms:created xsi:type="dcterms:W3CDTF">2024-06-27T08:46:31Z</dcterms:created>
  <dcterms:modified xsi:type="dcterms:W3CDTF">2024-06-28T12:23:19Z</dcterms:modified>
</cp:coreProperties>
</file>