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6" r:id="rId4"/>
    <p:sldId id="259" r:id="rId5"/>
    <p:sldId id="263" r:id="rId6"/>
    <p:sldId id="264" r:id="rId7"/>
    <p:sldId id="270" r:id="rId8"/>
    <p:sldId id="269" r:id="rId9"/>
    <p:sldId id="280" r:id="rId10"/>
    <p:sldId id="271" r:id="rId11"/>
    <p:sldId id="281" r:id="rId12"/>
    <p:sldId id="272" r:id="rId13"/>
    <p:sldId id="282"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p:cViewPr varScale="1">
        <p:scale>
          <a:sx n="70" d="100"/>
          <a:sy n="70" d="100"/>
        </p:scale>
        <p:origin x="13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3AE120-A676-4B0F-AAF8-FE8771505AD2}"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3AE120-A676-4B0F-AAF8-FE8771505AD2}"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AE120-A676-4B0F-AAF8-FE8771505AD2}" type="datetimeFigureOut">
              <a:rPr lang="en-US" smtClean="0"/>
              <a:pPr/>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3AE120-A676-4B0F-AAF8-FE8771505AD2}"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3AE120-A676-4B0F-AAF8-FE8771505AD2}" type="datetimeFigureOut">
              <a:rPr lang="en-US" smtClean="0"/>
              <a:pPr/>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3AE120-A676-4B0F-AAF8-FE8771505AD2}" type="datetimeFigureOut">
              <a:rPr lang="en-US" smtClean="0"/>
              <a:pPr/>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E120-A676-4B0F-AAF8-FE8771505AD2}" type="datetimeFigureOut">
              <a:rPr lang="en-US" smtClean="0"/>
              <a:pPr/>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AE120-A676-4B0F-AAF8-FE8771505AD2}" type="datetimeFigureOut">
              <a:rPr lang="en-US" smtClean="0"/>
              <a:pPr/>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C3E6-D82A-4716-85A3-1EF80B265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AE120-A676-4B0F-AAF8-FE8771505AD2}" type="datetimeFigureOut">
              <a:rPr lang="en-US" smtClean="0"/>
              <a:pPr/>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1C3E6-D82A-4716-85A3-1EF80B265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581400" y="0"/>
            <a:ext cx="16230600" cy="6172200"/>
          </a:xfrm>
        </p:spPr>
        <p:txBody>
          <a:bodyPr>
            <a:normAutofit/>
          </a:bodyPr>
          <a:lstStyle/>
          <a:p>
            <a:r>
              <a:rPr lang="en-US" sz="2400" b="1" dirty="0">
                <a:solidFill>
                  <a:schemeClr val="tx1">
                    <a:lumMod val="95000"/>
                    <a:lumOff val="5000"/>
                  </a:schemeClr>
                </a:solidFill>
              </a:rPr>
              <a:t>DEPARTMENT OF ELECTRONICS AND COMMUNICATION ENGINEERING</a:t>
            </a:r>
            <a:br>
              <a:rPr lang="en-US" sz="2400" b="1" dirty="0">
                <a:solidFill>
                  <a:schemeClr val="tx1">
                    <a:lumMod val="95000"/>
                    <a:lumOff val="5000"/>
                  </a:schemeClr>
                </a:solidFill>
              </a:rPr>
            </a:br>
            <a:r>
              <a:rPr lang="en-US" sz="2400" b="1" dirty="0">
                <a:solidFill>
                  <a:srgbClr val="FF0000"/>
                </a:solidFill>
              </a:rPr>
              <a:t>18ECP103L – MINOR PROJECT 2</a:t>
            </a:r>
            <a:br>
              <a:rPr lang="en-US" sz="2400" b="1" dirty="0">
                <a:solidFill>
                  <a:schemeClr val="tx1">
                    <a:lumMod val="95000"/>
                    <a:lumOff val="5000"/>
                  </a:schemeClr>
                </a:solidFill>
              </a:rPr>
            </a:br>
            <a:r>
              <a:rPr lang="en-US" sz="2400" b="1" dirty="0">
                <a:solidFill>
                  <a:schemeClr val="tx1">
                    <a:lumMod val="95000"/>
                    <a:lumOff val="5000"/>
                  </a:schemeClr>
                </a:solidFill>
              </a:rPr>
              <a:t>TRIPLE BAND MIMO ANTENNA FOR 5G MOBILE APLLICATION</a:t>
            </a:r>
            <a:br>
              <a:rPr lang="en-US" sz="2400" b="1" dirty="0">
                <a:solidFill>
                  <a:schemeClr val="tx1">
                    <a:lumMod val="95000"/>
                    <a:lumOff val="5000"/>
                  </a:schemeClr>
                </a:solidFill>
              </a:rPr>
            </a:br>
            <a:r>
              <a:rPr lang="en-US" sz="2400" b="1" dirty="0">
                <a:solidFill>
                  <a:srgbClr val="FF0000"/>
                </a:solidFill>
              </a:rPr>
              <a:t>BATCH NO:35</a:t>
            </a:r>
            <a:br>
              <a:rPr lang="en-US" sz="2400" b="1" dirty="0">
                <a:solidFill>
                  <a:srgbClr val="FF0000"/>
                </a:solidFill>
              </a:rPr>
            </a:br>
            <a:endParaRPr lang="en-US" sz="2400" b="1" dirty="0">
              <a:solidFill>
                <a:schemeClr val="tx1">
                  <a:lumMod val="95000"/>
                  <a:lumOff val="5000"/>
                </a:schemeClr>
              </a:solidFill>
            </a:endParaRPr>
          </a:p>
        </p:txBody>
      </p:sp>
      <p:sp>
        <p:nvSpPr>
          <p:cNvPr id="7" name="Subtitle 6"/>
          <p:cNvSpPr>
            <a:spLocks noGrp="1"/>
          </p:cNvSpPr>
          <p:nvPr>
            <p:ph type="subTitle" idx="1"/>
          </p:nvPr>
        </p:nvSpPr>
        <p:spPr>
          <a:xfrm>
            <a:off x="304800" y="3886200"/>
            <a:ext cx="8077200" cy="1752600"/>
          </a:xfrm>
        </p:spPr>
        <p:txBody>
          <a:bodyPr>
            <a:normAutofit fontScale="92500" lnSpcReduction="10000"/>
          </a:bodyPr>
          <a:lstStyle/>
          <a:p>
            <a:pPr algn="just"/>
            <a:r>
              <a:rPr lang="en-US" sz="2000" b="1" dirty="0">
                <a:solidFill>
                  <a:srgbClr val="FF0000"/>
                </a:solidFill>
              </a:rPr>
              <a:t>          PRESENTED BY:</a:t>
            </a:r>
          </a:p>
          <a:p>
            <a:pPr algn="just"/>
            <a:r>
              <a:rPr lang="en-US" sz="2000" b="1" dirty="0">
                <a:solidFill>
                  <a:schemeClr val="tx1"/>
                </a:solidFill>
              </a:rPr>
              <a:t> S.PADMAVATHI [927621BEC141]                                                       </a:t>
            </a:r>
            <a:r>
              <a:rPr lang="en-US" sz="2000" b="1" dirty="0">
                <a:solidFill>
                  <a:srgbClr val="FF0000"/>
                </a:solidFill>
              </a:rPr>
              <a:t>GUIDE:</a:t>
            </a:r>
          </a:p>
          <a:p>
            <a:pPr algn="just"/>
            <a:r>
              <a:rPr lang="en-US" sz="2000" b="1" dirty="0">
                <a:solidFill>
                  <a:schemeClr val="tx1"/>
                </a:solidFill>
              </a:rPr>
              <a:t>K.NAVEENA   [927621BEC136]                                             </a:t>
            </a:r>
            <a:r>
              <a:rPr lang="en-US" sz="2000" b="1" dirty="0" err="1">
                <a:solidFill>
                  <a:schemeClr val="tx1"/>
                </a:solidFill>
              </a:rPr>
              <a:t>Mr.M.DHAMODHARAN</a:t>
            </a:r>
            <a:endParaRPr lang="en-US" sz="2000" b="1" dirty="0">
              <a:solidFill>
                <a:schemeClr val="tx1"/>
              </a:solidFill>
            </a:endParaRPr>
          </a:p>
          <a:p>
            <a:pPr algn="just"/>
            <a:r>
              <a:rPr lang="en-US" sz="2000" b="1" dirty="0">
                <a:solidFill>
                  <a:schemeClr val="tx1"/>
                </a:solidFill>
              </a:rPr>
              <a:t>G.PAVITHRA [927621BEC143]                                                    Professor/ECE</a:t>
            </a:r>
          </a:p>
          <a:p>
            <a:pPr algn="just"/>
            <a:r>
              <a:rPr lang="en-US" sz="2000" b="1" dirty="0">
                <a:solidFill>
                  <a:schemeClr val="tx1"/>
                </a:solidFill>
              </a:rPr>
              <a:t>G.PAVIPRAVEENA  [927621BEC142]</a:t>
            </a:r>
          </a:p>
        </p:txBody>
      </p:sp>
      <p:sp>
        <p:nvSpPr>
          <p:cNvPr id="18434" name="AutoShape 2" descr="C:\Users\The Best\Pictures\Saved Pictures\background.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5" descr="kr.png"/>
          <p:cNvPicPr>
            <a:picLocks noChangeAspect="1"/>
          </p:cNvPicPr>
          <p:nvPr/>
        </p:nvPicPr>
        <p:blipFill>
          <a:blip r:embed="rId2"/>
          <a:srcRect/>
          <a:stretch>
            <a:fillRect/>
          </a:stretch>
        </p:blipFill>
        <p:spPr bwMode="auto">
          <a:xfrm>
            <a:off x="7315200" y="304800"/>
            <a:ext cx="1535113" cy="1371600"/>
          </a:xfrm>
          <a:prstGeom prst="rect">
            <a:avLst/>
          </a:prstGeom>
          <a:noFill/>
          <a:ln w="9525">
            <a:noFill/>
            <a:miter lim="800000"/>
            <a:headEnd/>
            <a:tailEnd/>
          </a:ln>
        </p:spPr>
      </p:pic>
      <p:pic>
        <p:nvPicPr>
          <p:cNvPr id="11" name="Picture 4" descr="m.k.png"/>
          <p:cNvPicPr>
            <a:picLocks noChangeAspect="1"/>
          </p:cNvPicPr>
          <p:nvPr/>
        </p:nvPicPr>
        <p:blipFill>
          <a:blip r:embed="rId3"/>
          <a:srcRect/>
          <a:stretch>
            <a:fillRect/>
          </a:stretch>
        </p:blipFill>
        <p:spPr bwMode="auto">
          <a:xfrm>
            <a:off x="304800" y="381000"/>
            <a:ext cx="3048000" cy="1447800"/>
          </a:xfrm>
          <a:prstGeom prst="rect">
            <a:avLst/>
          </a:prstGeom>
          <a:noFill/>
          <a:ln w="9525">
            <a:noFill/>
            <a:miter lim="800000"/>
            <a:headEnd/>
            <a:tailEnd/>
          </a:ln>
        </p:spPr>
      </p:pic>
      <p:pic>
        <p:nvPicPr>
          <p:cNvPr id="12" name="image2.jpeg" descr="MKCE ECE Dept"/>
          <p:cNvPicPr>
            <a:picLocks noChangeAspect="1" noChangeArrowheads="1"/>
          </p:cNvPicPr>
          <p:nvPr/>
        </p:nvPicPr>
        <p:blipFill>
          <a:blip r:embed="rId4"/>
          <a:srcRect/>
          <a:stretch>
            <a:fillRect/>
          </a:stretch>
        </p:blipFill>
        <p:spPr bwMode="auto">
          <a:xfrm>
            <a:off x="3962400" y="457200"/>
            <a:ext cx="1752600" cy="1447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6CE-F845-AC90-12C1-B51B8573156B}"/>
              </a:ext>
            </a:extLst>
          </p:cNvPr>
          <p:cNvSpPr>
            <a:spLocks noGrp="1"/>
          </p:cNvSpPr>
          <p:nvPr>
            <p:ph type="title"/>
          </p:nvPr>
        </p:nvSpPr>
        <p:spPr/>
        <p:txBody>
          <a:bodyPr/>
          <a:lstStyle/>
          <a:p>
            <a:r>
              <a:rPr lang="en-US" dirty="0"/>
              <a:t>VSWR</a:t>
            </a:r>
          </a:p>
        </p:txBody>
      </p:sp>
      <p:pic>
        <p:nvPicPr>
          <p:cNvPr id="4" name="Content Placeholder 3">
            <a:extLst>
              <a:ext uri="{FF2B5EF4-FFF2-40B4-BE49-F238E27FC236}">
                <a16:creationId xmlns:a16="http://schemas.microsoft.com/office/drawing/2014/main" id="{2466D4D0-4489-C3EF-E4C9-04E10CCE9046}"/>
              </a:ext>
            </a:extLst>
          </p:cNvPr>
          <p:cNvPicPr>
            <a:picLocks noGrp="1" noChangeAspect="1"/>
          </p:cNvPicPr>
          <p:nvPr>
            <p:ph idx="1"/>
          </p:nvPr>
        </p:nvPicPr>
        <p:blipFill>
          <a:blip r:embed="rId2"/>
          <a:stretch>
            <a:fillRect/>
          </a:stretch>
        </p:blipFill>
        <p:spPr>
          <a:xfrm>
            <a:off x="457200" y="1673240"/>
            <a:ext cx="8229600" cy="4379882"/>
          </a:xfrm>
          <a:prstGeom prst="rect">
            <a:avLst/>
          </a:prstGeom>
        </p:spPr>
      </p:pic>
    </p:spTree>
    <p:extLst>
      <p:ext uri="{BB962C8B-B14F-4D97-AF65-F5344CB8AC3E}">
        <p14:creationId xmlns:p14="http://schemas.microsoft.com/office/powerpoint/2010/main" val="281591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DFBA-32FA-4D59-084E-18E3A270E3B1}"/>
              </a:ext>
            </a:extLst>
          </p:cNvPr>
          <p:cNvSpPr>
            <a:spLocks noGrp="1"/>
          </p:cNvSpPr>
          <p:nvPr>
            <p:ph type="title"/>
          </p:nvPr>
        </p:nvSpPr>
        <p:spPr/>
        <p:txBody>
          <a:bodyPr/>
          <a:lstStyle/>
          <a:p>
            <a:r>
              <a:rPr lang="en-US" dirty="0"/>
              <a:t>VSWR</a:t>
            </a:r>
          </a:p>
        </p:txBody>
      </p:sp>
      <p:sp>
        <p:nvSpPr>
          <p:cNvPr id="3" name="Content Placeholder 2">
            <a:extLst>
              <a:ext uri="{FF2B5EF4-FFF2-40B4-BE49-F238E27FC236}">
                <a16:creationId xmlns:a16="http://schemas.microsoft.com/office/drawing/2014/main" id="{40FF3901-5347-4302-4387-8F99ACFC077A}"/>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The VSWR is a parameter that describes how RF power is absorbed by a load in an antenna system.</a:t>
            </a:r>
          </a:p>
          <a:p>
            <a:r>
              <a:rPr lang="en-US" sz="2400" dirty="0">
                <a:effectLst/>
                <a:latin typeface="Times New Roman" panose="02020603050405020304" pitchFamily="18" charset="0"/>
                <a:ea typeface="Times New Roman" panose="02020603050405020304" pitchFamily="18" charset="0"/>
              </a:rPr>
              <a:t> The VSWR is used to check the working status of the antenna feeder systems. The antenna feeder subsystem includes antenna, feeder line, RF frequency connector, arrester and other accessory equipment. </a:t>
            </a:r>
          </a:p>
          <a:p>
            <a:r>
              <a:rPr lang="en-US" sz="2400" dirty="0">
                <a:effectLst/>
                <a:latin typeface="Times New Roman" panose="02020603050405020304" pitchFamily="18" charset="0"/>
                <a:ea typeface="Times New Roman" panose="02020603050405020304" pitchFamily="18" charset="0"/>
              </a:rPr>
              <a:t>The maximum transfer of power to the load occurs only when the load impedance perfectly matches the signal source impedance. If not, the signal will be to some degree reflected back to the signal source. </a:t>
            </a:r>
          </a:p>
          <a:p>
            <a:endParaRPr lang="en-US" dirty="0"/>
          </a:p>
        </p:txBody>
      </p:sp>
    </p:spTree>
    <p:extLst>
      <p:ext uri="{BB962C8B-B14F-4D97-AF65-F5344CB8AC3E}">
        <p14:creationId xmlns:p14="http://schemas.microsoft.com/office/powerpoint/2010/main" val="51553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C9C5-9A25-D98B-540B-C4F8275D2E5A}"/>
              </a:ext>
            </a:extLst>
          </p:cNvPr>
          <p:cNvSpPr>
            <a:spLocks noGrp="1"/>
          </p:cNvSpPr>
          <p:nvPr>
            <p:ph type="title"/>
          </p:nvPr>
        </p:nvSpPr>
        <p:spPr/>
        <p:txBody>
          <a:bodyPr/>
          <a:lstStyle/>
          <a:p>
            <a:r>
              <a:rPr lang="en-US" dirty="0"/>
              <a:t>GAIN</a:t>
            </a:r>
          </a:p>
        </p:txBody>
      </p:sp>
      <p:pic>
        <p:nvPicPr>
          <p:cNvPr id="4" name="Content Placeholder 3">
            <a:extLst>
              <a:ext uri="{FF2B5EF4-FFF2-40B4-BE49-F238E27FC236}">
                <a16:creationId xmlns:a16="http://schemas.microsoft.com/office/drawing/2014/main" id="{EA5FB98B-F1FB-8981-8CF1-CDBA61FA3E50}"/>
              </a:ext>
            </a:extLst>
          </p:cNvPr>
          <p:cNvPicPr>
            <a:picLocks noGrp="1" noChangeAspect="1"/>
          </p:cNvPicPr>
          <p:nvPr>
            <p:ph idx="1"/>
          </p:nvPr>
        </p:nvPicPr>
        <p:blipFill>
          <a:blip r:embed="rId2"/>
          <a:stretch>
            <a:fillRect/>
          </a:stretch>
        </p:blipFill>
        <p:spPr>
          <a:xfrm>
            <a:off x="457200" y="1676253"/>
            <a:ext cx="8229600" cy="4373857"/>
          </a:xfrm>
          <a:prstGeom prst="rect">
            <a:avLst/>
          </a:prstGeom>
        </p:spPr>
      </p:pic>
    </p:spTree>
    <p:extLst>
      <p:ext uri="{BB962C8B-B14F-4D97-AF65-F5344CB8AC3E}">
        <p14:creationId xmlns:p14="http://schemas.microsoft.com/office/powerpoint/2010/main" val="241008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3C36-2C6A-0CAF-C313-4A8E42075C52}"/>
              </a:ext>
            </a:extLst>
          </p:cNvPr>
          <p:cNvSpPr>
            <a:spLocks noGrp="1"/>
          </p:cNvSpPr>
          <p:nvPr>
            <p:ph type="title"/>
          </p:nvPr>
        </p:nvSpPr>
        <p:spPr/>
        <p:txBody>
          <a:bodyPr/>
          <a:lstStyle/>
          <a:p>
            <a:r>
              <a:rPr lang="en-US" dirty="0"/>
              <a:t>GAIN</a:t>
            </a:r>
          </a:p>
        </p:txBody>
      </p:sp>
      <p:sp>
        <p:nvSpPr>
          <p:cNvPr id="3" name="Content Placeholder 2">
            <a:extLst>
              <a:ext uri="{FF2B5EF4-FFF2-40B4-BE49-F238E27FC236}">
                <a16:creationId xmlns:a16="http://schemas.microsoft.com/office/drawing/2014/main" id="{88EF9460-543C-8EEC-C8CF-87B96C97F04A}"/>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rPr>
              <a:t>Gain is a measure of the ability of the antenna to direct the input power into radiation in a particular direction and is measured at the peak radiation intensity.</a:t>
            </a:r>
          </a:p>
          <a:p>
            <a:r>
              <a:rPr lang="en-US" sz="2800" dirty="0">
                <a:effectLst/>
                <a:latin typeface="Times New Roman" panose="02020603050405020304" pitchFamily="18" charset="0"/>
                <a:ea typeface="Times New Roman" panose="02020603050405020304" pitchFamily="18" charset="0"/>
              </a:rPr>
              <a:t>Gain is achieved by directing the radiation away from other parts of the radiation sphere. In general, gain is defined as the gain-biased pattern of the antenna.</a:t>
            </a:r>
          </a:p>
        </p:txBody>
      </p:sp>
    </p:spTree>
    <p:extLst>
      <p:ext uri="{BB962C8B-B14F-4D97-AF65-F5344CB8AC3E}">
        <p14:creationId xmlns:p14="http://schemas.microsoft.com/office/powerpoint/2010/main" val="70036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4A74-9947-E9F6-419D-190E0DBCC613}"/>
              </a:ext>
            </a:extLst>
          </p:cNvPr>
          <p:cNvSpPr>
            <a:spLocks noGrp="1"/>
          </p:cNvSpPr>
          <p:nvPr>
            <p:ph type="title"/>
          </p:nvPr>
        </p:nvSpPr>
        <p:spPr>
          <a:xfrm>
            <a:off x="628650" y="357167"/>
            <a:ext cx="7886700" cy="1285884"/>
          </a:xfrm>
        </p:spPr>
        <p:txBody>
          <a:bodyPr>
            <a:normAutofit/>
          </a:bodyPr>
          <a:lstStyle/>
          <a:p>
            <a:r>
              <a:rPr lang="en-IN" sz="27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3A4E030-C9C3-C2B0-4E2D-AC85D2D64747}"/>
              </a:ext>
            </a:extLst>
          </p:cNvPr>
          <p:cNvSpPr>
            <a:spLocks noGrp="1"/>
          </p:cNvSpPr>
          <p:nvPr>
            <p:ph idx="1"/>
          </p:nvPr>
        </p:nvSpPr>
        <p:spPr>
          <a:xfrm>
            <a:off x="628650" y="1924835"/>
            <a:ext cx="7886700" cy="3565137"/>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We present the design process followed by simulation and measurement verifications.</a:t>
            </a:r>
          </a:p>
          <a:p>
            <a:r>
              <a:rPr lang="en-US" dirty="0">
                <a:latin typeface="Times New Roman" panose="02020603050405020304" pitchFamily="18" charset="0"/>
                <a:cs typeface="Times New Roman" panose="02020603050405020304" pitchFamily="18" charset="0"/>
              </a:rPr>
              <a:t>A novel MIMO antenna suitable for 5G frequency band is proposed in this paper.</a:t>
            </a:r>
          </a:p>
          <a:p>
            <a:r>
              <a:rPr lang="en-US" dirty="0">
                <a:latin typeface="Times New Roman" panose="02020603050405020304" pitchFamily="18" charset="0"/>
                <a:cs typeface="Times New Roman" panose="02020603050405020304" pitchFamily="18" charset="0"/>
              </a:rPr>
              <a:t> By using an appropriate feeding structure and feeding method, three resonant modes are excited. </a:t>
            </a:r>
          </a:p>
          <a:p>
            <a:r>
              <a:rPr lang="en-US" dirty="0">
                <a:latin typeface="Times New Roman" panose="02020603050405020304" pitchFamily="18" charset="0"/>
                <a:cs typeface="Times New Roman" panose="02020603050405020304" pitchFamily="18" charset="0"/>
              </a:rPr>
              <a:t>The prototype antenna shows good bandwidth performance and radiation efficiency, making it an appealing structure to be employed for 5G mobile terminal communication.</a:t>
            </a:r>
          </a:p>
          <a:p>
            <a:pPr algn="just"/>
            <a:endParaRPr lang="en-IN" dirty="0"/>
          </a:p>
        </p:txBody>
      </p:sp>
    </p:spTree>
    <p:extLst>
      <p:ext uri="{BB962C8B-B14F-4D97-AF65-F5344CB8AC3E}">
        <p14:creationId xmlns:p14="http://schemas.microsoft.com/office/powerpoint/2010/main" val="392845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928694"/>
          </a:xfrm>
        </p:spPr>
        <p:txBody>
          <a:bodyPr>
            <a:normAutofit/>
          </a:bodyPr>
          <a:lstStyle/>
          <a:p>
            <a:r>
              <a:rPr lang="en-US" sz="28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4800" y="1219200"/>
            <a:ext cx="8534400" cy="6858000"/>
          </a:xfrm>
        </p:spPr>
        <p:txBody>
          <a:bodyPr>
            <a:normAutofit/>
          </a:bodyPr>
          <a:lstStyle/>
          <a:p>
            <a:r>
              <a:rPr lang="en-US" sz="2400" dirty="0">
                <a:latin typeface="Times New Roman" panose="02020603050405020304" pitchFamily="18" charset="0"/>
                <a:cs typeface="Times New Roman" panose="02020603050405020304" pitchFamily="18" charset="0"/>
              </a:rPr>
              <a:t>J. G. Andrews, et al, “What will 5G be?,” IEEE Journal on Selected Areas in Communications, vol. 32, no. 6, pp. 1065-1082, June 2014.</a:t>
            </a:r>
          </a:p>
          <a:p>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Ren</a:t>
            </a:r>
            <a:r>
              <a:rPr lang="en-US" sz="2400" dirty="0">
                <a:latin typeface="Times New Roman" panose="02020603050405020304" pitchFamily="18" charset="0"/>
                <a:cs typeface="Times New Roman" panose="02020603050405020304" pitchFamily="18" charset="0"/>
              </a:rPr>
              <a:t>, A. Zhao and S. Wu, "Dual-Band MIMO Antenna System for 5G Mobile Terminals," 2019 13th European Conference on Antennas and Propagation (</a:t>
            </a:r>
            <a:r>
              <a:rPr lang="en-US" sz="2400" dirty="0" err="1">
                <a:latin typeface="Times New Roman" panose="02020603050405020304" pitchFamily="18" charset="0"/>
                <a:cs typeface="Times New Roman" panose="02020603050405020304" pitchFamily="18" charset="0"/>
              </a:rPr>
              <a:t>EuCAP</a:t>
            </a:r>
            <a:r>
              <a:rPr lang="en-US" sz="2400" dirty="0">
                <a:latin typeface="Times New Roman" panose="02020603050405020304" pitchFamily="18" charset="0"/>
                <a:cs typeface="Times New Roman" panose="02020603050405020304" pitchFamily="18" charset="0"/>
              </a:rPr>
              <a:t>), Krakow, Poland, 2019, pp. 1-4. </a:t>
            </a:r>
          </a:p>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Nej</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Ghosh</a:t>
            </a:r>
            <a:r>
              <a:rPr lang="en-US" sz="2400" dirty="0">
                <a:latin typeface="Times New Roman" panose="02020603050405020304" pitchFamily="18" charset="0"/>
                <a:cs typeface="Times New Roman" panose="02020603050405020304" pitchFamily="18" charset="0"/>
              </a:rPr>
              <a:t>, "Design of Meander Line Triple Band Antenna for Wireless Applications," 2020 </a:t>
            </a:r>
          </a:p>
          <a:p>
            <a:endParaRPr lang="en-US" sz="2400" dirty="0"/>
          </a:p>
          <a:p>
            <a:endParaRPr lang="en-US" sz="2400" dirty="0">
              <a:latin typeface="Times New Roman" panose="02020603050405020304" pitchFamily="18" charset="0"/>
              <a:cs typeface="Times New Roman" panose="02020603050405020304" pitchFamily="18" charset="0"/>
            </a:endParaRPr>
          </a:p>
          <a:p>
            <a:endParaRPr lang="en-US" sz="2400" dirty="0"/>
          </a:p>
          <a:p>
            <a:pPr>
              <a:buNone/>
            </a:pPr>
            <a:r>
              <a:rPr lang="en-US" dirty="0"/>
              <a:t> </a:t>
            </a:r>
          </a:p>
          <a:p>
            <a:pPr>
              <a:buNone/>
            </a:pPr>
            <a:endParaRPr lang="en-US" dirty="0"/>
          </a:p>
        </p:txBody>
      </p:sp>
      <p:sp>
        <p:nvSpPr>
          <p:cNvPr id="21506" name="AutoShape 2"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background.webp (2000×133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Antenna</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Abstract </a:t>
            </a:r>
          </a:p>
          <a:p>
            <a:r>
              <a:rPr lang="en-US" dirty="0">
                <a:latin typeface="Times New Roman" panose="02020603050405020304" pitchFamily="18" charset="0"/>
                <a:cs typeface="Times New Roman" panose="02020603050405020304" pitchFamily="18" charset="0"/>
              </a:rPr>
              <a:t>Software used</a:t>
            </a:r>
          </a:p>
          <a:p>
            <a:r>
              <a:rPr lang="en-US" dirty="0">
                <a:latin typeface="Times New Roman" panose="02020603050405020304" pitchFamily="18" charset="0"/>
                <a:cs typeface="Times New Roman" panose="02020603050405020304" pitchFamily="18" charset="0"/>
              </a:rPr>
              <a:t>Result and Conclusion</a:t>
            </a:r>
          </a:p>
          <a:p>
            <a:r>
              <a:rPr lang="en-US" dirty="0">
                <a:latin typeface="Times New Roman" panose="02020603050405020304" pitchFamily="18" charset="0"/>
                <a:cs typeface="Times New Roman" panose="02020603050405020304" pitchFamily="18" charset="0"/>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9DD0F-C0DD-3368-309C-C5BEC72D0046}"/>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ANTENNA </a:t>
            </a:r>
          </a:p>
        </p:txBody>
      </p:sp>
      <p:sp>
        <p:nvSpPr>
          <p:cNvPr id="3" name="Content Placeholder 2">
            <a:extLst>
              <a:ext uri="{FF2B5EF4-FFF2-40B4-BE49-F238E27FC236}">
                <a16:creationId xmlns:a16="http://schemas.microsoft.com/office/drawing/2014/main" id="{8061C11B-2395-7231-6908-9C29819C876A}"/>
              </a:ext>
            </a:extLst>
          </p:cNvPr>
          <p:cNvSpPr>
            <a:spLocks noGrp="1"/>
          </p:cNvSpPr>
          <p:nvPr>
            <p:ph idx="1"/>
          </p:nvPr>
        </p:nvSpPr>
        <p:spPr>
          <a:xfrm>
            <a:off x="457200" y="1643050"/>
            <a:ext cx="8229600" cy="4483113"/>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In order to address the demand of higher data rates and greater channel capacity, multiple input multiple output (MIMO) antenna technology will be applied to fifth-generation (5G) communication applications.</a:t>
            </a:r>
          </a:p>
          <a:p>
            <a:pPr algn="just"/>
            <a:r>
              <a:rPr lang="en-US" dirty="0">
                <a:latin typeface="Times New Roman" panose="02020603050405020304" pitchFamily="18" charset="0"/>
                <a:cs typeface="Times New Roman" panose="02020603050405020304" pitchFamily="18" charset="0"/>
              </a:rPr>
              <a:t>In MIMO solutions, a large number of antennas will be placed in the limited space of the mobile terminal. Increasing spectrum efficiency can effectively improve communication capabilities. </a:t>
            </a:r>
          </a:p>
          <a:p>
            <a:pPr algn="just"/>
            <a:r>
              <a:rPr lang="en-US" dirty="0">
                <a:latin typeface="Times New Roman" panose="02020603050405020304" pitchFamily="18" charset="0"/>
                <a:cs typeface="Times New Roman" panose="02020603050405020304" pitchFamily="18" charset="0"/>
              </a:rPr>
              <a:t>However, due to the limited spectrum resources, it is necessary to increase the operating frequency of the antenna</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4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F0F3-75EF-A142-471A-67753D7573C9}"/>
              </a:ext>
            </a:extLst>
          </p:cNvPr>
          <p:cNvSpPr>
            <a:spLocks noGrp="1"/>
          </p:cNvSpPr>
          <p:nvPr>
            <p:ph type="title"/>
          </p:nvPr>
        </p:nvSpPr>
        <p:spPr>
          <a:xfrm>
            <a:off x="628650" y="304800"/>
            <a:ext cx="7886700" cy="1447800"/>
          </a:xfrm>
        </p:spPr>
        <p:txBody>
          <a:bodyPr>
            <a:normAutofit/>
          </a:bodyPr>
          <a:lstStyle/>
          <a:p>
            <a:r>
              <a:rPr lang="en-IN" sz="27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9699B91-6166-F41C-F2CB-D679B420890E}"/>
              </a:ext>
            </a:extLst>
          </p:cNvPr>
          <p:cNvSpPr>
            <a:spLocks noGrp="1"/>
          </p:cNvSpPr>
          <p:nvPr>
            <p:ph idx="1"/>
          </p:nvPr>
        </p:nvSpPr>
        <p:spPr>
          <a:xfrm>
            <a:off x="214282" y="1232874"/>
            <a:ext cx="8701118" cy="5015526"/>
          </a:xfrm>
        </p:spPr>
        <p:txBody>
          <a:bodyPr>
            <a:normAutofit/>
          </a:bodyPr>
          <a:lstStyle/>
          <a:p>
            <a:pPr marL="274320" marR="788035" indent="452755" algn="just">
              <a:lnSpc>
                <a:spcPct val="115000"/>
              </a:lnSpc>
              <a:spcBef>
                <a:spcPts val="1985"/>
              </a:spcBef>
              <a:spcAft>
                <a:spcPts val="0"/>
              </a:spcAft>
              <a:buNone/>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The main objective of this project is to understand the working and the design of the antenna.</a:t>
            </a:r>
          </a:p>
          <a:p>
            <a:pPr marL="274320" marR="788035" indent="452755" algn="just">
              <a:lnSpc>
                <a:spcPct val="115000"/>
              </a:lnSpc>
              <a:spcBef>
                <a:spcPts val="1985"/>
              </a:spcBef>
              <a:spcAft>
                <a:spcPts val="0"/>
              </a:spcAft>
              <a:buNone/>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Specific Objective: </a:t>
            </a:r>
            <a:endParaRPr lang="en-US" sz="2400" dirty="0">
              <a:effectLst/>
              <a:latin typeface="Times New Roman" panose="02020603050405020304" pitchFamily="18" charset="0"/>
              <a:ea typeface="Times New Roman" panose="02020603050405020304" pitchFamily="18" charset="0"/>
            </a:endParaRPr>
          </a:p>
          <a:p>
            <a:pPr marL="688340" marR="0" algn="just">
              <a:lnSpc>
                <a:spcPct val="115000"/>
              </a:lnSpc>
              <a:spcBef>
                <a:spcPts val="360"/>
              </a:spcBef>
              <a:spcAft>
                <a:spcPts val="0"/>
              </a:spcAft>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design the antenna according to designed specifications.  </a:t>
            </a:r>
            <a:endParaRPr lang="en-US" sz="2400" dirty="0">
              <a:solidFill>
                <a:srgbClr val="000000"/>
              </a:solidFill>
              <a:latin typeface="Times New Roman" panose="02020603050405020304" pitchFamily="18" charset="0"/>
              <a:ea typeface="Times" panose="02020603050405020304" pitchFamily="18" charset="0"/>
              <a:cs typeface="Times New Roman" panose="02020603050405020304" pitchFamily="18" charset="0"/>
            </a:endParaRPr>
          </a:p>
          <a:p>
            <a:pPr marL="688340" marR="0" algn="just">
              <a:lnSpc>
                <a:spcPct val="115000"/>
              </a:lnSpc>
              <a:spcBef>
                <a:spcPts val="360"/>
              </a:spcBef>
              <a:spcAft>
                <a:spcPts val="0"/>
              </a:spcAft>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be acquainted with some of the characteristics of parasitic antenna element modelling and  operations.  </a:t>
            </a:r>
            <a:endParaRPr lang="en-US" sz="2400" dirty="0">
              <a:effectLst/>
              <a:latin typeface="Times New Roman" panose="02020603050405020304" pitchFamily="18" charset="0"/>
              <a:ea typeface="Times New Roman" panose="02020603050405020304" pitchFamily="18" charset="0"/>
            </a:endParaRPr>
          </a:p>
          <a:p>
            <a:pPr marL="727710" marR="0" algn="just">
              <a:lnSpc>
                <a:spcPct val="115000"/>
              </a:lnSpc>
              <a:spcBef>
                <a:spcPts val="1515"/>
              </a:spcBef>
              <a:spcAft>
                <a:spcPts val="0"/>
              </a:spcAft>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To know the antenna radiation pattern.  </a:t>
            </a:r>
            <a:endParaRPr lang="en-US" sz="2400" dirty="0">
              <a:effectLst/>
              <a:latin typeface="Times New Roman" panose="02020603050405020304" pitchFamily="18" charset="0"/>
              <a:ea typeface="Times New Roman" panose="02020603050405020304" pitchFamily="18" charset="0"/>
            </a:endParaRPr>
          </a:p>
          <a:p>
            <a:pPr marL="727710" marR="0" algn="just">
              <a:lnSpc>
                <a:spcPct val="115000"/>
              </a:lnSpc>
              <a:spcBef>
                <a:spcPts val="1515"/>
              </a:spcBef>
              <a:spcAft>
                <a:spcPts val="0"/>
              </a:spcAft>
            </a:pPr>
            <a:r>
              <a:rPr lang="en-US" sz="2400" dirty="0">
                <a:solidFill>
                  <a:srgbClr val="000000"/>
                </a:solidFill>
                <a:effectLst/>
                <a:latin typeface="Times New Roman" panose="02020603050405020304" pitchFamily="18" charset="0"/>
                <a:ea typeface="Times" panose="02020603050405020304" pitchFamily="18" charset="0"/>
                <a:cs typeface="Times New Roman" panose="02020603050405020304" pitchFamily="18" charset="0"/>
              </a:rPr>
              <a:t>Test antenna and verify it performs as expected.</a:t>
            </a:r>
            <a:endParaRPr lang="en-US" sz="2400" dirty="0">
              <a:effectLst/>
              <a:latin typeface="Times New Roman" panose="02020603050405020304" pitchFamily="18" charset="0"/>
              <a:ea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272635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US" sz="32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295400"/>
            <a:ext cx="8229600" cy="4919682"/>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In this paper, a multiple input multiple output (MIMO) 4-antenna array is proposed and designed for 5G mobile terminal communication. </a:t>
            </a:r>
          </a:p>
          <a:p>
            <a:r>
              <a:rPr lang="en-US" dirty="0">
                <a:latin typeface="Times New Roman" panose="02020603050405020304" pitchFamily="18" charset="0"/>
                <a:cs typeface="Times New Roman" panose="02020603050405020304" pitchFamily="18" charset="0"/>
              </a:rPr>
              <a:t>The antenna array is composed of four triple-band antennas placed along the long edges on both sides of the terminal.</a:t>
            </a:r>
          </a:p>
          <a:p>
            <a:r>
              <a:rPr lang="en-US" dirty="0">
                <a:latin typeface="Times New Roman" panose="02020603050405020304" pitchFamily="18" charset="0"/>
                <a:cs typeface="Times New Roman" panose="02020603050405020304" pitchFamily="18" charset="0"/>
              </a:rPr>
              <a:t> It adopts a bent structure to achieve miniaturization and can cover the ISM (Industry Science Medicine) frequency band of 2370-to-2450MHz, and the 5G operating frequency bands of 3510-to-3610MHz and 4830-to-5080MHz allocated by the Ministry of Industry and Information Technology.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fss.png"/>
          <p:cNvPicPr>
            <a:picLocks noChangeAspect="1"/>
          </p:cNvPicPr>
          <p:nvPr/>
        </p:nvPicPr>
        <p:blipFill>
          <a:blip r:embed="rId2"/>
          <a:stretch>
            <a:fillRect/>
          </a:stretch>
        </p:blipFill>
        <p:spPr>
          <a:xfrm>
            <a:off x="5857875" y="2514600"/>
            <a:ext cx="3286125" cy="3124200"/>
          </a:xfrm>
          <a:prstGeom prst="rect">
            <a:avLst/>
          </a:prstGeom>
        </p:spPr>
      </p:pic>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SOFTWARE USED</a:t>
            </a:r>
          </a:p>
        </p:txBody>
      </p:sp>
      <p:sp>
        <p:nvSpPr>
          <p:cNvPr id="3" name="Content Placeholder 2"/>
          <p:cNvSpPr>
            <a:spLocks noGrp="1"/>
          </p:cNvSpPr>
          <p:nvPr>
            <p:ph idx="1"/>
          </p:nvPr>
        </p:nvSpPr>
        <p:spPr/>
        <p:txBody>
          <a:bodyPr/>
          <a:lstStyle/>
          <a:p>
            <a:r>
              <a:rPr lang="en-US" sz="2800" dirty="0" err="1">
                <a:latin typeface="Times New Roman" panose="02020603050405020304" pitchFamily="18" charset="0"/>
                <a:cs typeface="Times New Roman" panose="02020603050405020304" pitchFamily="18" charset="0"/>
              </a:rPr>
              <a:t>Ansys</a:t>
            </a:r>
            <a:r>
              <a:rPr lang="en-US" sz="2800" dirty="0">
                <a:latin typeface="Times New Roman" panose="02020603050405020304" pitchFamily="18" charset="0"/>
                <a:cs typeface="Times New Roman" panose="02020603050405020304" pitchFamily="18" charset="0"/>
              </a:rPr>
              <a:t> HFSS.</a:t>
            </a:r>
          </a:p>
          <a:p>
            <a:r>
              <a:rPr lang="en-US" sz="2800" dirty="0">
                <a:latin typeface="Times New Roman" panose="02020603050405020304" pitchFamily="18" charset="0"/>
                <a:cs typeface="Times New Roman" panose="02020603050405020304" pitchFamily="18" charset="0"/>
              </a:rPr>
              <a:t>HFSS - High Frequency Structure Simulator.</a:t>
            </a:r>
          </a:p>
          <a:p>
            <a:r>
              <a:rPr lang="en-US" sz="2800" dirty="0">
                <a:latin typeface="Times New Roman" panose="02020603050405020304" pitchFamily="18" charset="0"/>
                <a:cs typeface="Times New Roman" panose="02020603050405020304" pitchFamily="18" charset="0"/>
              </a:rPr>
              <a:t>HFSS is the one of the several commercial </a:t>
            </a:r>
          </a:p>
          <a:p>
            <a:pPr>
              <a:buNone/>
            </a:pPr>
            <a:r>
              <a:rPr lang="en-US" sz="2800" dirty="0">
                <a:latin typeface="Times New Roman" panose="02020603050405020304" pitchFamily="18" charset="0"/>
                <a:cs typeface="Times New Roman" panose="02020603050405020304" pitchFamily="18" charset="0"/>
              </a:rPr>
              <a:t> tools used for antenna design, </a:t>
            </a:r>
          </a:p>
          <a:p>
            <a:pPr>
              <a:buNone/>
            </a:pPr>
            <a:r>
              <a:rPr lang="en-US" sz="2800" dirty="0">
                <a:latin typeface="Times New Roman" panose="02020603050405020304" pitchFamily="18" charset="0"/>
                <a:cs typeface="Times New Roman" panose="02020603050405020304" pitchFamily="18" charset="0"/>
              </a:rPr>
              <a:t>transmission lines and packaging</a:t>
            </a:r>
            <a:r>
              <a:rPr lang="en-US" dirty="0"/>
              <a:t>.</a:t>
            </a:r>
          </a:p>
        </p:txBody>
      </p:sp>
      <p:sp>
        <p:nvSpPr>
          <p:cNvPr id="1026" name="AutoShape 2" descr="Ansys HFSS Reviews 2023: Details, Pricing, &amp; Features | G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5390-34BF-7C9B-F2CF-EDCE1A5964A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ANTENNA DESIGNED</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83" y="1639341"/>
            <a:ext cx="8044434" cy="4525963"/>
          </a:xfrm>
        </p:spPr>
      </p:pic>
    </p:spTree>
    <p:extLst>
      <p:ext uri="{BB962C8B-B14F-4D97-AF65-F5344CB8AC3E}">
        <p14:creationId xmlns:p14="http://schemas.microsoft.com/office/powerpoint/2010/main" val="219475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77F0-1AE1-A517-9312-F5BCAABBA4C2}"/>
              </a:ext>
            </a:extLst>
          </p:cNvPr>
          <p:cNvSpPr>
            <a:spLocks noGrp="1"/>
          </p:cNvSpPr>
          <p:nvPr>
            <p:ph type="title"/>
          </p:nvPr>
        </p:nvSpPr>
        <p:spPr>
          <a:xfrm>
            <a:off x="571472" y="214290"/>
            <a:ext cx="8115328" cy="785818"/>
          </a:xfrm>
        </p:spPr>
        <p:txBody>
          <a:bodyPr>
            <a:normAutofit/>
          </a:bodyPr>
          <a:lstStyle/>
          <a:p>
            <a:r>
              <a:rPr lang="en-US" sz="3200" b="1" dirty="0">
                <a:latin typeface="Times New Roman" pitchFamily="18" charset="0"/>
                <a:cs typeface="Times New Roman" pitchFamily="18" charset="0"/>
              </a:rPr>
              <a:t>RESULT</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957" y="1600200"/>
            <a:ext cx="8050085" cy="4525963"/>
          </a:xfrm>
        </p:spPr>
      </p:pic>
    </p:spTree>
    <p:extLst>
      <p:ext uri="{BB962C8B-B14F-4D97-AF65-F5344CB8AC3E}">
        <p14:creationId xmlns:p14="http://schemas.microsoft.com/office/powerpoint/2010/main" val="301634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5B2D-8CF2-C0C7-B461-E3A4322CCE31}"/>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S PARAMETER</a:t>
            </a:r>
          </a:p>
        </p:txBody>
      </p:sp>
      <p:sp>
        <p:nvSpPr>
          <p:cNvPr id="3" name="Content Placeholder 2">
            <a:extLst>
              <a:ext uri="{FF2B5EF4-FFF2-40B4-BE49-F238E27FC236}">
                <a16:creationId xmlns:a16="http://schemas.microsoft.com/office/drawing/2014/main" id="{E7146194-CE3D-6FCF-1793-2131AEC766E8}"/>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rPr>
              <a:t>It is a parameter which indicates the amount of power that is “lost” to the load and does not return as a reflection.</a:t>
            </a:r>
          </a:p>
          <a:p>
            <a:r>
              <a:rPr lang="en-US" sz="2800" dirty="0">
                <a:effectLst/>
                <a:latin typeface="Times New Roman" panose="02020603050405020304" pitchFamily="18" charset="0"/>
                <a:ea typeface="Times New Roman" panose="02020603050405020304" pitchFamily="18" charset="0"/>
              </a:rPr>
              <a:t>A graph of s11 of an antenna vs frequency is called its return loss curve.</a:t>
            </a:r>
            <a:endParaRPr lang="en-US" sz="2800" dirty="0">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For optimum working such a graph must show a dip at the operating frequency and have a minimum dB value at this frequency.</a:t>
            </a:r>
            <a:endParaRPr lang="en-US" sz="2800" dirty="0"/>
          </a:p>
        </p:txBody>
      </p:sp>
    </p:spTree>
    <p:extLst>
      <p:ext uri="{BB962C8B-B14F-4D97-AF65-F5344CB8AC3E}">
        <p14:creationId xmlns:p14="http://schemas.microsoft.com/office/powerpoint/2010/main" val="3982996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445</TotalTime>
  <Words>716</Words>
  <Application>Microsoft Office PowerPoint</Application>
  <PresentationFormat>On-screen Show (4:3)</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DEPARTMENT OF ELECTRONICS AND COMMUNICATION ENGINEERING 18ECP103L – MINOR PROJECT 2 TRIPLE BAND MIMO ANTENNA FOR 5G MOBILE APLLICATION BATCH NO:35 </vt:lpstr>
      <vt:lpstr>CONTENTS</vt:lpstr>
      <vt:lpstr>ANTENNA </vt:lpstr>
      <vt:lpstr>OBJECTIVES</vt:lpstr>
      <vt:lpstr>ABSTRACT</vt:lpstr>
      <vt:lpstr>SOFTWARE USED</vt:lpstr>
      <vt:lpstr>ANTENNA DESIGNED</vt:lpstr>
      <vt:lpstr>RESULT</vt:lpstr>
      <vt:lpstr>S PARAMETER</vt:lpstr>
      <vt:lpstr>VSWR</vt:lpstr>
      <vt:lpstr>VSWR</vt:lpstr>
      <vt:lpstr>GAIN</vt:lpstr>
      <vt:lpstr>GAIN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 Best</dc:creator>
  <cp:lastModifiedBy>pavithraganesan564@gmail.com</cp:lastModifiedBy>
  <cp:revision>52</cp:revision>
  <dcterms:created xsi:type="dcterms:W3CDTF">2023-01-27T15:38:01Z</dcterms:created>
  <dcterms:modified xsi:type="dcterms:W3CDTF">2023-09-29T10:38:10Z</dcterms:modified>
</cp:coreProperties>
</file>