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F6F6"/>
    <a:srgbClr val="06A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C72EC28-D6FC-4231-88F0-35E7C191A2DC}" type="datetimeFigureOut">
              <a:rPr lang="en-IN" smtClean="0"/>
              <a:t>28-03-2024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542BAA6-3C66-483C-9D0F-1E383F1E2FCA}" type="slidenum">
              <a:rPr lang="en-IN" smtClean="0"/>
              <a:t>‹#›</a:t>
            </a:fld>
            <a:endParaRPr lang="en-IN"/>
          </a:p>
        </p:txBody>
      </p:sp>
    </p:spTree>
    <p:extLst>
      <p:ext uri="{BB962C8B-B14F-4D97-AF65-F5344CB8AC3E}">
        <p14:creationId xmlns:p14="http://schemas.microsoft.com/office/powerpoint/2010/main" val="2803750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72EC28-D6FC-4231-88F0-35E7C191A2DC}"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2BAA6-3C66-483C-9D0F-1E383F1E2FCA}" type="slidenum">
              <a:rPr lang="en-IN" smtClean="0"/>
              <a:t>‹#›</a:t>
            </a:fld>
            <a:endParaRPr lang="en-IN"/>
          </a:p>
        </p:txBody>
      </p:sp>
    </p:spTree>
    <p:extLst>
      <p:ext uri="{BB962C8B-B14F-4D97-AF65-F5344CB8AC3E}">
        <p14:creationId xmlns:p14="http://schemas.microsoft.com/office/powerpoint/2010/main" val="1260659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C72EC28-D6FC-4231-88F0-35E7C191A2DC}" type="datetimeFigureOut">
              <a:rPr lang="en-IN" smtClean="0"/>
              <a:t>28-03-2024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542BAA6-3C66-483C-9D0F-1E383F1E2FCA}" type="slidenum">
              <a:rPr lang="en-IN" smtClean="0"/>
              <a:t>‹#›</a:t>
            </a:fld>
            <a:endParaRPr lang="en-IN"/>
          </a:p>
        </p:txBody>
      </p:sp>
    </p:spTree>
    <p:extLst>
      <p:ext uri="{BB962C8B-B14F-4D97-AF65-F5344CB8AC3E}">
        <p14:creationId xmlns:p14="http://schemas.microsoft.com/office/powerpoint/2010/main" val="346314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C72EC28-D6FC-4231-88F0-35E7C191A2DC}" type="datetimeFigureOut">
              <a:rPr lang="en-IN" smtClean="0"/>
              <a:t>28-03-2024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542BAA6-3C66-483C-9D0F-1E383F1E2FCA}"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3738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C72EC28-D6FC-4231-88F0-35E7C191A2DC}" type="datetimeFigureOut">
              <a:rPr lang="en-IN" smtClean="0"/>
              <a:t>28-03-2024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542BAA6-3C66-483C-9D0F-1E383F1E2FCA}" type="slidenum">
              <a:rPr lang="en-IN" smtClean="0"/>
              <a:t>‹#›</a:t>
            </a:fld>
            <a:endParaRPr lang="en-IN"/>
          </a:p>
        </p:txBody>
      </p:sp>
    </p:spTree>
    <p:extLst>
      <p:ext uri="{BB962C8B-B14F-4D97-AF65-F5344CB8AC3E}">
        <p14:creationId xmlns:p14="http://schemas.microsoft.com/office/powerpoint/2010/main" val="2612716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72EC28-D6FC-4231-88F0-35E7C191A2DC}" type="datetimeFigureOut">
              <a:rPr lang="en-IN" smtClean="0"/>
              <a:t>28-03-2024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42BAA6-3C66-483C-9D0F-1E383F1E2FCA}" type="slidenum">
              <a:rPr lang="en-IN" smtClean="0"/>
              <a:t>‹#›</a:t>
            </a:fld>
            <a:endParaRPr lang="en-IN"/>
          </a:p>
        </p:txBody>
      </p:sp>
    </p:spTree>
    <p:extLst>
      <p:ext uri="{BB962C8B-B14F-4D97-AF65-F5344CB8AC3E}">
        <p14:creationId xmlns:p14="http://schemas.microsoft.com/office/powerpoint/2010/main" val="3933636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72EC28-D6FC-4231-88F0-35E7C191A2DC}" type="datetimeFigureOut">
              <a:rPr lang="en-IN" smtClean="0"/>
              <a:t>28-03-2024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42BAA6-3C66-483C-9D0F-1E383F1E2FCA}" type="slidenum">
              <a:rPr lang="en-IN" smtClean="0"/>
              <a:t>‹#›</a:t>
            </a:fld>
            <a:endParaRPr lang="en-IN"/>
          </a:p>
        </p:txBody>
      </p:sp>
    </p:spTree>
    <p:extLst>
      <p:ext uri="{BB962C8B-B14F-4D97-AF65-F5344CB8AC3E}">
        <p14:creationId xmlns:p14="http://schemas.microsoft.com/office/powerpoint/2010/main" val="3703231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2EC28-D6FC-4231-88F0-35E7C191A2DC}"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2BAA6-3C66-483C-9D0F-1E383F1E2FCA}" type="slidenum">
              <a:rPr lang="en-IN" smtClean="0"/>
              <a:t>‹#›</a:t>
            </a:fld>
            <a:endParaRPr lang="en-IN"/>
          </a:p>
        </p:txBody>
      </p:sp>
    </p:spTree>
    <p:extLst>
      <p:ext uri="{BB962C8B-B14F-4D97-AF65-F5344CB8AC3E}">
        <p14:creationId xmlns:p14="http://schemas.microsoft.com/office/powerpoint/2010/main" val="182278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C72EC28-D6FC-4231-88F0-35E7C191A2DC}" type="datetimeFigureOut">
              <a:rPr lang="en-IN" smtClean="0"/>
              <a:t>28-03-2024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542BAA6-3C66-483C-9D0F-1E383F1E2FCA}" type="slidenum">
              <a:rPr lang="en-IN" smtClean="0"/>
              <a:t>‹#›</a:t>
            </a:fld>
            <a:endParaRPr lang="en-IN"/>
          </a:p>
        </p:txBody>
      </p:sp>
    </p:spTree>
    <p:extLst>
      <p:ext uri="{BB962C8B-B14F-4D97-AF65-F5344CB8AC3E}">
        <p14:creationId xmlns:p14="http://schemas.microsoft.com/office/powerpoint/2010/main" val="151176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2EC28-D6FC-4231-88F0-35E7C191A2DC}"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2BAA6-3C66-483C-9D0F-1E383F1E2FCA}" type="slidenum">
              <a:rPr lang="en-IN" smtClean="0"/>
              <a:t>‹#›</a:t>
            </a:fld>
            <a:endParaRPr lang="en-IN"/>
          </a:p>
        </p:txBody>
      </p:sp>
    </p:spTree>
    <p:extLst>
      <p:ext uri="{BB962C8B-B14F-4D97-AF65-F5344CB8AC3E}">
        <p14:creationId xmlns:p14="http://schemas.microsoft.com/office/powerpoint/2010/main" val="216878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C72EC28-D6FC-4231-88F0-35E7C191A2DC}" type="datetimeFigureOut">
              <a:rPr lang="en-IN" smtClean="0"/>
              <a:t>28-03-2024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542BAA6-3C66-483C-9D0F-1E383F1E2FCA}" type="slidenum">
              <a:rPr lang="en-IN" smtClean="0"/>
              <a:t>‹#›</a:t>
            </a:fld>
            <a:endParaRPr lang="en-IN"/>
          </a:p>
        </p:txBody>
      </p:sp>
    </p:spTree>
    <p:extLst>
      <p:ext uri="{BB962C8B-B14F-4D97-AF65-F5344CB8AC3E}">
        <p14:creationId xmlns:p14="http://schemas.microsoft.com/office/powerpoint/2010/main" val="122970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72EC28-D6FC-4231-88F0-35E7C191A2DC}"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2BAA6-3C66-483C-9D0F-1E383F1E2FCA}" type="slidenum">
              <a:rPr lang="en-IN" smtClean="0"/>
              <a:t>‹#›</a:t>
            </a:fld>
            <a:endParaRPr lang="en-IN"/>
          </a:p>
        </p:txBody>
      </p:sp>
    </p:spTree>
    <p:extLst>
      <p:ext uri="{BB962C8B-B14F-4D97-AF65-F5344CB8AC3E}">
        <p14:creationId xmlns:p14="http://schemas.microsoft.com/office/powerpoint/2010/main" val="176560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72EC28-D6FC-4231-88F0-35E7C191A2DC}" type="datetimeFigureOut">
              <a:rPr lang="en-IN" smtClean="0"/>
              <a:t>28-03-2024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42BAA6-3C66-483C-9D0F-1E383F1E2FCA}" type="slidenum">
              <a:rPr lang="en-IN" smtClean="0"/>
              <a:t>‹#›</a:t>
            </a:fld>
            <a:endParaRPr lang="en-IN"/>
          </a:p>
        </p:txBody>
      </p:sp>
    </p:spTree>
    <p:extLst>
      <p:ext uri="{BB962C8B-B14F-4D97-AF65-F5344CB8AC3E}">
        <p14:creationId xmlns:p14="http://schemas.microsoft.com/office/powerpoint/2010/main" val="3231276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72EC28-D6FC-4231-88F0-35E7C191A2DC}" type="datetimeFigureOut">
              <a:rPr lang="en-IN" smtClean="0"/>
              <a:t>28-03-2024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42BAA6-3C66-483C-9D0F-1E383F1E2FCA}" type="slidenum">
              <a:rPr lang="en-IN" smtClean="0"/>
              <a:t>‹#›</a:t>
            </a:fld>
            <a:endParaRPr lang="en-IN"/>
          </a:p>
        </p:txBody>
      </p:sp>
    </p:spTree>
    <p:extLst>
      <p:ext uri="{BB962C8B-B14F-4D97-AF65-F5344CB8AC3E}">
        <p14:creationId xmlns:p14="http://schemas.microsoft.com/office/powerpoint/2010/main" val="187259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2EC28-D6FC-4231-88F0-35E7C191A2DC}" type="datetimeFigureOut">
              <a:rPr lang="en-IN" smtClean="0"/>
              <a:t>28-03-2024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42BAA6-3C66-483C-9D0F-1E383F1E2FCA}" type="slidenum">
              <a:rPr lang="en-IN" smtClean="0"/>
              <a:t>‹#›</a:t>
            </a:fld>
            <a:endParaRPr lang="en-IN"/>
          </a:p>
        </p:txBody>
      </p:sp>
    </p:spTree>
    <p:extLst>
      <p:ext uri="{BB962C8B-B14F-4D97-AF65-F5344CB8AC3E}">
        <p14:creationId xmlns:p14="http://schemas.microsoft.com/office/powerpoint/2010/main" val="314987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72EC28-D6FC-4231-88F0-35E7C191A2DC}"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2BAA6-3C66-483C-9D0F-1E383F1E2FCA}" type="slidenum">
              <a:rPr lang="en-IN" smtClean="0"/>
              <a:t>‹#›</a:t>
            </a:fld>
            <a:endParaRPr lang="en-IN"/>
          </a:p>
        </p:txBody>
      </p:sp>
    </p:spTree>
    <p:extLst>
      <p:ext uri="{BB962C8B-B14F-4D97-AF65-F5344CB8AC3E}">
        <p14:creationId xmlns:p14="http://schemas.microsoft.com/office/powerpoint/2010/main" val="562752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72EC28-D6FC-4231-88F0-35E7C191A2DC}"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2BAA6-3C66-483C-9D0F-1E383F1E2FCA}" type="slidenum">
              <a:rPr lang="en-IN" smtClean="0"/>
              <a:t>‹#›</a:t>
            </a:fld>
            <a:endParaRPr lang="en-IN"/>
          </a:p>
        </p:txBody>
      </p:sp>
    </p:spTree>
    <p:extLst>
      <p:ext uri="{BB962C8B-B14F-4D97-AF65-F5344CB8AC3E}">
        <p14:creationId xmlns:p14="http://schemas.microsoft.com/office/powerpoint/2010/main" val="3002150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72EC28-D6FC-4231-88F0-35E7C191A2DC}" type="datetimeFigureOut">
              <a:rPr lang="en-IN" smtClean="0"/>
              <a:t>28-03-2024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42BAA6-3C66-483C-9D0F-1E383F1E2FCA}" type="slidenum">
              <a:rPr lang="en-IN" smtClean="0"/>
              <a:t>‹#›</a:t>
            </a:fld>
            <a:endParaRPr lang="en-IN"/>
          </a:p>
        </p:txBody>
      </p:sp>
    </p:spTree>
    <p:extLst>
      <p:ext uri="{BB962C8B-B14F-4D97-AF65-F5344CB8AC3E}">
        <p14:creationId xmlns:p14="http://schemas.microsoft.com/office/powerpoint/2010/main" val="2534445806"/>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857E-3130-C458-8290-D92FEDD092EA}"/>
              </a:ext>
            </a:extLst>
          </p:cNvPr>
          <p:cNvSpPr>
            <a:spLocks noGrp="1"/>
          </p:cNvSpPr>
          <p:nvPr>
            <p:ph type="ctrTitle"/>
          </p:nvPr>
        </p:nvSpPr>
        <p:spPr/>
        <p:txBody>
          <a:bodyPr>
            <a:normAutofit fontScale="90000"/>
          </a:bodyPr>
          <a:lstStyle/>
          <a:p>
            <a:r>
              <a:rPr lang="en-IN" dirty="0">
                <a:solidFill>
                  <a:srgbClr val="70F6F6"/>
                </a:solidFill>
              </a:rPr>
              <a:t>ANALYTICAL CRM DEVELOPMENT FOR A BANK</a:t>
            </a:r>
          </a:p>
        </p:txBody>
      </p:sp>
      <p:sp>
        <p:nvSpPr>
          <p:cNvPr id="3" name="Subtitle 2">
            <a:extLst>
              <a:ext uri="{FF2B5EF4-FFF2-40B4-BE49-F238E27FC236}">
                <a16:creationId xmlns:a16="http://schemas.microsoft.com/office/drawing/2014/main" id="{17B36B87-0792-1F0D-0FD0-AC1CF8680150}"/>
              </a:ext>
            </a:extLst>
          </p:cNvPr>
          <p:cNvSpPr>
            <a:spLocks noGrp="1"/>
          </p:cNvSpPr>
          <p:nvPr>
            <p:ph type="subTitle" idx="1"/>
          </p:nvPr>
        </p:nvSpPr>
        <p:spPr/>
        <p:txBody>
          <a:bodyPr/>
          <a:lstStyle/>
          <a:p>
            <a:r>
              <a:rPr lang="en-IN" dirty="0"/>
              <a:t>							</a:t>
            </a:r>
            <a:r>
              <a:rPr lang="en-IN" dirty="0">
                <a:solidFill>
                  <a:srgbClr val="06A3EA"/>
                </a:solidFill>
              </a:rPr>
              <a:t>BY PAVITHRA M</a:t>
            </a:r>
          </a:p>
        </p:txBody>
      </p:sp>
    </p:spTree>
    <p:extLst>
      <p:ext uri="{BB962C8B-B14F-4D97-AF65-F5344CB8AC3E}">
        <p14:creationId xmlns:p14="http://schemas.microsoft.com/office/powerpoint/2010/main" val="2699647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53A7-058C-B012-6F24-E9EB8479C7CB}"/>
              </a:ext>
            </a:extLst>
          </p:cNvPr>
          <p:cNvSpPr>
            <a:spLocks noGrp="1"/>
          </p:cNvSpPr>
          <p:nvPr>
            <p:ph type="title"/>
          </p:nvPr>
        </p:nvSpPr>
        <p:spPr/>
        <p:txBody>
          <a:bodyPr/>
          <a:lstStyle/>
          <a:p>
            <a:r>
              <a:rPr lang="en-IN" dirty="0"/>
              <a:t>Credit card analysis</a:t>
            </a:r>
          </a:p>
        </p:txBody>
      </p:sp>
      <p:pic>
        <p:nvPicPr>
          <p:cNvPr id="8" name="Content Placeholder 7">
            <a:extLst>
              <a:ext uri="{FF2B5EF4-FFF2-40B4-BE49-F238E27FC236}">
                <a16:creationId xmlns:a16="http://schemas.microsoft.com/office/drawing/2014/main" id="{19F23839-0A62-4DE2-54E6-B67560FAA6CA}"/>
              </a:ext>
            </a:extLst>
          </p:cNvPr>
          <p:cNvPicPr>
            <a:picLocks noGrp="1" noChangeAspect="1"/>
          </p:cNvPicPr>
          <p:nvPr>
            <p:ph idx="1"/>
          </p:nvPr>
        </p:nvPicPr>
        <p:blipFill>
          <a:blip r:embed="rId2"/>
          <a:stretch>
            <a:fillRect/>
          </a:stretch>
        </p:blipFill>
        <p:spPr>
          <a:xfrm>
            <a:off x="5430592" y="1756141"/>
            <a:ext cx="3292125" cy="2537680"/>
          </a:xfrm>
        </p:spPr>
      </p:pic>
      <p:sp>
        <p:nvSpPr>
          <p:cNvPr id="15" name="Text Placeholder 14">
            <a:extLst>
              <a:ext uri="{FF2B5EF4-FFF2-40B4-BE49-F238E27FC236}">
                <a16:creationId xmlns:a16="http://schemas.microsoft.com/office/drawing/2014/main" id="{A88DB869-7CD6-2B03-3084-DE6A84496D42}"/>
              </a:ext>
            </a:extLst>
          </p:cNvPr>
          <p:cNvSpPr>
            <a:spLocks noGrp="1"/>
          </p:cNvSpPr>
          <p:nvPr>
            <p:ph type="body" sz="half" idx="2"/>
          </p:nvPr>
        </p:nvSpPr>
        <p:spPr/>
        <p:txBody>
          <a:bodyPr>
            <a:normAutofit lnSpcReduction="10000"/>
          </a:bodyPr>
          <a:lstStyle/>
          <a:p>
            <a:r>
              <a:rPr lang="en-IN" dirty="0"/>
              <a:t>The exit rate of customers with or without credit card is almost equal. Hence the churn doesn’t happen due to credit card issues.</a:t>
            </a:r>
          </a:p>
          <a:p>
            <a:r>
              <a:rPr lang="en-IN" dirty="0"/>
              <a:t>But the Active member count vs credit card chart states that out of total active members around 1.5k customers are not access to credit card</a:t>
            </a:r>
          </a:p>
          <a:p>
            <a:r>
              <a:rPr lang="en-IN" dirty="0"/>
              <a:t>Since the customer is an Active member we can approach the customer for a credit card to reduce the churn rate as well as increase the cross selling strategies.</a:t>
            </a:r>
          </a:p>
        </p:txBody>
      </p:sp>
      <p:pic>
        <p:nvPicPr>
          <p:cNvPr id="13" name="Picture 12">
            <a:extLst>
              <a:ext uri="{FF2B5EF4-FFF2-40B4-BE49-F238E27FC236}">
                <a16:creationId xmlns:a16="http://schemas.microsoft.com/office/drawing/2014/main" id="{A11D9BA5-2E35-6283-F8F4-83E1AE403367}"/>
              </a:ext>
            </a:extLst>
          </p:cNvPr>
          <p:cNvPicPr>
            <a:picLocks noChangeAspect="1"/>
          </p:cNvPicPr>
          <p:nvPr/>
        </p:nvPicPr>
        <p:blipFill>
          <a:blip r:embed="rId3"/>
          <a:stretch>
            <a:fillRect/>
          </a:stretch>
        </p:blipFill>
        <p:spPr>
          <a:xfrm>
            <a:off x="8392534" y="3909441"/>
            <a:ext cx="3261643" cy="2606266"/>
          </a:xfrm>
          <a:prstGeom prst="rect">
            <a:avLst/>
          </a:prstGeom>
        </p:spPr>
      </p:pic>
    </p:spTree>
    <p:extLst>
      <p:ext uri="{BB962C8B-B14F-4D97-AF65-F5344CB8AC3E}">
        <p14:creationId xmlns:p14="http://schemas.microsoft.com/office/powerpoint/2010/main" val="343154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EDE5-9053-0225-DC05-5900224939C0}"/>
              </a:ext>
            </a:extLst>
          </p:cNvPr>
          <p:cNvSpPr>
            <a:spLocks noGrp="1"/>
          </p:cNvSpPr>
          <p:nvPr>
            <p:ph type="title"/>
          </p:nvPr>
        </p:nvSpPr>
        <p:spPr/>
        <p:txBody>
          <a:bodyPr/>
          <a:lstStyle/>
          <a:p>
            <a:r>
              <a:rPr lang="en-IN" dirty="0"/>
              <a:t>CREDIT SCORE ANALYSIS</a:t>
            </a:r>
          </a:p>
        </p:txBody>
      </p:sp>
      <p:sp>
        <p:nvSpPr>
          <p:cNvPr id="15" name="Picture Placeholder 14">
            <a:extLst>
              <a:ext uri="{FF2B5EF4-FFF2-40B4-BE49-F238E27FC236}">
                <a16:creationId xmlns:a16="http://schemas.microsoft.com/office/drawing/2014/main" id="{812D7E09-A3BD-753F-0D7F-98D685103E1D}"/>
              </a:ext>
            </a:extLst>
          </p:cNvPr>
          <p:cNvSpPr>
            <a:spLocks noGrp="1"/>
          </p:cNvSpPr>
          <p:nvPr>
            <p:ph type="pic" idx="1"/>
          </p:nvPr>
        </p:nvSpPr>
        <p:spPr/>
      </p:sp>
      <p:sp>
        <p:nvSpPr>
          <p:cNvPr id="16" name="Text Placeholder 15">
            <a:extLst>
              <a:ext uri="{FF2B5EF4-FFF2-40B4-BE49-F238E27FC236}">
                <a16:creationId xmlns:a16="http://schemas.microsoft.com/office/drawing/2014/main" id="{8709E5CC-74FC-F915-E45E-789618D50FF7}"/>
              </a:ext>
            </a:extLst>
          </p:cNvPr>
          <p:cNvSpPr>
            <a:spLocks noGrp="1"/>
          </p:cNvSpPr>
          <p:nvPr>
            <p:ph type="body" sz="half" idx="2"/>
          </p:nvPr>
        </p:nvSpPr>
        <p:spPr/>
        <p:txBody>
          <a:bodyPr>
            <a:normAutofit fontScale="85000" lnSpcReduction="20000"/>
          </a:bodyPr>
          <a:lstStyle/>
          <a:p>
            <a:r>
              <a:rPr lang="en-IN" dirty="0"/>
              <a:t>The customers with low credit score segment is having high churn rate compared to customers having higher credit score. The actual customer base is having around 600-700 as their credit score.</a:t>
            </a:r>
          </a:p>
          <a:p>
            <a:r>
              <a:rPr lang="en-IN" dirty="0"/>
              <a:t>Churn rate of customers with high credit score has to be analysed and steps have to be taken to reduce their churn rate.</a:t>
            </a:r>
          </a:p>
          <a:p>
            <a:endParaRPr lang="en-IN" dirty="0"/>
          </a:p>
        </p:txBody>
      </p:sp>
      <p:pic>
        <p:nvPicPr>
          <p:cNvPr id="12" name="Picture 11">
            <a:extLst>
              <a:ext uri="{FF2B5EF4-FFF2-40B4-BE49-F238E27FC236}">
                <a16:creationId xmlns:a16="http://schemas.microsoft.com/office/drawing/2014/main" id="{7F20DCE6-065E-0309-238D-DA7C3F17AE7A}"/>
              </a:ext>
            </a:extLst>
          </p:cNvPr>
          <p:cNvPicPr>
            <a:picLocks noChangeAspect="1"/>
          </p:cNvPicPr>
          <p:nvPr/>
        </p:nvPicPr>
        <p:blipFill>
          <a:blip r:embed="rId2"/>
          <a:stretch>
            <a:fillRect/>
          </a:stretch>
        </p:blipFill>
        <p:spPr>
          <a:xfrm>
            <a:off x="688433" y="941439"/>
            <a:ext cx="10815134" cy="3478161"/>
          </a:xfrm>
          <a:prstGeom prst="rect">
            <a:avLst/>
          </a:prstGeom>
        </p:spPr>
      </p:pic>
    </p:spTree>
    <p:extLst>
      <p:ext uri="{BB962C8B-B14F-4D97-AF65-F5344CB8AC3E}">
        <p14:creationId xmlns:p14="http://schemas.microsoft.com/office/powerpoint/2010/main" val="3684511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A750-2315-4B70-872D-0209469E66A0}"/>
              </a:ext>
            </a:extLst>
          </p:cNvPr>
          <p:cNvSpPr>
            <a:spLocks noGrp="1"/>
          </p:cNvSpPr>
          <p:nvPr>
            <p:ph type="title"/>
          </p:nvPr>
        </p:nvSpPr>
        <p:spPr/>
        <p:txBody>
          <a:bodyPr/>
          <a:lstStyle/>
          <a:p>
            <a:r>
              <a:rPr lang="en-IN" dirty="0"/>
              <a:t>Balance, estimated salary vs exit rate analysis</a:t>
            </a:r>
          </a:p>
        </p:txBody>
      </p:sp>
      <p:sp>
        <p:nvSpPr>
          <p:cNvPr id="6" name="Picture Placeholder 5">
            <a:extLst>
              <a:ext uri="{FF2B5EF4-FFF2-40B4-BE49-F238E27FC236}">
                <a16:creationId xmlns:a16="http://schemas.microsoft.com/office/drawing/2014/main" id="{364534F8-BCFA-6B87-E120-78F33F233A6F}"/>
              </a:ext>
            </a:extLst>
          </p:cNvPr>
          <p:cNvSpPr>
            <a:spLocks noGrp="1"/>
          </p:cNvSpPr>
          <p:nvPr>
            <p:ph type="pic" idx="1"/>
          </p:nvPr>
        </p:nvSpPr>
        <p:spPr/>
      </p:sp>
      <p:sp>
        <p:nvSpPr>
          <p:cNvPr id="3" name="Content Placeholder 2">
            <a:extLst>
              <a:ext uri="{FF2B5EF4-FFF2-40B4-BE49-F238E27FC236}">
                <a16:creationId xmlns:a16="http://schemas.microsoft.com/office/drawing/2014/main" id="{8C1EC9CE-EE6E-EEDA-DE80-DF2415F99389}"/>
              </a:ext>
            </a:extLst>
          </p:cNvPr>
          <p:cNvSpPr>
            <a:spLocks noGrp="1"/>
          </p:cNvSpPr>
          <p:nvPr>
            <p:ph type="body" sz="half" idx="2"/>
          </p:nvPr>
        </p:nvSpPr>
        <p:spPr/>
        <p:txBody>
          <a:bodyPr/>
          <a:lstStyle/>
          <a:p>
            <a:r>
              <a:rPr lang="en-IN" dirty="0"/>
              <a:t>The balance sum is always less than the sum of estimated salary of the customers.</a:t>
            </a:r>
          </a:p>
          <a:p>
            <a:r>
              <a:rPr lang="en-IN" dirty="0"/>
              <a:t>The churned customers balance and </a:t>
            </a:r>
            <a:r>
              <a:rPr lang="en-IN" dirty="0" err="1"/>
              <a:t>estinmated</a:t>
            </a:r>
            <a:r>
              <a:rPr lang="en-IN" dirty="0"/>
              <a:t> salary is almost equal and hence the correlation is high among them</a:t>
            </a:r>
          </a:p>
          <a:p>
            <a:r>
              <a:rPr lang="en-IN" dirty="0"/>
              <a:t>The churned customers can be offered new product offers to retain them </a:t>
            </a:r>
          </a:p>
          <a:p>
            <a:r>
              <a:rPr lang="en-IN" dirty="0"/>
              <a:t>The balance maintained by the churned customers is around 0.19bn which in turn affects the profit of the bank.</a:t>
            </a:r>
          </a:p>
          <a:p>
            <a:r>
              <a:rPr lang="en-IN" dirty="0"/>
              <a:t>Hence measures has to be taken to reduce the churn rate.</a:t>
            </a:r>
          </a:p>
        </p:txBody>
      </p:sp>
      <p:pic>
        <p:nvPicPr>
          <p:cNvPr id="5" name="Picture 4">
            <a:extLst>
              <a:ext uri="{FF2B5EF4-FFF2-40B4-BE49-F238E27FC236}">
                <a16:creationId xmlns:a16="http://schemas.microsoft.com/office/drawing/2014/main" id="{3C996645-3306-F5CC-F1D6-0C633679C133}"/>
              </a:ext>
            </a:extLst>
          </p:cNvPr>
          <p:cNvPicPr>
            <a:picLocks noChangeAspect="1"/>
          </p:cNvPicPr>
          <p:nvPr/>
        </p:nvPicPr>
        <p:blipFill>
          <a:blip r:embed="rId2"/>
          <a:stretch>
            <a:fillRect/>
          </a:stretch>
        </p:blipFill>
        <p:spPr>
          <a:xfrm>
            <a:off x="7861238" y="751241"/>
            <a:ext cx="3644962" cy="5467443"/>
          </a:xfrm>
          <a:prstGeom prst="rect">
            <a:avLst/>
          </a:prstGeom>
        </p:spPr>
      </p:pic>
    </p:spTree>
    <p:extLst>
      <p:ext uri="{BB962C8B-B14F-4D97-AF65-F5344CB8AC3E}">
        <p14:creationId xmlns:p14="http://schemas.microsoft.com/office/powerpoint/2010/main" val="3079062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4F30-4354-4DEC-1697-897C8AE93737}"/>
              </a:ext>
            </a:extLst>
          </p:cNvPr>
          <p:cNvSpPr>
            <a:spLocks noGrp="1"/>
          </p:cNvSpPr>
          <p:nvPr>
            <p:ph type="title"/>
          </p:nvPr>
        </p:nvSpPr>
        <p:spPr/>
        <p:txBody>
          <a:bodyPr/>
          <a:lstStyle/>
          <a:p>
            <a:r>
              <a:rPr lang="en-IN" dirty="0"/>
              <a:t>Suggestions	</a:t>
            </a:r>
          </a:p>
        </p:txBody>
      </p:sp>
      <p:sp>
        <p:nvSpPr>
          <p:cNvPr id="3" name="Content Placeholder 2">
            <a:extLst>
              <a:ext uri="{FF2B5EF4-FFF2-40B4-BE49-F238E27FC236}">
                <a16:creationId xmlns:a16="http://schemas.microsoft.com/office/drawing/2014/main" id="{27228793-C970-F015-3D95-ABCEA312758F}"/>
              </a:ext>
            </a:extLst>
          </p:cNvPr>
          <p:cNvSpPr>
            <a:spLocks noGrp="1"/>
          </p:cNvSpPr>
          <p:nvPr>
            <p:ph idx="1"/>
          </p:nvPr>
        </p:nvSpPr>
        <p:spPr/>
        <p:txBody>
          <a:bodyPr/>
          <a:lstStyle/>
          <a:p>
            <a:r>
              <a:rPr lang="en-IN" dirty="0"/>
              <a:t>After analysing the dataset provided , it is clear several metrics has to be implemented to reduce the churn rate</a:t>
            </a:r>
          </a:p>
          <a:p>
            <a:r>
              <a:rPr lang="en-IN" dirty="0"/>
              <a:t>1.Marketing Campaign-This is turn increase the Product Per Customer(PPC) count and also helps bank to increase the new customer base</a:t>
            </a:r>
          </a:p>
          <a:p>
            <a:r>
              <a:rPr lang="en-IN" dirty="0"/>
              <a:t>2.Product Variant Introduction-New products has to be introduced according to the Geography ,Gender and Age Segment of the customer. This helps in attracting different segment customers and also reduces Churn.</a:t>
            </a:r>
          </a:p>
          <a:p>
            <a:r>
              <a:rPr lang="en-IN" dirty="0"/>
              <a:t>3.Rewards and Offers-The rewards and offers can be introduced to High net worth customers and new customers in order to retain them and along with retention new offers and rewards will encourage customers to use more products.</a:t>
            </a:r>
          </a:p>
        </p:txBody>
      </p:sp>
    </p:spTree>
    <p:extLst>
      <p:ext uri="{BB962C8B-B14F-4D97-AF65-F5344CB8AC3E}">
        <p14:creationId xmlns:p14="http://schemas.microsoft.com/office/powerpoint/2010/main" val="427561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FF7E-366B-0F06-A2B7-54BEC4243C7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60B1541-E2BB-D364-EA20-1ACA587D4260}"/>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C726A2CE-DAF6-36B3-E9CC-A5E82FC83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175" y="1138518"/>
            <a:ext cx="10874189" cy="3711388"/>
          </a:xfrm>
          <a:prstGeom prst="rect">
            <a:avLst/>
          </a:prstGeom>
        </p:spPr>
      </p:pic>
    </p:spTree>
    <p:extLst>
      <p:ext uri="{BB962C8B-B14F-4D97-AF65-F5344CB8AC3E}">
        <p14:creationId xmlns:p14="http://schemas.microsoft.com/office/powerpoint/2010/main" val="209898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7BBB-051F-E102-91C9-7CEA5A8AECB5}"/>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BE78F292-0FAC-E823-D9E6-9F66EA185206}"/>
              </a:ext>
            </a:extLst>
          </p:cNvPr>
          <p:cNvSpPr>
            <a:spLocks noGrp="1"/>
          </p:cNvSpPr>
          <p:nvPr>
            <p:ph idx="1"/>
          </p:nvPr>
        </p:nvSpPr>
        <p:spPr/>
        <p:txBody>
          <a:bodyPr/>
          <a:lstStyle/>
          <a:p>
            <a:r>
              <a:rPr lang="en-IN" dirty="0"/>
              <a:t>The file consists of 7 excel files. Out of 7 only 2 files contains Bank churn details and customer information.</a:t>
            </a:r>
          </a:p>
          <a:p>
            <a:r>
              <a:rPr lang="en-IN" dirty="0"/>
              <a:t>5 files contains only categorical values.</a:t>
            </a:r>
          </a:p>
          <a:p>
            <a:r>
              <a:rPr lang="en-IN" dirty="0"/>
              <a:t>The Customer info and bank churn file consists of details of 10000 customers, Geography, Gender, Date of Joining the Bank , Tenure ,Credit Card Status, Number of Products, Balance, Estimated Salary and Exit Status</a:t>
            </a:r>
          </a:p>
          <a:p>
            <a:r>
              <a:rPr lang="en-IN" dirty="0"/>
              <a:t>The Categorical value files can be merged with the main files of Customer Information and Bank Churn </a:t>
            </a:r>
          </a:p>
        </p:txBody>
      </p:sp>
    </p:spTree>
    <p:extLst>
      <p:ext uri="{BB962C8B-B14F-4D97-AF65-F5344CB8AC3E}">
        <p14:creationId xmlns:p14="http://schemas.microsoft.com/office/powerpoint/2010/main" val="1401880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52D56-FAAD-D670-4F29-795B996FC8E8}"/>
              </a:ext>
            </a:extLst>
          </p:cNvPr>
          <p:cNvSpPr>
            <a:spLocks noGrp="1"/>
          </p:cNvSpPr>
          <p:nvPr>
            <p:ph type="title"/>
          </p:nvPr>
        </p:nvSpPr>
        <p:spPr/>
        <p:txBody>
          <a:bodyPr/>
          <a:lstStyle/>
          <a:p>
            <a:r>
              <a:rPr lang="en-IN" dirty="0"/>
              <a:t>Tools required	</a:t>
            </a:r>
          </a:p>
        </p:txBody>
      </p:sp>
      <p:sp>
        <p:nvSpPr>
          <p:cNvPr id="3" name="Content Placeholder 2">
            <a:extLst>
              <a:ext uri="{FF2B5EF4-FFF2-40B4-BE49-F238E27FC236}">
                <a16:creationId xmlns:a16="http://schemas.microsoft.com/office/drawing/2014/main" id="{0D767C29-B9D8-89ED-4BD1-650758D3C0AF}"/>
              </a:ext>
            </a:extLst>
          </p:cNvPr>
          <p:cNvSpPr>
            <a:spLocks noGrp="1"/>
          </p:cNvSpPr>
          <p:nvPr>
            <p:ph idx="1"/>
          </p:nvPr>
        </p:nvSpPr>
        <p:spPr/>
        <p:txBody>
          <a:bodyPr/>
          <a:lstStyle/>
          <a:p>
            <a:r>
              <a:rPr lang="en-IN" dirty="0"/>
              <a:t>Microsoft Excel</a:t>
            </a:r>
          </a:p>
          <a:p>
            <a:r>
              <a:rPr lang="en-IN" dirty="0"/>
              <a:t>Microsoft Power Bi</a:t>
            </a:r>
          </a:p>
          <a:p>
            <a:r>
              <a:rPr lang="en-IN" dirty="0"/>
              <a:t>My SQL workbench</a:t>
            </a:r>
          </a:p>
          <a:p>
            <a:r>
              <a:rPr lang="en-IN" dirty="0"/>
              <a:t>Microsoft Word</a:t>
            </a:r>
          </a:p>
        </p:txBody>
      </p:sp>
    </p:spTree>
    <p:extLst>
      <p:ext uri="{BB962C8B-B14F-4D97-AF65-F5344CB8AC3E}">
        <p14:creationId xmlns:p14="http://schemas.microsoft.com/office/powerpoint/2010/main" val="243131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61BCDA-02EA-BC9F-067E-397DA516AA25}"/>
              </a:ext>
            </a:extLst>
          </p:cNvPr>
          <p:cNvPicPr>
            <a:picLocks noChangeAspect="1"/>
          </p:cNvPicPr>
          <p:nvPr/>
        </p:nvPicPr>
        <p:blipFill>
          <a:blip r:embed="rId2"/>
          <a:stretch>
            <a:fillRect/>
          </a:stretch>
        </p:blipFill>
        <p:spPr>
          <a:xfrm>
            <a:off x="510988" y="1819834"/>
            <a:ext cx="11528611" cy="4554071"/>
          </a:xfrm>
          <a:prstGeom prst="rect">
            <a:avLst/>
          </a:prstGeom>
        </p:spPr>
      </p:pic>
      <p:sp>
        <p:nvSpPr>
          <p:cNvPr id="6" name="Title 5">
            <a:extLst>
              <a:ext uri="{FF2B5EF4-FFF2-40B4-BE49-F238E27FC236}">
                <a16:creationId xmlns:a16="http://schemas.microsoft.com/office/drawing/2014/main" id="{62C0F9AB-9AC2-576D-2CAE-6112F3DBD261}"/>
              </a:ext>
            </a:extLst>
          </p:cNvPr>
          <p:cNvSpPr>
            <a:spLocks noGrp="1"/>
          </p:cNvSpPr>
          <p:nvPr>
            <p:ph type="title"/>
          </p:nvPr>
        </p:nvSpPr>
        <p:spPr/>
        <p:txBody>
          <a:bodyPr/>
          <a:lstStyle/>
          <a:p>
            <a:r>
              <a:rPr lang="en-IN" dirty="0"/>
              <a:t>overview</a:t>
            </a:r>
          </a:p>
        </p:txBody>
      </p:sp>
    </p:spTree>
    <p:extLst>
      <p:ext uri="{BB962C8B-B14F-4D97-AF65-F5344CB8AC3E}">
        <p14:creationId xmlns:p14="http://schemas.microsoft.com/office/powerpoint/2010/main" val="416615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44EF40-4825-5916-B67A-277E0D736062}"/>
              </a:ext>
            </a:extLst>
          </p:cNvPr>
          <p:cNvSpPr>
            <a:spLocks noGrp="1"/>
          </p:cNvSpPr>
          <p:nvPr>
            <p:ph type="title"/>
          </p:nvPr>
        </p:nvSpPr>
        <p:spPr>
          <a:xfrm>
            <a:off x="685800" y="1524000"/>
            <a:ext cx="4114800" cy="439271"/>
          </a:xfrm>
        </p:spPr>
        <p:txBody>
          <a:bodyPr>
            <a:normAutofit fontScale="90000"/>
          </a:bodyPr>
          <a:lstStyle/>
          <a:p>
            <a:r>
              <a:rPr lang="en-IN" dirty="0"/>
              <a:t>Gender, AGE SEGMENT vs churn rate</a:t>
            </a:r>
          </a:p>
        </p:txBody>
      </p:sp>
      <p:pic>
        <p:nvPicPr>
          <p:cNvPr id="16" name="Content Placeholder 15">
            <a:extLst>
              <a:ext uri="{FF2B5EF4-FFF2-40B4-BE49-F238E27FC236}">
                <a16:creationId xmlns:a16="http://schemas.microsoft.com/office/drawing/2014/main" id="{C7CD0112-F8AC-B65F-3B92-9B81E8B8FFA3}"/>
              </a:ext>
            </a:extLst>
          </p:cNvPr>
          <p:cNvPicPr>
            <a:picLocks noGrp="1" noChangeAspect="1"/>
          </p:cNvPicPr>
          <p:nvPr>
            <p:ph idx="1"/>
          </p:nvPr>
        </p:nvPicPr>
        <p:blipFill>
          <a:blip r:embed="rId2"/>
          <a:stretch>
            <a:fillRect/>
          </a:stretch>
        </p:blipFill>
        <p:spPr>
          <a:xfrm>
            <a:off x="5480920" y="869576"/>
            <a:ext cx="6280773" cy="4948518"/>
          </a:xfrm>
        </p:spPr>
      </p:pic>
      <p:sp>
        <p:nvSpPr>
          <p:cNvPr id="8" name="Text Placeholder 7">
            <a:extLst>
              <a:ext uri="{FF2B5EF4-FFF2-40B4-BE49-F238E27FC236}">
                <a16:creationId xmlns:a16="http://schemas.microsoft.com/office/drawing/2014/main" id="{E20A4087-7747-C41B-D17B-FB3155E851B6}"/>
              </a:ext>
            </a:extLst>
          </p:cNvPr>
          <p:cNvSpPr>
            <a:spLocks noGrp="1"/>
          </p:cNvSpPr>
          <p:nvPr>
            <p:ph type="body" sz="half" idx="2"/>
          </p:nvPr>
        </p:nvSpPr>
        <p:spPr/>
        <p:txBody>
          <a:bodyPr/>
          <a:lstStyle/>
          <a:p>
            <a:pPr>
              <a:buFont typeface="Wingdings" panose="05000000000000000000" pitchFamily="2" charset="2"/>
              <a:buChar char="v"/>
            </a:pPr>
            <a:r>
              <a:rPr lang="en-IN" dirty="0"/>
              <a:t>The age segment of the customer is divided into 5 segments to analyse the churn rate.</a:t>
            </a:r>
          </a:p>
          <a:p>
            <a:pPr>
              <a:buFont typeface="Wingdings" panose="05000000000000000000" pitchFamily="2" charset="2"/>
              <a:buChar char="v"/>
            </a:pPr>
            <a:r>
              <a:rPr lang="en-IN" dirty="0"/>
              <a:t>The 40-60 age segment is having the highest churn rate of 37.08 followed by 28.57%.</a:t>
            </a:r>
          </a:p>
          <a:p>
            <a:pPr>
              <a:buFont typeface="Wingdings" panose="05000000000000000000" pitchFamily="2" charset="2"/>
              <a:buChar char="v"/>
            </a:pPr>
            <a:r>
              <a:rPr lang="en-IN" dirty="0"/>
              <a:t>The minor and senior citizen group customers are having the lowest churn rate of 6.12% and 6.67% respectively.</a:t>
            </a:r>
          </a:p>
          <a:p>
            <a:pPr>
              <a:buFont typeface="Wingdings" panose="05000000000000000000" pitchFamily="2" charset="2"/>
              <a:buChar char="v"/>
            </a:pPr>
            <a:r>
              <a:rPr lang="en-IN" dirty="0"/>
              <a:t>Females are having higher churn rate when compared to males.</a:t>
            </a:r>
          </a:p>
          <a:p>
            <a:endParaRPr lang="en-IN" dirty="0"/>
          </a:p>
        </p:txBody>
      </p:sp>
    </p:spTree>
    <p:extLst>
      <p:ext uri="{BB962C8B-B14F-4D97-AF65-F5344CB8AC3E}">
        <p14:creationId xmlns:p14="http://schemas.microsoft.com/office/powerpoint/2010/main" val="313206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8D6886-25F7-0C04-C602-754A47CC9899}"/>
              </a:ext>
            </a:extLst>
          </p:cNvPr>
          <p:cNvSpPr>
            <a:spLocks noGrp="1"/>
          </p:cNvSpPr>
          <p:nvPr>
            <p:ph type="title"/>
          </p:nvPr>
        </p:nvSpPr>
        <p:spPr/>
        <p:txBody>
          <a:bodyPr/>
          <a:lstStyle/>
          <a:p>
            <a:r>
              <a:rPr lang="en-IN" dirty="0"/>
              <a:t>Geography analysis</a:t>
            </a:r>
          </a:p>
        </p:txBody>
      </p:sp>
      <p:sp>
        <p:nvSpPr>
          <p:cNvPr id="6" name="Text Placeholder 5">
            <a:extLst>
              <a:ext uri="{FF2B5EF4-FFF2-40B4-BE49-F238E27FC236}">
                <a16:creationId xmlns:a16="http://schemas.microsoft.com/office/drawing/2014/main" id="{F7E577E5-AC47-8FED-BEB9-F2A76DD17E01}"/>
              </a:ext>
            </a:extLst>
          </p:cNvPr>
          <p:cNvSpPr>
            <a:spLocks noGrp="1"/>
          </p:cNvSpPr>
          <p:nvPr>
            <p:ph type="body" idx="1"/>
          </p:nvPr>
        </p:nvSpPr>
        <p:spPr/>
        <p:txBody>
          <a:bodyPr>
            <a:normAutofit fontScale="77500" lnSpcReduction="20000"/>
          </a:bodyPr>
          <a:lstStyle/>
          <a:p>
            <a:r>
              <a:rPr lang="en-IN" dirty="0"/>
              <a:t>Out of 3 countries, Customers of France is having highest balance and </a:t>
            </a:r>
            <a:r>
              <a:rPr lang="en-IN" dirty="0" err="1"/>
              <a:t>spain</a:t>
            </a:r>
            <a:r>
              <a:rPr lang="en-IN" dirty="0"/>
              <a:t> being the lowest .</a:t>
            </a:r>
          </a:p>
        </p:txBody>
      </p:sp>
      <p:sp>
        <p:nvSpPr>
          <p:cNvPr id="8" name="Text Placeholder 7">
            <a:extLst>
              <a:ext uri="{FF2B5EF4-FFF2-40B4-BE49-F238E27FC236}">
                <a16:creationId xmlns:a16="http://schemas.microsoft.com/office/drawing/2014/main" id="{187ADFA9-F479-AAB5-A4C4-EB853850BBD9}"/>
              </a:ext>
            </a:extLst>
          </p:cNvPr>
          <p:cNvSpPr>
            <a:spLocks noGrp="1"/>
          </p:cNvSpPr>
          <p:nvPr>
            <p:ph type="body" sz="quarter" idx="3"/>
          </p:nvPr>
        </p:nvSpPr>
        <p:spPr/>
        <p:txBody>
          <a:bodyPr>
            <a:normAutofit fontScale="77500" lnSpcReduction="20000"/>
          </a:bodyPr>
          <a:lstStyle/>
          <a:p>
            <a:r>
              <a:rPr lang="en-IN" dirty="0"/>
              <a:t>The exit rate analysis shows that Germany is having highest churn rate compared to France and Spain</a:t>
            </a:r>
          </a:p>
        </p:txBody>
      </p:sp>
      <p:sp>
        <p:nvSpPr>
          <p:cNvPr id="9" name="Content Placeholder 8">
            <a:extLst>
              <a:ext uri="{FF2B5EF4-FFF2-40B4-BE49-F238E27FC236}">
                <a16:creationId xmlns:a16="http://schemas.microsoft.com/office/drawing/2014/main" id="{DA777F08-662E-5967-5B87-09142A20AB7C}"/>
              </a:ext>
            </a:extLst>
          </p:cNvPr>
          <p:cNvSpPr>
            <a:spLocks noGrp="1"/>
          </p:cNvSpPr>
          <p:nvPr>
            <p:ph sz="quarter" idx="4"/>
          </p:nvPr>
        </p:nvSpPr>
        <p:spPr>
          <a:xfrm>
            <a:off x="7126940" y="3850287"/>
            <a:ext cx="4175313" cy="2646304"/>
          </a:xfrm>
        </p:spPr>
        <p:txBody>
          <a:bodyPr/>
          <a:lstStyle/>
          <a:p>
            <a:endParaRPr lang="en-IN" dirty="0"/>
          </a:p>
        </p:txBody>
      </p:sp>
      <p:pic>
        <p:nvPicPr>
          <p:cNvPr id="13" name="Picture 12">
            <a:extLst>
              <a:ext uri="{FF2B5EF4-FFF2-40B4-BE49-F238E27FC236}">
                <a16:creationId xmlns:a16="http://schemas.microsoft.com/office/drawing/2014/main" id="{5D07A754-AE31-1747-99B1-E0E99CC2CEC6}"/>
              </a:ext>
            </a:extLst>
          </p:cNvPr>
          <p:cNvPicPr>
            <a:picLocks noChangeAspect="1"/>
          </p:cNvPicPr>
          <p:nvPr/>
        </p:nvPicPr>
        <p:blipFill>
          <a:blip r:embed="rId2"/>
          <a:stretch>
            <a:fillRect/>
          </a:stretch>
        </p:blipFill>
        <p:spPr>
          <a:xfrm>
            <a:off x="7037294" y="3429000"/>
            <a:ext cx="4264959" cy="3139712"/>
          </a:xfrm>
          <a:prstGeom prst="rect">
            <a:avLst/>
          </a:prstGeom>
        </p:spPr>
      </p:pic>
      <p:sp>
        <p:nvSpPr>
          <p:cNvPr id="15" name="Content Placeholder 14">
            <a:extLst>
              <a:ext uri="{FF2B5EF4-FFF2-40B4-BE49-F238E27FC236}">
                <a16:creationId xmlns:a16="http://schemas.microsoft.com/office/drawing/2014/main" id="{07BABEBE-1DBC-16A2-716A-78A5BA84FDB7}"/>
              </a:ext>
            </a:extLst>
          </p:cNvPr>
          <p:cNvSpPr>
            <a:spLocks noGrp="1"/>
          </p:cNvSpPr>
          <p:nvPr>
            <p:ph sz="half" idx="2"/>
          </p:nvPr>
        </p:nvSpPr>
        <p:spPr>
          <a:xfrm>
            <a:off x="767674" y="3429000"/>
            <a:ext cx="4602185" cy="3213847"/>
          </a:xfrm>
        </p:spPr>
        <p:txBody>
          <a:bodyPr/>
          <a:lstStyle/>
          <a:p>
            <a:endParaRPr lang="en-IN"/>
          </a:p>
        </p:txBody>
      </p:sp>
      <p:pic>
        <p:nvPicPr>
          <p:cNvPr id="17" name="Picture 16">
            <a:extLst>
              <a:ext uri="{FF2B5EF4-FFF2-40B4-BE49-F238E27FC236}">
                <a16:creationId xmlns:a16="http://schemas.microsoft.com/office/drawing/2014/main" id="{53D2290F-0BC2-63EA-EA85-6FCF7D438A53}"/>
              </a:ext>
            </a:extLst>
          </p:cNvPr>
          <p:cNvPicPr>
            <a:picLocks noChangeAspect="1"/>
          </p:cNvPicPr>
          <p:nvPr/>
        </p:nvPicPr>
        <p:blipFill>
          <a:blip r:embed="rId3"/>
          <a:stretch>
            <a:fillRect/>
          </a:stretch>
        </p:blipFill>
        <p:spPr>
          <a:xfrm>
            <a:off x="767674" y="3429000"/>
            <a:ext cx="4602185" cy="3139712"/>
          </a:xfrm>
          <a:prstGeom prst="rect">
            <a:avLst/>
          </a:prstGeom>
        </p:spPr>
      </p:pic>
    </p:spTree>
    <p:extLst>
      <p:ext uri="{BB962C8B-B14F-4D97-AF65-F5344CB8AC3E}">
        <p14:creationId xmlns:p14="http://schemas.microsoft.com/office/powerpoint/2010/main" val="2630181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A28454A-335F-6A06-EA8B-306D5A9998B1}"/>
              </a:ext>
            </a:extLst>
          </p:cNvPr>
          <p:cNvSpPr>
            <a:spLocks noGrp="1"/>
          </p:cNvSpPr>
          <p:nvPr>
            <p:ph type="title"/>
          </p:nvPr>
        </p:nvSpPr>
        <p:spPr/>
        <p:txBody>
          <a:bodyPr/>
          <a:lstStyle/>
          <a:p>
            <a:r>
              <a:rPr lang="en-IN" dirty="0"/>
              <a:t>CUSTOMER COUNT VS DATE OF JOINING</a:t>
            </a:r>
          </a:p>
        </p:txBody>
      </p:sp>
      <p:sp>
        <p:nvSpPr>
          <p:cNvPr id="9" name="Picture Placeholder 8">
            <a:extLst>
              <a:ext uri="{FF2B5EF4-FFF2-40B4-BE49-F238E27FC236}">
                <a16:creationId xmlns:a16="http://schemas.microsoft.com/office/drawing/2014/main" id="{A22C7555-DB4A-6826-D43A-D22299107965}"/>
              </a:ext>
            </a:extLst>
          </p:cNvPr>
          <p:cNvSpPr>
            <a:spLocks noGrp="1"/>
          </p:cNvSpPr>
          <p:nvPr>
            <p:ph type="pic" idx="1"/>
          </p:nvPr>
        </p:nvSpPr>
        <p:spPr/>
      </p:sp>
      <p:sp>
        <p:nvSpPr>
          <p:cNvPr id="10" name="Text Placeholder 9">
            <a:extLst>
              <a:ext uri="{FF2B5EF4-FFF2-40B4-BE49-F238E27FC236}">
                <a16:creationId xmlns:a16="http://schemas.microsoft.com/office/drawing/2014/main" id="{039E9901-8020-5AD8-9232-967F6D42F22E}"/>
              </a:ext>
            </a:extLst>
          </p:cNvPr>
          <p:cNvSpPr>
            <a:spLocks noGrp="1"/>
          </p:cNvSpPr>
          <p:nvPr>
            <p:ph type="body" sz="half" idx="2"/>
          </p:nvPr>
        </p:nvSpPr>
        <p:spPr/>
        <p:txBody>
          <a:bodyPr/>
          <a:lstStyle/>
          <a:p>
            <a:r>
              <a:rPr lang="en-IN" dirty="0"/>
              <a:t>The trend of customer joining is explained above in a line graph. It says the number of customers joined the bank is high in July 2019 and Jan 2017 being the lowest</a:t>
            </a:r>
          </a:p>
        </p:txBody>
      </p:sp>
      <p:pic>
        <p:nvPicPr>
          <p:cNvPr id="12" name="Picture 11">
            <a:extLst>
              <a:ext uri="{FF2B5EF4-FFF2-40B4-BE49-F238E27FC236}">
                <a16:creationId xmlns:a16="http://schemas.microsoft.com/office/drawing/2014/main" id="{C8BBA001-EC4A-A8B8-0AB2-D7C3608E9B5F}"/>
              </a:ext>
            </a:extLst>
          </p:cNvPr>
          <p:cNvPicPr>
            <a:picLocks noChangeAspect="1"/>
          </p:cNvPicPr>
          <p:nvPr/>
        </p:nvPicPr>
        <p:blipFill>
          <a:blip r:embed="rId2"/>
          <a:stretch>
            <a:fillRect/>
          </a:stretch>
        </p:blipFill>
        <p:spPr>
          <a:xfrm>
            <a:off x="681727" y="941439"/>
            <a:ext cx="10874188" cy="3917432"/>
          </a:xfrm>
          <a:prstGeom prst="rect">
            <a:avLst/>
          </a:prstGeom>
        </p:spPr>
      </p:pic>
    </p:spTree>
    <p:extLst>
      <p:ext uri="{BB962C8B-B14F-4D97-AF65-F5344CB8AC3E}">
        <p14:creationId xmlns:p14="http://schemas.microsoft.com/office/powerpoint/2010/main" val="286145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AB2FE-8969-09B0-9F09-2951A6116AA8}"/>
              </a:ext>
            </a:extLst>
          </p:cNvPr>
          <p:cNvSpPr>
            <a:spLocks noGrp="1"/>
          </p:cNvSpPr>
          <p:nvPr>
            <p:ph type="title"/>
          </p:nvPr>
        </p:nvSpPr>
        <p:spPr/>
        <p:txBody>
          <a:bodyPr/>
          <a:lstStyle/>
          <a:p>
            <a:r>
              <a:rPr lang="en-IN" dirty="0"/>
              <a:t>PRODUCT CATEGORY</a:t>
            </a:r>
          </a:p>
        </p:txBody>
      </p:sp>
      <p:sp>
        <p:nvSpPr>
          <p:cNvPr id="3" name="Text Placeholder 2">
            <a:extLst>
              <a:ext uri="{FF2B5EF4-FFF2-40B4-BE49-F238E27FC236}">
                <a16:creationId xmlns:a16="http://schemas.microsoft.com/office/drawing/2014/main" id="{28B2CE9F-B0F6-7D80-BFF9-9AFDAFF43884}"/>
              </a:ext>
            </a:extLst>
          </p:cNvPr>
          <p:cNvSpPr>
            <a:spLocks noGrp="1"/>
          </p:cNvSpPr>
          <p:nvPr>
            <p:ph type="body" idx="1"/>
          </p:nvPr>
        </p:nvSpPr>
        <p:spPr>
          <a:xfrm>
            <a:off x="914409" y="1712314"/>
            <a:ext cx="5079991" cy="1295400"/>
          </a:xfrm>
        </p:spPr>
        <p:txBody>
          <a:bodyPr>
            <a:normAutofit fontScale="55000" lnSpcReduction="20000"/>
          </a:bodyPr>
          <a:lstStyle/>
          <a:p>
            <a:r>
              <a:rPr lang="en-IN" dirty="0"/>
              <a:t>The number of customers with all 4 products is very low. Hence we can use cross selling strategies to make customers use more number of products.</a:t>
            </a:r>
          </a:p>
          <a:p>
            <a:r>
              <a:rPr lang="en-IN" dirty="0"/>
              <a:t>Around 51% of customers are having only a single product and 46% of them are having 2 products.</a:t>
            </a:r>
          </a:p>
        </p:txBody>
      </p:sp>
      <p:pic>
        <p:nvPicPr>
          <p:cNvPr id="8" name="Content Placeholder 7">
            <a:extLst>
              <a:ext uri="{FF2B5EF4-FFF2-40B4-BE49-F238E27FC236}">
                <a16:creationId xmlns:a16="http://schemas.microsoft.com/office/drawing/2014/main" id="{5A8FAABE-992D-8018-45FC-82C8A5F46E81}"/>
              </a:ext>
            </a:extLst>
          </p:cNvPr>
          <p:cNvPicPr>
            <a:picLocks noGrp="1" noChangeAspect="1"/>
          </p:cNvPicPr>
          <p:nvPr>
            <p:ph sz="half" idx="2"/>
          </p:nvPr>
        </p:nvPicPr>
        <p:blipFill>
          <a:blip r:embed="rId2"/>
          <a:stretch>
            <a:fillRect/>
          </a:stretch>
        </p:blipFill>
        <p:spPr>
          <a:xfrm>
            <a:off x="1149316" y="3132138"/>
            <a:ext cx="4384743" cy="3086100"/>
          </a:xfrm>
        </p:spPr>
      </p:pic>
      <p:sp>
        <p:nvSpPr>
          <p:cNvPr id="5" name="Text Placeholder 4">
            <a:extLst>
              <a:ext uri="{FF2B5EF4-FFF2-40B4-BE49-F238E27FC236}">
                <a16:creationId xmlns:a16="http://schemas.microsoft.com/office/drawing/2014/main" id="{DBA3DEC0-3BF1-79E9-F079-ED65861B0F91}"/>
              </a:ext>
            </a:extLst>
          </p:cNvPr>
          <p:cNvSpPr>
            <a:spLocks noGrp="1"/>
          </p:cNvSpPr>
          <p:nvPr>
            <p:ph type="body" sz="quarter" idx="3"/>
          </p:nvPr>
        </p:nvSpPr>
        <p:spPr/>
        <p:txBody>
          <a:bodyPr>
            <a:normAutofit fontScale="55000" lnSpcReduction="20000"/>
          </a:bodyPr>
          <a:lstStyle/>
          <a:p>
            <a:r>
              <a:rPr lang="en-IN" dirty="0"/>
              <a:t>The average balance of customers is also high for customers who is having single product only which is closely followed by customers having 2 products.</a:t>
            </a:r>
          </a:p>
        </p:txBody>
      </p:sp>
      <p:pic>
        <p:nvPicPr>
          <p:cNvPr id="10" name="Content Placeholder 9">
            <a:extLst>
              <a:ext uri="{FF2B5EF4-FFF2-40B4-BE49-F238E27FC236}">
                <a16:creationId xmlns:a16="http://schemas.microsoft.com/office/drawing/2014/main" id="{6BB9165C-9115-949C-7B34-8F0249894319}"/>
              </a:ext>
            </a:extLst>
          </p:cNvPr>
          <p:cNvPicPr>
            <a:picLocks noGrp="1" noChangeAspect="1"/>
          </p:cNvPicPr>
          <p:nvPr>
            <p:ph sz="quarter" idx="4"/>
          </p:nvPr>
        </p:nvPicPr>
        <p:blipFill>
          <a:blip r:embed="rId3"/>
          <a:stretch>
            <a:fillRect/>
          </a:stretch>
        </p:blipFill>
        <p:spPr>
          <a:xfrm>
            <a:off x="6770190" y="3223452"/>
            <a:ext cx="4138019" cy="2903472"/>
          </a:xfrm>
        </p:spPr>
      </p:pic>
    </p:spTree>
    <p:extLst>
      <p:ext uri="{BB962C8B-B14F-4D97-AF65-F5344CB8AC3E}">
        <p14:creationId xmlns:p14="http://schemas.microsoft.com/office/powerpoint/2010/main" val="1736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1522B51-5BDF-1E69-D4AD-C06986F81F1F}"/>
              </a:ext>
            </a:extLst>
          </p:cNvPr>
          <p:cNvSpPr>
            <a:spLocks noGrp="1"/>
          </p:cNvSpPr>
          <p:nvPr>
            <p:ph type="title"/>
          </p:nvPr>
        </p:nvSpPr>
        <p:spPr>
          <a:xfrm>
            <a:off x="685800" y="1524000"/>
            <a:ext cx="4114800" cy="887506"/>
          </a:xfrm>
        </p:spPr>
        <p:txBody>
          <a:bodyPr/>
          <a:lstStyle/>
          <a:p>
            <a:r>
              <a:rPr lang="en-IN" dirty="0"/>
              <a:t>TENURE ANALYSIS</a:t>
            </a:r>
          </a:p>
        </p:txBody>
      </p:sp>
      <p:sp>
        <p:nvSpPr>
          <p:cNvPr id="11" name="Text Placeholder 10">
            <a:extLst>
              <a:ext uri="{FF2B5EF4-FFF2-40B4-BE49-F238E27FC236}">
                <a16:creationId xmlns:a16="http://schemas.microsoft.com/office/drawing/2014/main" id="{6E5862E9-E949-1BD2-6D88-393FBD22017F}"/>
              </a:ext>
            </a:extLst>
          </p:cNvPr>
          <p:cNvSpPr>
            <a:spLocks noGrp="1"/>
          </p:cNvSpPr>
          <p:nvPr>
            <p:ph type="body" sz="half" idx="2"/>
          </p:nvPr>
        </p:nvSpPr>
        <p:spPr>
          <a:xfrm>
            <a:off x="685800" y="2743201"/>
            <a:ext cx="4114800" cy="3475484"/>
          </a:xfrm>
        </p:spPr>
        <p:txBody>
          <a:bodyPr>
            <a:normAutofit fontScale="92500"/>
          </a:bodyPr>
          <a:lstStyle/>
          <a:p>
            <a:r>
              <a:rPr lang="en-IN" dirty="0"/>
              <a:t>Mostly customer are retaining in the bank for a period of 4 years .</a:t>
            </a:r>
          </a:p>
          <a:p>
            <a:r>
              <a:rPr lang="en-IN" dirty="0"/>
              <a:t>At the same time, the exit count is also high for customers who have been in the bank for 4 years.</a:t>
            </a:r>
          </a:p>
          <a:p>
            <a:r>
              <a:rPr lang="en-IN" dirty="0"/>
              <a:t>This clearly states that the churn happens mostly after 4 years of joining the bank </a:t>
            </a:r>
          </a:p>
          <a:p>
            <a:r>
              <a:rPr lang="en-IN" dirty="0"/>
              <a:t>The reason for churn is may be due to service dissatisfaction or product dissatisfaction.</a:t>
            </a:r>
          </a:p>
          <a:p>
            <a:r>
              <a:rPr lang="en-IN" dirty="0"/>
              <a:t>Hence analysing customer feedbacks and introducing product variants that suits customer will help reduce the churn.</a:t>
            </a:r>
          </a:p>
        </p:txBody>
      </p:sp>
      <p:pic>
        <p:nvPicPr>
          <p:cNvPr id="17" name="Content Placeholder 16">
            <a:extLst>
              <a:ext uri="{FF2B5EF4-FFF2-40B4-BE49-F238E27FC236}">
                <a16:creationId xmlns:a16="http://schemas.microsoft.com/office/drawing/2014/main" id="{AD79CEC0-761A-532E-D9B7-2C5841CE0D19}"/>
              </a:ext>
            </a:extLst>
          </p:cNvPr>
          <p:cNvPicPr>
            <a:picLocks noGrp="1" noChangeAspect="1"/>
          </p:cNvPicPr>
          <p:nvPr>
            <p:ph idx="1"/>
          </p:nvPr>
        </p:nvPicPr>
        <p:blipFill>
          <a:blip r:embed="rId2"/>
          <a:stretch>
            <a:fillRect/>
          </a:stretch>
        </p:blipFill>
        <p:spPr>
          <a:xfrm>
            <a:off x="5437716" y="792251"/>
            <a:ext cx="4719296" cy="3094485"/>
          </a:xfrm>
        </p:spPr>
      </p:pic>
      <p:pic>
        <p:nvPicPr>
          <p:cNvPr id="19" name="Picture 18">
            <a:extLst>
              <a:ext uri="{FF2B5EF4-FFF2-40B4-BE49-F238E27FC236}">
                <a16:creationId xmlns:a16="http://schemas.microsoft.com/office/drawing/2014/main" id="{9A1F6663-AEDF-21E9-E3E0-AF0B5A6A19F7}"/>
              </a:ext>
            </a:extLst>
          </p:cNvPr>
          <p:cNvPicPr>
            <a:picLocks noChangeAspect="1"/>
          </p:cNvPicPr>
          <p:nvPr/>
        </p:nvPicPr>
        <p:blipFill>
          <a:blip r:embed="rId3"/>
          <a:stretch>
            <a:fillRect/>
          </a:stretch>
        </p:blipFill>
        <p:spPr>
          <a:xfrm>
            <a:off x="5397377" y="3949512"/>
            <a:ext cx="4759635" cy="2598645"/>
          </a:xfrm>
          <a:prstGeom prst="rect">
            <a:avLst/>
          </a:prstGeom>
        </p:spPr>
      </p:pic>
    </p:spTree>
    <p:extLst>
      <p:ext uri="{BB962C8B-B14F-4D97-AF65-F5344CB8AC3E}">
        <p14:creationId xmlns:p14="http://schemas.microsoft.com/office/powerpoint/2010/main" val="91738994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121</TotalTime>
  <Words>781</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vt:lpstr>
      <vt:lpstr>Vapor Trail</vt:lpstr>
      <vt:lpstr>ANALYTICAL CRM DEVELOPMENT FOR A BANK</vt:lpstr>
      <vt:lpstr>INTRODUCTION </vt:lpstr>
      <vt:lpstr>Tools required </vt:lpstr>
      <vt:lpstr>overview</vt:lpstr>
      <vt:lpstr>Gender, AGE SEGMENT vs churn rate</vt:lpstr>
      <vt:lpstr>Geography analysis</vt:lpstr>
      <vt:lpstr>CUSTOMER COUNT VS DATE OF JOINING</vt:lpstr>
      <vt:lpstr>PRODUCT CATEGORY</vt:lpstr>
      <vt:lpstr>TENURE ANALYSIS</vt:lpstr>
      <vt:lpstr>Credit card analysis</vt:lpstr>
      <vt:lpstr>CREDIT SCORE ANALYSIS</vt:lpstr>
      <vt:lpstr>Balance, estimated salary vs exit rate analysis</vt:lpstr>
      <vt:lpstr>Suggestions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CRM DEVELOPMENT FOR A BANK</dc:title>
  <dc:creator>Jaya Kishore</dc:creator>
  <cp:lastModifiedBy>Jaya Kishore</cp:lastModifiedBy>
  <cp:revision>1</cp:revision>
  <dcterms:created xsi:type="dcterms:W3CDTF">2024-03-28T13:05:38Z</dcterms:created>
  <dcterms:modified xsi:type="dcterms:W3CDTF">2024-03-28T15:07:22Z</dcterms:modified>
</cp:coreProperties>
</file>