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71" r:id="rId5"/>
    <p:sldId id="259" r:id="rId6"/>
    <p:sldId id="260" r:id="rId7"/>
    <p:sldId id="261" r:id="rId8"/>
    <p:sldId id="262" r:id="rId9"/>
    <p:sldId id="275" r:id="rId10"/>
    <p:sldId id="276" r:id="rId11"/>
    <p:sldId id="277" r:id="rId12"/>
    <p:sldId id="272" r:id="rId13"/>
    <p:sldId id="273" r:id="rId14"/>
    <p:sldId id="274"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6AD8A22-A881-4781-AC40-F956163C7692}" type="datetimeFigureOut">
              <a:rPr lang="en-IN" smtClean="0"/>
              <a:t>28-01-2024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287379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D8A22-A881-4781-AC40-F956163C7692}"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405254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D8A22-A881-4781-AC40-F956163C7692}"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80348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D8A22-A881-4781-AC40-F956163C7692}"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1C62F-1CDB-40D5-8053-B738321AD71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455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D8A22-A881-4781-AC40-F956163C7692}"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2346958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AD8A22-A881-4781-AC40-F956163C7692}" type="datetimeFigureOut">
              <a:rPr lang="en-IN" smtClean="0"/>
              <a:t>28-01-2024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178779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AD8A22-A881-4781-AC40-F956163C7692}" type="datetimeFigureOut">
              <a:rPr lang="en-IN" smtClean="0"/>
              <a:t>28-01-2024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417454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D8A22-A881-4781-AC40-F956163C7692}"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3800705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D8A22-A881-4781-AC40-F956163C7692}"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193831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D8A22-A881-4781-AC40-F956163C7692}"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298414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D8A22-A881-4781-AC40-F956163C7692}" type="datetimeFigureOut">
              <a:rPr lang="en-IN" smtClean="0"/>
              <a:t>28-01-2024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127651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AD8A22-A881-4781-AC40-F956163C7692}"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123539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AD8A22-A881-4781-AC40-F956163C7692}" type="datetimeFigureOut">
              <a:rPr lang="en-IN" smtClean="0"/>
              <a:t>28-01-2024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252251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AD8A22-A881-4781-AC40-F956163C7692}" type="datetimeFigureOut">
              <a:rPr lang="en-IN" smtClean="0"/>
              <a:t>28-01-2024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114813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D8A22-A881-4781-AC40-F956163C7692}" type="datetimeFigureOut">
              <a:rPr lang="en-IN" smtClean="0"/>
              <a:t>28-01-2024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26671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D8A22-A881-4781-AC40-F956163C7692}"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98599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D8A22-A881-4781-AC40-F956163C7692}" type="datetimeFigureOut">
              <a:rPr lang="en-IN" smtClean="0"/>
              <a:t>28-01-2024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1C62F-1CDB-40D5-8053-B738321AD71B}" type="slidenum">
              <a:rPr lang="en-IN" smtClean="0"/>
              <a:t>‹#›</a:t>
            </a:fld>
            <a:endParaRPr lang="en-IN"/>
          </a:p>
        </p:txBody>
      </p:sp>
    </p:spTree>
    <p:extLst>
      <p:ext uri="{BB962C8B-B14F-4D97-AF65-F5344CB8AC3E}">
        <p14:creationId xmlns:p14="http://schemas.microsoft.com/office/powerpoint/2010/main" val="409136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AD8A22-A881-4781-AC40-F956163C7692}" type="datetimeFigureOut">
              <a:rPr lang="en-IN" smtClean="0"/>
              <a:t>28-01-2024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11C62F-1CDB-40D5-8053-B738321AD71B}" type="slidenum">
              <a:rPr lang="en-IN" smtClean="0"/>
              <a:t>‹#›</a:t>
            </a:fld>
            <a:endParaRPr lang="en-IN"/>
          </a:p>
        </p:txBody>
      </p:sp>
    </p:spTree>
    <p:extLst>
      <p:ext uri="{BB962C8B-B14F-4D97-AF65-F5344CB8AC3E}">
        <p14:creationId xmlns:p14="http://schemas.microsoft.com/office/powerpoint/2010/main" val="4029422286"/>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904C-B05A-E234-2048-3AC4E45E8329}"/>
              </a:ext>
            </a:extLst>
          </p:cNvPr>
          <p:cNvSpPr>
            <a:spLocks noGrp="1"/>
          </p:cNvSpPr>
          <p:nvPr>
            <p:ph type="title"/>
          </p:nvPr>
        </p:nvSpPr>
        <p:spPr/>
        <p:txBody>
          <a:bodyPr>
            <a:normAutofit/>
          </a:bodyPr>
          <a:lstStyle/>
          <a:p>
            <a:pPr algn="ctr"/>
            <a:r>
              <a:rPr lang="en-IN" sz="6600" dirty="0"/>
              <a:t>CHICAGO CRIME ANALYSIS</a:t>
            </a:r>
          </a:p>
        </p:txBody>
      </p:sp>
      <p:pic>
        <p:nvPicPr>
          <p:cNvPr id="5" name="Picture 4">
            <a:extLst>
              <a:ext uri="{FF2B5EF4-FFF2-40B4-BE49-F238E27FC236}">
                <a16:creationId xmlns:a16="http://schemas.microsoft.com/office/drawing/2014/main" id="{57F8A880-ABA6-FBAF-DFD3-DED48FEC1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557" y="1952314"/>
            <a:ext cx="9268179" cy="3872089"/>
          </a:xfrm>
          <a:prstGeom prst="rect">
            <a:avLst/>
          </a:prstGeom>
        </p:spPr>
      </p:pic>
      <p:sp>
        <p:nvSpPr>
          <p:cNvPr id="10" name="TextBox 9">
            <a:extLst>
              <a:ext uri="{FF2B5EF4-FFF2-40B4-BE49-F238E27FC236}">
                <a16:creationId xmlns:a16="http://schemas.microsoft.com/office/drawing/2014/main" id="{DE7DF4FE-1B25-8A79-C2A8-3C5BF97DE669}"/>
              </a:ext>
            </a:extLst>
          </p:cNvPr>
          <p:cNvSpPr txBox="1"/>
          <p:nvPr/>
        </p:nvSpPr>
        <p:spPr>
          <a:xfrm>
            <a:off x="6818489" y="6016978"/>
            <a:ext cx="4064000" cy="369332"/>
          </a:xfrm>
          <a:prstGeom prst="rect">
            <a:avLst/>
          </a:prstGeom>
          <a:noFill/>
        </p:spPr>
        <p:txBody>
          <a:bodyPr wrap="square" rtlCol="0">
            <a:spAutoFit/>
          </a:bodyPr>
          <a:lstStyle/>
          <a:p>
            <a:r>
              <a:rPr lang="en-IN" dirty="0"/>
              <a:t>BY PAVITHRA M</a:t>
            </a:r>
          </a:p>
        </p:txBody>
      </p:sp>
    </p:spTree>
    <p:extLst>
      <p:ext uri="{BB962C8B-B14F-4D97-AF65-F5344CB8AC3E}">
        <p14:creationId xmlns:p14="http://schemas.microsoft.com/office/powerpoint/2010/main" val="19257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79B4F2-1E1A-1F93-5826-FED281C4EED8}"/>
              </a:ext>
            </a:extLst>
          </p:cNvPr>
          <p:cNvPicPr>
            <a:picLocks noChangeAspect="1"/>
          </p:cNvPicPr>
          <p:nvPr/>
        </p:nvPicPr>
        <p:blipFill>
          <a:blip r:embed="rId2"/>
          <a:stretch>
            <a:fillRect/>
          </a:stretch>
        </p:blipFill>
        <p:spPr>
          <a:xfrm>
            <a:off x="1187933" y="557056"/>
            <a:ext cx="4289502" cy="2871944"/>
          </a:xfrm>
          <a:prstGeom prst="rect">
            <a:avLst/>
          </a:prstGeom>
        </p:spPr>
      </p:pic>
      <p:sp>
        <p:nvSpPr>
          <p:cNvPr id="4" name="TextBox 3">
            <a:extLst>
              <a:ext uri="{FF2B5EF4-FFF2-40B4-BE49-F238E27FC236}">
                <a16:creationId xmlns:a16="http://schemas.microsoft.com/office/drawing/2014/main" id="{E5350B72-8069-B594-18F5-E0781017ACBA}"/>
              </a:ext>
            </a:extLst>
          </p:cNvPr>
          <p:cNvSpPr txBox="1"/>
          <p:nvPr/>
        </p:nvSpPr>
        <p:spPr>
          <a:xfrm>
            <a:off x="1093694" y="3944471"/>
            <a:ext cx="8884024" cy="1754326"/>
          </a:xfrm>
          <a:prstGeom prst="rect">
            <a:avLst/>
          </a:prstGeom>
          <a:noFill/>
        </p:spPr>
        <p:txBody>
          <a:bodyPr wrap="square" rtlCol="0">
            <a:spAutoFit/>
          </a:bodyPr>
          <a:lstStyle/>
          <a:p>
            <a:r>
              <a:rPr lang="en-IN" dirty="0"/>
              <a:t>The above two bar charts and the table shows that the highest recorded crime is of theft type which is followed by battery</a:t>
            </a:r>
          </a:p>
          <a:p>
            <a:r>
              <a:rPr lang="en-IN" dirty="0"/>
              <a:t>But in the number of arrest occurred rates states that the battery is the highly arrested crime followed by other crimes.</a:t>
            </a:r>
          </a:p>
          <a:p>
            <a:r>
              <a:rPr lang="en-IN" dirty="0"/>
              <a:t>Out of 91K crimes reported in the Chicago city, major crime is theft and battery which accounts to almost 41% of crime.</a:t>
            </a:r>
          </a:p>
        </p:txBody>
      </p:sp>
    </p:spTree>
    <p:extLst>
      <p:ext uri="{BB962C8B-B14F-4D97-AF65-F5344CB8AC3E}">
        <p14:creationId xmlns:p14="http://schemas.microsoft.com/office/powerpoint/2010/main" val="270502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890F9C-4C82-1E55-FC28-56C3331E1195}"/>
              </a:ext>
            </a:extLst>
          </p:cNvPr>
          <p:cNvPicPr>
            <a:picLocks noChangeAspect="1"/>
          </p:cNvPicPr>
          <p:nvPr/>
        </p:nvPicPr>
        <p:blipFill>
          <a:blip r:embed="rId2"/>
          <a:stretch>
            <a:fillRect/>
          </a:stretch>
        </p:blipFill>
        <p:spPr>
          <a:xfrm>
            <a:off x="1230303" y="574724"/>
            <a:ext cx="3162403" cy="3162574"/>
          </a:xfrm>
          <a:prstGeom prst="rect">
            <a:avLst/>
          </a:prstGeom>
        </p:spPr>
      </p:pic>
      <p:pic>
        <p:nvPicPr>
          <p:cNvPr id="5" name="Picture 4">
            <a:extLst>
              <a:ext uri="{FF2B5EF4-FFF2-40B4-BE49-F238E27FC236}">
                <a16:creationId xmlns:a16="http://schemas.microsoft.com/office/drawing/2014/main" id="{351A897F-0BB5-CD64-50A2-AEBDE20F5975}"/>
              </a:ext>
            </a:extLst>
          </p:cNvPr>
          <p:cNvPicPr>
            <a:picLocks noChangeAspect="1"/>
          </p:cNvPicPr>
          <p:nvPr/>
        </p:nvPicPr>
        <p:blipFill>
          <a:blip r:embed="rId3"/>
          <a:stretch>
            <a:fillRect/>
          </a:stretch>
        </p:blipFill>
        <p:spPr>
          <a:xfrm>
            <a:off x="5112048" y="574724"/>
            <a:ext cx="3449246" cy="3162574"/>
          </a:xfrm>
          <a:prstGeom prst="rect">
            <a:avLst/>
          </a:prstGeom>
        </p:spPr>
      </p:pic>
      <p:sp>
        <p:nvSpPr>
          <p:cNvPr id="6" name="TextBox 5">
            <a:extLst>
              <a:ext uri="{FF2B5EF4-FFF2-40B4-BE49-F238E27FC236}">
                <a16:creationId xmlns:a16="http://schemas.microsoft.com/office/drawing/2014/main" id="{850EC8CA-39ED-0A69-87A1-1809D3B85BD7}"/>
              </a:ext>
            </a:extLst>
          </p:cNvPr>
          <p:cNvSpPr txBox="1"/>
          <p:nvPr/>
        </p:nvSpPr>
        <p:spPr>
          <a:xfrm>
            <a:off x="1230303" y="4320988"/>
            <a:ext cx="9330121" cy="1477328"/>
          </a:xfrm>
          <a:prstGeom prst="rect">
            <a:avLst/>
          </a:prstGeom>
          <a:noFill/>
        </p:spPr>
        <p:txBody>
          <a:bodyPr wrap="square" rtlCol="0">
            <a:spAutoFit/>
          </a:bodyPr>
          <a:lstStyle/>
          <a:p>
            <a:r>
              <a:rPr lang="en-IN" dirty="0"/>
              <a:t>The highest crime recorded month is January which followed by April.</a:t>
            </a:r>
          </a:p>
          <a:p>
            <a:r>
              <a:rPr lang="en-IN" dirty="0"/>
              <a:t>The same pattern is repeated in the arrest type as well.</a:t>
            </a:r>
          </a:p>
          <a:p>
            <a:r>
              <a:rPr lang="en-IN" dirty="0"/>
              <a:t>From the above visualisations, it is clearly evident that the crime reported months are those in which the arrest is also happened high</a:t>
            </a:r>
          </a:p>
          <a:p>
            <a:r>
              <a:rPr lang="en-IN" dirty="0"/>
              <a:t>So the actions taken by the police department is correct and hence it is proved.</a:t>
            </a:r>
          </a:p>
        </p:txBody>
      </p:sp>
    </p:spTree>
    <p:extLst>
      <p:ext uri="{BB962C8B-B14F-4D97-AF65-F5344CB8AC3E}">
        <p14:creationId xmlns:p14="http://schemas.microsoft.com/office/powerpoint/2010/main" val="143240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FC4DB8-28A2-062F-8BD7-024A8758FC36}"/>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77413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02DB29-A31F-9102-7215-0D9884CBEE89}"/>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65495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C3EA6-64FC-277F-13FA-79AE035B60D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8550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81DE50-FA7F-6BE6-4865-C79C47067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7642306-54E7-B2D6-08BC-E22EED461156}"/>
              </a:ext>
            </a:extLst>
          </p:cNvPr>
          <p:cNvSpPr txBox="1"/>
          <p:nvPr/>
        </p:nvSpPr>
        <p:spPr>
          <a:xfrm>
            <a:off x="5154707" y="6329660"/>
            <a:ext cx="2998694" cy="461665"/>
          </a:xfrm>
          <a:prstGeom prst="rect">
            <a:avLst/>
          </a:prstGeom>
          <a:noFill/>
        </p:spPr>
        <p:txBody>
          <a:bodyPr wrap="square" rtlCol="0">
            <a:spAutoFit/>
          </a:bodyPr>
          <a:lstStyle/>
          <a:p>
            <a:r>
              <a:rPr lang="en-US" dirty="0">
                <a:solidFill>
                  <a:schemeClr val="tx2">
                    <a:lumMod val="75000"/>
                  </a:schemeClr>
                </a:solidFill>
                <a:highlight>
                  <a:srgbClr val="000000"/>
                </a:highlight>
              </a:rPr>
              <a:t> </a:t>
            </a:r>
            <a:r>
              <a:rPr lang="en-US" sz="2400" dirty="0">
                <a:solidFill>
                  <a:schemeClr val="tx2">
                    <a:lumMod val="75000"/>
                  </a:schemeClr>
                </a:solidFill>
                <a:highlight>
                  <a:srgbClr val="000000"/>
                </a:highlight>
              </a:rPr>
              <a:t>By  PAVITHRA M</a:t>
            </a:r>
            <a:endParaRPr lang="en-IN" sz="2400" dirty="0">
              <a:solidFill>
                <a:schemeClr val="tx2">
                  <a:lumMod val="75000"/>
                </a:schemeClr>
              </a:solidFill>
              <a:highlight>
                <a:srgbClr val="000000"/>
              </a:highlight>
            </a:endParaRPr>
          </a:p>
        </p:txBody>
      </p:sp>
    </p:spTree>
    <p:extLst>
      <p:ext uri="{BB962C8B-B14F-4D97-AF65-F5344CB8AC3E}">
        <p14:creationId xmlns:p14="http://schemas.microsoft.com/office/powerpoint/2010/main" val="229897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9F92-2218-C344-CFC3-5C886EE31DC7}"/>
              </a:ext>
            </a:extLst>
          </p:cNvPr>
          <p:cNvSpPr>
            <a:spLocks noGrp="1"/>
          </p:cNvSpPr>
          <p:nvPr>
            <p:ph type="title"/>
          </p:nvPr>
        </p:nvSpPr>
        <p:spPr/>
        <p:txBody>
          <a:bodyPr/>
          <a:lstStyle/>
          <a:p>
            <a:r>
              <a:rPr lang="en-IN" b="1" dirty="0">
                <a:solidFill>
                  <a:schemeClr val="tx2">
                    <a:lumMod val="75000"/>
                  </a:schemeClr>
                </a:solidFill>
              </a:rPr>
              <a:t>INTRODUCTION</a:t>
            </a:r>
          </a:p>
        </p:txBody>
      </p:sp>
      <p:sp>
        <p:nvSpPr>
          <p:cNvPr id="3" name="Content Placeholder 2">
            <a:extLst>
              <a:ext uri="{FF2B5EF4-FFF2-40B4-BE49-F238E27FC236}">
                <a16:creationId xmlns:a16="http://schemas.microsoft.com/office/drawing/2014/main" id="{EDFF53F5-1DC9-637B-FB25-C8ED3E3C0E71}"/>
              </a:ext>
            </a:extLst>
          </p:cNvPr>
          <p:cNvSpPr>
            <a:spLocks noGrp="1"/>
          </p:cNvSpPr>
          <p:nvPr>
            <p:ph idx="1"/>
          </p:nvPr>
        </p:nvSpPr>
        <p:spPr/>
        <p:txBody>
          <a:bodyPr>
            <a:normAutofit fontScale="92500" lnSpcReduction="20000"/>
          </a:bodyPr>
          <a:lstStyle/>
          <a:p>
            <a:r>
              <a:rPr lang="en-GB" sz="2800" dirty="0">
                <a:latin typeface="Lato"/>
                <a:ea typeface="Lato"/>
                <a:cs typeface="Lato"/>
                <a:sym typeface="Lato"/>
              </a:rPr>
              <a:t>A year ago in Chicago, the high incidence of crime prompted the government to take decisive action by launching an operation with top-performing police officers.</a:t>
            </a:r>
          </a:p>
          <a:p>
            <a:r>
              <a:rPr lang="en-GB" sz="2800" dirty="0">
                <a:latin typeface="Lato"/>
                <a:ea typeface="Lato"/>
                <a:cs typeface="Lato"/>
                <a:sym typeface="Lato"/>
              </a:rPr>
              <a:t> Now, as a year has passed since this decision, the government seeks to evaluate the reduction in crime cases and the advantages gained from this new operation.</a:t>
            </a:r>
          </a:p>
          <a:p>
            <a:r>
              <a:rPr lang="en-GB" dirty="0">
                <a:latin typeface="Lato"/>
                <a:ea typeface="Lato"/>
                <a:cs typeface="Lato"/>
                <a:sym typeface="Lato"/>
              </a:rPr>
              <a:t>The time taken for solving the cases and localities with higher crime rates are found and further measures to improve crime rate has been identified</a:t>
            </a:r>
            <a:endParaRPr lang="en-GB" sz="2800" dirty="0">
              <a:latin typeface="Lato"/>
              <a:ea typeface="Lato"/>
              <a:cs typeface="Lato"/>
              <a:sym typeface="Lato"/>
            </a:endParaRPr>
          </a:p>
        </p:txBody>
      </p:sp>
    </p:spTree>
    <p:extLst>
      <p:ext uri="{BB962C8B-B14F-4D97-AF65-F5344CB8AC3E}">
        <p14:creationId xmlns:p14="http://schemas.microsoft.com/office/powerpoint/2010/main" val="41545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88EE-316D-2885-8D16-429AB0A52E14}"/>
              </a:ext>
            </a:extLst>
          </p:cNvPr>
          <p:cNvSpPr>
            <a:spLocks noGrp="1"/>
          </p:cNvSpPr>
          <p:nvPr>
            <p:ph type="title"/>
          </p:nvPr>
        </p:nvSpPr>
        <p:spPr/>
        <p:txBody>
          <a:bodyPr/>
          <a:lstStyle/>
          <a:p>
            <a:r>
              <a:rPr lang="en-IN" b="1" dirty="0">
                <a:solidFill>
                  <a:schemeClr val="tx2">
                    <a:lumMod val="75000"/>
                  </a:schemeClr>
                </a:solidFill>
              </a:rPr>
              <a:t>ABOUT DATASET</a:t>
            </a:r>
            <a:r>
              <a:rPr lang="en-IN" dirty="0"/>
              <a:t>	</a:t>
            </a:r>
          </a:p>
        </p:txBody>
      </p:sp>
      <p:sp>
        <p:nvSpPr>
          <p:cNvPr id="3" name="Content Placeholder 2">
            <a:extLst>
              <a:ext uri="{FF2B5EF4-FFF2-40B4-BE49-F238E27FC236}">
                <a16:creationId xmlns:a16="http://schemas.microsoft.com/office/drawing/2014/main" id="{CCCB2641-CEDB-0297-66F1-9D9EF896E496}"/>
              </a:ext>
            </a:extLst>
          </p:cNvPr>
          <p:cNvSpPr>
            <a:spLocks noGrp="1"/>
          </p:cNvSpPr>
          <p:nvPr>
            <p:ph idx="1"/>
          </p:nvPr>
        </p:nvSpPr>
        <p:spPr/>
        <p:txBody>
          <a:bodyPr/>
          <a:lstStyle/>
          <a:p>
            <a:r>
              <a:rPr lang="en-IN" dirty="0"/>
              <a:t>The data contains Chicago Crime Information with 22 columns along with 90856 rows.</a:t>
            </a:r>
          </a:p>
          <a:p>
            <a:r>
              <a:rPr lang="en-IN" dirty="0"/>
              <a:t>The dataset contains information like crime hotspot areas and few things that are highly confidential. Hence all those fields are encrypted into respective codes and analysed.</a:t>
            </a:r>
          </a:p>
          <a:p>
            <a:r>
              <a:rPr lang="en-IN" dirty="0"/>
              <a:t>A few columns such as crime type ,crime date and updated on date is not encrypted which is main part of our analysis</a:t>
            </a:r>
          </a:p>
          <a:p>
            <a:pPr marL="0" indent="0">
              <a:buNone/>
            </a:pPr>
            <a:endParaRPr lang="en-IN" dirty="0"/>
          </a:p>
        </p:txBody>
      </p:sp>
    </p:spTree>
    <p:extLst>
      <p:ext uri="{BB962C8B-B14F-4D97-AF65-F5344CB8AC3E}">
        <p14:creationId xmlns:p14="http://schemas.microsoft.com/office/powerpoint/2010/main" val="416936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8C42-6F79-65A0-7FB8-BFE8CE7FED2B}"/>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45BF1EE-F234-242E-DA63-96CBBBB5ECDB}"/>
              </a:ext>
            </a:extLst>
          </p:cNvPr>
          <p:cNvSpPr>
            <a:spLocks noGrp="1"/>
          </p:cNvSpPr>
          <p:nvPr>
            <p:ph idx="1"/>
          </p:nvPr>
        </p:nvSpPr>
        <p:spPr/>
        <p:txBody>
          <a:bodyPr/>
          <a:lstStyle/>
          <a:p>
            <a:r>
              <a:rPr lang="en-IN" dirty="0"/>
              <a:t>The main objective of the project is to evaluate the improvements in crime solving time and crime decreasing rate.</a:t>
            </a:r>
          </a:p>
          <a:p>
            <a:r>
              <a:rPr lang="en-IN" dirty="0"/>
              <a:t>To identify the areas or localities in which high crime rate has been recorded.</a:t>
            </a:r>
          </a:p>
          <a:p>
            <a:r>
              <a:rPr lang="en-IN" dirty="0"/>
              <a:t>To propose ideas by which the police department can decrease crime rates.</a:t>
            </a:r>
          </a:p>
          <a:p>
            <a:r>
              <a:rPr lang="en-IN" dirty="0"/>
              <a:t>To identify the crime types which is recorded as the highest in all localities.</a:t>
            </a:r>
          </a:p>
        </p:txBody>
      </p:sp>
    </p:spTree>
    <p:extLst>
      <p:ext uri="{BB962C8B-B14F-4D97-AF65-F5344CB8AC3E}">
        <p14:creationId xmlns:p14="http://schemas.microsoft.com/office/powerpoint/2010/main" val="359352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9AC7F2-6577-6C5F-64C2-AA698A44A2CD}"/>
              </a:ext>
            </a:extLst>
          </p:cNvPr>
          <p:cNvSpPr txBox="1"/>
          <p:nvPr/>
        </p:nvSpPr>
        <p:spPr>
          <a:xfrm>
            <a:off x="869576" y="5172635"/>
            <a:ext cx="10282518" cy="707886"/>
          </a:xfrm>
          <a:prstGeom prst="rect">
            <a:avLst/>
          </a:prstGeom>
          <a:noFill/>
        </p:spPr>
        <p:txBody>
          <a:bodyPr wrap="square" rtlCol="0">
            <a:spAutoFit/>
          </a:bodyPr>
          <a:lstStyle/>
          <a:p>
            <a:r>
              <a:rPr lang="en-IN" sz="2000" b="1" dirty="0"/>
              <a:t>Theft is the highest recorded valued at 24.29% of total which is followed by Battery which stands at 20.55% out of 31 crimes.</a:t>
            </a:r>
          </a:p>
        </p:txBody>
      </p:sp>
      <p:pic>
        <p:nvPicPr>
          <p:cNvPr id="2" name="Picture 1">
            <a:extLst>
              <a:ext uri="{FF2B5EF4-FFF2-40B4-BE49-F238E27FC236}">
                <a16:creationId xmlns:a16="http://schemas.microsoft.com/office/drawing/2014/main" id="{90BCCEE1-42EA-D200-4051-0B6EA3D63432}"/>
              </a:ext>
            </a:extLst>
          </p:cNvPr>
          <p:cNvPicPr>
            <a:picLocks noChangeAspect="1"/>
          </p:cNvPicPr>
          <p:nvPr/>
        </p:nvPicPr>
        <p:blipFill>
          <a:blip r:embed="rId2"/>
          <a:stretch>
            <a:fillRect/>
          </a:stretch>
        </p:blipFill>
        <p:spPr>
          <a:xfrm>
            <a:off x="2321859" y="1290918"/>
            <a:ext cx="7028329" cy="3441102"/>
          </a:xfrm>
          <a:prstGeom prst="rect">
            <a:avLst/>
          </a:prstGeom>
        </p:spPr>
      </p:pic>
    </p:spTree>
    <p:extLst>
      <p:ext uri="{BB962C8B-B14F-4D97-AF65-F5344CB8AC3E}">
        <p14:creationId xmlns:p14="http://schemas.microsoft.com/office/powerpoint/2010/main" val="404441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48B6-F0E2-5AAC-CFB5-64AC2EF01CB2}"/>
              </a:ext>
            </a:extLst>
          </p:cNvPr>
          <p:cNvSpPr>
            <a:spLocks noGrp="1"/>
          </p:cNvSpPr>
          <p:nvPr>
            <p:ph type="title"/>
          </p:nvPr>
        </p:nvSpPr>
        <p:spPr/>
        <p:txBody>
          <a:bodyPr/>
          <a:lstStyle/>
          <a:p>
            <a:r>
              <a:rPr lang="en-IN" dirty="0"/>
              <a:t>Major findings </a:t>
            </a:r>
          </a:p>
        </p:txBody>
      </p:sp>
      <p:sp>
        <p:nvSpPr>
          <p:cNvPr id="4" name="Content Placeholder 3">
            <a:extLst>
              <a:ext uri="{FF2B5EF4-FFF2-40B4-BE49-F238E27FC236}">
                <a16:creationId xmlns:a16="http://schemas.microsoft.com/office/drawing/2014/main" id="{718D2CFF-2280-3018-4A44-72734852D39E}"/>
              </a:ext>
            </a:extLst>
          </p:cNvPr>
          <p:cNvSpPr>
            <a:spLocks noGrp="1"/>
          </p:cNvSpPr>
          <p:nvPr>
            <p:ph idx="1"/>
          </p:nvPr>
        </p:nvSpPr>
        <p:spPr/>
        <p:txBody>
          <a:bodyPr/>
          <a:lstStyle/>
          <a:p>
            <a:r>
              <a:rPr lang="en-IN" dirty="0"/>
              <a:t>Total number of crimes-91K</a:t>
            </a:r>
          </a:p>
          <a:p>
            <a:r>
              <a:rPr lang="en-IN" dirty="0"/>
              <a:t>Total number of domestic crimes-18k</a:t>
            </a:r>
          </a:p>
          <a:p>
            <a:r>
              <a:rPr lang="en-IN" dirty="0"/>
              <a:t>Total number of crimes recorded-31</a:t>
            </a:r>
          </a:p>
          <a:p>
            <a:r>
              <a:rPr lang="en-IN" dirty="0"/>
              <a:t>Average time taken -201.6</a:t>
            </a:r>
          </a:p>
          <a:p>
            <a:r>
              <a:rPr lang="en-IN" dirty="0"/>
              <a:t>Arrest rate-12%</a:t>
            </a:r>
          </a:p>
          <a:p>
            <a:r>
              <a:rPr lang="en-IN" dirty="0"/>
              <a:t>Domestic crime proportion analysis-19.84%</a:t>
            </a:r>
          </a:p>
        </p:txBody>
      </p:sp>
    </p:spTree>
    <p:extLst>
      <p:ext uri="{BB962C8B-B14F-4D97-AF65-F5344CB8AC3E}">
        <p14:creationId xmlns:p14="http://schemas.microsoft.com/office/powerpoint/2010/main" val="217207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9DFCB5E-674F-998E-62CF-386E57F4A9EC}"/>
              </a:ext>
            </a:extLst>
          </p:cNvPr>
          <p:cNvSpPr>
            <a:spLocks noGrp="1"/>
          </p:cNvSpPr>
          <p:nvPr>
            <p:ph type="title"/>
          </p:nvPr>
        </p:nvSpPr>
        <p:spPr>
          <a:xfrm>
            <a:off x="1039906" y="609601"/>
            <a:ext cx="8991600" cy="1639884"/>
          </a:xfrm>
        </p:spPr>
        <p:txBody>
          <a:bodyPr/>
          <a:lstStyle/>
          <a:p>
            <a:r>
              <a:rPr lang="en-IN" dirty="0"/>
              <a:t>DISTRICT WISE CRIME DISTRIBUTION</a:t>
            </a:r>
          </a:p>
        </p:txBody>
      </p:sp>
      <p:sp>
        <p:nvSpPr>
          <p:cNvPr id="13" name="Content Placeholder 12">
            <a:extLst>
              <a:ext uri="{FF2B5EF4-FFF2-40B4-BE49-F238E27FC236}">
                <a16:creationId xmlns:a16="http://schemas.microsoft.com/office/drawing/2014/main" id="{9CF81125-6483-3B58-013C-A25410995EC4}"/>
              </a:ext>
            </a:extLst>
          </p:cNvPr>
          <p:cNvSpPr>
            <a:spLocks noGrp="1"/>
          </p:cNvSpPr>
          <p:nvPr>
            <p:ph idx="1"/>
          </p:nvPr>
        </p:nvSpPr>
        <p:spPr>
          <a:xfrm>
            <a:off x="6167718" y="592666"/>
            <a:ext cx="4879691" cy="5198534"/>
          </a:xfrm>
        </p:spPr>
        <p:txBody>
          <a:bodyPr/>
          <a:lstStyle/>
          <a:p>
            <a:endParaRPr lang="en-GB" sz="1800" dirty="0">
              <a:solidFill>
                <a:srgbClr val="000000"/>
              </a:solidFill>
              <a:effectLst/>
              <a:latin typeface="Calibri" panose="020F0502020204030204" pitchFamily="34" charset="0"/>
              <a:ea typeface="Lato" panose="020F0502020204030203" pitchFamily="34" charset="0"/>
            </a:endParaRPr>
          </a:p>
          <a:p>
            <a:endParaRPr lang="en-GB" sz="1800" dirty="0">
              <a:solidFill>
                <a:srgbClr val="000000"/>
              </a:solidFill>
              <a:latin typeface="Calibri" panose="020F0502020204030204" pitchFamily="34" charset="0"/>
              <a:ea typeface="Lato" panose="020F0502020204030203" pitchFamily="34" charset="0"/>
            </a:endParaRPr>
          </a:p>
          <a:p>
            <a:endParaRPr lang="en-GB" sz="1800" dirty="0">
              <a:solidFill>
                <a:srgbClr val="000000"/>
              </a:solidFill>
              <a:effectLst/>
              <a:latin typeface="Calibri" panose="020F0502020204030204" pitchFamily="34" charset="0"/>
              <a:ea typeface="Lato" panose="020F0502020204030203" pitchFamily="34" charset="0"/>
            </a:endParaRPr>
          </a:p>
          <a:p>
            <a:r>
              <a:rPr lang="en-GB" sz="1800" dirty="0">
                <a:solidFill>
                  <a:srgbClr val="000000"/>
                </a:solidFill>
                <a:effectLst/>
                <a:latin typeface="Calibri" panose="020F0502020204030204" pitchFamily="34" charset="0"/>
                <a:ea typeface="Lato" panose="020F0502020204030203" pitchFamily="34" charset="0"/>
              </a:rPr>
              <a:t>The bar chart between the count of case number and district id’s it is clearly evident that the district number “6” is having highest number of cases (5.8K CASES) recorded in Chicago closely following by district number “8” (5.7K CASES).</a:t>
            </a:r>
          </a:p>
          <a:p>
            <a:endParaRPr lang="en-IN" dirty="0"/>
          </a:p>
        </p:txBody>
      </p:sp>
      <p:sp>
        <p:nvSpPr>
          <p:cNvPr id="14" name="Text Placeholder 13">
            <a:extLst>
              <a:ext uri="{FF2B5EF4-FFF2-40B4-BE49-F238E27FC236}">
                <a16:creationId xmlns:a16="http://schemas.microsoft.com/office/drawing/2014/main" id="{1E65DC20-1537-C611-C4C5-DF827F8A876D}"/>
              </a:ext>
            </a:extLst>
          </p:cNvPr>
          <p:cNvSpPr>
            <a:spLocks noGrp="1"/>
          </p:cNvSpPr>
          <p:nvPr>
            <p:ph type="body" sz="half" idx="2"/>
          </p:nvPr>
        </p:nvSpPr>
        <p:spPr>
          <a:xfrm>
            <a:off x="1146705" y="2249486"/>
            <a:ext cx="4402448" cy="3541714"/>
          </a:xfrm>
        </p:spPr>
        <p:txBody>
          <a:bodyPr/>
          <a:lstStyle/>
          <a:p>
            <a:endParaRPr lang="en-IN" dirty="0"/>
          </a:p>
        </p:txBody>
      </p:sp>
      <p:pic>
        <p:nvPicPr>
          <p:cNvPr id="16" name="Picture 15">
            <a:extLst>
              <a:ext uri="{FF2B5EF4-FFF2-40B4-BE49-F238E27FC236}">
                <a16:creationId xmlns:a16="http://schemas.microsoft.com/office/drawing/2014/main" id="{E4703C30-D09C-C8B6-1F52-45B37E0C2F5A}"/>
              </a:ext>
            </a:extLst>
          </p:cNvPr>
          <p:cNvPicPr>
            <a:picLocks noChangeAspect="1"/>
          </p:cNvPicPr>
          <p:nvPr/>
        </p:nvPicPr>
        <p:blipFill>
          <a:blip r:embed="rId2"/>
          <a:stretch>
            <a:fillRect/>
          </a:stretch>
        </p:blipFill>
        <p:spPr>
          <a:xfrm>
            <a:off x="800153" y="2249484"/>
            <a:ext cx="4973118" cy="3541713"/>
          </a:xfrm>
          <a:prstGeom prst="rect">
            <a:avLst/>
          </a:prstGeom>
        </p:spPr>
      </p:pic>
    </p:spTree>
    <p:extLst>
      <p:ext uri="{BB962C8B-B14F-4D97-AF65-F5344CB8AC3E}">
        <p14:creationId xmlns:p14="http://schemas.microsoft.com/office/powerpoint/2010/main" val="143078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F8D38D-81C0-677E-71AA-0A354D7A7387}"/>
              </a:ext>
            </a:extLst>
          </p:cNvPr>
          <p:cNvPicPr>
            <a:picLocks noChangeAspect="1"/>
          </p:cNvPicPr>
          <p:nvPr/>
        </p:nvPicPr>
        <p:blipFill>
          <a:blip r:embed="rId2"/>
          <a:stretch>
            <a:fillRect/>
          </a:stretch>
        </p:blipFill>
        <p:spPr>
          <a:xfrm>
            <a:off x="1506070" y="320124"/>
            <a:ext cx="8077201" cy="3498842"/>
          </a:xfrm>
          <a:prstGeom prst="rect">
            <a:avLst/>
          </a:prstGeom>
        </p:spPr>
      </p:pic>
      <p:sp>
        <p:nvSpPr>
          <p:cNvPr id="4" name="TextBox 3">
            <a:extLst>
              <a:ext uri="{FF2B5EF4-FFF2-40B4-BE49-F238E27FC236}">
                <a16:creationId xmlns:a16="http://schemas.microsoft.com/office/drawing/2014/main" id="{6AD57744-BD74-E66A-5CAE-2C730526A22F}"/>
              </a:ext>
            </a:extLst>
          </p:cNvPr>
          <p:cNvSpPr txBox="1"/>
          <p:nvPr/>
        </p:nvSpPr>
        <p:spPr>
          <a:xfrm>
            <a:off x="1281952" y="4177553"/>
            <a:ext cx="9421906" cy="1754326"/>
          </a:xfrm>
          <a:prstGeom prst="rect">
            <a:avLst/>
          </a:prstGeom>
          <a:noFill/>
        </p:spPr>
        <p:txBody>
          <a:bodyPr wrap="square" rtlCol="0">
            <a:spAutoFit/>
          </a:bodyPr>
          <a:lstStyle/>
          <a:p>
            <a:r>
              <a:rPr lang="en-IN" b="1" dirty="0"/>
              <a:t>The crime recorded year is 2022. The above graph shows month and quarter wise distribution of crime </a:t>
            </a:r>
          </a:p>
          <a:p>
            <a:r>
              <a:rPr lang="en-IN" b="1" dirty="0"/>
              <a:t>From the above graph, it is clearly evident that after Chicago police department intervention the crime count has been decreased and it is completely low in quarter 4 when compared to quarter 1.</a:t>
            </a:r>
          </a:p>
          <a:p>
            <a:endParaRPr lang="en-IN" b="1" dirty="0"/>
          </a:p>
        </p:txBody>
      </p:sp>
    </p:spTree>
    <p:extLst>
      <p:ext uri="{BB962C8B-B14F-4D97-AF65-F5344CB8AC3E}">
        <p14:creationId xmlns:p14="http://schemas.microsoft.com/office/powerpoint/2010/main" val="144120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E21B1E8-E0C5-9444-BA78-FE2F1D06B37B}"/>
              </a:ext>
            </a:extLst>
          </p:cNvPr>
          <p:cNvSpPr>
            <a:spLocks noGrp="1"/>
          </p:cNvSpPr>
          <p:nvPr>
            <p:ph type="title"/>
          </p:nvPr>
        </p:nvSpPr>
        <p:spPr>
          <a:xfrm>
            <a:off x="1146705" y="609601"/>
            <a:ext cx="9900704" cy="788893"/>
          </a:xfrm>
        </p:spPr>
        <p:txBody>
          <a:bodyPr/>
          <a:lstStyle/>
          <a:p>
            <a:r>
              <a:rPr lang="en-IN" dirty="0"/>
              <a:t>Crime type and its count</a:t>
            </a:r>
          </a:p>
        </p:txBody>
      </p:sp>
      <p:sp>
        <p:nvSpPr>
          <p:cNvPr id="11" name="Content Placeholder 10">
            <a:extLst>
              <a:ext uri="{FF2B5EF4-FFF2-40B4-BE49-F238E27FC236}">
                <a16:creationId xmlns:a16="http://schemas.microsoft.com/office/drawing/2014/main" id="{C8EA45B0-7E04-A6DA-6498-00AAB89B535A}"/>
              </a:ext>
            </a:extLst>
          </p:cNvPr>
          <p:cNvSpPr>
            <a:spLocks noGrp="1"/>
          </p:cNvSpPr>
          <p:nvPr>
            <p:ph idx="1"/>
          </p:nvPr>
        </p:nvSpPr>
        <p:spPr/>
        <p:txBody>
          <a:bodyPr/>
          <a:lstStyle/>
          <a:p>
            <a:endParaRPr lang="en-IN" dirty="0"/>
          </a:p>
        </p:txBody>
      </p:sp>
      <p:sp>
        <p:nvSpPr>
          <p:cNvPr id="12" name="Text Placeholder 11">
            <a:extLst>
              <a:ext uri="{FF2B5EF4-FFF2-40B4-BE49-F238E27FC236}">
                <a16:creationId xmlns:a16="http://schemas.microsoft.com/office/drawing/2014/main" id="{A7B45627-7736-0905-3553-B47676885F4A}"/>
              </a:ext>
            </a:extLst>
          </p:cNvPr>
          <p:cNvSpPr>
            <a:spLocks noGrp="1"/>
          </p:cNvSpPr>
          <p:nvPr>
            <p:ph type="body" sz="half" idx="2"/>
          </p:nvPr>
        </p:nvSpPr>
        <p:spPr/>
        <p:txBody>
          <a:bodyPr/>
          <a:lstStyle/>
          <a:p>
            <a:endParaRPr lang="en-IN"/>
          </a:p>
        </p:txBody>
      </p:sp>
      <p:pic>
        <p:nvPicPr>
          <p:cNvPr id="14" name="Picture 13">
            <a:extLst>
              <a:ext uri="{FF2B5EF4-FFF2-40B4-BE49-F238E27FC236}">
                <a16:creationId xmlns:a16="http://schemas.microsoft.com/office/drawing/2014/main" id="{9C449296-93F8-E369-EE9C-73594F699FB0}"/>
              </a:ext>
            </a:extLst>
          </p:cNvPr>
          <p:cNvPicPr>
            <a:picLocks noChangeAspect="1"/>
          </p:cNvPicPr>
          <p:nvPr/>
        </p:nvPicPr>
        <p:blipFill>
          <a:blip r:embed="rId2"/>
          <a:stretch>
            <a:fillRect/>
          </a:stretch>
        </p:blipFill>
        <p:spPr>
          <a:xfrm>
            <a:off x="1069975" y="1398494"/>
            <a:ext cx="4320914" cy="4392706"/>
          </a:xfrm>
          <a:prstGeom prst="rect">
            <a:avLst/>
          </a:prstGeom>
        </p:spPr>
      </p:pic>
      <p:pic>
        <p:nvPicPr>
          <p:cNvPr id="16" name="Picture 15">
            <a:extLst>
              <a:ext uri="{FF2B5EF4-FFF2-40B4-BE49-F238E27FC236}">
                <a16:creationId xmlns:a16="http://schemas.microsoft.com/office/drawing/2014/main" id="{BE0370F9-989D-F2DF-F03C-68C9F34674AF}"/>
              </a:ext>
            </a:extLst>
          </p:cNvPr>
          <p:cNvPicPr>
            <a:picLocks noChangeAspect="1"/>
          </p:cNvPicPr>
          <p:nvPr/>
        </p:nvPicPr>
        <p:blipFill>
          <a:blip r:embed="rId3"/>
          <a:stretch>
            <a:fillRect/>
          </a:stretch>
        </p:blipFill>
        <p:spPr>
          <a:xfrm>
            <a:off x="5467619" y="1398494"/>
            <a:ext cx="4814255" cy="4409641"/>
          </a:xfrm>
          <a:prstGeom prst="rect">
            <a:avLst/>
          </a:prstGeom>
        </p:spPr>
      </p:pic>
    </p:spTree>
    <p:extLst>
      <p:ext uri="{BB962C8B-B14F-4D97-AF65-F5344CB8AC3E}">
        <p14:creationId xmlns:p14="http://schemas.microsoft.com/office/powerpoint/2010/main" val="33497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235</TotalTime>
  <Words>526</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Lato</vt:lpstr>
      <vt:lpstr>Tw Cen MT</vt:lpstr>
      <vt:lpstr>Circuit</vt:lpstr>
      <vt:lpstr>CHICAGO CRIME ANALYSIS</vt:lpstr>
      <vt:lpstr>INTRODUCTION</vt:lpstr>
      <vt:lpstr>ABOUT DATASET </vt:lpstr>
      <vt:lpstr>objective</vt:lpstr>
      <vt:lpstr>PowerPoint Presentation</vt:lpstr>
      <vt:lpstr>Major findings </vt:lpstr>
      <vt:lpstr>DISTRICT WISE CRIME DISTRIBUTION</vt:lpstr>
      <vt:lpstr>PowerPoint Presentation</vt:lpstr>
      <vt:lpstr>Crime type and its count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dc:title>
  <dc:creator>box.pavithra@gmail.com</dc:creator>
  <cp:lastModifiedBy>Jaya Kishore</cp:lastModifiedBy>
  <cp:revision>4</cp:revision>
  <dcterms:created xsi:type="dcterms:W3CDTF">2024-01-18T02:18:04Z</dcterms:created>
  <dcterms:modified xsi:type="dcterms:W3CDTF">2024-01-28T18:31:41Z</dcterms:modified>
</cp:coreProperties>
</file>