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EXCEL\Excel%20Project\Data_p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EXCEL\Excel%20Project\Data_pp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EXCEL\Excel%20Project\Data_pp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EXCEL\Excel%20Project\Data_pp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EXCEL\Excel%20Project\Data_pp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EXCEL\Excel%20Project\Data_pp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EXCEL\Excel%20Project\Data_pp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EXCEL\Excel%20Project\Data_pp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EXCEL\Excel%20Project\Data_ppt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EXCEL\Excel%20Project\Data_ppt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EXCEL\Excel%20Project\Data_ppt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EXCEL\Excel%20Project\Data_pp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EXCEL\Excel%20Project\Data_ppt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EXCEL\Excel%20Project\Data_pp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EXCEL\Excel%20Project\Data_pp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EXCEL\Excel%20Project\Data_pp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EXCEL\Excel%20Project\Data_pp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EXCEL\Excel%20Project\Data_pp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EXCEL\Excel%20Project\Data_pp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EXCEL\Excel%20Project\Data_pp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[Data_ppt.xlsx]Sheet1!PivotTable1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Country Vs No of Restaurants</a:t>
            </a:r>
          </a:p>
        </c:rich>
      </c:tx>
      <c:layout>
        <c:manualLayout>
          <c:xMode val="edge"/>
          <c:yMode val="edge"/>
          <c:x val="0.18972222222222224"/>
          <c:y val="0.105460775736366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alpha val="85000"/>
            </a:schemeClr>
          </a:solidFill>
          <a:ln w="31750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alpha val="85000"/>
            </a:schemeClr>
          </a:solidFill>
          <a:ln w="31750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alpha val="85000"/>
            </a:schemeClr>
          </a:solidFill>
          <a:ln w="31750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5"/>
                <c:pt idx="0">
                  <c:v>24</c:v>
                </c:pt>
                <c:pt idx="1">
                  <c:v>60</c:v>
                </c:pt>
                <c:pt idx="2">
                  <c:v>4</c:v>
                </c:pt>
                <c:pt idx="3">
                  <c:v>8652</c:v>
                </c:pt>
                <c:pt idx="4">
                  <c:v>21</c:v>
                </c:pt>
                <c:pt idx="5">
                  <c:v>40</c:v>
                </c:pt>
                <c:pt idx="6">
                  <c:v>22</c:v>
                </c:pt>
                <c:pt idx="7">
                  <c:v>20</c:v>
                </c:pt>
                <c:pt idx="8">
                  <c:v>20</c:v>
                </c:pt>
                <c:pt idx="9">
                  <c:v>60</c:v>
                </c:pt>
                <c:pt idx="10">
                  <c:v>20</c:v>
                </c:pt>
                <c:pt idx="11">
                  <c:v>34</c:v>
                </c:pt>
                <c:pt idx="12">
                  <c:v>60</c:v>
                </c:pt>
                <c:pt idx="13">
                  <c:v>80</c:v>
                </c:pt>
                <c:pt idx="14">
                  <c:v>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18-4889-AC2E-5A39C4C7E34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76714400"/>
        <c:axId val="543075344"/>
      </c:lineChart>
      <c:catAx>
        <c:axId val="676714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075344"/>
        <c:crosses val="autoZero"/>
        <c:auto val="1"/>
        <c:lblAlgn val="ctr"/>
        <c:lblOffset val="100"/>
        <c:noMultiLvlLbl val="0"/>
      </c:catAx>
      <c:valAx>
        <c:axId val="5430753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7671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[Data_ppt.xlsx]Subjective Questions!PivotTable8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Main Cuisines Vs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95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95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95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95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95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95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noFill/>
          <a:ln w="95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noFill/>
          <a:ln w="95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noFill/>
          <a:ln w="95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noFill/>
          <a:ln w="95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'Subjective Questions'!$B$74:$B$75</c:f>
              <c:strCache>
                <c:ptCount val="1"/>
                <c:pt idx="0">
                  <c:v>1-2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'Subjective Questions'!$A$76:$A$196</c:f>
              <c:strCache>
                <c:ptCount val="120"/>
                <c:pt idx="0">
                  <c:v>Afghani</c:v>
                </c:pt>
                <c:pt idx="1">
                  <c:v>African</c:v>
                </c:pt>
                <c:pt idx="2">
                  <c:v>American</c:v>
                </c:pt>
                <c:pt idx="3">
                  <c:v>Andhra</c:v>
                </c:pt>
                <c:pt idx="4">
                  <c:v>Arabian</c:v>
                </c:pt>
                <c:pt idx="5">
                  <c:v>Argentine</c:v>
                </c:pt>
                <c:pt idx="6">
                  <c:v>Asian</c:v>
                </c:pt>
                <c:pt idx="7">
                  <c:v>Asian Fusion</c:v>
                </c:pt>
                <c:pt idx="8">
                  <c:v>Assamese</c:v>
                </c:pt>
                <c:pt idx="9">
                  <c:v>Australian</c:v>
                </c:pt>
                <c:pt idx="10">
                  <c:v>Awadhi</c:v>
                </c:pt>
                <c:pt idx="11">
                  <c:v>Bakery</c:v>
                </c:pt>
                <c:pt idx="12">
                  <c:v>Bar</c:v>
                </c:pt>
                <c:pt idx="13">
                  <c:v>Bar Food</c:v>
                </c:pt>
                <c:pt idx="14">
                  <c:v>BBQ</c:v>
                </c:pt>
                <c:pt idx="15">
                  <c:v>Bengali</c:v>
                </c:pt>
                <c:pt idx="16">
                  <c:v>Beverages</c:v>
                </c:pt>
                <c:pt idx="17">
                  <c:v>Bihari</c:v>
                </c:pt>
                <c:pt idx="18">
                  <c:v>Biryani</c:v>
                </c:pt>
                <c:pt idx="19">
                  <c:v>Brazilian</c:v>
                </c:pt>
                <c:pt idx="20">
                  <c:v>Breakfast</c:v>
                </c:pt>
                <c:pt idx="21">
                  <c:v>British</c:v>
                </c:pt>
                <c:pt idx="22">
                  <c:v>Burger</c:v>
                </c:pt>
                <c:pt idx="23">
                  <c:v>Burmese</c:v>
                </c:pt>
                <c:pt idx="24">
                  <c:v>Cafe</c:v>
                </c:pt>
                <c:pt idx="25">
                  <c:v>Cajun</c:v>
                </c:pt>
                <c:pt idx="26">
                  <c:v>Caribbean</c:v>
                </c:pt>
                <c:pt idx="27">
                  <c:v>Charcoal Grill</c:v>
                </c:pt>
                <c:pt idx="28">
                  <c:v>Chinese</c:v>
                </c:pt>
                <c:pt idx="29">
                  <c:v>Coffee and Tea</c:v>
                </c:pt>
                <c:pt idx="30">
                  <c:v>Contemporary</c:v>
                </c:pt>
                <c:pt idx="31">
                  <c:v>Continental</c:v>
                </c:pt>
                <c:pt idx="32">
                  <c:v>Cuban</c:v>
                </c:pt>
                <c:pt idx="33">
                  <c:v>Cuisine Varies</c:v>
                </c:pt>
                <c:pt idx="34">
                  <c:v>Desserts</c:v>
                </c:pt>
                <c:pt idx="35">
                  <c:v>Drinks Only</c:v>
                </c:pt>
                <c:pt idx="36">
                  <c:v>European</c:v>
                </c:pt>
                <c:pt idx="37">
                  <c:v>Fast Food</c:v>
                </c:pt>
                <c:pt idx="38">
                  <c:v>Filipino</c:v>
                </c:pt>
                <c:pt idx="39">
                  <c:v>Finger Food</c:v>
                </c:pt>
                <c:pt idx="40">
                  <c:v>French</c:v>
                </c:pt>
                <c:pt idx="41">
                  <c:v>German</c:v>
                </c:pt>
                <c:pt idx="42">
                  <c:v>Goan</c:v>
                </c:pt>
                <c:pt idx="43">
                  <c:v>Gourmet Fast Food</c:v>
                </c:pt>
                <c:pt idx="44">
                  <c:v>Greek</c:v>
                </c:pt>
                <c:pt idx="45">
                  <c:v>Grill</c:v>
                </c:pt>
                <c:pt idx="46">
                  <c:v>Gujarati</c:v>
                </c:pt>
                <c:pt idx="47">
                  <c:v>Hawaiian</c:v>
                </c:pt>
                <c:pt idx="48">
                  <c:v>Healthy Food</c:v>
                </c:pt>
                <c:pt idx="49">
                  <c:v>Hyderabadi</c:v>
                </c:pt>
                <c:pt idx="50">
                  <c:v>Ice Cream</c:v>
                </c:pt>
                <c:pt idx="51">
                  <c:v>Indian</c:v>
                </c:pt>
                <c:pt idx="52">
                  <c:v>Indonesian</c:v>
                </c:pt>
                <c:pt idx="53">
                  <c:v>International</c:v>
                </c:pt>
                <c:pt idx="54">
                  <c:v>Irish</c:v>
                </c:pt>
                <c:pt idx="55">
                  <c:v>Italian</c:v>
                </c:pt>
                <c:pt idx="56">
                  <c:v>Japanese</c:v>
                </c:pt>
                <c:pt idx="57">
                  <c:v>Juices</c:v>
                </c:pt>
                <c:pt idx="58">
                  <c:v>Kashmiri</c:v>
                </c:pt>
                <c:pt idx="59">
                  <c:v>Kebab</c:v>
                </c:pt>
                <c:pt idx="60">
                  <c:v>Kerala</c:v>
                </c:pt>
                <c:pt idx="61">
                  <c:v>Kiwi</c:v>
                </c:pt>
                <c:pt idx="62">
                  <c:v>Korean</c:v>
                </c:pt>
                <c:pt idx="63">
                  <c:v>Latin American</c:v>
                </c:pt>
                <c:pt idx="64">
                  <c:v>Lebanese</c:v>
                </c:pt>
                <c:pt idx="65">
                  <c:v>Lucknowi</c:v>
                </c:pt>
                <c:pt idx="66">
                  <c:v>Maharashtrian</c:v>
                </c:pt>
                <c:pt idx="67">
                  <c:v>Malaysian</c:v>
                </c:pt>
                <c:pt idx="68">
                  <c:v>Malwani</c:v>
                </c:pt>
                <c:pt idx="69">
                  <c:v>Mediterranean</c:v>
                </c:pt>
                <c:pt idx="70">
                  <c:v>Mexican</c:v>
                </c:pt>
                <c:pt idx="71">
                  <c:v>Middle Eastern</c:v>
                </c:pt>
                <c:pt idx="72">
                  <c:v>Mithai</c:v>
                </c:pt>
                <c:pt idx="73">
                  <c:v>Modern Australian</c:v>
                </c:pt>
                <c:pt idx="74">
                  <c:v>Modern Indian</c:v>
                </c:pt>
                <c:pt idx="75">
                  <c:v>Mughlai</c:v>
                </c:pt>
                <c:pt idx="76">
                  <c:v>Naga</c:v>
                </c:pt>
                <c:pt idx="77">
                  <c:v>Nepalese</c:v>
                </c:pt>
                <c:pt idx="78">
                  <c:v>New American</c:v>
                </c:pt>
                <c:pt idx="79">
                  <c:v>North Eastern</c:v>
                </c:pt>
                <c:pt idx="80">
                  <c:v>North Indian</c:v>
                </c:pt>
                <c:pt idx="81">
                  <c:v>Oriya</c:v>
                </c:pt>
                <c:pt idx="82">
                  <c:v>Pakistani</c:v>
                </c:pt>
                <c:pt idx="83">
                  <c:v>Parsi</c:v>
                </c:pt>
                <c:pt idx="84">
                  <c:v>Patisserie</c:v>
                </c:pt>
                <c:pt idx="85">
                  <c:v>Peranakan</c:v>
                </c:pt>
                <c:pt idx="86">
                  <c:v>Persian</c:v>
                </c:pt>
                <c:pt idx="87">
                  <c:v>Peruvian</c:v>
                </c:pt>
                <c:pt idx="88">
                  <c:v>Pizza</c:v>
                </c:pt>
                <c:pt idx="89">
                  <c:v>Portuguese</c:v>
                </c:pt>
                <c:pt idx="90">
                  <c:v>Pub Food</c:v>
                </c:pt>
                <c:pt idx="91">
                  <c:v>Rajasthani</c:v>
                </c:pt>
                <c:pt idx="92">
                  <c:v>Ramen</c:v>
                </c:pt>
                <c:pt idx="93">
                  <c:v>Raw Meats</c:v>
                </c:pt>
                <c:pt idx="94">
                  <c:v>Restaurant Cafe</c:v>
                </c:pt>
                <c:pt idx="95">
                  <c:v>Salad</c:v>
                </c:pt>
                <c:pt idx="96">
                  <c:v>Sandwich</c:v>
                </c:pt>
                <c:pt idx="97">
                  <c:v>Scottish</c:v>
                </c:pt>
                <c:pt idx="98">
                  <c:v>Seafood</c:v>
                </c:pt>
                <c:pt idx="99">
                  <c:v>Singaporean</c:v>
                </c:pt>
                <c:pt idx="100">
                  <c:v>South American</c:v>
                </c:pt>
                <c:pt idx="101">
                  <c:v>South Indian</c:v>
                </c:pt>
                <c:pt idx="102">
                  <c:v>Southern</c:v>
                </c:pt>
                <c:pt idx="103">
                  <c:v>Spanish</c:v>
                </c:pt>
                <c:pt idx="104">
                  <c:v>Sri Lankan</c:v>
                </c:pt>
                <c:pt idx="105">
                  <c:v>Steak</c:v>
                </c:pt>
                <c:pt idx="106">
                  <c:v>Street Food</c:v>
                </c:pt>
                <c:pt idx="107">
                  <c:v>Sunda</c:v>
                </c:pt>
                <c:pt idx="108">
                  <c:v>Sushi</c:v>
                </c:pt>
                <c:pt idx="109">
                  <c:v>Taiwanese</c:v>
                </c:pt>
                <c:pt idx="110">
                  <c:v>Tapas</c:v>
                </c:pt>
                <c:pt idx="111">
                  <c:v>Tea</c:v>
                </c:pt>
                <c:pt idx="112">
                  <c:v>Tex-Mex</c:v>
                </c:pt>
                <c:pt idx="113">
                  <c:v>Thai</c:v>
                </c:pt>
                <c:pt idx="114">
                  <c:v>Tibetan</c:v>
                </c:pt>
                <c:pt idx="115">
                  <c:v>Turkish</c:v>
                </c:pt>
                <c:pt idx="116">
                  <c:v>Turkish Pizza</c:v>
                </c:pt>
                <c:pt idx="117">
                  <c:v>Vietnamese</c:v>
                </c:pt>
                <c:pt idx="118">
                  <c:v>Western</c:v>
                </c:pt>
                <c:pt idx="119">
                  <c:v>World Cuisine</c:v>
                </c:pt>
              </c:strCache>
            </c:strRef>
          </c:cat>
          <c:val>
            <c:numRef>
              <c:f>'Subjective Questions'!$B$76:$B$196</c:f>
              <c:numCache>
                <c:formatCode>General</c:formatCode>
                <c:ptCount val="120"/>
                <c:pt idx="0">
                  <c:v>6</c:v>
                </c:pt>
                <c:pt idx="2">
                  <c:v>9</c:v>
                </c:pt>
                <c:pt idx="6">
                  <c:v>5</c:v>
                </c:pt>
                <c:pt idx="8">
                  <c:v>1</c:v>
                </c:pt>
                <c:pt idx="10">
                  <c:v>4</c:v>
                </c:pt>
                <c:pt idx="11">
                  <c:v>190</c:v>
                </c:pt>
                <c:pt idx="13">
                  <c:v>1</c:v>
                </c:pt>
                <c:pt idx="15">
                  <c:v>3</c:v>
                </c:pt>
                <c:pt idx="16">
                  <c:v>21</c:v>
                </c:pt>
                <c:pt idx="18">
                  <c:v>41</c:v>
                </c:pt>
                <c:pt idx="19">
                  <c:v>4</c:v>
                </c:pt>
                <c:pt idx="22">
                  <c:v>9</c:v>
                </c:pt>
                <c:pt idx="24">
                  <c:v>68</c:v>
                </c:pt>
                <c:pt idx="28">
                  <c:v>247</c:v>
                </c:pt>
                <c:pt idx="31">
                  <c:v>10</c:v>
                </c:pt>
                <c:pt idx="33">
                  <c:v>1</c:v>
                </c:pt>
                <c:pt idx="34">
                  <c:v>26</c:v>
                </c:pt>
                <c:pt idx="35">
                  <c:v>1</c:v>
                </c:pt>
                <c:pt idx="36">
                  <c:v>2</c:v>
                </c:pt>
                <c:pt idx="37">
                  <c:v>193</c:v>
                </c:pt>
                <c:pt idx="39">
                  <c:v>7</c:v>
                </c:pt>
                <c:pt idx="44">
                  <c:v>1</c:v>
                </c:pt>
                <c:pt idx="48">
                  <c:v>6</c:v>
                </c:pt>
                <c:pt idx="49">
                  <c:v>1</c:v>
                </c:pt>
                <c:pt idx="50">
                  <c:v>51</c:v>
                </c:pt>
                <c:pt idx="51">
                  <c:v>1</c:v>
                </c:pt>
                <c:pt idx="55">
                  <c:v>16</c:v>
                </c:pt>
                <c:pt idx="56">
                  <c:v>1</c:v>
                </c:pt>
                <c:pt idx="57">
                  <c:v>4</c:v>
                </c:pt>
                <c:pt idx="58">
                  <c:v>2</c:v>
                </c:pt>
                <c:pt idx="60">
                  <c:v>2</c:v>
                </c:pt>
                <c:pt idx="64">
                  <c:v>2</c:v>
                </c:pt>
                <c:pt idx="65">
                  <c:v>2</c:v>
                </c:pt>
                <c:pt idx="69">
                  <c:v>1</c:v>
                </c:pt>
                <c:pt idx="70">
                  <c:v>3</c:v>
                </c:pt>
                <c:pt idx="72">
                  <c:v>101</c:v>
                </c:pt>
                <c:pt idx="75">
                  <c:v>87</c:v>
                </c:pt>
                <c:pt idx="77">
                  <c:v>3</c:v>
                </c:pt>
                <c:pt idx="79">
                  <c:v>2</c:v>
                </c:pt>
                <c:pt idx="80">
                  <c:v>785</c:v>
                </c:pt>
                <c:pt idx="88">
                  <c:v>40</c:v>
                </c:pt>
                <c:pt idx="89">
                  <c:v>1</c:v>
                </c:pt>
                <c:pt idx="91">
                  <c:v>1</c:v>
                </c:pt>
                <c:pt idx="93">
                  <c:v>33</c:v>
                </c:pt>
                <c:pt idx="98">
                  <c:v>1</c:v>
                </c:pt>
                <c:pt idx="101">
                  <c:v>59</c:v>
                </c:pt>
                <c:pt idx="106">
                  <c:v>76</c:v>
                </c:pt>
                <c:pt idx="111">
                  <c:v>9</c:v>
                </c:pt>
                <c:pt idx="114">
                  <c:v>10</c:v>
                </c:pt>
                <c:pt idx="1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4D-42DC-884D-69EE8E74B4A0}"/>
            </c:ext>
          </c:extLst>
        </c:ser>
        <c:ser>
          <c:idx val="1"/>
          <c:order val="1"/>
          <c:tx>
            <c:strRef>
              <c:f>'Subjective Questions'!$C$74:$C$75</c:f>
              <c:strCache>
                <c:ptCount val="1"/>
                <c:pt idx="0">
                  <c:v>2-3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'Subjective Questions'!$A$76:$A$196</c:f>
              <c:strCache>
                <c:ptCount val="120"/>
                <c:pt idx="0">
                  <c:v>Afghani</c:v>
                </c:pt>
                <c:pt idx="1">
                  <c:v>African</c:v>
                </c:pt>
                <c:pt idx="2">
                  <c:v>American</c:v>
                </c:pt>
                <c:pt idx="3">
                  <c:v>Andhra</c:v>
                </c:pt>
                <c:pt idx="4">
                  <c:v>Arabian</c:v>
                </c:pt>
                <c:pt idx="5">
                  <c:v>Argentine</c:v>
                </c:pt>
                <c:pt idx="6">
                  <c:v>Asian</c:v>
                </c:pt>
                <c:pt idx="7">
                  <c:v>Asian Fusion</c:v>
                </c:pt>
                <c:pt idx="8">
                  <c:v>Assamese</c:v>
                </c:pt>
                <c:pt idx="9">
                  <c:v>Australian</c:v>
                </c:pt>
                <c:pt idx="10">
                  <c:v>Awadhi</c:v>
                </c:pt>
                <c:pt idx="11">
                  <c:v>Bakery</c:v>
                </c:pt>
                <c:pt idx="12">
                  <c:v>Bar</c:v>
                </c:pt>
                <c:pt idx="13">
                  <c:v>Bar Food</c:v>
                </c:pt>
                <c:pt idx="14">
                  <c:v>BBQ</c:v>
                </c:pt>
                <c:pt idx="15">
                  <c:v>Bengali</c:v>
                </c:pt>
                <c:pt idx="16">
                  <c:v>Beverages</c:v>
                </c:pt>
                <c:pt idx="17">
                  <c:v>Bihari</c:v>
                </c:pt>
                <c:pt idx="18">
                  <c:v>Biryani</c:v>
                </c:pt>
                <c:pt idx="19">
                  <c:v>Brazilian</c:v>
                </c:pt>
                <c:pt idx="20">
                  <c:v>Breakfast</c:v>
                </c:pt>
                <c:pt idx="21">
                  <c:v>British</c:v>
                </c:pt>
                <c:pt idx="22">
                  <c:v>Burger</c:v>
                </c:pt>
                <c:pt idx="23">
                  <c:v>Burmese</c:v>
                </c:pt>
                <c:pt idx="24">
                  <c:v>Cafe</c:v>
                </c:pt>
                <c:pt idx="25">
                  <c:v>Cajun</c:v>
                </c:pt>
                <c:pt idx="26">
                  <c:v>Caribbean</c:v>
                </c:pt>
                <c:pt idx="27">
                  <c:v>Charcoal Grill</c:v>
                </c:pt>
                <c:pt idx="28">
                  <c:v>Chinese</c:v>
                </c:pt>
                <c:pt idx="29">
                  <c:v>Coffee and Tea</c:v>
                </c:pt>
                <c:pt idx="30">
                  <c:v>Contemporary</c:v>
                </c:pt>
                <c:pt idx="31">
                  <c:v>Continental</c:v>
                </c:pt>
                <c:pt idx="32">
                  <c:v>Cuban</c:v>
                </c:pt>
                <c:pt idx="33">
                  <c:v>Cuisine Varies</c:v>
                </c:pt>
                <c:pt idx="34">
                  <c:v>Desserts</c:v>
                </c:pt>
                <c:pt idx="35">
                  <c:v>Drinks Only</c:v>
                </c:pt>
                <c:pt idx="36">
                  <c:v>European</c:v>
                </c:pt>
                <c:pt idx="37">
                  <c:v>Fast Food</c:v>
                </c:pt>
                <c:pt idx="38">
                  <c:v>Filipino</c:v>
                </c:pt>
                <c:pt idx="39">
                  <c:v>Finger Food</c:v>
                </c:pt>
                <c:pt idx="40">
                  <c:v>French</c:v>
                </c:pt>
                <c:pt idx="41">
                  <c:v>German</c:v>
                </c:pt>
                <c:pt idx="42">
                  <c:v>Goan</c:v>
                </c:pt>
                <c:pt idx="43">
                  <c:v>Gourmet Fast Food</c:v>
                </c:pt>
                <c:pt idx="44">
                  <c:v>Greek</c:v>
                </c:pt>
                <c:pt idx="45">
                  <c:v>Grill</c:v>
                </c:pt>
                <c:pt idx="46">
                  <c:v>Gujarati</c:v>
                </c:pt>
                <c:pt idx="47">
                  <c:v>Hawaiian</c:v>
                </c:pt>
                <c:pt idx="48">
                  <c:v>Healthy Food</c:v>
                </c:pt>
                <c:pt idx="49">
                  <c:v>Hyderabadi</c:v>
                </c:pt>
                <c:pt idx="50">
                  <c:v>Ice Cream</c:v>
                </c:pt>
                <c:pt idx="51">
                  <c:v>Indian</c:v>
                </c:pt>
                <c:pt idx="52">
                  <c:v>Indonesian</c:v>
                </c:pt>
                <c:pt idx="53">
                  <c:v>International</c:v>
                </c:pt>
                <c:pt idx="54">
                  <c:v>Irish</c:v>
                </c:pt>
                <c:pt idx="55">
                  <c:v>Italian</c:v>
                </c:pt>
                <c:pt idx="56">
                  <c:v>Japanese</c:v>
                </c:pt>
                <c:pt idx="57">
                  <c:v>Juices</c:v>
                </c:pt>
                <c:pt idx="58">
                  <c:v>Kashmiri</c:v>
                </c:pt>
                <c:pt idx="59">
                  <c:v>Kebab</c:v>
                </c:pt>
                <c:pt idx="60">
                  <c:v>Kerala</c:v>
                </c:pt>
                <c:pt idx="61">
                  <c:v>Kiwi</c:v>
                </c:pt>
                <c:pt idx="62">
                  <c:v>Korean</c:v>
                </c:pt>
                <c:pt idx="63">
                  <c:v>Latin American</c:v>
                </c:pt>
                <c:pt idx="64">
                  <c:v>Lebanese</c:v>
                </c:pt>
                <c:pt idx="65">
                  <c:v>Lucknowi</c:v>
                </c:pt>
                <c:pt idx="66">
                  <c:v>Maharashtrian</c:v>
                </c:pt>
                <c:pt idx="67">
                  <c:v>Malaysian</c:v>
                </c:pt>
                <c:pt idx="68">
                  <c:v>Malwani</c:v>
                </c:pt>
                <c:pt idx="69">
                  <c:v>Mediterranean</c:v>
                </c:pt>
                <c:pt idx="70">
                  <c:v>Mexican</c:v>
                </c:pt>
                <c:pt idx="71">
                  <c:v>Middle Eastern</c:v>
                </c:pt>
                <c:pt idx="72">
                  <c:v>Mithai</c:v>
                </c:pt>
                <c:pt idx="73">
                  <c:v>Modern Australian</c:v>
                </c:pt>
                <c:pt idx="74">
                  <c:v>Modern Indian</c:v>
                </c:pt>
                <c:pt idx="75">
                  <c:v>Mughlai</c:v>
                </c:pt>
                <c:pt idx="76">
                  <c:v>Naga</c:v>
                </c:pt>
                <c:pt idx="77">
                  <c:v>Nepalese</c:v>
                </c:pt>
                <c:pt idx="78">
                  <c:v>New American</c:v>
                </c:pt>
                <c:pt idx="79">
                  <c:v>North Eastern</c:v>
                </c:pt>
                <c:pt idx="80">
                  <c:v>North Indian</c:v>
                </c:pt>
                <c:pt idx="81">
                  <c:v>Oriya</c:v>
                </c:pt>
                <c:pt idx="82">
                  <c:v>Pakistani</c:v>
                </c:pt>
                <c:pt idx="83">
                  <c:v>Parsi</c:v>
                </c:pt>
                <c:pt idx="84">
                  <c:v>Patisserie</c:v>
                </c:pt>
                <c:pt idx="85">
                  <c:v>Peranakan</c:v>
                </c:pt>
                <c:pt idx="86">
                  <c:v>Persian</c:v>
                </c:pt>
                <c:pt idx="87">
                  <c:v>Peruvian</c:v>
                </c:pt>
                <c:pt idx="88">
                  <c:v>Pizza</c:v>
                </c:pt>
                <c:pt idx="89">
                  <c:v>Portuguese</c:v>
                </c:pt>
                <c:pt idx="90">
                  <c:v>Pub Food</c:v>
                </c:pt>
                <c:pt idx="91">
                  <c:v>Rajasthani</c:v>
                </c:pt>
                <c:pt idx="92">
                  <c:v>Ramen</c:v>
                </c:pt>
                <c:pt idx="93">
                  <c:v>Raw Meats</c:v>
                </c:pt>
                <c:pt idx="94">
                  <c:v>Restaurant Cafe</c:v>
                </c:pt>
                <c:pt idx="95">
                  <c:v>Salad</c:v>
                </c:pt>
                <c:pt idx="96">
                  <c:v>Sandwich</c:v>
                </c:pt>
                <c:pt idx="97">
                  <c:v>Scottish</c:v>
                </c:pt>
                <c:pt idx="98">
                  <c:v>Seafood</c:v>
                </c:pt>
                <c:pt idx="99">
                  <c:v>Singaporean</c:v>
                </c:pt>
                <c:pt idx="100">
                  <c:v>South American</c:v>
                </c:pt>
                <c:pt idx="101">
                  <c:v>South Indian</c:v>
                </c:pt>
                <c:pt idx="102">
                  <c:v>Southern</c:v>
                </c:pt>
                <c:pt idx="103">
                  <c:v>Spanish</c:v>
                </c:pt>
                <c:pt idx="104">
                  <c:v>Sri Lankan</c:v>
                </c:pt>
                <c:pt idx="105">
                  <c:v>Steak</c:v>
                </c:pt>
                <c:pt idx="106">
                  <c:v>Street Food</c:v>
                </c:pt>
                <c:pt idx="107">
                  <c:v>Sunda</c:v>
                </c:pt>
                <c:pt idx="108">
                  <c:v>Sushi</c:v>
                </c:pt>
                <c:pt idx="109">
                  <c:v>Taiwanese</c:v>
                </c:pt>
                <c:pt idx="110">
                  <c:v>Tapas</c:v>
                </c:pt>
                <c:pt idx="111">
                  <c:v>Tea</c:v>
                </c:pt>
                <c:pt idx="112">
                  <c:v>Tex-Mex</c:v>
                </c:pt>
                <c:pt idx="113">
                  <c:v>Thai</c:v>
                </c:pt>
                <c:pt idx="114">
                  <c:v>Tibetan</c:v>
                </c:pt>
                <c:pt idx="115">
                  <c:v>Turkish</c:v>
                </c:pt>
                <c:pt idx="116">
                  <c:v>Turkish Pizza</c:v>
                </c:pt>
                <c:pt idx="117">
                  <c:v>Vietnamese</c:v>
                </c:pt>
                <c:pt idx="118">
                  <c:v>Western</c:v>
                </c:pt>
                <c:pt idx="119">
                  <c:v>World Cuisine</c:v>
                </c:pt>
              </c:strCache>
            </c:strRef>
          </c:cat>
          <c:val>
            <c:numRef>
              <c:f>'Subjective Questions'!$C$76:$C$196</c:f>
              <c:numCache>
                <c:formatCode>General</c:formatCode>
                <c:ptCount val="120"/>
                <c:pt idx="0">
                  <c:v>1</c:v>
                </c:pt>
                <c:pt idx="2">
                  <c:v>44</c:v>
                </c:pt>
                <c:pt idx="4">
                  <c:v>1</c:v>
                </c:pt>
                <c:pt idx="6">
                  <c:v>5</c:v>
                </c:pt>
                <c:pt idx="8">
                  <c:v>1</c:v>
                </c:pt>
                <c:pt idx="11">
                  <c:v>54</c:v>
                </c:pt>
                <c:pt idx="15">
                  <c:v>2</c:v>
                </c:pt>
                <c:pt idx="16">
                  <c:v>6</c:v>
                </c:pt>
                <c:pt idx="17">
                  <c:v>1</c:v>
                </c:pt>
                <c:pt idx="18">
                  <c:v>20</c:v>
                </c:pt>
                <c:pt idx="20">
                  <c:v>1</c:v>
                </c:pt>
                <c:pt idx="22">
                  <c:v>4</c:v>
                </c:pt>
                <c:pt idx="24">
                  <c:v>55</c:v>
                </c:pt>
                <c:pt idx="28">
                  <c:v>175</c:v>
                </c:pt>
                <c:pt idx="29">
                  <c:v>1</c:v>
                </c:pt>
                <c:pt idx="31">
                  <c:v>6</c:v>
                </c:pt>
                <c:pt idx="34">
                  <c:v>8</c:v>
                </c:pt>
                <c:pt idx="36">
                  <c:v>2</c:v>
                </c:pt>
                <c:pt idx="37">
                  <c:v>96</c:v>
                </c:pt>
                <c:pt idx="39">
                  <c:v>9</c:v>
                </c:pt>
                <c:pt idx="42">
                  <c:v>1</c:v>
                </c:pt>
                <c:pt idx="46">
                  <c:v>1</c:v>
                </c:pt>
                <c:pt idx="49">
                  <c:v>1</c:v>
                </c:pt>
                <c:pt idx="50">
                  <c:v>15</c:v>
                </c:pt>
                <c:pt idx="55">
                  <c:v>28</c:v>
                </c:pt>
                <c:pt idx="56">
                  <c:v>2</c:v>
                </c:pt>
                <c:pt idx="58">
                  <c:v>1</c:v>
                </c:pt>
                <c:pt idx="64">
                  <c:v>4</c:v>
                </c:pt>
                <c:pt idx="65">
                  <c:v>1</c:v>
                </c:pt>
                <c:pt idx="72">
                  <c:v>59</c:v>
                </c:pt>
                <c:pt idx="73">
                  <c:v>1</c:v>
                </c:pt>
                <c:pt idx="75">
                  <c:v>19</c:v>
                </c:pt>
                <c:pt idx="80">
                  <c:v>625</c:v>
                </c:pt>
                <c:pt idx="88">
                  <c:v>58</c:v>
                </c:pt>
                <c:pt idx="93">
                  <c:v>25</c:v>
                </c:pt>
                <c:pt idx="101">
                  <c:v>59</c:v>
                </c:pt>
                <c:pt idx="106">
                  <c:v>30</c:v>
                </c:pt>
                <c:pt idx="111">
                  <c:v>3</c:v>
                </c:pt>
                <c:pt idx="114">
                  <c:v>4</c:v>
                </c:pt>
                <c:pt idx="1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4D-42DC-884D-69EE8E74B4A0}"/>
            </c:ext>
          </c:extLst>
        </c:ser>
        <c:ser>
          <c:idx val="2"/>
          <c:order val="2"/>
          <c:tx>
            <c:strRef>
              <c:f>'Subjective Questions'!$D$74:$D$75</c:f>
              <c:strCache>
                <c:ptCount val="1"/>
                <c:pt idx="0">
                  <c:v>3-4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'Subjective Questions'!$A$76:$A$196</c:f>
              <c:strCache>
                <c:ptCount val="120"/>
                <c:pt idx="0">
                  <c:v>Afghani</c:v>
                </c:pt>
                <c:pt idx="1">
                  <c:v>African</c:v>
                </c:pt>
                <c:pt idx="2">
                  <c:v>American</c:v>
                </c:pt>
                <c:pt idx="3">
                  <c:v>Andhra</c:v>
                </c:pt>
                <c:pt idx="4">
                  <c:v>Arabian</c:v>
                </c:pt>
                <c:pt idx="5">
                  <c:v>Argentine</c:v>
                </c:pt>
                <c:pt idx="6">
                  <c:v>Asian</c:v>
                </c:pt>
                <c:pt idx="7">
                  <c:v>Asian Fusion</c:v>
                </c:pt>
                <c:pt idx="8">
                  <c:v>Assamese</c:v>
                </c:pt>
                <c:pt idx="9">
                  <c:v>Australian</c:v>
                </c:pt>
                <c:pt idx="10">
                  <c:v>Awadhi</c:v>
                </c:pt>
                <c:pt idx="11">
                  <c:v>Bakery</c:v>
                </c:pt>
                <c:pt idx="12">
                  <c:v>Bar</c:v>
                </c:pt>
                <c:pt idx="13">
                  <c:v>Bar Food</c:v>
                </c:pt>
                <c:pt idx="14">
                  <c:v>BBQ</c:v>
                </c:pt>
                <c:pt idx="15">
                  <c:v>Bengali</c:v>
                </c:pt>
                <c:pt idx="16">
                  <c:v>Beverages</c:v>
                </c:pt>
                <c:pt idx="17">
                  <c:v>Bihari</c:v>
                </c:pt>
                <c:pt idx="18">
                  <c:v>Biryani</c:v>
                </c:pt>
                <c:pt idx="19">
                  <c:v>Brazilian</c:v>
                </c:pt>
                <c:pt idx="20">
                  <c:v>Breakfast</c:v>
                </c:pt>
                <c:pt idx="21">
                  <c:v>British</c:v>
                </c:pt>
                <c:pt idx="22">
                  <c:v>Burger</c:v>
                </c:pt>
                <c:pt idx="23">
                  <c:v>Burmese</c:v>
                </c:pt>
                <c:pt idx="24">
                  <c:v>Cafe</c:v>
                </c:pt>
                <c:pt idx="25">
                  <c:v>Cajun</c:v>
                </c:pt>
                <c:pt idx="26">
                  <c:v>Caribbean</c:v>
                </c:pt>
                <c:pt idx="27">
                  <c:v>Charcoal Grill</c:v>
                </c:pt>
                <c:pt idx="28">
                  <c:v>Chinese</c:v>
                </c:pt>
                <c:pt idx="29">
                  <c:v>Coffee and Tea</c:v>
                </c:pt>
                <c:pt idx="30">
                  <c:v>Contemporary</c:v>
                </c:pt>
                <c:pt idx="31">
                  <c:v>Continental</c:v>
                </c:pt>
                <c:pt idx="32">
                  <c:v>Cuban</c:v>
                </c:pt>
                <c:pt idx="33">
                  <c:v>Cuisine Varies</c:v>
                </c:pt>
                <c:pt idx="34">
                  <c:v>Desserts</c:v>
                </c:pt>
                <c:pt idx="35">
                  <c:v>Drinks Only</c:v>
                </c:pt>
                <c:pt idx="36">
                  <c:v>European</c:v>
                </c:pt>
                <c:pt idx="37">
                  <c:v>Fast Food</c:v>
                </c:pt>
                <c:pt idx="38">
                  <c:v>Filipino</c:v>
                </c:pt>
                <c:pt idx="39">
                  <c:v>Finger Food</c:v>
                </c:pt>
                <c:pt idx="40">
                  <c:v>French</c:v>
                </c:pt>
                <c:pt idx="41">
                  <c:v>German</c:v>
                </c:pt>
                <c:pt idx="42">
                  <c:v>Goan</c:v>
                </c:pt>
                <c:pt idx="43">
                  <c:v>Gourmet Fast Food</c:v>
                </c:pt>
                <c:pt idx="44">
                  <c:v>Greek</c:v>
                </c:pt>
                <c:pt idx="45">
                  <c:v>Grill</c:v>
                </c:pt>
                <c:pt idx="46">
                  <c:v>Gujarati</c:v>
                </c:pt>
                <c:pt idx="47">
                  <c:v>Hawaiian</c:v>
                </c:pt>
                <c:pt idx="48">
                  <c:v>Healthy Food</c:v>
                </c:pt>
                <c:pt idx="49">
                  <c:v>Hyderabadi</c:v>
                </c:pt>
                <c:pt idx="50">
                  <c:v>Ice Cream</c:v>
                </c:pt>
                <c:pt idx="51">
                  <c:v>Indian</c:v>
                </c:pt>
                <c:pt idx="52">
                  <c:v>Indonesian</c:v>
                </c:pt>
                <c:pt idx="53">
                  <c:v>International</c:v>
                </c:pt>
                <c:pt idx="54">
                  <c:v>Irish</c:v>
                </c:pt>
                <c:pt idx="55">
                  <c:v>Italian</c:v>
                </c:pt>
                <c:pt idx="56">
                  <c:v>Japanese</c:v>
                </c:pt>
                <c:pt idx="57">
                  <c:v>Juices</c:v>
                </c:pt>
                <c:pt idx="58">
                  <c:v>Kashmiri</c:v>
                </c:pt>
                <c:pt idx="59">
                  <c:v>Kebab</c:v>
                </c:pt>
                <c:pt idx="60">
                  <c:v>Kerala</c:v>
                </c:pt>
                <c:pt idx="61">
                  <c:v>Kiwi</c:v>
                </c:pt>
                <c:pt idx="62">
                  <c:v>Korean</c:v>
                </c:pt>
                <c:pt idx="63">
                  <c:v>Latin American</c:v>
                </c:pt>
                <c:pt idx="64">
                  <c:v>Lebanese</c:v>
                </c:pt>
                <c:pt idx="65">
                  <c:v>Lucknowi</c:v>
                </c:pt>
                <c:pt idx="66">
                  <c:v>Maharashtrian</c:v>
                </c:pt>
                <c:pt idx="67">
                  <c:v>Malaysian</c:v>
                </c:pt>
                <c:pt idx="68">
                  <c:v>Malwani</c:v>
                </c:pt>
                <c:pt idx="69">
                  <c:v>Mediterranean</c:v>
                </c:pt>
                <c:pt idx="70">
                  <c:v>Mexican</c:v>
                </c:pt>
                <c:pt idx="71">
                  <c:v>Middle Eastern</c:v>
                </c:pt>
                <c:pt idx="72">
                  <c:v>Mithai</c:v>
                </c:pt>
                <c:pt idx="73">
                  <c:v>Modern Australian</c:v>
                </c:pt>
                <c:pt idx="74">
                  <c:v>Modern Indian</c:v>
                </c:pt>
                <c:pt idx="75">
                  <c:v>Mughlai</c:v>
                </c:pt>
                <c:pt idx="76">
                  <c:v>Naga</c:v>
                </c:pt>
                <c:pt idx="77">
                  <c:v>Nepalese</c:v>
                </c:pt>
                <c:pt idx="78">
                  <c:v>New American</c:v>
                </c:pt>
                <c:pt idx="79">
                  <c:v>North Eastern</c:v>
                </c:pt>
                <c:pt idx="80">
                  <c:v>North Indian</c:v>
                </c:pt>
                <c:pt idx="81">
                  <c:v>Oriya</c:v>
                </c:pt>
                <c:pt idx="82">
                  <c:v>Pakistani</c:v>
                </c:pt>
                <c:pt idx="83">
                  <c:v>Parsi</c:v>
                </c:pt>
                <c:pt idx="84">
                  <c:v>Patisserie</c:v>
                </c:pt>
                <c:pt idx="85">
                  <c:v>Peranakan</c:v>
                </c:pt>
                <c:pt idx="86">
                  <c:v>Persian</c:v>
                </c:pt>
                <c:pt idx="87">
                  <c:v>Peruvian</c:v>
                </c:pt>
                <c:pt idx="88">
                  <c:v>Pizza</c:v>
                </c:pt>
                <c:pt idx="89">
                  <c:v>Portuguese</c:v>
                </c:pt>
                <c:pt idx="90">
                  <c:v>Pub Food</c:v>
                </c:pt>
                <c:pt idx="91">
                  <c:v>Rajasthani</c:v>
                </c:pt>
                <c:pt idx="92">
                  <c:v>Ramen</c:v>
                </c:pt>
                <c:pt idx="93">
                  <c:v>Raw Meats</c:v>
                </c:pt>
                <c:pt idx="94">
                  <c:v>Restaurant Cafe</c:v>
                </c:pt>
                <c:pt idx="95">
                  <c:v>Salad</c:v>
                </c:pt>
                <c:pt idx="96">
                  <c:v>Sandwich</c:v>
                </c:pt>
                <c:pt idx="97">
                  <c:v>Scottish</c:v>
                </c:pt>
                <c:pt idx="98">
                  <c:v>Seafood</c:v>
                </c:pt>
                <c:pt idx="99">
                  <c:v>Singaporean</c:v>
                </c:pt>
                <c:pt idx="100">
                  <c:v>South American</c:v>
                </c:pt>
                <c:pt idx="101">
                  <c:v>South Indian</c:v>
                </c:pt>
                <c:pt idx="102">
                  <c:v>Southern</c:v>
                </c:pt>
                <c:pt idx="103">
                  <c:v>Spanish</c:v>
                </c:pt>
                <c:pt idx="104">
                  <c:v>Sri Lankan</c:v>
                </c:pt>
                <c:pt idx="105">
                  <c:v>Steak</c:v>
                </c:pt>
                <c:pt idx="106">
                  <c:v>Street Food</c:v>
                </c:pt>
                <c:pt idx="107">
                  <c:v>Sunda</c:v>
                </c:pt>
                <c:pt idx="108">
                  <c:v>Sushi</c:v>
                </c:pt>
                <c:pt idx="109">
                  <c:v>Taiwanese</c:v>
                </c:pt>
                <c:pt idx="110">
                  <c:v>Tapas</c:v>
                </c:pt>
                <c:pt idx="111">
                  <c:v>Tea</c:v>
                </c:pt>
                <c:pt idx="112">
                  <c:v>Tex-Mex</c:v>
                </c:pt>
                <c:pt idx="113">
                  <c:v>Thai</c:v>
                </c:pt>
                <c:pt idx="114">
                  <c:v>Tibetan</c:v>
                </c:pt>
                <c:pt idx="115">
                  <c:v>Turkish</c:v>
                </c:pt>
                <c:pt idx="116">
                  <c:v>Turkish Pizza</c:v>
                </c:pt>
                <c:pt idx="117">
                  <c:v>Vietnamese</c:v>
                </c:pt>
                <c:pt idx="118">
                  <c:v>Western</c:v>
                </c:pt>
                <c:pt idx="119">
                  <c:v>World Cuisine</c:v>
                </c:pt>
              </c:strCache>
            </c:strRef>
          </c:cat>
          <c:val>
            <c:numRef>
              <c:f>'Subjective Questions'!$D$76:$D$196</c:f>
              <c:numCache>
                <c:formatCode>General</c:formatCode>
                <c:ptCount val="120"/>
                <c:pt idx="2">
                  <c:v>133</c:v>
                </c:pt>
                <c:pt idx="3">
                  <c:v>3</c:v>
                </c:pt>
                <c:pt idx="4">
                  <c:v>3</c:v>
                </c:pt>
                <c:pt idx="6">
                  <c:v>26</c:v>
                </c:pt>
                <c:pt idx="7">
                  <c:v>1</c:v>
                </c:pt>
                <c:pt idx="8">
                  <c:v>1</c:v>
                </c:pt>
                <c:pt idx="10">
                  <c:v>1</c:v>
                </c:pt>
                <c:pt idx="11">
                  <c:v>341</c:v>
                </c:pt>
                <c:pt idx="12">
                  <c:v>1</c:v>
                </c:pt>
                <c:pt idx="13">
                  <c:v>4</c:v>
                </c:pt>
                <c:pt idx="14">
                  <c:v>5</c:v>
                </c:pt>
                <c:pt idx="15">
                  <c:v>11</c:v>
                </c:pt>
                <c:pt idx="16">
                  <c:v>46</c:v>
                </c:pt>
                <c:pt idx="17">
                  <c:v>1</c:v>
                </c:pt>
                <c:pt idx="18">
                  <c:v>44</c:v>
                </c:pt>
                <c:pt idx="19">
                  <c:v>2</c:v>
                </c:pt>
                <c:pt idx="20">
                  <c:v>10</c:v>
                </c:pt>
                <c:pt idx="21">
                  <c:v>2</c:v>
                </c:pt>
                <c:pt idx="22">
                  <c:v>79</c:v>
                </c:pt>
                <c:pt idx="23">
                  <c:v>4</c:v>
                </c:pt>
                <c:pt idx="24">
                  <c:v>341</c:v>
                </c:pt>
                <c:pt idx="26">
                  <c:v>2</c:v>
                </c:pt>
                <c:pt idx="28">
                  <c:v>378</c:v>
                </c:pt>
                <c:pt idx="29">
                  <c:v>6</c:v>
                </c:pt>
                <c:pt idx="30">
                  <c:v>1</c:v>
                </c:pt>
                <c:pt idx="31">
                  <c:v>139</c:v>
                </c:pt>
                <c:pt idx="34">
                  <c:v>81</c:v>
                </c:pt>
                <c:pt idx="35">
                  <c:v>1</c:v>
                </c:pt>
                <c:pt idx="36">
                  <c:v>23</c:v>
                </c:pt>
                <c:pt idx="37">
                  <c:v>349</c:v>
                </c:pt>
                <c:pt idx="39">
                  <c:v>53</c:v>
                </c:pt>
                <c:pt idx="40">
                  <c:v>6</c:v>
                </c:pt>
                <c:pt idx="41">
                  <c:v>3</c:v>
                </c:pt>
                <c:pt idx="42">
                  <c:v>4</c:v>
                </c:pt>
                <c:pt idx="44">
                  <c:v>2</c:v>
                </c:pt>
                <c:pt idx="46">
                  <c:v>5</c:v>
                </c:pt>
                <c:pt idx="48">
                  <c:v>42</c:v>
                </c:pt>
                <c:pt idx="49">
                  <c:v>5</c:v>
                </c:pt>
                <c:pt idx="50">
                  <c:v>97</c:v>
                </c:pt>
                <c:pt idx="51">
                  <c:v>14</c:v>
                </c:pt>
                <c:pt idx="52">
                  <c:v>1</c:v>
                </c:pt>
                <c:pt idx="53">
                  <c:v>3</c:v>
                </c:pt>
                <c:pt idx="55">
                  <c:v>109</c:v>
                </c:pt>
                <c:pt idx="56">
                  <c:v>46</c:v>
                </c:pt>
                <c:pt idx="57">
                  <c:v>4</c:v>
                </c:pt>
                <c:pt idx="58">
                  <c:v>8</c:v>
                </c:pt>
                <c:pt idx="60">
                  <c:v>9</c:v>
                </c:pt>
                <c:pt idx="62">
                  <c:v>7</c:v>
                </c:pt>
                <c:pt idx="63">
                  <c:v>1</c:v>
                </c:pt>
                <c:pt idx="64">
                  <c:v>15</c:v>
                </c:pt>
                <c:pt idx="65">
                  <c:v>3</c:v>
                </c:pt>
                <c:pt idx="66">
                  <c:v>6</c:v>
                </c:pt>
                <c:pt idx="67">
                  <c:v>2</c:v>
                </c:pt>
                <c:pt idx="68">
                  <c:v>1</c:v>
                </c:pt>
                <c:pt idx="69">
                  <c:v>12</c:v>
                </c:pt>
                <c:pt idx="70">
                  <c:v>30</c:v>
                </c:pt>
                <c:pt idx="71">
                  <c:v>2</c:v>
                </c:pt>
                <c:pt idx="72">
                  <c:v>83</c:v>
                </c:pt>
                <c:pt idx="73">
                  <c:v>1</c:v>
                </c:pt>
                <c:pt idx="74">
                  <c:v>3</c:v>
                </c:pt>
                <c:pt idx="75">
                  <c:v>96</c:v>
                </c:pt>
                <c:pt idx="76">
                  <c:v>5</c:v>
                </c:pt>
                <c:pt idx="78">
                  <c:v>1</c:v>
                </c:pt>
                <c:pt idx="79">
                  <c:v>3</c:v>
                </c:pt>
                <c:pt idx="80">
                  <c:v>1382</c:v>
                </c:pt>
                <c:pt idx="81">
                  <c:v>2</c:v>
                </c:pt>
                <c:pt idx="82">
                  <c:v>3</c:v>
                </c:pt>
                <c:pt idx="83">
                  <c:v>1</c:v>
                </c:pt>
                <c:pt idx="84">
                  <c:v>1</c:v>
                </c:pt>
                <c:pt idx="87">
                  <c:v>1</c:v>
                </c:pt>
                <c:pt idx="88">
                  <c:v>107</c:v>
                </c:pt>
                <c:pt idx="89">
                  <c:v>2</c:v>
                </c:pt>
                <c:pt idx="91">
                  <c:v>2</c:v>
                </c:pt>
                <c:pt idx="93">
                  <c:v>52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8">
                  <c:v>19</c:v>
                </c:pt>
                <c:pt idx="99">
                  <c:v>2</c:v>
                </c:pt>
                <c:pt idx="100">
                  <c:v>2</c:v>
                </c:pt>
                <c:pt idx="101">
                  <c:v>125</c:v>
                </c:pt>
                <c:pt idx="102">
                  <c:v>3</c:v>
                </c:pt>
                <c:pt idx="103">
                  <c:v>1</c:v>
                </c:pt>
                <c:pt idx="105">
                  <c:v>3</c:v>
                </c:pt>
                <c:pt idx="106">
                  <c:v>121</c:v>
                </c:pt>
                <c:pt idx="108">
                  <c:v>8</c:v>
                </c:pt>
                <c:pt idx="110">
                  <c:v>1</c:v>
                </c:pt>
                <c:pt idx="111">
                  <c:v>4</c:v>
                </c:pt>
                <c:pt idx="113">
                  <c:v>13</c:v>
                </c:pt>
                <c:pt idx="114">
                  <c:v>8</c:v>
                </c:pt>
                <c:pt idx="115">
                  <c:v>2</c:v>
                </c:pt>
                <c:pt idx="1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4D-42DC-884D-69EE8E74B4A0}"/>
            </c:ext>
          </c:extLst>
        </c:ser>
        <c:ser>
          <c:idx val="3"/>
          <c:order val="3"/>
          <c:tx>
            <c:strRef>
              <c:f>'Subjective Questions'!$E$74:$E$75</c:f>
              <c:strCache>
                <c:ptCount val="1"/>
                <c:pt idx="0">
                  <c:v>4-5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'Subjective Questions'!$A$76:$A$196</c:f>
              <c:strCache>
                <c:ptCount val="120"/>
                <c:pt idx="0">
                  <c:v>Afghani</c:v>
                </c:pt>
                <c:pt idx="1">
                  <c:v>African</c:v>
                </c:pt>
                <c:pt idx="2">
                  <c:v>American</c:v>
                </c:pt>
                <c:pt idx="3">
                  <c:v>Andhra</c:v>
                </c:pt>
                <c:pt idx="4">
                  <c:v>Arabian</c:v>
                </c:pt>
                <c:pt idx="5">
                  <c:v>Argentine</c:v>
                </c:pt>
                <c:pt idx="6">
                  <c:v>Asian</c:v>
                </c:pt>
                <c:pt idx="7">
                  <c:v>Asian Fusion</c:v>
                </c:pt>
                <c:pt idx="8">
                  <c:v>Assamese</c:v>
                </c:pt>
                <c:pt idx="9">
                  <c:v>Australian</c:v>
                </c:pt>
                <c:pt idx="10">
                  <c:v>Awadhi</c:v>
                </c:pt>
                <c:pt idx="11">
                  <c:v>Bakery</c:v>
                </c:pt>
                <c:pt idx="12">
                  <c:v>Bar</c:v>
                </c:pt>
                <c:pt idx="13">
                  <c:v>Bar Food</c:v>
                </c:pt>
                <c:pt idx="14">
                  <c:v>BBQ</c:v>
                </c:pt>
                <c:pt idx="15">
                  <c:v>Bengali</c:v>
                </c:pt>
                <c:pt idx="16">
                  <c:v>Beverages</c:v>
                </c:pt>
                <c:pt idx="17">
                  <c:v>Bihari</c:v>
                </c:pt>
                <c:pt idx="18">
                  <c:v>Biryani</c:v>
                </c:pt>
                <c:pt idx="19">
                  <c:v>Brazilian</c:v>
                </c:pt>
                <c:pt idx="20">
                  <c:v>Breakfast</c:v>
                </c:pt>
                <c:pt idx="21">
                  <c:v>British</c:v>
                </c:pt>
                <c:pt idx="22">
                  <c:v>Burger</c:v>
                </c:pt>
                <c:pt idx="23">
                  <c:v>Burmese</c:v>
                </c:pt>
                <c:pt idx="24">
                  <c:v>Cafe</c:v>
                </c:pt>
                <c:pt idx="25">
                  <c:v>Cajun</c:v>
                </c:pt>
                <c:pt idx="26">
                  <c:v>Caribbean</c:v>
                </c:pt>
                <c:pt idx="27">
                  <c:v>Charcoal Grill</c:v>
                </c:pt>
                <c:pt idx="28">
                  <c:v>Chinese</c:v>
                </c:pt>
                <c:pt idx="29">
                  <c:v>Coffee and Tea</c:v>
                </c:pt>
                <c:pt idx="30">
                  <c:v>Contemporary</c:v>
                </c:pt>
                <c:pt idx="31">
                  <c:v>Continental</c:v>
                </c:pt>
                <c:pt idx="32">
                  <c:v>Cuban</c:v>
                </c:pt>
                <c:pt idx="33">
                  <c:v>Cuisine Varies</c:v>
                </c:pt>
                <c:pt idx="34">
                  <c:v>Desserts</c:v>
                </c:pt>
                <c:pt idx="35">
                  <c:v>Drinks Only</c:v>
                </c:pt>
                <c:pt idx="36">
                  <c:v>European</c:v>
                </c:pt>
                <c:pt idx="37">
                  <c:v>Fast Food</c:v>
                </c:pt>
                <c:pt idx="38">
                  <c:v>Filipino</c:v>
                </c:pt>
                <c:pt idx="39">
                  <c:v>Finger Food</c:v>
                </c:pt>
                <c:pt idx="40">
                  <c:v>French</c:v>
                </c:pt>
                <c:pt idx="41">
                  <c:v>German</c:v>
                </c:pt>
                <c:pt idx="42">
                  <c:v>Goan</c:v>
                </c:pt>
                <c:pt idx="43">
                  <c:v>Gourmet Fast Food</c:v>
                </c:pt>
                <c:pt idx="44">
                  <c:v>Greek</c:v>
                </c:pt>
                <c:pt idx="45">
                  <c:v>Grill</c:v>
                </c:pt>
                <c:pt idx="46">
                  <c:v>Gujarati</c:v>
                </c:pt>
                <c:pt idx="47">
                  <c:v>Hawaiian</c:v>
                </c:pt>
                <c:pt idx="48">
                  <c:v>Healthy Food</c:v>
                </c:pt>
                <c:pt idx="49">
                  <c:v>Hyderabadi</c:v>
                </c:pt>
                <c:pt idx="50">
                  <c:v>Ice Cream</c:v>
                </c:pt>
                <c:pt idx="51">
                  <c:v>Indian</c:v>
                </c:pt>
                <c:pt idx="52">
                  <c:v>Indonesian</c:v>
                </c:pt>
                <c:pt idx="53">
                  <c:v>International</c:v>
                </c:pt>
                <c:pt idx="54">
                  <c:v>Irish</c:v>
                </c:pt>
                <c:pt idx="55">
                  <c:v>Italian</c:v>
                </c:pt>
                <c:pt idx="56">
                  <c:v>Japanese</c:v>
                </c:pt>
                <c:pt idx="57">
                  <c:v>Juices</c:v>
                </c:pt>
                <c:pt idx="58">
                  <c:v>Kashmiri</c:v>
                </c:pt>
                <c:pt idx="59">
                  <c:v>Kebab</c:v>
                </c:pt>
                <c:pt idx="60">
                  <c:v>Kerala</c:v>
                </c:pt>
                <c:pt idx="61">
                  <c:v>Kiwi</c:v>
                </c:pt>
                <c:pt idx="62">
                  <c:v>Korean</c:v>
                </c:pt>
                <c:pt idx="63">
                  <c:v>Latin American</c:v>
                </c:pt>
                <c:pt idx="64">
                  <c:v>Lebanese</c:v>
                </c:pt>
                <c:pt idx="65">
                  <c:v>Lucknowi</c:v>
                </c:pt>
                <c:pt idx="66">
                  <c:v>Maharashtrian</c:v>
                </c:pt>
                <c:pt idx="67">
                  <c:v>Malaysian</c:v>
                </c:pt>
                <c:pt idx="68">
                  <c:v>Malwani</c:v>
                </c:pt>
                <c:pt idx="69">
                  <c:v>Mediterranean</c:v>
                </c:pt>
                <c:pt idx="70">
                  <c:v>Mexican</c:v>
                </c:pt>
                <c:pt idx="71">
                  <c:v>Middle Eastern</c:v>
                </c:pt>
                <c:pt idx="72">
                  <c:v>Mithai</c:v>
                </c:pt>
                <c:pt idx="73">
                  <c:v>Modern Australian</c:v>
                </c:pt>
                <c:pt idx="74">
                  <c:v>Modern Indian</c:v>
                </c:pt>
                <c:pt idx="75">
                  <c:v>Mughlai</c:v>
                </c:pt>
                <c:pt idx="76">
                  <c:v>Naga</c:v>
                </c:pt>
                <c:pt idx="77">
                  <c:v>Nepalese</c:v>
                </c:pt>
                <c:pt idx="78">
                  <c:v>New American</c:v>
                </c:pt>
                <c:pt idx="79">
                  <c:v>North Eastern</c:v>
                </c:pt>
                <c:pt idx="80">
                  <c:v>North Indian</c:v>
                </c:pt>
                <c:pt idx="81">
                  <c:v>Oriya</c:v>
                </c:pt>
                <c:pt idx="82">
                  <c:v>Pakistani</c:v>
                </c:pt>
                <c:pt idx="83">
                  <c:v>Parsi</c:v>
                </c:pt>
                <c:pt idx="84">
                  <c:v>Patisserie</c:v>
                </c:pt>
                <c:pt idx="85">
                  <c:v>Peranakan</c:v>
                </c:pt>
                <c:pt idx="86">
                  <c:v>Persian</c:v>
                </c:pt>
                <c:pt idx="87">
                  <c:v>Peruvian</c:v>
                </c:pt>
                <c:pt idx="88">
                  <c:v>Pizza</c:v>
                </c:pt>
                <c:pt idx="89">
                  <c:v>Portuguese</c:v>
                </c:pt>
                <c:pt idx="90">
                  <c:v>Pub Food</c:v>
                </c:pt>
                <c:pt idx="91">
                  <c:v>Rajasthani</c:v>
                </c:pt>
                <c:pt idx="92">
                  <c:v>Ramen</c:v>
                </c:pt>
                <c:pt idx="93">
                  <c:v>Raw Meats</c:v>
                </c:pt>
                <c:pt idx="94">
                  <c:v>Restaurant Cafe</c:v>
                </c:pt>
                <c:pt idx="95">
                  <c:v>Salad</c:v>
                </c:pt>
                <c:pt idx="96">
                  <c:v>Sandwich</c:v>
                </c:pt>
                <c:pt idx="97">
                  <c:v>Scottish</c:v>
                </c:pt>
                <c:pt idx="98">
                  <c:v>Seafood</c:v>
                </c:pt>
                <c:pt idx="99">
                  <c:v>Singaporean</c:v>
                </c:pt>
                <c:pt idx="100">
                  <c:v>South American</c:v>
                </c:pt>
                <c:pt idx="101">
                  <c:v>South Indian</c:v>
                </c:pt>
                <c:pt idx="102">
                  <c:v>Southern</c:v>
                </c:pt>
                <c:pt idx="103">
                  <c:v>Spanish</c:v>
                </c:pt>
                <c:pt idx="104">
                  <c:v>Sri Lankan</c:v>
                </c:pt>
                <c:pt idx="105">
                  <c:v>Steak</c:v>
                </c:pt>
                <c:pt idx="106">
                  <c:v>Street Food</c:v>
                </c:pt>
                <c:pt idx="107">
                  <c:v>Sunda</c:v>
                </c:pt>
                <c:pt idx="108">
                  <c:v>Sushi</c:v>
                </c:pt>
                <c:pt idx="109">
                  <c:v>Taiwanese</c:v>
                </c:pt>
                <c:pt idx="110">
                  <c:v>Tapas</c:v>
                </c:pt>
                <c:pt idx="111">
                  <c:v>Tea</c:v>
                </c:pt>
                <c:pt idx="112">
                  <c:v>Tex-Mex</c:v>
                </c:pt>
                <c:pt idx="113">
                  <c:v>Thai</c:v>
                </c:pt>
                <c:pt idx="114">
                  <c:v>Tibetan</c:v>
                </c:pt>
                <c:pt idx="115">
                  <c:v>Turkish</c:v>
                </c:pt>
                <c:pt idx="116">
                  <c:v>Turkish Pizza</c:v>
                </c:pt>
                <c:pt idx="117">
                  <c:v>Vietnamese</c:v>
                </c:pt>
                <c:pt idx="118">
                  <c:v>Western</c:v>
                </c:pt>
                <c:pt idx="119">
                  <c:v>World Cuisine</c:v>
                </c:pt>
              </c:strCache>
            </c:strRef>
          </c:cat>
          <c:val>
            <c:numRef>
              <c:f>'Subjective Questions'!$E$76:$E$196</c:f>
              <c:numCache>
                <c:formatCode>General</c:formatCode>
                <c:ptCount val="120"/>
                <c:pt idx="1">
                  <c:v>2</c:v>
                </c:pt>
                <c:pt idx="2">
                  <c:v>99</c:v>
                </c:pt>
                <c:pt idx="4">
                  <c:v>1</c:v>
                </c:pt>
                <c:pt idx="5">
                  <c:v>1</c:v>
                </c:pt>
                <c:pt idx="6">
                  <c:v>41</c:v>
                </c:pt>
                <c:pt idx="7">
                  <c:v>1</c:v>
                </c:pt>
                <c:pt idx="9">
                  <c:v>1</c:v>
                </c:pt>
                <c:pt idx="11">
                  <c:v>37</c:v>
                </c:pt>
                <c:pt idx="13">
                  <c:v>4</c:v>
                </c:pt>
                <c:pt idx="14">
                  <c:v>13</c:v>
                </c:pt>
                <c:pt idx="15">
                  <c:v>2</c:v>
                </c:pt>
                <c:pt idx="16">
                  <c:v>6</c:v>
                </c:pt>
                <c:pt idx="17">
                  <c:v>2</c:v>
                </c:pt>
                <c:pt idx="18">
                  <c:v>7</c:v>
                </c:pt>
                <c:pt idx="19">
                  <c:v>16</c:v>
                </c:pt>
                <c:pt idx="20">
                  <c:v>13</c:v>
                </c:pt>
                <c:pt idx="21">
                  <c:v>10</c:v>
                </c:pt>
                <c:pt idx="22">
                  <c:v>24</c:v>
                </c:pt>
                <c:pt idx="24">
                  <c:v>153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55</c:v>
                </c:pt>
                <c:pt idx="29">
                  <c:v>2</c:v>
                </c:pt>
                <c:pt idx="30">
                  <c:v>3</c:v>
                </c:pt>
                <c:pt idx="31">
                  <c:v>80</c:v>
                </c:pt>
                <c:pt idx="32">
                  <c:v>1</c:v>
                </c:pt>
                <c:pt idx="34">
                  <c:v>35</c:v>
                </c:pt>
                <c:pt idx="36">
                  <c:v>35</c:v>
                </c:pt>
                <c:pt idx="37">
                  <c:v>34</c:v>
                </c:pt>
                <c:pt idx="38">
                  <c:v>6</c:v>
                </c:pt>
                <c:pt idx="39">
                  <c:v>9</c:v>
                </c:pt>
                <c:pt idx="40">
                  <c:v>8</c:v>
                </c:pt>
                <c:pt idx="41">
                  <c:v>1</c:v>
                </c:pt>
                <c:pt idx="42">
                  <c:v>5</c:v>
                </c:pt>
                <c:pt idx="43">
                  <c:v>1</c:v>
                </c:pt>
                <c:pt idx="44">
                  <c:v>3</c:v>
                </c:pt>
                <c:pt idx="45">
                  <c:v>2</c:v>
                </c:pt>
                <c:pt idx="46">
                  <c:v>1</c:v>
                </c:pt>
                <c:pt idx="47">
                  <c:v>5</c:v>
                </c:pt>
                <c:pt idx="48">
                  <c:v>8</c:v>
                </c:pt>
                <c:pt idx="49">
                  <c:v>3</c:v>
                </c:pt>
                <c:pt idx="50">
                  <c:v>15</c:v>
                </c:pt>
                <c:pt idx="51">
                  <c:v>36</c:v>
                </c:pt>
                <c:pt idx="53">
                  <c:v>10</c:v>
                </c:pt>
                <c:pt idx="54">
                  <c:v>1</c:v>
                </c:pt>
                <c:pt idx="55">
                  <c:v>81</c:v>
                </c:pt>
                <c:pt idx="56">
                  <c:v>23</c:v>
                </c:pt>
                <c:pt idx="57">
                  <c:v>4</c:v>
                </c:pt>
                <c:pt idx="58">
                  <c:v>2</c:v>
                </c:pt>
                <c:pt idx="59">
                  <c:v>10</c:v>
                </c:pt>
                <c:pt idx="60">
                  <c:v>3</c:v>
                </c:pt>
                <c:pt idx="61">
                  <c:v>1</c:v>
                </c:pt>
                <c:pt idx="62">
                  <c:v>2</c:v>
                </c:pt>
                <c:pt idx="63">
                  <c:v>6</c:v>
                </c:pt>
                <c:pt idx="64">
                  <c:v>4</c:v>
                </c:pt>
                <c:pt idx="67">
                  <c:v>4</c:v>
                </c:pt>
                <c:pt idx="69">
                  <c:v>15</c:v>
                </c:pt>
                <c:pt idx="70">
                  <c:v>29</c:v>
                </c:pt>
                <c:pt idx="71">
                  <c:v>1</c:v>
                </c:pt>
                <c:pt idx="72">
                  <c:v>3</c:v>
                </c:pt>
                <c:pt idx="73">
                  <c:v>1</c:v>
                </c:pt>
                <c:pt idx="74">
                  <c:v>11</c:v>
                </c:pt>
                <c:pt idx="75">
                  <c:v>13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80">
                  <c:v>200</c:v>
                </c:pt>
                <c:pt idx="82">
                  <c:v>5</c:v>
                </c:pt>
                <c:pt idx="83">
                  <c:v>5</c:v>
                </c:pt>
                <c:pt idx="85">
                  <c:v>1</c:v>
                </c:pt>
                <c:pt idx="86">
                  <c:v>1</c:v>
                </c:pt>
                <c:pt idx="88">
                  <c:v>27</c:v>
                </c:pt>
                <c:pt idx="89">
                  <c:v>2</c:v>
                </c:pt>
                <c:pt idx="90">
                  <c:v>1</c:v>
                </c:pt>
                <c:pt idx="91">
                  <c:v>3</c:v>
                </c:pt>
                <c:pt idx="92">
                  <c:v>1</c:v>
                </c:pt>
                <c:pt idx="94">
                  <c:v>3</c:v>
                </c:pt>
                <c:pt idx="95">
                  <c:v>1</c:v>
                </c:pt>
                <c:pt idx="96">
                  <c:v>4</c:v>
                </c:pt>
                <c:pt idx="97">
                  <c:v>1</c:v>
                </c:pt>
                <c:pt idx="98">
                  <c:v>29</c:v>
                </c:pt>
                <c:pt idx="101">
                  <c:v>19</c:v>
                </c:pt>
                <c:pt idx="102">
                  <c:v>2</c:v>
                </c:pt>
                <c:pt idx="103">
                  <c:v>3</c:v>
                </c:pt>
                <c:pt idx="104">
                  <c:v>1</c:v>
                </c:pt>
                <c:pt idx="105">
                  <c:v>10</c:v>
                </c:pt>
                <c:pt idx="106">
                  <c:v>9</c:v>
                </c:pt>
                <c:pt idx="107">
                  <c:v>3</c:v>
                </c:pt>
                <c:pt idx="108">
                  <c:v>5</c:v>
                </c:pt>
                <c:pt idx="109">
                  <c:v>2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16</c:v>
                </c:pt>
                <c:pt idx="115">
                  <c:v>3</c:v>
                </c:pt>
                <c:pt idx="116">
                  <c:v>1</c:v>
                </c:pt>
                <c:pt idx="117">
                  <c:v>3</c:v>
                </c:pt>
                <c:pt idx="118">
                  <c:v>1</c:v>
                </c:pt>
                <c:pt idx="11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4D-42DC-884D-69EE8E74B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637418991"/>
        <c:axId val="346159039"/>
      </c:barChart>
      <c:catAx>
        <c:axId val="637418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159039"/>
        <c:crosses val="autoZero"/>
        <c:auto val="1"/>
        <c:lblAlgn val="ctr"/>
        <c:lblOffset val="100"/>
        <c:noMultiLvlLbl val="0"/>
      </c:catAx>
      <c:valAx>
        <c:axId val="346159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418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[Data_ppt.xlsx]Subjective Questions!PivotTable7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Restaurant Count Vs Suggested</a:t>
            </a:r>
            <a:r>
              <a:rPr lang="en-US" baseline="0"/>
              <a:t> Countries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'Subjective Questions'!$B$22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'Subjective Questions'!$A$23:$A$34</c:f>
              <c:multiLvlStrCache>
                <c:ptCount val="7"/>
                <c:lvl>
                  <c:pt idx="0">
                    <c:v>Chatham-Kent</c:v>
                  </c:pt>
                  <c:pt idx="1">
                    <c:v>Consort</c:v>
                  </c:pt>
                  <c:pt idx="2">
                    <c:v>Vineland Station</c:v>
                  </c:pt>
                  <c:pt idx="3">
                    <c:v>Yorkton</c:v>
                  </c:pt>
                  <c:pt idx="4">
                    <c:v>Doha</c:v>
                  </c:pt>
                  <c:pt idx="5">
                    <c:v>Singapore</c:v>
                  </c:pt>
                  <c:pt idx="6">
                    <c:v>Colombo</c:v>
                  </c:pt>
                </c:lvl>
                <c:lvl>
                  <c:pt idx="0">
                    <c:v>Canada</c:v>
                  </c:pt>
                  <c:pt idx="4">
                    <c:v>Qatar</c:v>
                  </c:pt>
                  <c:pt idx="5">
                    <c:v>Singapore</c:v>
                  </c:pt>
                  <c:pt idx="6">
                    <c:v>Sri Lanka</c:v>
                  </c:pt>
                </c:lvl>
              </c:multiLvlStrCache>
            </c:multiLvlStrRef>
          </c:cat>
          <c:val>
            <c:numRef>
              <c:f>'Subjective Questions'!$B$23:$B$34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22-4149-94A6-723D55ADF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7864719"/>
        <c:axId val="1702740111"/>
      </c:barChart>
      <c:catAx>
        <c:axId val="98786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2740111"/>
        <c:crosses val="autoZero"/>
        <c:auto val="1"/>
        <c:lblAlgn val="ctr"/>
        <c:lblOffset val="100"/>
        <c:noMultiLvlLbl val="0"/>
      </c:catAx>
      <c:valAx>
        <c:axId val="17027401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86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[Data_ppt.xlsx]Subjective Questions!PivotTable1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Rating in Suggested Countries</a:t>
            </a:r>
          </a:p>
        </c:rich>
      </c:tx>
      <c:layout>
        <c:manualLayout>
          <c:xMode val="edge"/>
          <c:yMode val="edge"/>
          <c:x val="0.27176323966068794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5623897853611682E-2"/>
          <c:y val="0.13988372093023257"/>
          <c:w val="0.81182561575759982"/>
          <c:h val="0.766324543734358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'Subjective Questions'!$B$45:$B$46</c:f>
              <c:strCache>
                <c:ptCount val="1"/>
                <c:pt idx="0">
                  <c:v>2-3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'Subjective Questions'!$A$47:$A$51</c:f>
              <c:strCache>
                <c:ptCount val="4"/>
                <c:pt idx="0">
                  <c:v>Canada</c:v>
                </c:pt>
                <c:pt idx="1">
                  <c:v>Qatar</c:v>
                </c:pt>
                <c:pt idx="2">
                  <c:v>Singapore</c:v>
                </c:pt>
                <c:pt idx="3">
                  <c:v>Sri Lanka</c:v>
                </c:pt>
              </c:strCache>
            </c:strRef>
          </c:cat>
          <c:val>
            <c:numRef>
              <c:f>'Subjective Questions'!$B$47:$B$51</c:f>
              <c:numCache>
                <c:formatCode>General</c:formatCode>
                <c:ptCount val="4"/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47-4DD6-8169-22E77D7D6F3F}"/>
            </c:ext>
          </c:extLst>
        </c:ser>
        <c:ser>
          <c:idx val="1"/>
          <c:order val="1"/>
          <c:tx>
            <c:strRef>
              <c:f>'Subjective Questions'!$C$45:$C$46</c:f>
              <c:strCache>
                <c:ptCount val="1"/>
                <c:pt idx="0">
                  <c:v>3-4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'Subjective Questions'!$A$47:$A$51</c:f>
              <c:strCache>
                <c:ptCount val="4"/>
                <c:pt idx="0">
                  <c:v>Canada</c:v>
                </c:pt>
                <c:pt idx="1">
                  <c:v>Qatar</c:v>
                </c:pt>
                <c:pt idx="2">
                  <c:v>Singapore</c:v>
                </c:pt>
                <c:pt idx="3">
                  <c:v>Sri Lanka</c:v>
                </c:pt>
              </c:strCache>
            </c:strRef>
          </c:cat>
          <c:val>
            <c:numRef>
              <c:f>'Subjective Questions'!$C$47:$C$51</c:f>
              <c:numCache>
                <c:formatCode>General</c:formatCode>
                <c:ptCount val="4"/>
                <c:pt idx="0">
                  <c:v>3</c:v>
                </c:pt>
                <c:pt idx="1">
                  <c:v>9</c:v>
                </c:pt>
                <c:pt idx="2">
                  <c:v>17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47-4DD6-8169-22E77D7D6F3F}"/>
            </c:ext>
          </c:extLst>
        </c:ser>
        <c:ser>
          <c:idx val="2"/>
          <c:order val="2"/>
          <c:tx>
            <c:strRef>
              <c:f>'Subjective Questions'!$D$45:$D$46</c:f>
              <c:strCache>
                <c:ptCount val="1"/>
                <c:pt idx="0">
                  <c:v>4-5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'Subjective Questions'!$A$47:$A$51</c:f>
              <c:strCache>
                <c:ptCount val="4"/>
                <c:pt idx="0">
                  <c:v>Canada</c:v>
                </c:pt>
                <c:pt idx="1">
                  <c:v>Qatar</c:v>
                </c:pt>
                <c:pt idx="2">
                  <c:v>Singapore</c:v>
                </c:pt>
                <c:pt idx="3">
                  <c:v>Sri Lanka</c:v>
                </c:pt>
              </c:strCache>
            </c:strRef>
          </c:cat>
          <c:val>
            <c:numRef>
              <c:f>'Subjective Questions'!$D$47:$D$51</c:f>
              <c:numCache>
                <c:formatCode>General</c:formatCode>
                <c:ptCount val="4"/>
                <c:pt idx="0">
                  <c:v>1</c:v>
                </c:pt>
                <c:pt idx="1">
                  <c:v>11</c:v>
                </c:pt>
                <c:pt idx="2">
                  <c:v>3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47-4DD6-8169-22E77D7D6F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4000639"/>
        <c:axId val="1737908063"/>
      </c:barChart>
      <c:catAx>
        <c:axId val="1704000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7908063"/>
        <c:crosses val="autoZero"/>
        <c:auto val="1"/>
        <c:lblAlgn val="ctr"/>
        <c:lblOffset val="100"/>
        <c:noMultiLvlLbl val="0"/>
      </c:catAx>
      <c:valAx>
        <c:axId val="1737908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000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[Data_ppt.xlsx]Subjective Questions!PivotTable2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Cost for two in Suggested countries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367335296023439"/>
          <c:y val="0.19140518417462482"/>
          <c:w val="0.87675990618529109"/>
          <c:h val="0.725837800288606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'Subjective Questions'!$B$54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'Subjective Questions'!$A$55:$A$59</c:f>
              <c:strCache>
                <c:ptCount val="4"/>
                <c:pt idx="0">
                  <c:v>Canada</c:v>
                </c:pt>
                <c:pt idx="1">
                  <c:v>Qatar</c:v>
                </c:pt>
                <c:pt idx="2">
                  <c:v>Singapore</c:v>
                </c:pt>
                <c:pt idx="3">
                  <c:v>Sri Lanka</c:v>
                </c:pt>
              </c:strCache>
            </c:strRef>
          </c:cat>
          <c:val>
            <c:numRef>
              <c:f>'Subjective Questions'!$B$55:$B$59</c:f>
              <c:numCache>
                <c:formatCode>General</c:formatCode>
                <c:ptCount val="4"/>
                <c:pt idx="0">
                  <c:v>36.25</c:v>
                </c:pt>
                <c:pt idx="1">
                  <c:v>223.75</c:v>
                </c:pt>
                <c:pt idx="2">
                  <c:v>155.75</c:v>
                </c:pt>
                <c:pt idx="3">
                  <c:v>2375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AF-4FD3-8733-BFD6BCA36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2514063"/>
        <c:axId val="1698526751"/>
      </c:barChart>
      <c:catAx>
        <c:axId val="1702514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8526751"/>
        <c:crosses val="autoZero"/>
        <c:auto val="1"/>
        <c:lblAlgn val="ctr"/>
        <c:lblOffset val="100"/>
        <c:noMultiLvlLbl val="0"/>
      </c:catAx>
      <c:valAx>
        <c:axId val="16985267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2514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[Data_ppt.xlsx]Analysis!PivotTable17</c:name>
    <c:fmtId val="5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1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r>
              <a:rPr lang="en-US" sz="1000" b="1" i="1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ONLINE BOOKING</a:t>
            </a:r>
          </a:p>
        </c:rich>
      </c:tx>
      <c:layout>
        <c:manualLayout>
          <c:xMode val="edge"/>
          <c:yMode val="edge"/>
          <c:x val="0.16304566406811088"/>
          <c:y val="5.58513664812877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1" u="none" strike="noStrike" kern="1200" spc="0" baseline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6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6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6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6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6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6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Analysis!$B$46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B90-48D9-833D-9C355DC99EBE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B90-48D9-833D-9C355DC99EBE}"/>
              </c:ext>
            </c:extLst>
          </c:dPt>
          <c:cat>
            <c:strRef>
              <c:f>Analysis!$A$47:$A$49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Analysis!$B$47:$B$49</c:f>
              <c:numCache>
                <c:formatCode>General</c:formatCode>
                <c:ptCount val="2"/>
                <c:pt idx="0">
                  <c:v>7100</c:v>
                </c:pt>
                <c:pt idx="1">
                  <c:v>2451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90-48D9-833D-9C355DC99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[Data_ppt.xlsx]Analysis!PivotTable16</c:name>
    <c:fmtId val="4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1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r>
              <a:rPr lang="en-US" sz="1000" b="1" i="1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TABLE</a:t>
            </a:r>
            <a:r>
              <a:rPr lang="en-US" sz="1000" b="1" i="1" baseline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BOOKING</a:t>
            </a:r>
            <a:endParaRPr lang="en-US" sz="1000" b="1" i="1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c:rich>
      </c:tx>
      <c:layout>
        <c:manualLayout>
          <c:xMode val="edge"/>
          <c:yMode val="edge"/>
          <c:x val="0.22154255319148933"/>
          <c:y val="9.493670886075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1" u="none" strike="noStrike" kern="1200" spc="0" baseline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6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6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6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6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6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6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7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222277645158608E-2"/>
          <c:y val="0.34888745250127318"/>
          <c:w val="0.90248226950354615"/>
          <c:h val="0.58670886075949369"/>
        </c:manualLayout>
      </c:layout>
      <c:pie3DChart>
        <c:varyColors val="1"/>
        <c:ser>
          <c:idx val="0"/>
          <c:order val="0"/>
          <c:tx>
            <c:strRef>
              <c:f>Analysis!$B$40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359-4E9D-9549-8D8535859E1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359-4E9D-9549-8D8535859E10}"/>
              </c:ext>
            </c:extLst>
          </c:dPt>
          <c:cat>
            <c:strRef>
              <c:f>Analysis!$A$41:$A$43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Analysis!$B$41:$B$43</c:f>
              <c:numCache>
                <c:formatCode>General</c:formatCode>
                <c:ptCount val="2"/>
                <c:pt idx="0">
                  <c:v>8393</c:v>
                </c:pt>
                <c:pt idx="1">
                  <c:v>1158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59-4E9D-9549-8D8535859E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1" u="none" strike="noStrike" kern="1200" cap="all" spc="120" normalizeH="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r>
              <a:rPr lang="en-US" sz="900" b="1" i="1" baseline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restaurants based on average cost </a:t>
            </a:r>
            <a:endParaRPr lang="en-US" sz="900" b="1" i="1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c:rich>
      </c:tx>
      <c:layout>
        <c:manualLayout>
          <c:xMode val="edge"/>
          <c:yMode val="edge"/>
          <c:x val="0.16874423394623356"/>
          <c:y val="2.965599051008303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1" u="none" strike="noStrike" kern="1200" cap="all" spc="120" normalizeH="0" baseline="0">
              <a:solidFill>
                <a:srgbClr val="FF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08351748946913E-2"/>
          <c:y val="0.18560179977502811"/>
          <c:w val="0.88866380338821283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Analysis!$B$7</c:f>
              <c:strCache>
                <c:ptCount val="1"/>
                <c:pt idx="0">
                  <c:v>Count of restaurants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Analysis!$A$8:$A$12</c:f>
              <c:strCache>
                <c:ptCount val="5"/>
                <c:pt idx="0">
                  <c:v>100</c:v>
                </c:pt>
                <c:pt idx="1">
                  <c:v>100-250</c:v>
                </c:pt>
                <c:pt idx="2">
                  <c:v>250-500</c:v>
                </c:pt>
                <c:pt idx="3">
                  <c:v>500-1000</c:v>
                </c:pt>
                <c:pt idx="4">
                  <c:v>&gt;1000</c:v>
                </c:pt>
              </c:strCache>
            </c:strRef>
          </c:cat>
          <c:val>
            <c:numRef>
              <c:f>Analysis!$B$8:$B$12</c:f>
              <c:numCache>
                <c:formatCode>General</c:formatCode>
                <c:ptCount val="5"/>
                <c:pt idx="0">
                  <c:v>683</c:v>
                </c:pt>
                <c:pt idx="1">
                  <c:v>1569</c:v>
                </c:pt>
                <c:pt idx="2">
                  <c:v>3468</c:v>
                </c:pt>
                <c:pt idx="3">
                  <c:v>900</c:v>
                </c:pt>
                <c:pt idx="4">
                  <c:v>1175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B5-4A85-ABFF-8266555D7E4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73433248"/>
        <c:axId val="343240096"/>
      </c:barChart>
      <c:catAx>
        <c:axId val="573433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240096"/>
        <c:crosses val="autoZero"/>
        <c:auto val="1"/>
        <c:lblAlgn val="ctr"/>
        <c:lblOffset val="100"/>
        <c:noMultiLvlLbl val="0"/>
      </c:catAx>
      <c:valAx>
        <c:axId val="343240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7343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2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[Data_ppt.xlsx]Analysis!PivotTable14</c:name>
    <c:fmtId val="6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1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900" b="1" i="1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RESTAURANTS BASED ON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1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3333333333333333E-2"/>
          <c:y val="0.17744291548221008"/>
          <c:w val="0.93888888888888888"/>
          <c:h val="0.67417268011211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Analysis!$E$2:$E$3</c:f>
              <c:strCache>
                <c:ptCount val="1"/>
                <c:pt idx="0">
                  <c:v>1-2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Analysis!$D$4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Analysis!$E$4</c:f>
              <c:numCache>
                <c:formatCode>General</c:formatCode>
                <c:ptCount val="1"/>
                <c:pt idx="0">
                  <c:v>2151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86-4BC8-96E7-FEF6FCD975EA}"/>
            </c:ext>
          </c:extLst>
        </c:ser>
        <c:ser>
          <c:idx val="1"/>
          <c:order val="1"/>
          <c:tx>
            <c:strRef>
              <c:f>Analysis!$F$2:$F$3</c:f>
              <c:strCache>
                <c:ptCount val="1"/>
                <c:pt idx="0">
                  <c:v>2-3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Analysis!$D$4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Analysis!$F$4</c:f>
              <c:numCache>
                <c:formatCode>General</c:formatCode>
                <c:ptCount val="1"/>
                <c:pt idx="0">
                  <c:v>1430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86-4BC8-96E7-FEF6FCD975EA}"/>
            </c:ext>
          </c:extLst>
        </c:ser>
        <c:ser>
          <c:idx val="2"/>
          <c:order val="2"/>
          <c:tx>
            <c:strRef>
              <c:f>Analysis!$G$2:$G$3</c:f>
              <c:strCache>
                <c:ptCount val="1"/>
                <c:pt idx="0">
                  <c:v>3-4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Analysis!$D$4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Analysis!$G$4</c:f>
              <c:numCache>
                <c:formatCode>General</c:formatCode>
                <c:ptCount val="1"/>
                <c:pt idx="0">
                  <c:v>4590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86-4BC8-96E7-FEF6FCD975EA}"/>
            </c:ext>
          </c:extLst>
        </c:ser>
        <c:ser>
          <c:idx val="3"/>
          <c:order val="3"/>
          <c:tx>
            <c:strRef>
              <c:f>Analysis!$H$2:$H$3</c:f>
              <c:strCache>
                <c:ptCount val="1"/>
                <c:pt idx="0">
                  <c:v>4-5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Analysis!$D$4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Analysis!$H$4</c:f>
              <c:numCache>
                <c:formatCode>General</c:formatCode>
                <c:ptCount val="1"/>
                <c:pt idx="0">
                  <c:v>1380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86-4BC8-96E7-FEF6FCD97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6921168"/>
        <c:axId val="906393632"/>
      </c:barChart>
      <c:catAx>
        <c:axId val="1116921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06393632"/>
        <c:crosses val="autoZero"/>
        <c:auto val="1"/>
        <c:lblAlgn val="ctr"/>
        <c:lblOffset val="100"/>
        <c:noMultiLvlLbl val="0"/>
      </c:catAx>
      <c:valAx>
        <c:axId val="9063936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16921168"/>
        <c:crosses val="autoZero"/>
        <c:crossBetween val="between"/>
      </c:valAx>
      <c:spPr>
        <a:solidFill>
          <a:schemeClr val="accent2">
            <a:lumMod val="20000"/>
            <a:lumOff val="80000"/>
          </a:schemeClr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381282563560153"/>
          <c:y val="0.14298634602082683"/>
          <c:w val="0.11820202589872268"/>
          <c:h val="0.358630472280149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[Data_ppt.xlsx]Analysis!PivotTable18</c:name>
    <c:fmtId val="4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CUISINES VS NO OF RESTAURANTS</a:t>
            </a:r>
          </a:p>
        </c:rich>
      </c:tx>
      <c:layout>
        <c:manualLayout>
          <c:xMode val="edge"/>
          <c:yMode val="edge"/>
          <c:x val="0.34491634491634487"/>
          <c:y val="5.59284116331096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Analysis!$Z$2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strRef>
              <c:f>Analysis!$Y$3:$Y$123</c:f>
              <c:strCache>
                <c:ptCount val="120"/>
                <c:pt idx="0">
                  <c:v>Afghani</c:v>
                </c:pt>
                <c:pt idx="1">
                  <c:v>African</c:v>
                </c:pt>
                <c:pt idx="2">
                  <c:v>American</c:v>
                </c:pt>
                <c:pt idx="3">
                  <c:v>Andhra</c:v>
                </c:pt>
                <c:pt idx="4">
                  <c:v>Arabian</c:v>
                </c:pt>
                <c:pt idx="5">
                  <c:v>Argentine</c:v>
                </c:pt>
                <c:pt idx="6">
                  <c:v>Asian</c:v>
                </c:pt>
                <c:pt idx="7">
                  <c:v>Asian Fusion</c:v>
                </c:pt>
                <c:pt idx="8">
                  <c:v>Assamese</c:v>
                </c:pt>
                <c:pt idx="9">
                  <c:v>Australian</c:v>
                </c:pt>
                <c:pt idx="10">
                  <c:v>Awadhi</c:v>
                </c:pt>
                <c:pt idx="11">
                  <c:v>Bakery</c:v>
                </c:pt>
                <c:pt idx="12">
                  <c:v>Bar</c:v>
                </c:pt>
                <c:pt idx="13">
                  <c:v>Bar Food</c:v>
                </c:pt>
                <c:pt idx="14">
                  <c:v>BBQ</c:v>
                </c:pt>
                <c:pt idx="15">
                  <c:v>Bengali</c:v>
                </c:pt>
                <c:pt idx="16">
                  <c:v>Beverages</c:v>
                </c:pt>
                <c:pt idx="17">
                  <c:v>Bihari</c:v>
                </c:pt>
                <c:pt idx="18">
                  <c:v>Biryani</c:v>
                </c:pt>
                <c:pt idx="19">
                  <c:v>Brazilian</c:v>
                </c:pt>
                <c:pt idx="20">
                  <c:v>Breakfast</c:v>
                </c:pt>
                <c:pt idx="21">
                  <c:v>British</c:v>
                </c:pt>
                <c:pt idx="22">
                  <c:v>Burger</c:v>
                </c:pt>
                <c:pt idx="23">
                  <c:v>Burmese</c:v>
                </c:pt>
                <c:pt idx="24">
                  <c:v>Cafe</c:v>
                </c:pt>
                <c:pt idx="25">
                  <c:v>Cajun</c:v>
                </c:pt>
                <c:pt idx="26">
                  <c:v>Caribbean</c:v>
                </c:pt>
                <c:pt idx="27">
                  <c:v>Charcoal Grill</c:v>
                </c:pt>
                <c:pt idx="28">
                  <c:v>Chinese</c:v>
                </c:pt>
                <c:pt idx="29">
                  <c:v>Coffee and Tea</c:v>
                </c:pt>
                <c:pt idx="30">
                  <c:v>Contemporary</c:v>
                </c:pt>
                <c:pt idx="31">
                  <c:v>Continental</c:v>
                </c:pt>
                <c:pt idx="32">
                  <c:v>Cuban</c:v>
                </c:pt>
                <c:pt idx="33">
                  <c:v>Cuisine Varies</c:v>
                </c:pt>
                <c:pt idx="34">
                  <c:v>Desserts</c:v>
                </c:pt>
                <c:pt idx="35">
                  <c:v>Drinks Only</c:v>
                </c:pt>
                <c:pt idx="36">
                  <c:v>European</c:v>
                </c:pt>
                <c:pt idx="37">
                  <c:v>Fast Food</c:v>
                </c:pt>
                <c:pt idx="38">
                  <c:v>Filipino</c:v>
                </c:pt>
                <c:pt idx="39">
                  <c:v>Finger Food</c:v>
                </c:pt>
                <c:pt idx="40">
                  <c:v>French</c:v>
                </c:pt>
                <c:pt idx="41">
                  <c:v>German</c:v>
                </c:pt>
                <c:pt idx="42">
                  <c:v>Goan</c:v>
                </c:pt>
                <c:pt idx="43">
                  <c:v>Gourmet Fast Food</c:v>
                </c:pt>
                <c:pt idx="44">
                  <c:v>Greek</c:v>
                </c:pt>
                <c:pt idx="45">
                  <c:v>Grill</c:v>
                </c:pt>
                <c:pt idx="46">
                  <c:v>Gujarati</c:v>
                </c:pt>
                <c:pt idx="47">
                  <c:v>Hawaiian</c:v>
                </c:pt>
                <c:pt idx="48">
                  <c:v>Healthy Food</c:v>
                </c:pt>
                <c:pt idx="49">
                  <c:v>Hyderabadi</c:v>
                </c:pt>
                <c:pt idx="50">
                  <c:v>Ice Cream</c:v>
                </c:pt>
                <c:pt idx="51">
                  <c:v>Indian</c:v>
                </c:pt>
                <c:pt idx="52">
                  <c:v>Indonesian</c:v>
                </c:pt>
                <c:pt idx="53">
                  <c:v>International</c:v>
                </c:pt>
                <c:pt idx="54">
                  <c:v>Irish</c:v>
                </c:pt>
                <c:pt idx="55">
                  <c:v>Italian</c:v>
                </c:pt>
                <c:pt idx="56">
                  <c:v>Japanese</c:v>
                </c:pt>
                <c:pt idx="57">
                  <c:v>Juices</c:v>
                </c:pt>
                <c:pt idx="58">
                  <c:v>Kashmiri</c:v>
                </c:pt>
                <c:pt idx="59">
                  <c:v>Kebab</c:v>
                </c:pt>
                <c:pt idx="60">
                  <c:v>Kerala</c:v>
                </c:pt>
                <c:pt idx="61">
                  <c:v>Kiwi</c:v>
                </c:pt>
                <c:pt idx="62">
                  <c:v>Korean</c:v>
                </c:pt>
                <c:pt idx="63">
                  <c:v>Latin American</c:v>
                </c:pt>
                <c:pt idx="64">
                  <c:v>Lebanese</c:v>
                </c:pt>
                <c:pt idx="65">
                  <c:v>Lucknowi</c:v>
                </c:pt>
                <c:pt idx="66">
                  <c:v>Maharashtrian</c:v>
                </c:pt>
                <c:pt idx="67">
                  <c:v>Malaysian</c:v>
                </c:pt>
                <c:pt idx="68">
                  <c:v>Malwani</c:v>
                </c:pt>
                <c:pt idx="69">
                  <c:v>Mediterranean</c:v>
                </c:pt>
                <c:pt idx="70">
                  <c:v>Mexican</c:v>
                </c:pt>
                <c:pt idx="71">
                  <c:v>Middle Eastern</c:v>
                </c:pt>
                <c:pt idx="72">
                  <c:v>Mithai</c:v>
                </c:pt>
                <c:pt idx="73">
                  <c:v>Modern Australian</c:v>
                </c:pt>
                <c:pt idx="74">
                  <c:v>Modern Indian</c:v>
                </c:pt>
                <c:pt idx="75">
                  <c:v>Mughlai</c:v>
                </c:pt>
                <c:pt idx="76">
                  <c:v>Naga</c:v>
                </c:pt>
                <c:pt idx="77">
                  <c:v>Nepalese</c:v>
                </c:pt>
                <c:pt idx="78">
                  <c:v>New American</c:v>
                </c:pt>
                <c:pt idx="79">
                  <c:v>North Eastern</c:v>
                </c:pt>
                <c:pt idx="80">
                  <c:v>North Indian</c:v>
                </c:pt>
                <c:pt idx="81">
                  <c:v>Oriya</c:v>
                </c:pt>
                <c:pt idx="82">
                  <c:v>Pakistani</c:v>
                </c:pt>
                <c:pt idx="83">
                  <c:v>Parsi</c:v>
                </c:pt>
                <c:pt idx="84">
                  <c:v>Patisserie</c:v>
                </c:pt>
                <c:pt idx="85">
                  <c:v>Peranakan</c:v>
                </c:pt>
                <c:pt idx="86">
                  <c:v>Persian</c:v>
                </c:pt>
                <c:pt idx="87">
                  <c:v>Peruvian</c:v>
                </c:pt>
                <c:pt idx="88">
                  <c:v>Pizza</c:v>
                </c:pt>
                <c:pt idx="89">
                  <c:v>Portuguese</c:v>
                </c:pt>
                <c:pt idx="90">
                  <c:v>Pub Food</c:v>
                </c:pt>
                <c:pt idx="91">
                  <c:v>Rajasthani</c:v>
                </c:pt>
                <c:pt idx="92">
                  <c:v>Ramen</c:v>
                </c:pt>
                <c:pt idx="93">
                  <c:v>Raw Meats</c:v>
                </c:pt>
                <c:pt idx="94">
                  <c:v>Restaurant Cafe</c:v>
                </c:pt>
                <c:pt idx="95">
                  <c:v>Salad</c:v>
                </c:pt>
                <c:pt idx="96">
                  <c:v>Sandwich</c:v>
                </c:pt>
                <c:pt idx="97">
                  <c:v>Scottish</c:v>
                </c:pt>
                <c:pt idx="98">
                  <c:v>Seafood</c:v>
                </c:pt>
                <c:pt idx="99">
                  <c:v>Singaporean</c:v>
                </c:pt>
                <c:pt idx="100">
                  <c:v>South American</c:v>
                </c:pt>
                <c:pt idx="101">
                  <c:v>South Indian</c:v>
                </c:pt>
                <c:pt idx="102">
                  <c:v>Southern</c:v>
                </c:pt>
                <c:pt idx="103">
                  <c:v>Spanish</c:v>
                </c:pt>
                <c:pt idx="104">
                  <c:v>Sri Lankan</c:v>
                </c:pt>
                <c:pt idx="105">
                  <c:v>Steak</c:v>
                </c:pt>
                <c:pt idx="106">
                  <c:v>Street Food</c:v>
                </c:pt>
                <c:pt idx="107">
                  <c:v>Sunda</c:v>
                </c:pt>
                <c:pt idx="108">
                  <c:v>Sushi</c:v>
                </c:pt>
                <c:pt idx="109">
                  <c:v>Taiwanese</c:v>
                </c:pt>
                <c:pt idx="110">
                  <c:v>Tapas</c:v>
                </c:pt>
                <c:pt idx="111">
                  <c:v>Tea</c:v>
                </c:pt>
                <c:pt idx="112">
                  <c:v>Tex-Mex</c:v>
                </c:pt>
                <c:pt idx="113">
                  <c:v>Thai</c:v>
                </c:pt>
                <c:pt idx="114">
                  <c:v>Tibetan</c:v>
                </c:pt>
                <c:pt idx="115">
                  <c:v>Turkish</c:v>
                </c:pt>
                <c:pt idx="116">
                  <c:v>Turkish Pizza</c:v>
                </c:pt>
                <c:pt idx="117">
                  <c:v>Vietnamese</c:v>
                </c:pt>
                <c:pt idx="118">
                  <c:v>Western</c:v>
                </c:pt>
                <c:pt idx="119">
                  <c:v>World Cuisine</c:v>
                </c:pt>
              </c:strCache>
            </c:strRef>
          </c:cat>
          <c:val>
            <c:numRef>
              <c:f>Analysis!$Z$3:$Z$123</c:f>
              <c:numCache>
                <c:formatCode>General</c:formatCode>
                <c:ptCount val="120"/>
                <c:pt idx="0">
                  <c:v>7</c:v>
                </c:pt>
                <c:pt idx="1">
                  <c:v>2</c:v>
                </c:pt>
                <c:pt idx="2">
                  <c:v>285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77</c:v>
                </c:pt>
                <c:pt idx="7">
                  <c:v>2</c:v>
                </c:pt>
                <c:pt idx="8">
                  <c:v>3</c:v>
                </c:pt>
                <c:pt idx="9">
                  <c:v>1</c:v>
                </c:pt>
                <c:pt idx="10">
                  <c:v>5</c:v>
                </c:pt>
                <c:pt idx="11">
                  <c:v>622</c:v>
                </c:pt>
                <c:pt idx="12">
                  <c:v>1</c:v>
                </c:pt>
                <c:pt idx="13">
                  <c:v>9</c:v>
                </c:pt>
                <c:pt idx="14">
                  <c:v>18</c:v>
                </c:pt>
                <c:pt idx="15">
                  <c:v>18</c:v>
                </c:pt>
                <c:pt idx="16">
                  <c:v>79</c:v>
                </c:pt>
                <c:pt idx="17">
                  <c:v>4</c:v>
                </c:pt>
                <c:pt idx="18">
                  <c:v>112</c:v>
                </c:pt>
                <c:pt idx="19">
                  <c:v>22</c:v>
                </c:pt>
                <c:pt idx="20">
                  <c:v>24</c:v>
                </c:pt>
                <c:pt idx="21">
                  <c:v>12</c:v>
                </c:pt>
                <c:pt idx="22">
                  <c:v>116</c:v>
                </c:pt>
                <c:pt idx="23">
                  <c:v>4</c:v>
                </c:pt>
                <c:pt idx="24">
                  <c:v>617</c:v>
                </c:pt>
                <c:pt idx="25">
                  <c:v>1</c:v>
                </c:pt>
                <c:pt idx="26">
                  <c:v>4</c:v>
                </c:pt>
                <c:pt idx="27">
                  <c:v>1</c:v>
                </c:pt>
                <c:pt idx="28">
                  <c:v>855</c:v>
                </c:pt>
                <c:pt idx="29">
                  <c:v>9</c:v>
                </c:pt>
                <c:pt idx="30">
                  <c:v>4</c:v>
                </c:pt>
                <c:pt idx="31">
                  <c:v>235</c:v>
                </c:pt>
                <c:pt idx="32">
                  <c:v>1</c:v>
                </c:pt>
                <c:pt idx="33">
                  <c:v>1</c:v>
                </c:pt>
                <c:pt idx="34">
                  <c:v>150</c:v>
                </c:pt>
                <c:pt idx="35">
                  <c:v>2</c:v>
                </c:pt>
                <c:pt idx="36">
                  <c:v>62</c:v>
                </c:pt>
                <c:pt idx="37">
                  <c:v>672</c:v>
                </c:pt>
                <c:pt idx="38">
                  <c:v>6</c:v>
                </c:pt>
                <c:pt idx="39">
                  <c:v>78</c:v>
                </c:pt>
                <c:pt idx="40">
                  <c:v>14</c:v>
                </c:pt>
                <c:pt idx="41">
                  <c:v>4</c:v>
                </c:pt>
                <c:pt idx="42">
                  <c:v>10</c:v>
                </c:pt>
                <c:pt idx="43">
                  <c:v>1</c:v>
                </c:pt>
                <c:pt idx="44">
                  <c:v>6</c:v>
                </c:pt>
                <c:pt idx="45">
                  <c:v>2</c:v>
                </c:pt>
                <c:pt idx="46">
                  <c:v>7</c:v>
                </c:pt>
                <c:pt idx="47">
                  <c:v>5</c:v>
                </c:pt>
                <c:pt idx="48">
                  <c:v>56</c:v>
                </c:pt>
                <c:pt idx="49">
                  <c:v>10</c:v>
                </c:pt>
                <c:pt idx="50">
                  <c:v>178</c:v>
                </c:pt>
                <c:pt idx="51">
                  <c:v>51</c:v>
                </c:pt>
                <c:pt idx="52">
                  <c:v>1</c:v>
                </c:pt>
                <c:pt idx="53">
                  <c:v>13</c:v>
                </c:pt>
                <c:pt idx="54">
                  <c:v>1</c:v>
                </c:pt>
                <c:pt idx="55">
                  <c:v>234</c:v>
                </c:pt>
                <c:pt idx="56">
                  <c:v>72</c:v>
                </c:pt>
                <c:pt idx="57">
                  <c:v>12</c:v>
                </c:pt>
                <c:pt idx="58">
                  <c:v>13</c:v>
                </c:pt>
                <c:pt idx="59">
                  <c:v>10</c:v>
                </c:pt>
                <c:pt idx="60">
                  <c:v>14</c:v>
                </c:pt>
                <c:pt idx="61">
                  <c:v>1</c:v>
                </c:pt>
                <c:pt idx="62">
                  <c:v>9</c:v>
                </c:pt>
                <c:pt idx="63">
                  <c:v>7</c:v>
                </c:pt>
                <c:pt idx="64">
                  <c:v>25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1</c:v>
                </c:pt>
                <c:pt idx="69">
                  <c:v>28</c:v>
                </c:pt>
                <c:pt idx="70">
                  <c:v>62</c:v>
                </c:pt>
                <c:pt idx="71">
                  <c:v>3</c:v>
                </c:pt>
                <c:pt idx="72">
                  <c:v>246</c:v>
                </c:pt>
                <c:pt idx="73">
                  <c:v>3</c:v>
                </c:pt>
                <c:pt idx="74">
                  <c:v>14</c:v>
                </c:pt>
                <c:pt idx="75">
                  <c:v>215</c:v>
                </c:pt>
                <c:pt idx="76">
                  <c:v>6</c:v>
                </c:pt>
                <c:pt idx="77">
                  <c:v>4</c:v>
                </c:pt>
                <c:pt idx="78">
                  <c:v>2</c:v>
                </c:pt>
                <c:pt idx="79">
                  <c:v>5</c:v>
                </c:pt>
                <c:pt idx="80">
                  <c:v>2992</c:v>
                </c:pt>
                <c:pt idx="81">
                  <c:v>2</c:v>
                </c:pt>
                <c:pt idx="82">
                  <c:v>8</c:v>
                </c:pt>
                <c:pt idx="83">
                  <c:v>6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232</c:v>
                </c:pt>
                <c:pt idx="89">
                  <c:v>5</c:v>
                </c:pt>
                <c:pt idx="90">
                  <c:v>1</c:v>
                </c:pt>
                <c:pt idx="91">
                  <c:v>6</c:v>
                </c:pt>
                <c:pt idx="92">
                  <c:v>1</c:v>
                </c:pt>
                <c:pt idx="93">
                  <c:v>110</c:v>
                </c:pt>
                <c:pt idx="94">
                  <c:v>4</c:v>
                </c:pt>
                <c:pt idx="95">
                  <c:v>2</c:v>
                </c:pt>
                <c:pt idx="96">
                  <c:v>5</c:v>
                </c:pt>
                <c:pt idx="97">
                  <c:v>1</c:v>
                </c:pt>
                <c:pt idx="98">
                  <c:v>49</c:v>
                </c:pt>
                <c:pt idx="99">
                  <c:v>2</c:v>
                </c:pt>
                <c:pt idx="100">
                  <c:v>2</c:v>
                </c:pt>
                <c:pt idx="101">
                  <c:v>262</c:v>
                </c:pt>
                <c:pt idx="102">
                  <c:v>5</c:v>
                </c:pt>
                <c:pt idx="103">
                  <c:v>4</c:v>
                </c:pt>
                <c:pt idx="104">
                  <c:v>1</c:v>
                </c:pt>
                <c:pt idx="105">
                  <c:v>13</c:v>
                </c:pt>
                <c:pt idx="106">
                  <c:v>236</c:v>
                </c:pt>
                <c:pt idx="107">
                  <c:v>3</c:v>
                </c:pt>
                <c:pt idx="108">
                  <c:v>13</c:v>
                </c:pt>
                <c:pt idx="109">
                  <c:v>2</c:v>
                </c:pt>
                <c:pt idx="110">
                  <c:v>2</c:v>
                </c:pt>
                <c:pt idx="111">
                  <c:v>17</c:v>
                </c:pt>
                <c:pt idx="112">
                  <c:v>1</c:v>
                </c:pt>
                <c:pt idx="113">
                  <c:v>29</c:v>
                </c:pt>
                <c:pt idx="114">
                  <c:v>22</c:v>
                </c:pt>
                <c:pt idx="115">
                  <c:v>7</c:v>
                </c:pt>
                <c:pt idx="116">
                  <c:v>1</c:v>
                </c:pt>
                <c:pt idx="117">
                  <c:v>3</c:v>
                </c:pt>
                <c:pt idx="118">
                  <c:v>2</c:v>
                </c:pt>
                <c:pt idx="11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38-4143-8198-5A69AFF16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21977376"/>
        <c:axId val="906403552"/>
      </c:barChart>
      <c:catAx>
        <c:axId val="72197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403552"/>
        <c:crosses val="autoZero"/>
        <c:auto val="1"/>
        <c:lblAlgn val="ctr"/>
        <c:lblOffset val="100"/>
        <c:noMultiLvlLbl val="0"/>
      </c:catAx>
      <c:valAx>
        <c:axId val="90640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977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accent2">
        <a:lumMod val="20000"/>
        <a:lumOff val="80000"/>
      </a:schemeClr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[Data_ppt.xlsx]Analysis!PivotTable19</c:name>
    <c:fmtId val="3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900" b="1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RESTAURANTS BASED ON PRICE RANGE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Analysis!$B$57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Analysis!$A$58:$A$62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Analysis!$B$58:$B$62</c:f>
              <c:numCache>
                <c:formatCode>General</c:formatCode>
                <c:ptCount val="4"/>
                <c:pt idx="0">
                  <c:v>4444</c:v>
                </c:pt>
                <c:pt idx="1">
                  <c:v>3113</c:v>
                </c:pt>
                <c:pt idx="2">
                  <c:v>1408</c:v>
                </c:pt>
                <c:pt idx="3">
                  <c:v>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EC-4112-B4C8-5D15BEEEFE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114708640"/>
        <c:axId val="906391152"/>
      </c:barChart>
      <c:catAx>
        <c:axId val="2114708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391152"/>
        <c:crosses val="autoZero"/>
        <c:auto val="1"/>
        <c:lblAlgn val="ctr"/>
        <c:lblOffset val="100"/>
        <c:noMultiLvlLbl val="0"/>
      </c:catAx>
      <c:valAx>
        <c:axId val="9063911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470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[Data_ppt.xlsx]Sheet1!PivotTable2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Year Vs Count of Restaurants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055559888516738E-2"/>
          <c:y val="6.6535419544139593E-2"/>
          <c:w val="0.93888888888888888"/>
          <c:h val="0.8416746864975212"/>
        </c:manualLayout>
      </c:layout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Sheet1!$E$2:$E$11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9"/>
                <c:pt idx="0">
                  <c:v>1080</c:v>
                </c:pt>
                <c:pt idx="1">
                  <c:v>1098</c:v>
                </c:pt>
                <c:pt idx="2">
                  <c:v>1022</c:v>
                </c:pt>
                <c:pt idx="3">
                  <c:v>1061</c:v>
                </c:pt>
                <c:pt idx="4">
                  <c:v>1051</c:v>
                </c:pt>
                <c:pt idx="5">
                  <c:v>1024</c:v>
                </c:pt>
                <c:pt idx="6">
                  <c:v>1027</c:v>
                </c:pt>
                <c:pt idx="7">
                  <c:v>1086</c:v>
                </c:pt>
                <c:pt idx="8">
                  <c:v>1102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DA-4500-8FC0-296F9D4281A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24159872"/>
        <c:axId val="527803968"/>
      </c:lineChart>
      <c:catAx>
        <c:axId val="52415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803968"/>
        <c:crosses val="autoZero"/>
        <c:auto val="1"/>
        <c:lblAlgn val="ctr"/>
        <c:lblOffset val="100"/>
        <c:noMultiLvlLbl val="0"/>
      </c:catAx>
      <c:valAx>
        <c:axId val="52780396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24159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[Data_ppt.xlsx]Analysis!PivotTable15</c:name>
    <c:fmtId val="3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1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r>
              <a:rPr lang="en-IN" sz="900" b="1" i="1">
                <a:latin typeface="Poppins" panose="00000500000000000000" pitchFamily="2" charset="0"/>
                <a:cs typeface="Poppins" panose="00000500000000000000" pitchFamily="2" charset="0"/>
              </a:rPr>
              <a:t>RESTAURANTS BASED ON MONTH OF OPENING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1" u="none" strike="noStrike" kern="1200" spc="0" baseline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Analysis!$P$2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Analysis!$O$3:$O$15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Analysis!$P$3:$P$15</c:f>
              <c:numCache>
                <c:formatCode>General</c:formatCode>
                <c:ptCount val="12"/>
                <c:pt idx="0">
                  <c:v>746</c:v>
                </c:pt>
                <c:pt idx="1">
                  <c:v>745</c:v>
                </c:pt>
                <c:pt idx="2">
                  <c:v>838</c:v>
                </c:pt>
                <c:pt idx="3">
                  <c:v>798</c:v>
                </c:pt>
                <c:pt idx="4">
                  <c:v>780</c:v>
                </c:pt>
                <c:pt idx="5">
                  <c:v>815</c:v>
                </c:pt>
                <c:pt idx="6">
                  <c:v>826</c:v>
                </c:pt>
                <c:pt idx="7">
                  <c:v>796</c:v>
                </c:pt>
                <c:pt idx="8">
                  <c:v>838</c:v>
                </c:pt>
                <c:pt idx="9">
                  <c:v>801</c:v>
                </c:pt>
                <c:pt idx="10">
                  <c:v>779</c:v>
                </c:pt>
                <c:pt idx="11">
                  <c:v>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DA-4C5D-9316-FEFFADBED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1977376"/>
        <c:axId val="906403552"/>
      </c:barChart>
      <c:catAx>
        <c:axId val="72197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403552"/>
        <c:crosses val="autoZero"/>
        <c:auto val="1"/>
        <c:lblAlgn val="ctr"/>
        <c:lblOffset val="100"/>
        <c:noMultiLvlLbl val="0"/>
      </c:catAx>
      <c:valAx>
        <c:axId val="906403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977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baseline="0">
          <a:solidFill>
            <a:schemeClr val="accent1">
              <a:lumMod val="75000"/>
            </a:schemeClr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[Data_ppt.xlsx]Sheet1!PivotTable3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 Vs Year of</a:t>
            </a:r>
            <a:r>
              <a:rPr lang="en-US" baseline="0"/>
              <a:t> Restaurants</a:t>
            </a:r>
            <a:endParaRPr lang="en-US"/>
          </a:p>
        </c:rich>
      </c:tx>
      <c:layout>
        <c:manualLayout>
          <c:xMode val="edge"/>
          <c:yMode val="edge"/>
          <c:x val="0.19972222222222225"/>
          <c:y val="6.48148148148148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Sheet1!$G$2:$G$14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Sheet1!$H$2:$H$14</c:f>
              <c:numCache>
                <c:formatCode>General</c:formatCode>
                <c:ptCount val="12"/>
                <c:pt idx="0">
                  <c:v>746</c:v>
                </c:pt>
                <c:pt idx="1">
                  <c:v>745</c:v>
                </c:pt>
                <c:pt idx="2">
                  <c:v>838</c:v>
                </c:pt>
                <c:pt idx="3">
                  <c:v>798</c:v>
                </c:pt>
                <c:pt idx="4">
                  <c:v>780</c:v>
                </c:pt>
                <c:pt idx="5">
                  <c:v>815</c:v>
                </c:pt>
                <c:pt idx="6">
                  <c:v>826</c:v>
                </c:pt>
                <c:pt idx="7">
                  <c:v>796</c:v>
                </c:pt>
                <c:pt idx="8">
                  <c:v>838</c:v>
                </c:pt>
                <c:pt idx="9">
                  <c:v>801</c:v>
                </c:pt>
                <c:pt idx="10">
                  <c:v>779</c:v>
                </c:pt>
                <c:pt idx="11">
                  <c:v>789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B8-49E8-B402-E95F0BEC8FB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92557424"/>
        <c:axId val="574707936"/>
      </c:lineChart>
      <c:catAx>
        <c:axId val="59255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707936"/>
        <c:crosses val="autoZero"/>
        <c:auto val="1"/>
        <c:lblAlgn val="ctr"/>
        <c:lblOffset val="100"/>
        <c:noMultiLvlLbl val="0"/>
      </c:catAx>
      <c:valAx>
        <c:axId val="574707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2557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[Data_ppt.xlsx]Sheet1!PivotTable5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Table Booking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289601123803186E-2"/>
          <c:y val="0.24113849765258219"/>
          <c:w val="0.70226679998333541"/>
          <c:h val="0.71778169014084503"/>
        </c:manualLayout>
      </c:layout>
      <c:pie3DChart>
        <c:varyColors val="1"/>
        <c:ser>
          <c:idx val="0"/>
          <c:order val="0"/>
          <c:tx>
            <c:strRef>
              <c:f>Sheet1!$R$1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75A-47B2-BD46-F05D5F3F6F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75A-47B2-BD46-F05D5F3F6FF7}"/>
              </c:ext>
            </c:extLst>
          </c:dPt>
          <c:cat>
            <c:strRef>
              <c:f>Sheet1!$Q$2:$Q$4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Sheet1!$R$2:$R$4</c:f>
              <c:numCache>
                <c:formatCode>General</c:formatCode>
                <c:ptCount val="2"/>
                <c:pt idx="0">
                  <c:v>8393</c:v>
                </c:pt>
                <c:pt idx="1">
                  <c:v>1158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5A-47B2-BD46-F05D5F3F6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[Data_ppt.xlsx]Sheet1!PivotTable7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Online Delivery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Sheet1!$R$21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B54-478A-908C-3AD8DD21E8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B54-478A-908C-3AD8DD21E89E}"/>
              </c:ext>
            </c:extLst>
          </c:dPt>
          <c:cat>
            <c:strRef>
              <c:f>Sheet1!$Q$22:$Q$24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Sheet1!$R$22:$R$24</c:f>
              <c:numCache>
                <c:formatCode>General</c:formatCode>
                <c:ptCount val="2"/>
                <c:pt idx="0">
                  <c:v>7100</c:v>
                </c:pt>
                <c:pt idx="1">
                  <c:v>2451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54-478A-908C-3AD8DD21E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[Data_ppt.xlsx]Sheet1!PivotTable4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Table Booking vs Rating</a:t>
            </a:r>
          </a:p>
        </c:rich>
      </c:tx>
      <c:layout>
        <c:manualLayout>
          <c:xMode val="edge"/>
          <c:yMode val="edge"/>
          <c:x val="0.32338188976377952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3983814523184597E-2"/>
          <c:y val="0.18560185185185185"/>
          <c:w val="0.77467847769028875"/>
          <c:h val="0.720887649460484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Sheet1!$K$1:$K$2</c:f>
              <c:strCache>
                <c:ptCount val="1"/>
                <c:pt idx="0">
                  <c:v>1-2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Sheet1!$J$3:$J$5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Sheet1!$K$3:$K$5</c:f>
              <c:numCache>
                <c:formatCode>General</c:formatCode>
                <c:ptCount val="2"/>
                <c:pt idx="0">
                  <c:v>2103</c:v>
                </c:pt>
                <c:pt idx="1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B8-45AC-A74D-92AC7879E7E2}"/>
            </c:ext>
          </c:extLst>
        </c:ser>
        <c:ser>
          <c:idx val="1"/>
          <c:order val="1"/>
          <c:tx>
            <c:strRef>
              <c:f>Sheet1!$L$1:$L$2</c:f>
              <c:strCache>
                <c:ptCount val="1"/>
                <c:pt idx="0">
                  <c:v>2-3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Sheet1!$J$3:$J$5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Sheet1!$L$3:$L$5</c:f>
              <c:numCache>
                <c:formatCode>General</c:formatCode>
                <c:ptCount val="2"/>
                <c:pt idx="0">
                  <c:v>1293</c:v>
                </c:pt>
                <c:pt idx="1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B8-45AC-A74D-92AC7879E7E2}"/>
            </c:ext>
          </c:extLst>
        </c:ser>
        <c:ser>
          <c:idx val="2"/>
          <c:order val="2"/>
          <c:tx>
            <c:strRef>
              <c:f>Sheet1!$M$1:$M$2</c:f>
              <c:strCache>
                <c:ptCount val="1"/>
                <c:pt idx="0">
                  <c:v>3-4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Sheet1!$J$3:$J$5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Sheet1!$M$3:$M$5</c:f>
              <c:numCache>
                <c:formatCode>General</c:formatCode>
                <c:ptCount val="2"/>
                <c:pt idx="0">
                  <c:v>3904</c:v>
                </c:pt>
                <c:pt idx="1">
                  <c:v>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B8-45AC-A74D-92AC7879E7E2}"/>
            </c:ext>
          </c:extLst>
        </c:ser>
        <c:ser>
          <c:idx val="3"/>
          <c:order val="3"/>
          <c:tx>
            <c:strRef>
              <c:f>Sheet1!$N$1:$N$2</c:f>
              <c:strCache>
                <c:ptCount val="1"/>
                <c:pt idx="0">
                  <c:v>4-5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Sheet1!$J$3:$J$5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Sheet1!$N$3:$N$5</c:f>
              <c:numCache>
                <c:formatCode>General</c:formatCode>
                <c:ptCount val="2"/>
                <c:pt idx="0">
                  <c:v>1093</c:v>
                </c:pt>
                <c:pt idx="1">
                  <c:v>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B8-45AC-A74D-92AC7879E7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90468735"/>
        <c:axId val="1311896239"/>
      </c:barChart>
      <c:catAx>
        <c:axId val="11904687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896239"/>
        <c:crosses val="autoZero"/>
        <c:auto val="1"/>
        <c:lblAlgn val="ctr"/>
        <c:lblOffset val="100"/>
        <c:noMultiLvlLbl val="0"/>
      </c:catAx>
      <c:valAx>
        <c:axId val="1311896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46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[Data_ppt.xlsx]Sheet1!PivotTable6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Online Booking Vs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Sheet1!$K$24:$K$25</c:f>
              <c:strCache>
                <c:ptCount val="1"/>
                <c:pt idx="0">
                  <c:v>1-2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Sheet1!$J$26:$J$28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Sheet1!$K$26:$K$28</c:f>
              <c:numCache>
                <c:formatCode>General</c:formatCode>
                <c:ptCount val="2"/>
                <c:pt idx="0">
                  <c:v>2053</c:v>
                </c:pt>
                <c:pt idx="1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C5-4A22-9607-3E7B45A66FA3}"/>
            </c:ext>
          </c:extLst>
        </c:ser>
        <c:ser>
          <c:idx val="1"/>
          <c:order val="1"/>
          <c:tx>
            <c:strRef>
              <c:f>Sheet1!$L$24:$L$25</c:f>
              <c:strCache>
                <c:ptCount val="1"/>
                <c:pt idx="0">
                  <c:v>2-3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Sheet1!$J$26:$J$28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Sheet1!$L$26:$L$28</c:f>
              <c:numCache>
                <c:formatCode>General</c:formatCode>
                <c:ptCount val="2"/>
                <c:pt idx="0">
                  <c:v>909</c:v>
                </c:pt>
                <c:pt idx="1">
                  <c:v>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C5-4A22-9607-3E7B45A66FA3}"/>
            </c:ext>
          </c:extLst>
        </c:ser>
        <c:ser>
          <c:idx val="2"/>
          <c:order val="2"/>
          <c:tx>
            <c:strRef>
              <c:f>Sheet1!$M$24:$M$25</c:f>
              <c:strCache>
                <c:ptCount val="1"/>
                <c:pt idx="0">
                  <c:v>3-4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Sheet1!$J$26:$J$28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Sheet1!$M$26:$M$28</c:f>
              <c:numCache>
                <c:formatCode>General</c:formatCode>
                <c:ptCount val="2"/>
                <c:pt idx="0">
                  <c:v>3074</c:v>
                </c:pt>
                <c:pt idx="1">
                  <c:v>1516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C5-4A22-9607-3E7B45A66FA3}"/>
            </c:ext>
          </c:extLst>
        </c:ser>
        <c:ser>
          <c:idx val="3"/>
          <c:order val="3"/>
          <c:tx>
            <c:strRef>
              <c:f>Sheet1!$N$24:$N$25</c:f>
              <c:strCache>
                <c:ptCount val="1"/>
                <c:pt idx="0">
                  <c:v>4-5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Sheet1!$J$26:$J$28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Sheet1!$N$26:$N$28</c:f>
              <c:numCache>
                <c:formatCode>General</c:formatCode>
                <c:ptCount val="2"/>
                <c:pt idx="0">
                  <c:v>1064</c:v>
                </c:pt>
                <c:pt idx="1">
                  <c:v>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3C5-4A22-9607-3E7B45A66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05444799"/>
        <c:axId val="1311876895"/>
      </c:barChart>
      <c:catAx>
        <c:axId val="13054447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876895"/>
        <c:crosses val="autoZero"/>
        <c:auto val="1"/>
        <c:lblAlgn val="ctr"/>
        <c:lblOffset val="100"/>
        <c:noMultiLvlLbl val="0"/>
      </c:catAx>
      <c:valAx>
        <c:axId val="131187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44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[Data_ppt.xlsx]Sheet1!PivotTable8</c:name>
    <c:fmtId val="3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Price Range Vs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1914260717410323E-2"/>
          <c:y val="0.18097222222222226"/>
          <c:w val="0.78374803149606298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Sheet1!$U$1:$U$2</c:f>
              <c:strCache>
                <c:ptCount val="1"/>
                <c:pt idx="0">
                  <c:v>1-2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Sheet1!$T$3:$T$7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Sheet1!$U$3:$U$7</c:f>
              <c:numCache>
                <c:formatCode>General</c:formatCode>
                <c:ptCount val="4"/>
                <c:pt idx="0">
                  <c:v>1701</c:v>
                </c:pt>
                <c:pt idx="1">
                  <c:v>403</c:v>
                </c:pt>
                <c:pt idx="2">
                  <c:v>36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E2-4776-A0DF-80776D324215}"/>
            </c:ext>
          </c:extLst>
        </c:ser>
        <c:ser>
          <c:idx val="1"/>
          <c:order val="1"/>
          <c:tx>
            <c:strRef>
              <c:f>Sheet1!$V$1:$V$2</c:f>
              <c:strCache>
                <c:ptCount val="1"/>
                <c:pt idx="0">
                  <c:v>2-3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Sheet1!$T$3:$T$7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Sheet1!$V$3:$V$7</c:f>
              <c:numCache>
                <c:formatCode>General</c:formatCode>
                <c:ptCount val="4"/>
                <c:pt idx="0">
                  <c:v>714</c:v>
                </c:pt>
                <c:pt idx="1">
                  <c:v>592</c:v>
                </c:pt>
                <c:pt idx="2">
                  <c:v>104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E2-4776-A0DF-80776D324215}"/>
            </c:ext>
          </c:extLst>
        </c:ser>
        <c:ser>
          <c:idx val="2"/>
          <c:order val="2"/>
          <c:tx>
            <c:strRef>
              <c:f>Sheet1!$W$1:$W$2</c:f>
              <c:strCache>
                <c:ptCount val="1"/>
                <c:pt idx="0">
                  <c:v>3-4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Sheet1!$T$3:$T$7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Sheet1!$W$3:$W$7</c:f>
              <c:numCache>
                <c:formatCode>General</c:formatCode>
                <c:ptCount val="4"/>
                <c:pt idx="0">
                  <c:v>1853</c:v>
                </c:pt>
                <c:pt idx="1">
                  <c:v>1724</c:v>
                </c:pt>
                <c:pt idx="2">
                  <c:v>726</c:v>
                </c:pt>
                <c:pt idx="3">
                  <c:v>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E2-4776-A0DF-80776D324215}"/>
            </c:ext>
          </c:extLst>
        </c:ser>
        <c:ser>
          <c:idx val="3"/>
          <c:order val="3"/>
          <c:tx>
            <c:strRef>
              <c:f>Sheet1!$X$1:$X$2</c:f>
              <c:strCache>
                <c:ptCount val="1"/>
                <c:pt idx="0">
                  <c:v>4-5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Sheet1!$T$3:$T$7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Sheet1!$X$3:$X$7</c:f>
              <c:numCache>
                <c:formatCode>General</c:formatCode>
                <c:ptCount val="4"/>
                <c:pt idx="0">
                  <c:v>176</c:v>
                </c:pt>
                <c:pt idx="1">
                  <c:v>394</c:v>
                </c:pt>
                <c:pt idx="2">
                  <c:v>542</c:v>
                </c:pt>
                <c:pt idx="3">
                  <c:v>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E2-4776-A0DF-80776D324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90486495"/>
        <c:axId val="1311892767"/>
      </c:barChart>
      <c:catAx>
        <c:axId val="1190486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892767"/>
        <c:crosses val="autoZero"/>
        <c:auto val="1"/>
        <c:lblAlgn val="ctr"/>
        <c:lblOffset val="100"/>
        <c:noMultiLvlLbl val="0"/>
      </c:catAx>
      <c:valAx>
        <c:axId val="13118927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486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[Data_ppt.xlsx]Subjective Questions!PivotTable10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Country vs Price Range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'Subjective Questions'!$B$362:$B$363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'Subjective Questions'!$A$364:$A$379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'Subjective Questions'!$B$364:$B$379</c:f>
              <c:numCache>
                <c:formatCode>General</c:formatCode>
                <c:ptCount val="15"/>
                <c:pt idx="0">
                  <c:v>4</c:v>
                </c:pt>
                <c:pt idx="1">
                  <c:v>2</c:v>
                </c:pt>
                <c:pt idx="3">
                  <c:v>4295</c:v>
                </c:pt>
                <c:pt idx="5">
                  <c:v>3</c:v>
                </c:pt>
                <c:pt idx="13">
                  <c:v>4</c:v>
                </c:pt>
                <c:pt idx="14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04-4E88-BA22-A438AE64BDD4}"/>
            </c:ext>
          </c:extLst>
        </c:ser>
        <c:ser>
          <c:idx val="1"/>
          <c:order val="1"/>
          <c:tx>
            <c:strRef>
              <c:f>'Subjective Questions'!$C$362:$C$363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'Subjective Questions'!$A$364:$A$379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'Subjective Questions'!$C$364:$C$379</c:f>
              <c:numCache>
                <c:formatCode>General</c:formatCode>
                <c:ptCount val="15"/>
                <c:pt idx="0">
                  <c:v>14</c:v>
                </c:pt>
                <c:pt idx="1">
                  <c:v>7</c:v>
                </c:pt>
                <c:pt idx="2">
                  <c:v>3</c:v>
                </c:pt>
                <c:pt idx="3">
                  <c:v>2858</c:v>
                </c:pt>
                <c:pt idx="4">
                  <c:v>1</c:v>
                </c:pt>
                <c:pt idx="5">
                  <c:v>4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4</c:v>
                </c:pt>
                <c:pt idx="10">
                  <c:v>6</c:v>
                </c:pt>
                <c:pt idx="11">
                  <c:v>11</c:v>
                </c:pt>
                <c:pt idx="12">
                  <c:v>9</c:v>
                </c:pt>
                <c:pt idx="13">
                  <c:v>28</c:v>
                </c:pt>
                <c:pt idx="14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04-4E88-BA22-A438AE64BDD4}"/>
            </c:ext>
          </c:extLst>
        </c:ser>
        <c:ser>
          <c:idx val="2"/>
          <c:order val="2"/>
          <c:tx>
            <c:strRef>
              <c:f>'Subjective Questions'!$D$362:$D$363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'Subjective Questions'!$A$364:$A$379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'Subjective Questions'!$D$364:$D$379</c:f>
              <c:numCache>
                <c:formatCode>General</c:formatCode>
                <c:ptCount val="15"/>
                <c:pt idx="0">
                  <c:v>5</c:v>
                </c:pt>
                <c:pt idx="1">
                  <c:v>16</c:v>
                </c:pt>
                <c:pt idx="3">
                  <c:v>1111</c:v>
                </c:pt>
                <c:pt idx="4">
                  <c:v>20</c:v>
                </c:pt>
                <c:pt idx="5">
                  <c:v>17</c:v>
                </c:pt>
                <c:pt idx="6">
                  <c:v>12</c:v>
                </c:pt>
                <c:pt idx="7">
                  <c:v>5</c:v>
                </c:pt>
                <c:pt idx="8">
                  <c:v>5</c:v>
                </c:pt>
                <c:pt idx="9">
                  <c:v>17</c:v>
                </c:pt>
                <c:pt idx="10">
                  <c:v>11</c:v>
                </c:pt>
                <c:pt idx="11">
                  <c:v>18</c:v>
                </c:pt>
                <c:pt idx="12">
                  <c:v>29</c:v>
                </c:pt>
                <c:pt idx="13">
                  <c:v>32</c:v>
                </c:pt>
                <c:pt idx="14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04-4E88-BA22-A438AE64BDD4}"/>
            </c:ext>
          </c:extLst>
        </c:ser>
        <c:ser>
          <c:idx val="3"/>
          <c:order val="3"/>
          <c:tx>
            <c:strRef>
              <c:f>'Subjective Questions'!$E$362:$E$363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'Subjective Questions'!$A$364:$A$379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'Subjective Questions'!$E$364:$E$379</c:f>
              <c:numCache>
                <c:formatCode>General</c:formatCode>
                <c:ptCount val="15"/>
                <c:pt idx="0">
                  <c:v>1</c:v>
                </c:pt>
                <c:pt idx="1">
                  <c:v>35</c:v>
                </c:pt>
                <c:pt idx="2">
                  <c:v>1</c:v>
                </c:pt>
                <c:pt idx="3">
                  <c:v>388</c:v>
                </c:pt>
                <c:pt idx="5">
                  <c:v>16</c:v>
                </c:pt>
                <c:pt idx="6">
                  <c:v>9</c:v>
                </c:pt>
                <c:pt idx="7">
                  <c:v>14</c:v>
                </c:pt>
                <c:pt idx="8">
                  <c:v>14</c:v>
                </c:pt>
                <c:pt idx="9">
                  <c:v>39</c:v>
                </c:pt>
                <c:pt idx="10">
                  <c:v>3</c:v>
                </c:pt>
                <c:pt idx="11">
                  <c:v>5</c:v>
                </c:pt>
                <c:pt idx="12">
                  <c:v>22</c:v>
                </c:pt>
                <c:pt idx="13">
                  <c:v>16</c:v>
                </c:pt>
                <c:pt idx="1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04-4E88-BA22-A438AE64BD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7961920"/>
        <c:axId val="776826608"/>
      </c:barChart>
      <c:catAx>
        <c:axId val="31796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826608"/>
        <c:crosses val="autoZero"/>
        <c:auto val="1"/>
        <c:lblAlgn val="ctr"/>
        <c:lblOffset val="100"/>
        <c:noMultiLvlLbl val="0"/>
      </c:catAx>
      <c:valAx>
        <c:axId val="77682660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96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882D11F-E34D-4C34-8E4C-0F31F42A4FFC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79C9A43-0A3B-40E8-AA2D-0757B772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69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D11F-E34D-4C34-8E4C-0F31F42A4FFC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A43-0A3B-40E8-AA2D-0757B772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1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D11F-E34D-4C34-8E4C-0F31F42A4FFC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A43-0A3B-40E8-AA2D-0757B772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64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D11F-E34D-4C34-8E4C-0F31F42A4FFC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A43-0A3B-40E8-AA2D-0757B772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154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D11F-E34D-4C34-8E4C-0F31F42A4FFC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A43-0A3B-40E8-AA2D-0757B772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56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D11F-E34D-4C34-8E4C-0F31F42A4FFC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A43-0A3B-40E8-AA2D-0757B772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518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D11F-E34D-4C34-8E4C-0F31F42A4FFC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A43-0A3B-40E8-AA2D-0757B772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078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882D11F-E34D-4C34-8E4C-0F31F42A4FFC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A43-0A3B-40E8-AA2D-0757B772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880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882D11F-E34D-4C34-8E4C-0F31F42A4FFC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A43-0A3B-40E8-AA2D-0757B772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3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D11F-E34D-4C34-8E4C-0F31F42A4FFC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A43-0A3B-40E8-AA2D-0757B772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29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D11F-E34D-4C34-8E4C-0F31F42A4FFC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A43-0A3B-40E8-AA2D-0757B772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3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D11F-E34D-4C34-8E4C-0F31F42A4FFC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A43-0A3B-40E8-AA2D-0757B772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77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D11F-E34D-4C34-8E4C-0F31F42A4FFC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A43-0A3B-40E8-AA2D-0757B772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64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D11F-E34D-4C34-8E4C-0F31F42A4FFC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A43-0A3B-40E8-AA2D-0757B772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24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D11F-E34D-4C34-8E4C-0F31F42A4FFC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A43-0A3B-40E8-AA2D-0757B772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67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D11F-E34D-4C34-8E4C-0F31F42A4FFC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A43-0A3B-40E8-AA2D-0757B772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75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D11F-E34D-4C34-8E4C-0F31F42A4FFC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A43-0A3B-40E8-AA2D-0757B772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3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882D11F-E34D-4C34-8E4C-0F31F42A4FFC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79C9A43-0A3B-40E8-AA2D-0757B772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chart" Target="../charts/chart15.xml"/><Relationship Id="rId7" Type="http://schemas.openxmlformats.org/officeDocument/2006/relationships/chart" Target="../charts/chart18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10" Type="http://schemas.openxmlformats.org/officeDocument/2006/relationships/chart" Target="../charts/chart20.xml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2D89D6-9AE6-A412-8DA3-9BDC81A5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11" y="5235704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i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ZOMATO RESTAURANT ANALYSIS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Google Shape;61;p14">
            <a:extLst>
              <a:ext uri="{FF2B5EF4-FFF2-40B4-BE49-F238E27FC236}">
                <a16:creationId xmlns:a16="http://schemas.microsoft.com/office/drawing/2014/main" id="{BD6C49D2-4F10-5586-8B80-A95922377B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22511" y="640288"/>
            <a:ext cx="5752368" cy="34834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DBD9-E443-3B0B-F664-BB320D7096D7}"/>
              </a:ext>
            </a:extLst>
          </p:cNvPr>
          <p:cNvSpPr txBox="1"/>
          <p:nvPr/>
        </p:nvSpPr>
        <p:spPr>
          <a:xfrm>
            <a:off x="8574879" y="6191935"/>
            <a:ext cx="209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solidFill>
                  <a:srgbClr val="0070C0"/>
                </a:solidFill>
                <a:cs typeface="Poppins" panose="00000500000000000000" pitchFamily="2" charset="0"/>
              </a:rPr>
              <a:t>BY PAVITHRA 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1AE0D8-2CC7-B916-338A-90DF812C1524}"/>
              </a:ext>
            </a:extLst>
          </p:cNvPr>
          <p:cNvSpPr txBox="1"/>
          <p:nvPr/>
        </p:nvSpPr>
        <p:spPr>
          <a:xfrm>
            <a:off x="4222376" y="4377954"/>
            <a:ext cx="398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Gill Sans Ultra Bold" panose="020B0A02020104020203" pitchFamily="34" charset="0"/>
              </a:rPr>
              <a:t>Never have a bad meal</a:t>
            </a:r>
            <a:endParaRPr lang="en-IN" dirty="0">
              <a:solidFill>
                <a:srgbClr val="0070C0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16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5BD5-6167-24AF-CC1E-5D9ADC69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SUGGESTED COUNTRIES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64A495F-4771-35BA-2400-0F025231A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489772"/>
              </p:ext>
            </p:extLst>
          </p:nvPr>
        </p:nvGraphicFramePr>
        <p:xfrm>
          <a:off x="5781675" y="1447800"/>
          <a:ext cx="51895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D94F-344F-63ED-0873-9B6150E39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/>
              <a:t>Canada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/>
              <a:t>Qatar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/>
              <a:t>Singapore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/>
              <a:t>Sri Lanka</a:t>
            </a:r>
          </a:p>
          <a:p>
            <a:r>
              <a:rPr lang="en-IN" dirty="0"/>
              <a:t>   The above countries having lower restaurant count will have less competency and it also provide expansion into different states and cities in that countries.</a:t>
            </a:r>
          </a:p>
        </p:txBody>
      </p:sp>
    </p:spTree>
    <p:extLst>
      <p:ext uri="{BB962C8B-B14F-4D97-AF65-F5344CB8AC3E}">
        <p14:creationId xmlns:p14="http://schemas.microsoft.com/office/powerpoint/2010/main" val="40583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BAF4754-C998-5C99-185A-E6548B60B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968715"/>
              </p:ext>
            </p:extLst>
          </p:nvPr>
        </p:nvGraphicFramePr>
        <p:xfrm>
          <a:off x="885825" y="1013460"/>
          <a:ext cx="4638676" cy="3558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1DFDC36-C101-2163-1547-D37814CFD0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764443"/>
              </p:ext>
            </p:extLst>
          </p:nvPr>
        </p:nvGraphicFramePr>
        <p:xfrm>
          <a:off x="6762751" y="1083944"/>
          <a:ext cx="4543424" cy="3145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81590C-7A07-B488-1A85-4995677F9305}"/>
              </a:ext>
            </a:extLst>
          </p:cNvPr>
          <p:cNvSpPr txBox="1"/>
          <p:nvPr/>
        </p:nvSpPr>
        <p:spPr>
          <a:xfrm>
            <a:off x="885825" y="5475208"/>
            <a:ext cx="1044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rating and average cost of two in the suggested countries also strongly supports the suggestions. </a:t>
            </a:r>
          </a:p>
        </p:txBody>
      </p:sp>
    </p:spTree>
    <p:extLst>
      <p:ext uri="{BB962C8B-B14F-4D97-AF65-F5344CB8AC3E}">
        <p14:creationId xmlns:p14="http://schemas.microsoft.com/office/powerpoint/2010/main" val="170515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B84CEE55-8C2D-754F-2901-BE6C1B3E7720}"/>
              </a:ext>
            </a:extLst>
          </p:cNvPr>
          <p:cNvSpPr/>
          <p:nvPr/>
        </p:nvSpPr>
        <p:spPr>
          <a:xfrm>
            <a:off x="95250" y="0"/>
            <a:ext cx="1209675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B8EA59C-5944-7A5B-A615-91CE6618E775}"/>
              </a:ext>
            </a:extLst>
          </p:cNvPr>
          <p:cNvGrpSpPr/>
          <p:nvPr/>
        </p:nvGrpSpPr>
        <p:grpSpPr>
          <a:xfrm>
            <a:off x="647699" y="396240"/>
            <a:ext cx="11601211" cy="6159463"/>
            <a:chOff x="0" y="0"/>
            <a:chExt cx="10873531" cy="6027420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F6F8CCFF-7262-471F-9923-288D723B3F44}"/>
                </a:ext>
              </a:extLst>
            </p:cNvPr>
            <p:cNvSpPr/>
            <p:nvPr/>
          </p:nvSpPr>
          <p:spPr>
            <a:xfrm>
              <a:off x="99060" y="762000"/>
              <a:ext cx="1424940" cy="66294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10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IN" sz="1100" b="1" i="1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CUISINES</a:t>
              </a:r>
            </a:p>
            <a:p>
              <a:pPr algn="l"/>
              <a:r>
                <a:rPr lang="en-IN" sz="1100" b="1" i="1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   1825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47AB1BF2-EF48-58B8-DB19-7323375A07E6}"/>
                </a:ext>
              </a:extLst>
            </p:cNvPr>
            <p:cNvSpPr/>
            <p:nvPr/>
          </p:nvSpPr>
          <p:spPr>
            <a:xfrm>
              <a:off x="1805940" y="22860"/>
              <a:ext cx="6720840" cy="47244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800" b="1" i="1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ZOMATO</a:t>
              </a:r>
              <a:r>
                <a:rPr lang="en-IN" sz="1800" b="1" i="1" baseline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RESTAURANT ANALYSIS</a:t>
              </a:r>
              <a:endParaRPr lang="en-IN" sz="1800" b="1" i="1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1370A9-74E8-4E2E-AEB7-7D8E03CE7577}"/>
                </a:ext>
              </a:extLst>
            </p:cNvPr>
            <p:cNvSpPr/>
            <p:nvPr/>
          </p:nvSpPr>
          <p:spPr>
            <a:xfrm>
              <a:off x="53340" y="7620"/>
              <a:ext cx="1638300" cy="633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i="1" baseline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RESTAURANTS</a:t>
              </a:r>
            </a:p>
            <a:p>
              <a:pPr algn="ctr"/>
              <a:r>
                <a:rPr lang="en-IN" sz="1200" b="1" i="1" baseline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9551</a:t>
              </a:r>
              <a:r>
                <a:rPr lang="en-IN" sz="1100" baseline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	</a:t>
              </a:r>
              <a:endParaRPr lang="en-IN" sz="110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DD908CBA-38C3-4CD1-87C6-A71FECB97BAE}"/>
                </a:ext>
              </a:extLst>
            </p:cNvPr>
            <p:cNvSpPr/>
            <p:nvPr/>
          </p:nvSpPr>
          <p:spPr>
            <a:xfrm>
              <a:off x="8572500" y="0"/>
              <a:ext cx="1638300" cy="633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10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N" sz="1200" b="1" i="1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COUNTRIES</a:t>
              </a:r>
            </a:p>
            <a:p>
              <a:pPr algn="l"/>
              <a:r>
                <a:rPr lang="en-IN" sz="1200" b="1" i="1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     15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8781354B-D090-4756-8265-2394943DBD2F}"/>
                </a:ext>
              </a:extLst>
            </p:cNvPr>
            <p:cNvSpPr/>
            <p:nvPr/>
          </p:nvSpPr>
          <p:spPr>
            <a:xfrm>
              <a:off x="1661160" y="701040"/>
              <a:ext cx="1455420" cy="66294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100" baseline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IN" sz="1200" b="1" i="1" baseline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VOTES</a:t>
              </a:r>
            </a:p>
            <a:p>
              <a:pPr algn="l"/>
              <a:r>
                <a:rPr lang="en-IN" sz="1200" b="1" i="1" baseline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  </a:t>
              </a:r>
              <a:r>
                <a:rPr lang="en-IN" sz="1200" b="1" i="1" u="none" strike="noStrike">
                  <a:solidFill>
                    <a:schemeClr val="accent1">
                      <a:lumMod val="75000"/>
                    </a:schemeClr>
                  </a:solidFill>
                  <a:effectLst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1498645</a:t>
              </a:r>
              <a:r>
                <a:rPr lang="en-IN" sz="1200" b="1" i="1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A5CA115B-1A6E-41CC-ADFF-369085D84F4D}"/>
                </a:ext>
              </a:extLst>
            </p:cNvPr>
            <p:cNvSpPr/>
            <p:nvPr/>
          </p:nvSpPr>
          <p:spPr>
            <a:xfrm>
              <a:off x="6789420" y="617220"/>
              <a:ext cx="1630800" cy="77724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200" b="1" i="1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CITIES</a:t>
              </a:r>
            </a:p>
            <a:p>
              <a:pPr algn="l"/>
              <a:r>
                <a:rPr lang="en-IN" sz="1200" b="1" i="1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   376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899B7CC-2F24-41BA-94A2-BE9A21E17DD0}"/>
                </a:ext>
              </a:extLst>
            </p:cNvPr>
            <p:cNvSpPr/>
            <p:nvPr/>
          </p:nvSpPr>
          <p:spPr>
            <a:xfrm>
              <a:off x="8572500" y="670560"/>
              <a:ext cx="1630800" cy="67056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200" b="1" i="1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LOCALITIES</a:t>
              </a:r>
            </a:p>
            <a:p>
              <a:pPr algn="l"/>
              <a:r>
                <a:rPr lang="en-IN" sz="1200" b="1" i="1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  1208</a:t>
              </a:r>
            </a:p>
          </p:txBody>
        </p:sp>
        <p:graphicFrame>
          <p:nvGraphicFramePr>
            <p:cNvPr id="138" name="Chart 137">
              <a:extLst>
                <a:ext uri="{FF2B5EF4-FFF2-40B4-BE49-F238E27FC236}">
                  <a16:creationId xmlns:a16="http://schemas.microsoft.com/office/drawing/2014/main" id="{D5359FEC-C50F-4885-B245-757BC0F1E9F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30880" y="586740"/>
            <a:ext cx="1684020" cy="9372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39" name="Chart 138">
              <a:extLst>
                <a:ext uri="{FF2B5EF4-FFF2-40B4-BE49-F238E27FC236}">
                  <a16:creationId xmlns:a16="http://schemas.microsoft.com/office/drawing/2014/main" id="{61C16E6C-2ED3-4F58-9519-A051B64CA52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45380" y="541020"/>
            <a:ext cx="1684020" cy="10210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40" name="table">
              <a:extLst>
                <a:ext uri="{FF2B5EF4-FFF2-40B4-BE49-F238E27FC236}">
                  <a16:creationId xmlns:a16="http://schemas.microsoft.com/office/drawing/2014/main" id="{3D61E008-4C72-6067-E0AB-11BFB4F4E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22344" y="1554576"/>
              <a:ext cx="1951187" cy="4469699"/>
            </a:xfrm>
            <a:prstGeom prst="rect">
              <a:avLst/>
            </a:prstGeom>
          </p:spPr>
        </p:pic>
        <p:graphicFrame>
          <p:nvGraphicFramePr>
            <p:cNvPr id="141" name="Chart 140">
              <a:extLst>
                <a:ext uri="{FF2B5EF4-FFF2-40B4-BE49-F238E27FC236}">
                  <a16:creationId xmlns:a16="http://schemas.microsoft.com/office/drawing/2014/main" id="{6AA9D849-9AFA-42B2-8F2F-2C4128B4FE5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1516380"/>
            <a:ext cx="2796540" cy="2240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42" name="Chart 141">
              <a:extLst>
                <a:ext uri="{FF2B5EF4-FFF2-40B4-BE49-F238E27FC236}">
                  <a16:creationId xmlns:a16="http://schemas.microsoft.com/office/drawing/2014/main" id="{91B98889-553D-4D71-A5FD-BF93C1E81D1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032760" y="1607820"/>
            <a:ext cx="2552700" cy="21717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143" name="Chart 142">
              <a:extLst>
                <a:ext uri="{FF2B5EF4-FFF2-40B4-BE49-F238E27FC236}">
                  <a16:creationId xmlns:a16="http://schemas.microsoft.com/office/drawing/2014/main" id="{0BB2475C-27A8-43EC-A7F4-4FF464FF09E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323826" y="3923973"/>
            <a:ext cx="3947160" cy="19735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144" name="Chart 143">
              <a:extLst>
                <a:ext uri="{FF2B5EF4-FFF2-40B4-BE49-F238E27FC236}">
                  <a16:creationId xmlns:a16="http://schemas.microsoft.com/office/drawing/2014/main" id="{0F1AC2E0-437B-48D8-8D15-3A1A8349EDA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638800" y="1584960"/>
            <a:ext cx="2659380" cy="2240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pic>
          <p:nvPicPr>
            <p:cNvPr id="145" name="table">
              <a:extLst>
                <a:ext uri="{FF2B5EF4-FFF2-40B4-BE49-F238E27FC236}">
                  <a16:creationId xmlns:a16="http://schemas.microsoft.com/office/drawing/2014/main" id="{48E06C84-A0FD-ADC4-4238-9207A0590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27838" y="3956096"/>
              <a:ext cx="1219492" cy="2071324"/>
            </a:xfrm>
            <a:prstGeom prst="rect">
              <a:avLst/>
            </a:prstGeom>
          </p:spPr>
        </p:pic>
        <p:graphicFrame>
          <p:nvGraphicFramePr>
            <p:cNvPr id="146" name="Chart 145">
              <a:extLst>
                <a:ext uri="{FF2B5EF4-FFF2-40B4-BE49-F238E27FC236}">
                  <a16:creationId xmlns:a16="http://schemas.microsoft.com/office/drawing/2014/main" id="{88C39976-27A3-43C0-BAEA-6CA19D5EC7A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100" y="3901440"/>
            <a:ext cx="3299460" cy="20116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8369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F2EDE1-5B6D-7B17-B7E5-0F885F6D4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121920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8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3CAD-8BF6-E332-26A7-34FF8255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5CBC-B3B4-B923-AD23-2EC716F1A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Zomato-an online food delivery platform was established in 2008 by </a:t>
            </a:r>
            <a:r>
              <a:rPr lang="en-IN" dirty="0" err="1"/>
              <a:t>Deepinder</a:t>
            </a:r>
            <a:r>
              <a:rPr lang="en-IN" dirty="0"/>
              <a:t> Goyal and Pankaj </a:t>
            </a:r>
            <a:r>
              <a:rPr lang="en-IN" dirty="0" err="1"/>
              <a:t>Chaddah</a:t>
            </a:r>
            <a:r>
              <a:rPr lang="en-IN" dirty="0"/>
              <a:t>.</a:t>
            </a:r>
          </a:p>
          <a:p>
            <a:r>
              <a:rPr lang="en-IN" dirty="0"/>
              <a:t>The </a:t>
            </a:r>
            <a:r>
              <a:rPr lang="en-IN" dirty="0" err="1"/>
              <a:t>foodtech</a:t>
            </a:r>
            <a:r>
              <a:rPr lang="en-IN" dirty="0"/>
              <a:t> delivers over 1.5 </a:t>
            </a:r>
            <a:r>
              <a:rPr lang="en-IN" dirty="0" err="1"/>
              <a:t>millio</a:t>
            </a:r>
            <a:r>
              <a:rPr lang="en-IN" dirty="0"/>
              <a:t>	n orders daily.</a:t>
            </a:r>
          </a:p>
          <a:p>
            <a:r>
              <a:rPr lang="en-IN" dirty="0"/>
              <a:t>Zomato bagged the top honours at the seventh edition of The Economic Times Startup Awards in 2021.</a:t>
            </a:r>
          </a:p>
          <a:p>
            <a:r>
              <a:rPr lang="en-IN" dirty="0"/>
              <a:t>The most significant hurdle in the Zomato journey is to find a way to cover all the restaurants in all the areas in all the pivotal cities.</a:t>
            </a:r>
          </a:p>
        </p:txBody>
      </p:sp>
    </p:spTree>
    <p:extLst>
      <p:ext uri="{BB962C8B-B14F-4D97-AF65-F5344CB8AC3E}">
        <p14:creationId xmlns:p14="http://schemas.microsoft.com/office/powerpoint/2010/main" val="91632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A450-EAA1-F753-D4CA-28C1AE72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6ED8-64B6-C99A-654F-B28E7150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Zomato_data excel workbook consists two sheets.</a:t>
            </a:r>
          </a:p>
          <a:p>
            <a:r>
              <a:rPr lang="en-IN" dirty="0"/>
              <a:t>Raw_Data(Sheet1)containing 9552 rows(including Headers) and 21 Columns giving detailed information about Restaurant names along with Location of the restaurant and Data of its opening.</a:t>
            </a:r>
          </a:p>
          <a:p>
            <a:r>
              <a:rPr lang="en-IN" dirty="0" err="1"/>
              <a:t>Country_description</a:t>
            </a:r>
            <a:r>
              <a:rPr lang="en-IN" dirty="0"/>
              <a:t>(Sheet2) contains Country id and Country Name of all the countries in which the restaurants are available.</a:t>
            </a:r>
          </a:p>
          <a:p>
            <a:r>
              <a:rPr lang="en-IN" dirty="0"/>
              <a:t>The main data sheet consists of the details such as price range, average cost for two people and the ratings given by its customers.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5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7213-4A6B-E0C9-23FE-BFA633FC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Country Vs No of Restaurants	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D623D34-93FB-1A53-5615-9DA6E1D62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9518344"/>
              </p:ext>
            </p:extLst>
          </p:nvPr>
        </p:nvGraphicFramePr>
        <p:xfrm>
          <a:off x="1362635" y="1622613"/>
          <a:ext cx="10112189" cy="425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736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5545892-9BFF-6896-B357-90B1E4F559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715317"/>
              </p:ext>
            </p:extLst>
          </p:nvPr>
        </p:nvGraphicFramePr>
        <p:xfrm>
          <a:off x="582706" y="1809191"/>
          <a:ext cx="5513294" cy="4365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F22DA78-9A0D-E267-0D6A-D9BA36B7D3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796830"/>
              </p:ext>
            </p:extLst>
          </p:nvPr>
        </p:nvGraphicFramePr>
        <p:xfrm>
          <a:off x="6362699" y="1809191"/>
          <a:ext cx="5648325" cy="4365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D997F6-1537-64AF-312E-BBDC2F723272}"/>
              </a:ext>
            </a:extLst>
          </p:cNvPr>
          <p:cNvSpPr txBox="1"/>
          <p:nvPr/>
        </p:nvSpPr>
        <p:spPr>
          <a:xfrm>
            <a:off x="885825" y="561975"/>
            <a:ext cx="1015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Following chart depicts the number of opening of restaurants happened in different Years and Months</a:t>
            </a:r>
          </a:p>
        </p:txBody>
      </p:sp>
    </p:spTree>
    <p:extLst>
      <p:ext uri="{BB962C8B-B14F-4D97-AF65-F5344CB8AC3E}">
        <p14:creationId xmlns:p14="http://schemas.microsoft.com/office/powerpoint/2010/main" val="245849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8A8A1A8-FFBD-9698-6BC2-D739B92F04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921177"/>
              </p:ext>
            </p:extLst>
          </p:nvPr>
        </p:nvGraphicFramePr>
        <p:xfrm>
          <a:off x="1844039" y="348615"/>
          <a:ext cx="2705100" cy="2164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514977B-BC92-51F2-57D9-1D913E40B7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44281"/>
              </p:ext>
            </p:extLst>
          </p:nvPr>
        </p:nvGraphicFramePr>
        <p:xfrm>
          <a:off x="7642862" y="276225"/>
          <a:ext cx="2240280" cy="2236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629EAC6-4009-3A27-F194-0B81DEE899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8298886"/>
              </p:ext>
            </p:extLst>
          </p:nvPr>
        </p:nvGraphicFramePr>
        <p:xfrm>
          <a:off x="910589" y="3333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C3F917D-A32D-EFD4-6274-9DC939AEB0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07754"/>
              </p:ext>
            </p:extLst>
          </p:nvPr>
        </p:nvGraphicFramePr>
        <p:xfrm>
          <a:off x="7200900" y="35411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3EA47C4-59C5-6E79-73B3-9D97B84FABE0}"/>
              </a:ext>
            </a:extLst>
          </p:cNvPr>
          <p:cNvSpPr txBox="1"/>
          <p:nvPr/>
        </p:nvSpPr>
        <p:spPr>
          <a:xfrm>
            <a:off x="657225" y="2450187"/>
            <a:ext cx="1061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Restaurants having services like Table Booking and Online Delivery along with their Ratings</a:t>
            </a:r>
          </a:p>
        </p:txBody>
      </p:sp>
    </p:spTree>
    <p:extLst>
      <p:ext uri="{BB962C8B-B14F-4D97-AF65-F5344CB8AC3E}">
        <p14:creationId xmlns:p14="http://schemas.microsoft.com/office/powerpoint/2010/main" val="226816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3FEE02-30BB-9BAE-4E2D-2F07D04D61C2}"/>
              </a:ext>
            </a:extLst>
          </p:cNvPr>
          <p:cNvSpPr txBox="1"/>
          <p:nvPr/>
        </p:nvSpPr>
        <p:spPr>
          <a:xfrm>
            <a:off x="885825" y="5153025"/>
            <a:ext cx="1021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The Rating of the restaurants is high for lower price ranges 1 and 2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9AEE0DD-B29E-BB56-FE54-9FF1A1E1E9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118569"/>
              </p:ext>
            </p:extLst>
          </p:nvPr>
        </p:nvGraphicFramePr>
        <p:xfrm>
          <a:off x="2352674" y="1114424"/>
          <a:ext cx="7486651" cy="343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676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E94A3F1-A6AA-419D-AC74-01EF814332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915033"/>
              </p:ext>
            </p:extLst>
          </p:nvPr>
        </p:nvGraphicFramePr>
        <p:xfrm>
          <a:off x="2095500" y="809625"/>
          <a:ext cx="7686675" cy="3705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1B4CA8-A7F5-2384-1908-2CDEC1B329A6}"/>
              </a:ext>
            </a:extLst>
          </p:cNvPr>
          <p:cNvSpPr txBox="1"/>
          <p:nvPr/>
        </p:nvSpPr>
        <p:spPr>
          <a:xfrm>
            <a:off x="981075" y="4933950"/>
            <a:ext cx="94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The distribution of Price Range in different countries</a:t>
            </a:r>
          </a:p>
        </p:txBody>
      </p:sp>
    </p:spTree>
    <p:extLst>
      <p:ext uri="{BB962C8B-B14F-4D97-AF65-F5344CB8AC3E}">
        <p14:creationId xmlns:p14="http://schemas.microsoft.com/office/powerpoint/2010/main" val="303214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7F4FE86-61F2-46A7-8BB9-05CB393390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215926"/>
              </p:ext>
            </p:extLst>
          </p:nvPr>
        </p:nvGraphicFramePr>
        <p:xfrm>
          <a:off x="2228850" y="685800"/>
          <a:ext cx="7734300" cy="4038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B6EE19-6B4D-6E7C-4AE5-101320DFABF5}"/>
              </a:ext>
            </a:extLst>
          </p:cNvPr>
          <p:cNvSpPr txBox="1"/>
          <p:nvPr/>
        </p:nvSpPr>
        <p:spPr>
          <a:xfrm>
            <a:off x="1524000" y="5448300"/>
            <a:ext cx="912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The chart shows that the rating is not affected by the choice of Cuisine</a:t>
            </a:r>
          </a:p>
        </p:txBody>
      </p:sp>
    </p:spTree>
    <p:extLst>
      <p:ext uri="{BB962C8B-B14F-4D97-AF65-F5344CB8AC3E}">
        <p14:creationId xmlns:p14="http://schemas.microsoft.com/office/powerpoint/2010/main" val="2616430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511</TotalTime>
  <Words>414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Gill Sans Ultra Bold</vt:lpstr>
      <vt:lpstr>Poppins</vt:lpstr>
      <vt:lpstr>Wingdings</vt:lpstr>
      <vt:lpstr>Wingdings 3</vt:lpstr>
      <vt:lpstr>Ion Boardroom</vt:lpstr>
      <vt:lpstr>ZOMATO RESTAURANT ANALYSIS </vt:lpstr>
      <vt:lpstr>INTRODUCTION</vt:lpstr>
      <vt:lpstr>ABOUT DATASET</vt:lpstr>
      <vt:lpstr>Country Vs No of Restaurants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COUNTRIES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RESTAURANT ANALYSIS </dc:title>
  <dc:creator>box.pavithra@gmail.com</dc:creator>
  <cp:lastModifiedBy>box.pavithra@gmail.com</cp:lastModifiedBy>
  <cp:revision>7</cp:revision>
  <dcterms:created xsi:type="dcterms:W3CDTF">2023-12-17T13:28:06Z</dcterms:created>
  <dcterms:modified xsi:type="dcterms:W3CDTF">2023-12-19T14:40:26Z</dcterms:modified>
</cp:coreProperties>
</file>