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65" r:id="rId3"/>
    <p:sldId id="266" r:id="rId4"/>
    <p:sldId id="256" r:id="rId5"/>
    <p:sldId id="262" r:id="rId6"/>
    <p:sldId id="270" r:id="rId7"/>
    <p:sldId id="271" r:id="rId8"/>
    <p:sldId id="272" r:id="rId9"/>
    <p:sldId id="273" r:id="rId10"/>
    <p:sldId id="268" r:id="rId11"/>
    <p:sldId id="269" r:id="rId12"/>
    <p:sldId id="274" r:id="rId13"/>
    <p:sldId id="263" r:id="rId14"/>
    <p:sldId id="267"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86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433C1-1DBD-AA24-3E12-5B0B6356033B}"/>
              </a:ext>
            </a:extLst>
          </p:cNvPr>
          <p:cNvSpPr txBox="1"/>
          <p:nvPr/>
        </p:nvSpPr>
        <p:spPr>
          <a:xfrm>
            <a:off x="3022899" y="1224854"/>
            <a:ext cx="9800216" cy="962186"/>
          </a:xfrm>
          <a:prstGeom prst="rect">
            <a:avLst/>
          </a:prstGeom>
          <a:noFill/>
        </p:spPr>
        <p:txBody>
          <a:bodyPr wrap="square">
            <a:spAutoFit/>
          </a:bodyPr>
          <a:lstStyle/>
          <a:p>
            <a:pPr marL="0" indent="0">
              <a:lnSpc>
                <a:spcPts val="7545"/>
              </a:lnSpc>
              <a:buNone/>
            </a:pPr>
            <a:r>
              <a:rPr lang="en-US" sz="4400" b="1" dirty="0">
                <a:solidFill>
                  <a:srgbClr val="403C4E"/>
                </a:solidFill>
                <a:latin typeface="Merriweather" pitchFamily="34" charset="0"/>
                <a:ea typeface="Merriweather" pitchFamily="34" charset="-122"/>
                <a:cs typeface="Merriweather" pitchFamily="34" charset="-120"/>
              </a:rPr>
              <a:t>BOOK A DOCTOR USING MERN</a:t>
            </a:r>
            <a:endParaRPr lang="en-US" sz="4400" dirty="0"/>
          </a:p>
        </p:txBody>
      </p:sp>
      <p:sp>
        <p:nvSpPr>
          <p:cNvPr id="5" name="TextBox 4">
            <a:extLst>
              <a:ext uri="{FF2B5EF4-FFF2-40B4-BE49-F238E27FC236}">
                <a16:creationId xmlns:a16="http://schemas.microsoft.com/office/drawing/2014/main" id="{4F82629B-CCC1-E673-A835-F679CD50E512}"/>
              </a:ext>
            </a:extLst>
          </p:cNvPr>
          <p:cNvSpPr txBox="1"/>
          <p:nvPr/>
        </p:nvSpPr>
        <p:spPr>
          <a:xfrm>
            <a:off x="3022899" y="3386971"/>
            <a:ext cx="7315200" cy="3365024"/>
          </a:xfrm>
          <a:prstGeom prst="rect">
            <a:avLst/>
          </a:prstGeom>
          <a:noFill/>
        </p:spPr>
        <p:txBody>
          <a:bodyPr wrap="square">
            <a:spAutoFit/>
          </a:bodyPr>
          <a:lstStyle/>
          <a:p>
            <a:pPr marL="0" indent="0">
              <a:lnSpc>
                <a:spcPts val="2799"/>
              </a:lnSpc>
              <a:buNone/>
            </a:pPr>
            <a:r>
              <a:rPr lang="en-US" sz="2400" b="1" dirty="0">
                <a:latin typeface="Times New Roman" panose="02020603050405020304" pitchFamily="18" charset="0"/>
                <a:cs typeface="Times New Roman" panose="02020603050405020304" pitchFamily="18" charset="0"/>
              </a:rPr>
              <a:t>TEAM ID:09959</a:t>
            </a:r>
          </a:p>
          <a:p>
            <a:pPr marL="0" indent="0">
              <a:lnSpc>
                <a:spcPts val="2799"/>
              </a:lnSpc>
              <a:buNone/>
            </a:pPr>
            <a:r>
              <a:rPr lang="en-US" sz="2400" b="1" dirty="0">
                <a:latin typeface="Times New Roman" panose="02020603050405020304" pitchFamily="18" charset="0"/>
                <a:cs typeface="Times New Roman" panose="02020603050405020304" pitchFamily="18" charset="0"/>
              </a:rPr>
              <a:t>TEAM MEMBERS:</a:t>
            </a:r>
          </a:p>
          <a:p>
            <a:pPr marL="0" indent="0">
              <a:lnSpc>
                <a:spcPts val="2799"/>
              </a:lnSpc>
              <a:buNone/>
            </a:pPr>
            <a:endParaRPr lang="en-US" sz="2400" b="1" dirty="0">
              <a:latin typeface="Times New Roman" panose="02020603050405020304" pitchFamily="18" charset="0"/>
              <a:cs typeface="Times New Roman" panose="02020603050405020304" pitchFamily="18" charset="0"/>
            </a:endParaRPr>
          </a:p>
          <a:p>
            <a:pPr marL="0" indent="0">
              <a:lnSpc>
                <a:spcPts val="2799"/>
              </a:lnSpc>
              <a:buNone/>
            </a:pPr>
            <a:r>
              <a:rPr lang="en-US" sz="2400" dirty="0">
                <a:latin typeface="Times New Roman" panose="02020603050405020304" pitchFamily="18" charset="0"/>
                <a:cs typeface="Times New Roman" panose="02020603050405020304" pitchFamily="18" charset="0"/>
              </a:rPr>
              <a:t>       TILAK KUMAR SAI NITHI (211521104172)</a:t>
            </a:r>
          </a:p>
          <a:p>
            <a:pPr>
              <a:lnSpc>
                <a:spcPts val="2799"/>
              </a:lnSpc>
            </a:pPr>
            <a:r>
              <a:rPr lang="en-US" sz="2400" dirty="0">
                <a:latin typeface="Times New Roman" panose="02020603050405020304" pitchFamily="18" charset="0"/>
                <a:cs typeface="Times New Roman" panose="02020603050405020304" pitchFamily="18" charset="0"/>
              </a:rPr>
              <a:t>       PAVITHRA N (211521104104)</a:t>
            </a:r>
          </a:p>
          <a:p>
            <a:pPr rtl="0">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IN" sz="2400" b="0" i="0" u="none" strike="noStrike" dirty="0">
                <a:effectLst/>
                <a:latin typeface="Times New Roman" panose="02020603050405020304" pitchFamily="18" charset="0"/>
                <a:cs typeface="Times New Roman" panose="02020603050405020304" pitchFamily="18" charset="0"/>
              </a:rPr>
              <a:t>RAKSHNA P(211521104122)</a:t>
            </a:r>
            <a:endParaRPr lang="en-IN"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       </a:t>
            </a:r>
            <a:r>
              <a:rPr lang="en-IN" sz="2400" b="0" i="0" u="none" strike="noStrike">
                <a:effectLst/>
                <a:latin typeface="Times New Roman" panose="02020603050405020304" pitchFamily="18" charset="0"/>
                <a:cs typeface="Times New Roman" panose="02020603050405020304" pitchFamily="18" charset="0"/>
              </a:rPr>
              <a:t>GETSY JACINTH S(</a:t>
            </a:r>
            <a:r>
              <a:rPr lang="en-IN" sz="2400" b="0" i="0" u="none" strike="noStrike" dirty="0">
                <a:effectLst/>
                <a:latin typeface="Times New Roman" panose="02020603050405020304" pitchFamily="18" charset="0"/>
                <a:cs typeface="Times New Roman" panose="02020603050405020304" pitchFamily="18" charset="0"/>
              </a:rPr>
              <a:t>211521104043)</a:t>
            </a:r>
            <a:endParaRPr lang="en-IN" sz="2400" b="0" dirty="0">
              <a:effectLst/>
              <a:latin typeface="Times New Roman" panose="02020603050405020304" pitchFamily="18" charset="0"/>
              <a:cs typeface="Times New Roman" panose="02020603050405020304" pitchFamily="18" charset="0"/>
            </a:endParaRPr>
          </a:p>
          <a:p>
            <a:br>
              <a:rPr lang="en-IN"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9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E4809-F27E-8C7D-308A-3FF6B7C8F033}"/>
              </a:ext>
            </a:extLst>
          </p:cNvPr>
          <p:cNvSpPr txBox="1"/>
          <p:nvPr/>
        </p:nvSpPr>
        <p:spPr>
          <a:xfrm>
            <a:off x="1616319" y="3792883"/>
            <a:ext cx="5340596" cy="697307"/>
          </a:xfrm>
          <a:prstGeom prst="rect">
            <a:avLst/>
          </a:prstGeom>
          <a:noFill/>
        </p:spPr>
        <p:txBody>
          <a:bodyPr wrap="square">
            <a:spAutoFit/>
          </a:bodyPr>
          <a:lstStyle/>
          <a:p>
            <a:pPr marL="0" indent="0">
              <a:lnSpc>
                <a:spcPts val="4896"/>
              </a:lnSpc>
              <a:buNone/>
            </a:pPr>
            <a:r>
              <a:rPr lang="en-US" sz="4000" dirty="0">
                <a:latin typeface="Merriweather" panose="00000500000000000000" pitchFamily="2" charset="0"/>
              </a:rPr>
              <a:t>BLOCK DIAGRAM</a:t>
            </a:r>
          </a:p>
        </p:txBody>
      </p:sp>
      <p:pic>
        <p:nvPicPr>
          <p:cNvPr id="1026" name="Picture 2">
            <a:extLst>
              <a:ext uri="{FF2B5EF4-FFF2-40B4-BE49-F238E27FC236}">
                <a16:creationId xmlns:a16="http://schemas.microsoft.com/office/drawing/2014/main" id="{E2FDD4F4-44D0-0484-704E-59CA11B64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486" y="135074"/>
            <a:ext cx="5514976" cy="795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2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D60B0-47B6-354D-AD55-9629AED71107}"/>
              </a:ext>
            </a:extLst>
          </p:cNvPr>
          <p:cNvSpPr txBox="1"/>
          <p:nvPr/>
        </p:nvSpPr>
        <p:spPr>
          <a:xfrm>
            <a:off x="5111261" y="309154"/>
            <a:ext cx="9073662" cy="670568"/>
          </a:xfrm>
          <a:prstGeom prst="rect">
            <a:avLst/>
          </a:prstGeom>
          <a:noFill/>
        </p:spPr>
        <p:txBody>
          <a:bodyPr wrap="square">
            <a:spAutoFit/>
          </a:bodyPr>
          <a:lstStyle/>
          <a:p>
            <a:pPr marL="0" indent="0">
              <a:lnSpc>
                <a:spcPts val="4896"/>
              </a:lnSpc>
              <a:buNone/>
            </a:pPr>
            <a:r>
              <a:rPr lang="en-US" sz="3200" dirty="0">
                <a:latin typeface="Merriweather" panose="00000500000000000000" pitchFamily="2" charset="0"/>
              </a:rPr>
              <a:t>MODEL SCREENSHOT</a:t>
            </a:r>
          </a:p>
        </p:txBody>
      </p:sp>
      <p:pic>
        <p:nvPicPr>
          <p:cNvPr id="2052" name="Picture 4">
            <a:extLst>
              <a:ext uri="{FF2B5EF4-FFF2-40B4-BE49-F238E27FC236}">
                <a16:creationId xmlns:a16="http://schemas.microsoft.com/office/drawing/2014/main" id="{77515DFE-38F4-B5E6-2DA3-9A3A69DF2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524732"/>
            <a:ext cx="11601450"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06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DD01AB0-72DB-9F43-1E57-CAE605DCB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23963"/>
            <a:ext cx="10210800" cy="578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14630400" cy="2487216"/>
          </a:xfrm>
          <a:prstGeom prst="rect">
            <a:avLst/>
          </a:prstGeom>
        </p:spPr>
      </p:pic>
      <p:sp>
        <p:nvSpPr>
          <p:cNvPr id="5" name="Text 1"/>
          <p:cNvSpPr/>
          <p:nvPr/>
        </p:nvSpPr>
        <p:spPr>
          <a:xfrm>
            <a:off x="2589371" y="3035975"/>
            <a:ext cx="6617970" cy="621744"/>
          </a:xfrm>
          <a:prstGeom prst="rect">
            <a:avLst/>
          </a:prstGeom>
          <a:noFill/>
          <a:ln/>
        </p:spPr>
        <p:txBody>
          <a:bodyPr wrap="none" rtlCol="0" anchor="t"/>
          <a:lstStyle/>
          <a:p>
            <a:pPr marL="0" indent="0">
              <a:lnSpc>
                <a:spcPts val="4896"/>
              </a:lnSpc>
              <a:buNone/>
            </a:pPr>
            <a:r>
              <a:rPr lang="en-US" sz="3917" b="1" dirty="0">
                <a:solidFill>
                  <a:srgbClr val="403C4E"/>
                </a:solidFill>
                <a:latin typeface="Merriweather" pitchFamily="34" charset="0"/>
                <a:ea typeface="Merriweather" pitchFamily="34" charset="-122"/>
                <a:cs typeface="Merriweather" pitchFamily="34" charset="-120"/>
              </a:rPr>
              <a:t>Conclusion and Next Steps</a:t>
            </a:r>
            <a:endParaRPr lang="en-US" sz="3917" dirty="0"/>
          </a:p>
        </p:txBody>
      </p:sp>
      <p:sp>
        <p:nvSpPr>
          <p:cNvPr id="6" name="Text 2"/>
          <p:cNvSpPr/>
          <p:nvPr/>
        </p:nvSpPr>
        <p:spPr>
          <a:xfrm>
            <a:off x="2589371" y="3956090"/>
            <a:ext cx="9451658" cy="1591270"/>
          </a:xfrm>
          <a:prstGeom prst="rect">
            <a:avLst/>
          </a:prstGeom>
          <a:noFill/>
          <a:ln/>
        </p:spPr>
        <p:txBody>
          <a:bodyPr wrap="square" rtlCol="0" anchor="t"/>
          <a:lstStyle/>
          <a:p>
            <a:pPr marL="0" indent="0">
              <a:lnSpc>
                <a:spcPts val="2507"/>
              </a:lnSpc>
              <a:buNone/>
            </a:pPr>
            <a:r>
              <a:rPr lang="en-US" sz="1567" dirty="0">
                <a:solidFill>
                  <a:srgbClr val="403C4E"/>
                </a:solidFill>
                <a:latin typeface="Open Sans" pitchFamily="34" charset="0"/>
                <a:ea typeface="Open Sans" pitchFamily="34" charset="-122"/>
                <a:cs typeface="Open Sans" pitchFamily="34" charset="-120"/>
              </a:rPr>
              <a:t>Book a Doctor, powered by the robust MERN stack, is revolutionizing the healthcare industry by providing patients with a seamless, convenient, and secure platform to manage their medical care. By seamlessly integrating the strengths of MongoDB, Express.js, React.js, and Node.js, Book a Doctor delivers a cutting-edge user experience that empowers patients to take control of their health and well-being.</a:t>
            </a:r>
            <a:endParaRPr lang="en-US" sz="1567" dirty="0"/>
          </a:p>
        </p:txBody>
      </p:sp>
      <p:sp>
        <p:nvSpPr>
          <p:cNvPr id="7" name="Text 3"/>
          <p:cNvSpPr/>
          <p:nvPr/>
        </p:nvSpPr>
        <p:spPr>
          <a:xfrm>
            <a:off x="2589371" y="5771198"/>
            <a:ext cx="9451658" cy="1909524"/>
          </a:xfrm>
          <a:prstGeom prst="rect">
            <a:avLst/>
          </a:prstGeom>
          <a:noFill/>
          <a:ln/>
        </p:spPr>
        <p:txBody>
          <a:bodyPr wrap="square" rtlCol="0" anchor="t"/>
          <a:lstStyle/>
          <a:p>
            <a:pPr marL="0" indent="0">
              <a:lnSpc>
                <a:spcPts val="2507"/>
              </a:lnSpc>
              <a:buNone/>
            </a:pPr>
            <a:r>
              <a:rPr lang="en-US" sz="1567" dirty="0">
                <a:solidFill>
                  <a:srgbClr val="403C4E"/>
                </a:solidFill>
                <a:latin typeface="Open Sans" pitchFamily="34" charset="0"/>
                <a:ea typeface="Open Sans" pitchFamily="34" charset="-122"/>
                <a:cs typeface="Open Sans" pitchFamily="34" charset="-120"/>
              </a:rPr>
              <a:t>As the platform continues to evolve, the team at Book a Doctor is already exploring exciting new features and improvements, such as incorporating AI-driven personalized recommendations, integrating wearable health data, and expanding the telehealth capabilities to reach more patients in underserved communities. With its innovative approach and commitment to enhancing healthcare access and outcomes, Book a Doctor is poised to become the go-to solution for individuals seeking a modern, efficient, and user-centric healthcare experience.</a:t>
            </a:r>
            <a:endParaRPr lang="en-US" sz="156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BFEB5-C4F4-4D42-F09D-A2B9B4091AB1}"/>
              </a:ext>
            </a:extLst>
          </p:cNvPr>
          <p:cNvSpPr txBox="1"/>
          <p:nvPr/>
        </p:nvSpPr>
        <p:spPr>
          <a:xfrm>
            <a:off x="4478215" y="3732387"/>
            <a:ext cx="7315200" cy="764825"/>
          </a:xfrm>
          <a:prstGeom prst="rect">
            <a:avLst/>
          </a:prstGeom>
          <a:noFill/>
        </p:spPr>
        <p:txBody>
          <a:bodyPr wrap="square">
            <a:spAutoFit/>
          </a:bodyPr>
          <a:lstStyle/>
          <a:p>
            <a:pPr marL="0" indent="0">
              <a:lnSpc>
                <a:spcPts val="4896"/>
              </a:lnSpc>
              <a:buNone/>
            </a:pPr>
            <a:r>
              <a:rPr lang="en-US" sz="6020" dirty="0">
                <a:latin typeface="Merriweather" panose="00000500000000000000" pitchFamily="2" charset="0"/>
              </a:rPr>
              <a:t>THANK YOU!</a:t>
            </a:r>
          </a:p>
        </p:txBody>
      </p:sp>
    </p:spTree>
    <p:extLst>
      <p:ext uri="{BB962C8B-B14F-4D97-AF65-F5344CB8AC3E}">
        <p14:creationId xmlns:p14="http://schemas.microsoft.com/office/powerpoint/2010/main" val="220088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E19C8-5ECD-FACE-CA52-0BE6C39DE1F0}"/>
              </a:ext>
            </a:extLst>
          </p:cNvPr>
          <p:cNvSpPr txBox="1"/>
          <p:nvPr/>
        </p:nvSpPr>
        <p:spPr>
          <a:xfrm>
            <a:off x="3657600" y="2450644"/>
            <a:ext cx="7315200" cy="5394425"/>
          </a:xfrm>
          <a:prstGeom prst="rect">
            <a:avLst/>
          </a:prstGeom>
          <a:noFill/>
        </p:spPr>
        <p:txBody>
          <a:bodyPr wrap="square">
            <a:spAutoFit/>
          </a:bodyPr>
          <a:lstStyle/>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IMPLEMENTATION:MERN STACK</a:t>
            </a:r>
          </a:p>
          <a:p>
            <a:r>
              <a:rPr lang="en-IN" sz="3200" dirty="0">
                <a:latin typeface="Times New Roman" panose="02020603050405020304" pitchFamily="18" charset="0"/>
                <a:cs typeface="Times New Roman" panose="02020603050405020304" pitchFamily="18" charset="0"/>
              </a:rPr>
              <a:t>             FRONTEND</a:t>
            </a:r>
          </a:p>
          <a:p>
            <a:r>
              <a:rPr lang="en-IN" sz="3200" dirty="0">
                <a:latin typeface="Times New Roman" panose="02020603050405020304" pitchFamily="18" charset="0"/>
                <a:cs typeface="Times New Roman" panose="02020603050405020304" pitchFamily="18" charset="0"/>
              </a:rPr>
              <a:t>             BACKEND</a:t>
            </a:r>
          </a:p>
          <a:p>
            <a:r>
              <a:rPr lang="en-IN" sz="3200" dirty="0">
                <a:latin typeface="Times New Roman" panose="02020603050405020304" pitchFamily="18" charset="0"/>
                <a:cs typeface="Times New Roman" panose="02020603050405020304" pitchFamily="18" charset="0"/>
              </a:rPr>
              <a:t>             INTEGRATION</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CONCLUSION</a:t>
            </a:r>
          </a:p>
          <a:p>
            <a:pPr marL="0" indent="0">
              <a:lnSpc>
                <a:spcPts val="2799"/>
              </a:lnSpc>
              <a:buNone/>
            </a:pPr>
            <a:endParaRPr lang="en-US" sz="3200" dirty="0"/>
          </a:p>
        </p:txBody>
      </p:sp>
      <p:sp>
        <p:nvSpPr>
          <p:cNvPr id="5" name="TextBox 4">
            <a:extLst>
              <a:ext uri="{FF2B5EF4-FFF2-40B4-BE49-F238E27FC236}">
                <a16:creationId xmlns:a16="http://schemas.microsoft.com/office/drawing/2014/main" id="{28353F96-CC5E-F7C4-0536-BE3418F895C1}"/>
              </a:ext>
            </a:extLst>
          </p:cNvPr>
          <p:cNvSpPr txBox="1"/>
          <p:nvPr/>
        </p:nvSpPr>
        <p:spPr>
          <a:xfrm>
            <a:off x="756138" y="961265"/>
            <a:ext cx="7315200" cy="646331"/>
          </a:xfrm>
          <a:prstGeom prst="rect">
            <a:avLst/>
          </a:prstGeom>
          <a:noFill/>
        </p:spPr>
        <p:txBody>
          <a:bodyPr wrap="square">
            <a:spAutoFit/>
          </a:bodyPr>
          <a:lstStyle/>
          <a:p>
            <a:r>
              <a:rPr lang="en-IN" sz="3600" b="1" dirty="0">
                <a:latin typeface="Merriweather" panose="00000500000000000000" pitchFamily="2" charset="0"/>
                <a:cs typeface="Times New Roman" panose="02020603050405020304" pitchFamily="18" charset="0"/>
              </a:rPr>
              <a:t>TABLE OF CONTENTS</a:t>
            </a:r>
          </a:p>
        </p:txBody>
      </p:sp>
    </p:spTree>
    <p:extLst>
      <p:ext uri="{BB962C8B-B14F-4D97-AF65-F5344CB8AC3E}">
        <p14:creationId xmlns:p14="http://schemas.microsoft.com/office/powerpoint/2010/main" val="341639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C8534-19F2-4580-55A2-4093F32100F9}"/>
              </a:ext>
            </a:extLst>
          </p:cNvPr>
          <p:cNvSpPr txBox="1"/>
          <p:nvPr/>
        </p:nvSpPr>
        <p:spPr>
          <a:xfrm>
            <a:off x="844062" y="900693"/>
            <a:ext cx="4572000" cy="1018164"/>
          </a:xfrm>
          <a:prstGeom prst="rect">
            <a:avLst/>
          </a:prstGeom>
          <a:noFill/>
        </p:spPr>
        <p:txBody>
          <a:bodyPr wrap="square">
            <a:spAutoFit/>
          </a:bodyPr>
          <a:lstStyle/>
          <a:p>
            <a:pPr marL="0" indent="0">
              <a:lnSpc>
                <a:spcPts val="7545"/>
              </a:lnSpc>
              <a:buNone/>
            </a:pPr>
            <a:r>
              <a:rPr lang="en-US" sz="6040" b="1" dirty="0">
                <a:latin typeface="Merriweather" panose="00000500000000000000" pitchFamily="2" charset="0"/>
              </a:rPr>
              <a:t>ABSTRACT</a:t>
            </a:r>
          </a:p>
        </p:txBody>
      </p:sp>
      <p:sp>
        <p:nvSpPr>
          <p:cNvPr id="6" name="Rectangle 1">
            <a:extLst>
              <a:ext uri="{FF2B5EF4-FFF2-40B4-BE49-F238E27FC236}">
                <a16:creationId xmlns:a16="http://schemas.microsoft.com/office/drawing/2014/main" id="{415CA614-B31F-FE9A-995C-27DD3790C12A}"/>
              </a:ext>
            </a:extLst>
          </p:cNvPr>
          <p:cNvSpPr>
            <a:spLocks noChangeArrowheads="1"/>
          </p:cNvSpPr>
          <p:nvPr/>
        </p:nvSpPr>
        <p:spPr bwMode="auto">
          <a:xfrm>
            <a:off x="1584960" y="2538442"/>
            <a:ext cx="114604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"Book a Doctor" system is a web-based platform designed to streamline the process of finding and booking medical appointments. This platform allows patients to search for doctors based on various criteria such as specialty, location, and availability, and book appointments in real-time. It provides comprehensive doctor profiles, enabling users to make informed decisions based on qualifications and reviews. The system ensures ease of use with features like user registration, appointment tracking, notifications, and secure online payments. Administrators can manage doctor schedules, monitor appointment trends, and optimize resource allocation. The system leverages the MERN stack (MongoDB, Express.js, React.js, and Node.js) for efficient and scalable development, offering a seamless and responsive experience for both patients and healthcare providers.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55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23693"/>
            <a:ext cx="7477601" cy="1916430"/>
          </a:xfrm>
          <a:prstGeom prst="rect">
            <a:avLst/>
          </a:prstGeom>
          <a:noFill/>
          <a:ln/>
        </p:spPr>
        <p:txBody>
          <a:bodyPr wrap="square" rtlCol="0" anchor="t"/>
          <a:lstStyle/>
          <a:p>
            <a:pPr marL="0" indent="0">
              <a:lnSpc>
                <a:spcPts val="7545"/>
              </a:lnSpc>
              <a:buNone/>
            </a:pPr>
            <a:r>
              <a:rPr lang="en-US" sz="6036" b="1" dirty="0">
                <a:latin typeface="Merriweather" pitchFamily="34" charset="0"/>
                <a:ea typeface="Merriweather" pitchFamily="34" charset="-122"/>
                <a:cs typeface="Merriweather" pitchFamily="34" charset="-120"/>
              </a:rPr>
              <a:t>Introduction to Book a Doctor</a:t>
            </a:r>
            <a:endParaRPr lang="en-US" sz="6036" dirty="0"/>
          </a:p>
        </p:txBody>
      </p:sp>
      <p:sp>
        <p:nvSpPr>
          <p:cNvPr id="6" name="Text 2"/>
          <p:cNvSpPr/>
          <p:nvPr/>
        </p:nvSpPr>
        <p:spPr>
          <a:xfrm>
            <a:off x="833199" y="4173379"/>
            <a:ext cx="7477601" cy="2132409"/>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Book a Doctor is a cutting-edge healthcare platform that revolutionizes the way people access and manage their medical care. By seamlessly integrating the power of the MERN stack, this innovative application empowers users to conveniently book appointments, connect with healthcare professionals, and manage their medical records all from the comfort of their own devices.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5309354" y="449580"/>
            <a:ext cx="4241840" cy="737593"/>
          </a:xfrm>
          <a:prstGeom prst="rect">
            <a:avLst/>
          </a:prstGeom>
          <a:noFill/>
          <a:ln/>
        </p:spPr>
        <p:txBody>
          <a:bodyPr wrap="none" rtlCol="0" anchor="t"/>
          <a:lstStyle/>
          <a:p>
            <a:pPr marL="0" indent="0">
              <a:lnSpc>
                <a:spcPts val="4011"/>
              </a:lnSpc>
              <a:buNone/>
            </a:pPr>
            <a:r>
              <a:rPr lang="en-US" sz="3209" b="1" dirty="0">
                <a:solidFill>
                  <a:srgbClr val="403C4E"/>
                </a:solidFill>
                <a:latin typeface="Merriweather" pitchFamily="34" charset="0"/>
                <a:ea typeface="Merriweather" pitchFamily="34" charset="-122"/>
                <a:cs typeface="Merriweather" pitchFamily="34" charset="-120"/>
              </a:rPr>
              <a:t>PROPOSED SYSTEM</a:t>
            </a:r>
            <a:endParaRPr lang="en-US" sz="3209" dirty="0"/>
          </a:p>
        </p:txBody>
      </p:sp>
      <p:sp>
        <p:nvSpPr>
          <p:cNvPr id="5" name="Shape 2"/>
          <p:cNvSpPr/>
          <p:nvPr/>
        </p:nvSpPr>
        <p:spPr>
          <a:xfrm>
            <a:off x="7298888" y="1284923"/>
            <a:ext cx="32504" cy="6494978"/>
          </a:xfrm>
          <a:prstGeom prst="roundRect">
            <a:avLst>
              <a:gd name="adj" fmla="val 225701"/>
            </a:avLst>
          </a:prstGeom>
          <a:solidFill>
            <a:srgbClr val="E5BEB2"/>
          </a:solidFill>
          <a:ln/>
        </p:spPr>
      </p:sp>
      <p:sp>
        <p:nvSpPr>
          <p:cNvPr id="6" name="Shape 3"/>
          <p:cNvSpPr/>
          <p:nvPr/>
        </p:nvSpPr>
        <p:spPr>
          <a:xfrm>
            <a:off x="6561177" y="1579305"/>
            <a:ext cx="570548" cy="32504"/>
          </a:xfrm>
          <a:prstGeom prst="roundRect">
            <a:avLst>
              <a:gd name="adj" fmla="val 225701"/>
            </a:avLst>
          </a:prstGeom>
          <a:solidFill>
            <a:srgbClr val="E5BEB2"/>
          </a:solidFill>
          <a:ln/>
        </p:spPr>
      </p:sp>
      <p:sp>
        <p:nvSpPr>
          <p:cNvPr id="7" name="Shape 4"/>
          <p:cNvSpPr/>
          <p:nvPr/>
        </p:nvSpPr>
        <p:spPr>
          <a:xfrm>
            <a:off x="7131725" y="1412319"/>
            <a:ext cx="366712" cy="366713"/>
          </a:xfrm>
          <a:prstGeom prst="roundRect">
            <a:avLst>
              <a:gd name="adj" fmla="val 20005"/>
            </a:avLst>
          </a:prstGeom>
          <a:solidFill>
            <a:srgbClr val="FFD8CC"/>
          </a:solidFill>
          <a:ln w="7620">
            <a:solidFill>
              <a:srgbClr val="E5BEB2"/>
            </a:solidFill>
            <a:prstDash val="solid"/>
          </a:ln>
        </p:spPr>
      </p:sp>
      <p:sp>
        <p:nvSpPr>
          <p:cNvPr id="8" name="Text 5"/>
          <p:cNvSpPr/>
          <p:nvPr/>
        </p:nvSpPr>
        <p:spPr>
          <a:xfrm>
            <a:off x="7259003" y="1442799"/>
            <a:ext cx="112038"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1</a:t>
            </a:r>
            <a:endParaRPr lang="en-US" sz="1926" dirty="0"/>
          </a:p>
        </p:txBody>
      </p:sp>
      <p:sp>
        <p:nvSpPr>
          <p:cNvPr id="9" name="Text 6"/>
          <p:cNvSpPr/>
          <p:nvPr/>
        </p:nvSpPr>
        <p:spPr>
          <a:xfrm>
            <a:off x="3443288" y="1447919"/>
            <a:ext cx="2975253" cy="509588"/>
          </a:xfrm>
          <a:prstGeom prst="rect">
            <a:avLst/>
          </a:prstGeom>
          <a:noFill/>
          <a:ln/>
        </p:spPr>
        <p:txBody>
          <a:bodyPr wrap="square" rtlCol="0" anchor="t"/>
          <a:lstStyle/>
          <a:p>
            <a:pPr marL="0" indent="0" algn="r">
              <a:lnSpc>
                <a:spcPts val="2006"/>
              </a:lnSpc>
              <a:buNone/>
            </a:pPr>
            <a:r>
              <a:rPr lang="en-US" sz="1605" b="1" dirty="0">
                <a:solidFill>
                  <a:srgbClr val="403C4E"/>
                </a:solidFill>
                <a:latin typeface="Merriweather" pitchFamily="34" charset="0"/>
                <a:ea typeface="Merriweather" pitchFamily="34" charset="-122"/>
                <a:cs typeface="Merriweather" pitchFamily="34" charset="-120"/>
              </a:rPr>
              <a:t>Seamless Appointment Booking</a:t>
            </a:r>
            <a:endParaRPr lang="en-US" sz="1605" dirty="0"/>
          </a:p>
        </p:txBody>
      </p:sp>
      <p:sp>
        <p:nvSpPr>
          <p:cNvPr id="10" name="Text 7"/>
          <p:cNvSpPr/>
          <p:nvPr/>
        </p:nvSpPr>
        <p:spPr>
          <a:xfrm>
            <a:off x="3443288" y="2055257"/>
            <a:ext cx="2975253" cy="1564481"/>
          </a:xfrm>
          <a:prstGeom prst="rect">
            <a:avLst/>
          </a:prstGeom>
          <a:noFill/>
          <a:ln/>
        </p:spPr>
        <p:txBody>
          <a:bodyPr wrap="square" rtlCol="0" anchor="t"/>
          <a:lstStyle/>
          <a:p>
            <a:pPr marL="0" indent="0" algn="r">
              <a:lnSpc>
                <a:spcPts val="2054"/>
              </a:lnSpc>
              <a:buNone/>
            </a:pPr>
            <a:r>
              <a:rPr lang="en-US" sz="1284" dirty="0">
                <a:solidFill>
                  <a:srgbClr val="403C4E"/>
                </a:solidFill>
                <a:latin typeface="Open Sans" pitchFamily="34" charset="0"/>
                <a:ea typeface="Open Sans" pitchFamily="34" charset="-122"/>
                <a:cs typeface="Open Sans" pitchFamily="34" charset="-120"/>
              </a:rPr>
              <a:t>Book a Doctor's user-friendly interface allows patients to quickly search for available healthcare providers, view their schedules, and book appointments that fit their personal needs and preferences.</a:t>
            </a:r>
            <a:endParaRPr lang="en-US" sz="1284" dirty="0"/>
          </a:p>
        </p:txBody>
      </p:sp>
      <p:sp>
        <p:nvSpPr>
          <p:cNvPr id="11" name="Shape 8"/>
          <p:cNvSpPr/>
          <p:nvPr/>
        </p:nvSpPr>
        <p:spPr>
          <a:xfrm>
            <a:off x="7498437" y="2394406"/>
            <a:ext cx="570548" cy="32504"/>
          </a:xfrm>
          <a:prstGeom prst="roundRect">
            <a:avLst>
              <a:gd name="adj" fmla="val 225701"/>
            </a:avLst>
          </a:prstGeom>
          <a:solidFill>
            <a:srgbClr val="E5BEB2"/>
          </a:solidFill>
          <a:ln/>
        </p:spPr>
      </p:sp>
      <p:sp>
        <p:nvSpPr>
          <p:cNvPr id="12" name="Shape 9"/>
          <p:cNvSpPr/>
          <p:nvPr/>
        </p:nvSpPr>
        <p:spPr>
          <a:xfrm>
            <a:off x="7131725" y="2227421"/>
            <a:ext cx="366712" cy="366713"/>
          </a:xfrm>
          <a:prstGeom prst="roundRect">
            <a:avLst>
              <a:gd name="adj" fmla="val 20005"/>
            </a:avLst>
          </a:prstGeom>
          <a:solidFill>
            <a:srgbClr val="FFD8CC"/>
          </a:solidFill>
          <a:ln w="7620">
            <a:solidFill>
              <a:srgbClr val="E5BEB2"/>
            </a:solidFill>
            <a:prstDash val="solid"/>
          </a:ln>
        </p:spPr>
      </p:sp>
      <p:sp>
        <p:nvSpPr>
          <p:cNvPr id="13" name="Text 10"/>
          <p:cNvSpPr/>
          <p:nvPr/>
        </p:nvSpPr>
        <p:spPr>
          <a:xfrm>
            <a:off x="7241024" y="2257901"/>
            <a:ext cx="147995"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2</a:t>
            </a:r>
            <a:endParaRPr lang="en-US" sz="1926" dirty="0"/>
          </a:p>
        </p:txBody>
      </p:sp>
      <p:sp>
        <p:nvSpPr>
          <p:cNvPr id="14" name="Text 11"/>
          <p:cNvSpPr/>
          <p:nvPr/>
        </p:nvSpPr>
        <p:spPr>
          <a:xfrm>
            <a:off x="8211622" y="2263021"/>
            <a:ext cx="2975372" cy="509588"/>
          </a:xfrm>
          <a:prstGeom prst="rect">
            <a:avLst/>
          </a:prstGeom>
          <a:noFill/>
          <a:ln/>
        </p:spPr>
        <p:txBody>
          <a:bodyPr wrap="square" rtlCol="0" anchor="t"/>
          <a:lstStyle/>
          <a:p>
            <a:pPr marL="0" indent="0" algn="l">
              <a:lnSpc>
                <a:spcPts val="2006"/>
              </a:lnSpc>
              <a:buNone/>
            </a:pPr>
            <a:r>
              <a:rPr lang="en-US" sz="1605" b="1" dirty="0">
                <a:solidFill>
                  <a:srgbClr val="403C4E"/>
                </a:solidFill>
                <a:latin typeface="Merriweather" pitchFamily="34" charset="0"/>
                <a:ea typeface="Merriweather" pitchFamily="34" charset="-122"/>
                <a:cs typeface="Merriweather" pitchFamily="34" charset="-120"/>
              </a:rPr>
              <a:t>Comprehensive Medical Records</a:t>
            </a:r>
            <a:endParaRPr lang="en-US" sz="1605" dirty="0"/>
          </a:p>
        </p:txBody>
      </p:sp>
      <p:sp>
        <p:nvSpPr>
          <p:cNvPr id="15" name="Text 12"/>
          <p:cNvSpPr/>
          <p:nvPr/>
        </p:nvSpPr>
        <p:spPr>
          <a:xfrm>
            <a:off x="8211622" y="2870359"/>
            <a:ext cx="2975372" cy="1564481"/>
          </a:xfrm>
          <a:prstGeom prst="rect">
            <a:avLst/>
          </a:prstGeom>
          <a:noFill/>
          <a:ln/>
        </p:spPr>
        <p:txBody>
          <a:bodyPr wrap="square" rtlCol="0" anchor="t"/>
          <a:lstStyle/>
          <a:p>
            <a:pPr marL="0" indent="0" algn="l">
              <a:lnSpc>
                <a:spcPts val="2054"/>
              </a:lnSpc>
              <a:buNone/>
            </a:pPr>
            <a:r>
              <a:rPr lang="en-US" sz="1284" dirty="0">
                <a:solidFill>
                  <a:srgbClr val="403C4E"/>
                </a:solidFill>
                <a:latin typeface="Open Sans" pitchFamily="34" charset="0"/>
                <a:ea typeface="Open Sans" pitchFamily="34" charset="-122"/>
                <a:cs typeface="Open Sans" pitchFamily="34" charset="-120"/>
              </a:rPr>
              <a:t>Patients can securely access and manage their complete medical history, including lab results, prescriptions, and past visit summaries, all in one convenient online platform.</a:t>
            </a:r>
            <a:endParaRPr lang="en-US" sz="1284" dirty="0"/>
          </a:p>
        </p:txBody>
      </p:sp>
      <p:sp>
        <p:nvSpPr>
          <p:cNvPr id="16" name="Shape 13"/>
          <p:cNvSpPr/>
          <p:nvPr/>
        </p:nvSpPr>
        <p:spPr>
          <a:xfrm>
            <a:off x="6561177" y="4240113"/>
            <a:ext cx="570548" cy="32504"/>
          </a:xfrm>
          <a:prstGeom prst="roundRect">
            <a:avLst>
              <a:gd name="adj" fmla="val 225701"/>
            </a:avLst>
          </a:prstGeom>
          <a:solidFill>
            <a:srgbClr val="E5BEB2"/>
          </a:solidFill>
          <a:ln/>
        </p:spPr>
      </p:sp>
      <p:sp>
        <p:nvSpPr>
          <p:cNvPr id="17" name="Shape 14"/>
          <p:cNvSpPr/>
          <p:nvPr/>
        </p:nvSpPr>
        <p:spPr>
          <a:xfrm>
            <a:off x="7131725" y="4073128"/>
            <a:ext cx="366712" cy="366713"/>
          </a:xfrm>
          <a:prstGeom prst="roundRect">
            <a:avLst>
              <a:gd name="adj" fmla="val 20005"/>
            </a:avLst>
          </a:prstGeom>
          <a:solidFill>
            <a:srgbClr val="FFD8CC"/>
          </a:solidFill>
          <a:ln w="7620">
            <a:solidFill>
              <a:srgbClr val="E5BEB2"/>
            </a:solidFill>
            <a:prstDash val="solid"/>
          </a:ln>
        </p:spPr>
      </p:sp>
      <p:sp>
        <p:nvSpPr>
          <p:cNvPr id="18" name="Text 15"/>
          <p:cNvSpPr/>
          <p:nvPr/>
        </p:nvSpPr>
        <p:spPr>
          <a:xfrm>
            <a:off x="7245906" y="4103608"/>
            <a:ext cx="138351"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3</a:t>
            </a:r>
            <a:endParaRPr lang="en-US" sz="1926" dirty="0"/>
          </a:p>
        </p:txBody>
      </p:sp>
      <p:sp>
        <p:nvSpPr>
          <p:cNvPr id="19" name="Text 16"/>
          <p:cNvSpPr/>
          <p:nvPr/>
        </p:nvSpPr>
        <p:spPr>
          <a:xfrm>
            <a:off x="3848219" y="4108728"/>
            <a:ext cx="2570321" cy="254794"/>
          </a:xfrm>
          <a:prstGeom prst="rect">
            <a:avLst/>
          </a:prstGeom>
          <a:noFill/>
          <a:ln/>
        </p:spPr>
        <p:txBody>
          <a:bodyPr wrap="none" rtlCol="0" anchor="t"/>
          <a:lstStyle/>
          <a:p>
            <a:pPr marL="0" indent="0" algn="r">
              <a:lnSpc>
                <a:spcPts val="2006"/>
              </a:lnSpc>
              <a:buNone/>
            </a:pPr>
            <a:r>
              <a:rPr lang="en-US" sz="1605" b="1" dirty="0">
                <a:solidFill>
                  <a:srgbClr val="403C4E"/>
                </a:solidFill>
                <a:latin typeface="Merriweather" pitchFamily="34" charset="0"/>
                <a:ea typeface="Merriweather" pitchFamily="34" charset="-122"/>
                <a:cs typeface="Merriweather" pitchFamily="34" charset="-120"/>
              </a:rPr>
              <a:t>Telehealth Consultations</a:t>
            </a:r>
            <a:endParaRPr lang="en-US" sz="1605" dirty="0"/>
          </a:p>
        </p:txBody>
      </p:sp>
      <p:sp>
        <p:nvSpPr>
          <p:cNvPr id="20" name="Text 17"/>
          <p:cNvSpPr/>
          <p:nvPr/>
        </p:nvSpPr>
        <p:spPr>
          <a:xfrm>
            <a:off x="3443288" y="4461272"/>
            <a:ext cx="2975253" cy="1564481"/>
          </a:xfrm>
          <a:prstGeom prst="rect">
            <a:avLst/>
          </a:prstGeom>
          <a:noFill/>
          <a:ln/>
        </p:spPr>
        <p:txBody>
          <a:bodyPr wrap="square" rtlCol="0" anchor="t"/>
          <a:lstStyle/>
          <a:p>
            <a:pPr marL="0" indent="0" algn="r">
              <a:lnSpc>
                <a:spcPts val="2054"/>
              </a:lnSpc>
              <a:buNone/>
            </a:pPr>
            <a:r>
              <a:rPr lang="en-US" sz="1284" dirty="0">
                <a:solidFill>
                  <a:srgbClr val="403C4E"/>
                </a:solidFill>
                <a:latin typeface="Open Sans" pitchFamily="34" charset="0"/>
                <a:ea typeface="Open Sans" pitchFamily="34" charset="-122"/>
                <a:cs typeface="Open Sans" pitchFamily="34" charset="-120"/>
              </a:rPr>
              <a:t>Book a Doctor integrates seamless video conferencing capabilities, enabling patients to consult with their healthcare providers remotely, reducing the need for in-person visits and improving access to care.</a:t>
            </a:r>
            <a:endParaRPr lang="en-US" sz="1284" dirty="0"/>
          </a:p>
        </p:txBody>
      </p:sp>
      <p:sp>
        <p:nvSpPr>
          <p:cNvPr id="21" name="Shape 18"/>
          <p:cNvSpPr/>
          <p:nvPr/>
        </p:nvSpPr>
        <p:spPr>
          <a:xfrm>
            <a:off x="7498437" y="5570518"/>
            <a:ext cx="570548" cy="32504"/>
          </a:xfrm>
          <a:prstGeom prst="roundRect">
            <a:avLst>
              <a:gd name="adj" fmla="val 225701"/>
            </a:avLst>
          </a:prstGeom>
          <a:solidFill>
            <a:srgbClr val="E5BEB2"/>
          </a:solidFill>
          <a:ln/>
        </p:spPr>
      </p:sp>
      <p:sp>
        <p:nvSpPr>
          <p:cNvPr id="22" name="Shape 19"/>
          <p:cNvSpPr/>
          <p:nvPr/>
        </p:nvSpPr>
        <p:spPr>
          <a:xfrm>
            <a:off x="7131725" y="5403533"/>
            <a:ext cx="366712" cy="366713"/>
          </a:xfrm>
          <a:prstGeom prst="roundRect">
            <a:avLst>
              <a:gd name="adj" fmla="val 20005"/>
            </a:avLst>
          </a:prstGeom>
          <a:solidFill>
            <a:srgbClr val="FFD8CC"/>
          </a:solidFill>
          <a:ln w="7620">
            <a:solidFill>
              <a:srgbClr val="E5BEB2"/>
            </a:solidFill>
            <a:prstDash val="solid"/>
          </a:ln>
        </p:spPr>
      </p:sp>
      <p:sp>
        <p:nvSpPr>
          <p:cNvPr id="23" name="Text 20"/>
          <p:cNvSpPr/>
          <p:nvPr/>
        </p:nvSpPr>
        <p:spPr>
          <a:xfrm>
            <a:off x="7234238" y="5434013"/>
            <a:ext cx="161687"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4</a:t>
            </a:r>
            <a:endParaRPr lang="en-US" sz="1926" dirty="0"/>
          </a:p>
        </p:txBody>
      </p:sp>
      <p:sp>
        <p:nvSpPr>
          <p:cNvPr id="24" name="Text 21"/>
          <p:cNvSpPr/>
          <p:nvPr/>
        </p:nvSpPr>
        <p:spPr>
          <a:xfrm>
            <a:off x="8211622" y="5439132"/>
            <a:ext cx="2718792" cy="254794"/>
          </a:xfrm>
          <a:prstGeom prst="rect">
            <a:avLst/>
          </a:prstGeom>
          <a:noFill/>
          <a:ln/>
        </p:spPr>
        <p:txBody>
          <a:bodyPr wrap="none" rtlCol="0" anchor="t"/>
          <a:lstStyle/>
          <a:p>
            <a:pPr marL="0" indent="0" algn="l">
              <a:lnSpc>
                <a:spcPts val="2006"/>
              </a:lnSpc>
              <a:buNone/>
            </a:pPr>
            <a:r>
              <a:rPr lang="en-US" sz="1605" b="1" dirty="0">
                <a:solidFill>
                  <a:srgbClr val="403C4E"/>
                </a:solidFill>
                <a:latin typeface="Merriweather" pitchFamily="34" charset="0"/>
                <a:ea typeface="Merriweather" pitchFamily="34" charset="-122"/>
                <a:cs typeface="Merriweather" pitchFamily="34" charset="-120"/>
              </a:rPr>
              <a:t>Personalized Notifications</a:t>
            </a:r>
            <a:endParaRPr lang="en-US" sz="1605" dirty="0"/>
          </a:p>
        </p:txBody>
      </p:sp>
      <p:sp>
        <p:nvSpPr>
          <p:cNvPr id="25" name="Text 22"/>
          <p:cNvSpPr/>
          <p:nvPr/>
        </p:nvSpPr>
        <p:spPr>
          <a:xfrm>
            <a:off x="8211622" y="5791676"/>
            <a:ext cx="2975372" cy="1825228"/>
          </a:xfrm>
          <a:prstGeom prst="rect">
            <a:avLst/>
          </a:prstGeom>
          <a:noFill/>
          <a:ln/>
        </p:spPr>
        <p:txBody>
          <a:bodyPr wrap="square" rtlCol="0" anchor="t"/>
          <a:lstStyle/>
          <a:p>
            <a:pPr marL="0" indent="0" algn="l">
              <a:lnSpc>
                <a:spcPts val="2054"/>
              </a:lnSpc>
              <a:buNone/>
            </a:pPr>
            <a:r>
              <a:rPr lang="en-US" sz="1284" dirty="0">
                <a:solidFill>
                  <a:srgbClr val="403C4E"/>
                </a:solidFill>
                <a:latin typeface="Open Sans" pitchFamily="34" charset="0"/>
                <a:ea typeface="Open Sans" pitchFamily="34" charset="-122"/>
                <a:cs typeface="Open Sans" pitchFamily="34" charset="-120"/>
              </a:rPr>
              <a:t>Patients receive timely alerts and reminders about upcoming appointments, test results, prescription refills, and other important healthcare-related updates, ensuring they stay informed and engaged with their well-being.</a:t>
            </a:r>
            <a:endParaRPr lang="en-US" sz="128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682D77-A2CC-34F5-88AD-0EC3E70F63B1}"/>
              </a:ext>
            </a:extLst>
          </p:cNvPr>
          <p:cNvSpPr txBox="1"/>
          <p:nvPr/>
        </p:nvSpPr>
        <p:spPr>
          <a:xfrm>
            <a:off x="2642235" y="804654"/>
            <a:ext cx="9677400" cy="707886"/>
          </a:xfrm>
          <a:prstGeom prst="rect">
            <a:avLst/>
          </a:prstGeom>
          <a:noFill/>
        </p:spPr>
        <p:txBody>
          <a:bodyPr wrap="square">
            <a:spAutoFit/>
          </a:bodyPr>
          <a:lstStyle/>
          <a:p>
            <a:r>
              <a:rPr lang="en-IN" sz="4000" b="1" dirty="0">
                <a:latin typeface="Merriweather" panose="00000500000000000000" pitchFamily="2" charset="0"/>
                <a:cs typeface="Times New Roman" panose="02020603050405020304" pitchFamily="18" charset="0"/>
              </a:rPr>
              <a:t>IMPLEMENTATION:MERN STACK</a:t>
            </a:r>
          </a:p>
        </p:txBody>
      </p:sp>
      <p:sp>
        <p:nvSpPr>
          <p:cNvPr id="5" name="TextBox 4">
            <a:extLst>
              <a:ext uri="{FF2B5EF4-FFF2-40B4-BE49-F238E27FC236}">
                <a16:creationId xmlns:a16="http://schemas.microsoft.com/office/drawing/2014/main" id="{E7C102F3-D858-ACCE-E1A9-3F2DD955ED40}"/>
              </a:ext>
            </a:extLst>
          </p:cNvPr>
          <p:cNvSpPr txBox="1"/>
          <p:nvPr/>
        </p:nvSpPr>
        <p:spPr>
          <a:xfrm>
            <a:off x="2240280" y="3999637"/>
            <a:ext cx="7315200" cy="36933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EE568CC-2753-B38A-7040-B7590E9CBB06}"/>
              </a:ext>
            </a:extLst>
          </p:cNvPr>
          <p:cNvSpPr txBox="1"/>
          <p:nvPr/>
        </p:nvSpPr>
        <p:spPr>
          <a:xfrm>
            <a:off x="1150620" y="2382664"/>
            <a:ext cx="731520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FRONTEND</a:t>
            </a:r>
          </a:p>
        </p:txBody>
      </p:sp>
      <p:sp>
        <p:nvSpPr>
          <p:cNvPr id="10" name="Rectangle 3">
            <a:extLst>
              <a:ext uri="{FF2B5EF4-FFF2-40B4-BE49-F238E27FC236}">
                <a16:creationId xmlns:a16="http://schemas.microsoft.com/office/drawing/2014/main" id="{B9E4EDF2-2BE6-451C-A5DE-50D0ED66AD75}"/>
              </a:ext>
            </a:extLst>
          </p:cNvPr>
          <p:cNvSpPr>
            <a:spLocks noChangeArrowheads="1"/>
          </p:cNvSpPr>
          <p:nvPr/>
        </p:nvSpPr>
        <p:spPr bwMode="auto">
          <a:xfrm>
            <a:off x="1150620" y="3485912"/>
            <a:ext cx="1266063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 React.js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dynamic and responsive UI for users to search for doctors, view profiles, and book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React's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state and hooks to manage user interactions, form inputs, and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client-side routing for seamless navigation between pages (e.g., homepage, doctor listings, appointment booking).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10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996D1-5F8A-068B-A893-E5C2C53E3B16}"/>
              </a:ext>
            </a:extLst>
          </p:cNvPr>
          <p:cNvSpPr txBox="1"/>
          <p:nvPr/>
        </p:nvSpPr>
        <p:spPr>
          <a:xfrm>
            <a:off x="1108710" y="1709588"/>
            <a:ext cx="7315200" cy="646331"/>
          </a:xfrm>
          <a:prstGeom prst="rect">
            <a:avLst/>
          </a:prstGeom>
          <a:noFill/>
        </p:spPr>
        <p:txBody>
          <a:bodyPr wrap="square">
            <a:spAutoFit/>
          </a:bodyPr>
          <a:lstStyle/>
          <a:p>
            <a:r>
              <a:rPr lang="en-IN" sz="3600" b="1" dirty="0">
                <a:latin typeface="Merriweather" panose="00000500000000000000" pitchFamily="2" charset="0"/>
                <a:cs typeface="Times New Roman" panose="02020603050405020304" pitchFamily="18" charset="0"/>
              </a:rPr>
              <a:t>BACKEND</a:t>
            </a:r>
          </a:p>
        </p:txBody>
      </p:sp>
      <p:sp>
        <p:nvSpPr>
          <p:cNvPr id="6" name="Rectangle 1">
            <a:extLst>
              <a:ext uri="{FF2B5EF4-FFF2-40B4-BE49-F238E27FC236}">
                <a16:creationId xmlns:a16="http://schemas.microsoft.com/office/drawing/2014/main" id="{E15768CB-CBC6-7DE3-A1C5-F93A382BC3C5}"/>
              </a:ext>
            </a:extLst>
          </p:cNvPr>
          <p:cNvSpPr>
            <a:spLocks noChangeArrowheads="1"/>
          </p:cNvSpPr>
          <p:nvPr/>
        </p:nvSpPr>
        <p:spPr bwMode="auto">
          <a:xfrm>
            <a:off x="956310" y="3164234"/>
            <a:ext cx="1215009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 Node.js with Express.js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RESTful API: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backend services to handle requests such as user registration, login, appointment booking, and notifications.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&amp; Authorization: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user access with JWT (JSON Web Tokens) for protected routes like booking and profile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Logic:</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appointment scheduling, doctor availability, and payment processing.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05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27B4DD-112C-C51A-1524-2062BB4CE8CB}"/>
              </a:ext>
            </a:extLst>
          </p:cNvPr>
          <p:cNvSpPr txBox="1"/>
          <p:nvPr/>
        </p:nvSpPr>
        <p:spPr>
          <a:xfrm>
            <a:off x="1594485" y="1797692"/>
            <a:ext cx="11441430" cy="5355312"/>
          </a:xfrm>
          <a:prstGeom prst="rect">
            <a:avLst/>
          </a:prstGeom>
          <a:noFill/>
        </p:spPr>
        <p:txBody>
          <a:bodyPr wrap="square">
            <a:spAutoFit/>
          </a:bodyPr>
          <a:lstStyle/>
          <a:p>
            <a:r>
              <a:rPr lang="en-US" sz="3600" b="1" dirty="0">
                <a:latin typeface="Merriweather" panose="00000500000000000000" pitchFamily="2" charset="0"/>
              </a:rPr>
              <a:t>Database – MongoDB</a:t>
            </a:r>
          </a:p>
          <a:p>
            <a:endParaRPr lang="en-US" sz="2800" dirty="0"/>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Storage:</a:t>
            </a:r>
            <a:r>
              <a:rPr lang="en-US" sz="3200" dirty="0">
                <a:latin typeface="Times New Roman" panose="02020603050405020304" pitchFamily="18" charset="0"/>
                <a:cs typeface="Times New Roman" panose="02020603050405020304" pitchFamily="18" charset="0"/>
              </a:rPr>
              <a:t> Store user profiles, doctor details, appointment records, and feedback in a NoSQL database for flexible and scalable data management.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Real-Time Updates:</a:t>
            </a:r>
            <a:r>
              <a:rPr lang="en-US" sz="3200" dirty="0">
                <a:latin typeface="Times New Roman" panose="02020603050405020304" pitchFamily="18" charset="0"/>
                <a:cs typeface="Times New Roman" panose="02020603050405020304" pitchFamily="18" charset="0"/>
              </a:rPr>
              <a:t> Enable real-time booking updates and status changes using MongoDB’s document-based structure.</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Security:</a:t>
            </a:r>
            <a:r>
              <a:rPr lang="en-US" sz="3200" dirty="0">
                <a:latin typeface="Times New Roman" panose="02020603050405020304" pitchFamily="18" charset="0"/>
                <a:cs typeface="Times New Roman" panose="02020603050405020304" pitchFamily="18" charset="0"/>
              </a:rPr>
              <a:t> Ensure secure storage of sensitive user data, including medical history and payment details.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20639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D4476-D09A-522E-3E97-FC60A806FB86}"/>
              </a:ext>
            </a:extLst>
          </p:cNvPr>
          <p:cNvSpPr txBox="1"/>
          <p:nvPr/>
        </p:nvSpPr>
        <p:spPr>
          <a:xfrm>
            <a:off x="1114425" y="1763286"/>
            <a:ext cx="12401550" cy="5139869"/>
          </a:xfrm>
          <a:prstGeom prst="rect">
            <a:avLst/>
          </a:prstGeom>
          <a:noFill/>
        </p:spPr>
        <p:txBody>
          <a:bodyPr wrap="square">
            <a:spAutoFit/>
          </a:bodyPr>
          <a:lstStyle/>
          <a:p>
            <a:r>
              <a:rPr lang="en-US" sz="3600" b="1" dirty="0">
                <a:latin typeface="Merriweather" panose="00000500000000000000" pitchFamily="2" charset="0"/>
              </a:rPr>
              <a:t>Full-Stack Integration</a:t>
            </a:r>
          </a:p>
          <a:p>
            <a:endParaRPr lang="en-US" sz="3600" dirty="0"/>
          </a:p>
          <a:p>
            <a:pPr marL="742950" lvl="1" indent="-285750">
              <a:buFont typeface="+mj-lt"/>
              <a:buAutoNum type="arabicPeriod"/>
            </a:pPr>
            <a:r>
              <a:rPr lang="en-US" sz="3200" b="1" dirty="0">
                <a:latin typeface="Times New Roman" panose="02020603050405020304" pitchFamily="18" charset="0"/>
                <a:cs typeface="Times New Roman" panose="02020603050405020304" pitchFamily="18" charset="0"/>
              </a:rPr>
              <a:t>APIs and Frontend-Backend Communication:</a:t>
            </a:r>
            <a:r>
              <a:rPr lang="en-US" sz="3200" dirty="0">
                <a:latin typeface="Times New Roman" panose="02020603050405020304" pitchFamily="18" charset="0"/>
                <a:cs typeface="Times New Roman" panose="02020603050405020304" pitchFamily="18" charset="0"/>
              </a:rPr>
              <a:t> Use </a:t>
            </a:r>
            <a:r>
              <a:rPr lang="en-US" sz="3200" dirty="0" err="1">
                <a:latin typeface="Times New Roman" panose="02020603050405020304" pitchFamily="18" charset="0"/>
                <a:cs typeface="Times New Roman" panose="02020603050405020304" pitchFamily="18" charset="0"/>
              </a:rPr>
              <a:t>Axios</a:t>
            </a:r>
            <a:r>
              <a:rPr lang="en-US" sz="3200" dirty="0">
                <a:latin typeface="Times New Roman" panose="02020603050405020304" pitchFamily="18" charset="0"/>
                <a:cs typeface="Times New Roman" panose="02020603050405020304" pitchFamily="18" charset="0"/>
              </a:rPr>
              <a:t> or Fetch API to connect the frontend with backend services, ensuring smooth data flow.</a:t>
            </a:r>
          </a:p>
          <a:p>
            <a:pPr marL="742950" lvl="1" indent="-285750">
              <a:buFont typeface="+mj-lt"/>
              <a:buAutoNum type="arabicPeriod"/>
            </a:pPr>
            <a:r>
              <a:rPr lang="en-US" sz="3200" b="1" dirty="0">
                <a:latin typeface="Times New Roman" panose="02020603050405020304" pitchFamily="18" charset="0"/>
                <a:cs typeface="Times New Roman" panose="02020603050405020304" pitchFamily="18" charset="0"/>
              </a:rPr>
              <a:t>Real-Time Notifications:</a:t>
            </a:r>
            <a:r>
              <a:rPr lang="en-US" sz="3200" dirty="0">
                <a:latin typeface="Times New Roman" panose="02020603050405020304" pitchFamily="18" charset="0"/>
                <a:cs typeface="Times New Roman" panose="02020603050405020304" pitchFamily="18" charset="0"/>
              </a:rPr>
              <a:t> Implement email or SMS notifications using third-party APIs like Twilio for appointment reminders and updates.</a:t>
            </a:r>
          </a:p>
          <a:p>
            <a:pPr marL="742950" lvl="1" indent="-285750">
              <a:buFont typeface="+mj-lt"/>
              <a:buAutoNum type="arabicPeriod"/>
            </a:pPr>
            <a:r>
              <a:rPr lang="en-US" sz="3200" b="1" dirty="0">
                <a:latin typeface="Times New Roman" panose="02020603050405020304" pitchFamily="18" charset="0"/>
                <a:cs typeface="Times New Roman" panose="02020603050405020304" pitchFamily="18" charset="0"/>
              </a:rPr>
              <a:t>Deployment:</a:t>
            </a:r>
            <a:r>
              <a:rPr lang="en-US" sz="3200" dirty="0">
                <a:latin typeface="Times New Roman" panose="02020603050405020304" pitchFamily="18" charset="0"/>
                <a:cs typeface="Times New Roman" panose="02020603050405020304" pitchFamily="18" charset="0"/>
              </a:rPr>
              <a:t> Deploy the system on cloud platforms like AWS or Heroku, ensuring continuous availability and scalability.</a:t>
            </a:r>
          </a:p>
        </p:txBody>
      </p:sp>
    </p:spTree>
    <p:extLst>
      <p:ext uri="{BB962C8B-B14F-4D97-AF65-F5344CB8AC3E}">
        <p14:creationId xmlns:p14="http://schemas.microsoft.com/office/powerpoint/2010/main" val="361226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853</Words>
  <Application>Microsoft Office PowerPoint</Application>
  <PresentationFormat>Custom</PresentationFormat>
  <Paragraphs>68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Merriweather</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Pavithra Nandakumar</cp:lastModifiedBy>
  <cp:revision>6</cp:revision>
  <dcterms:created xsi:type="dcterms:W3CDTF">2024-04-24T11:56:13Z</dcterms:created>
  <dcterms:modified xsi:type="dcterms:W3CDTF">2024-10-24T10:03:12Z</dcterms:modified>
</cp:coreProperties>
</file>