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40"/>
  </p:notesMasterIdLst>
  <p:sldIdLst>
    <p:sldId id="256" r:id="rId2"/>
    <p:sldId id="257" r:id="rId3"/>
    <p:sldId id="258" r:id="rId4"/>
    <p:sldId id="287" r:id="rId5"/>
    <p:sldId id="285" r:id="rId6"/>
    <p:sldId id="259" r:id="rId7"/>
    <p:sldId id="260" r:id="rId8"/>
    <p:sldId id="282" r:id="rId9"/>
    <p:sldId id="283" r:id="rId10"/>
    <p:sldId id="264" r:id="rId11"/>
    <p:sldId id="267" r:id="rId12"/>
    <p:sldId id="265" r:id="rId13"/>
    <p:sldId id="266" r:id="rId14"/>
    <p:sldId id="298" r:id="rId15"/>
    <p:sldId id="299" r:id="rId16"/>
    <p:sldId id="292" r:id="rId17"/>
    <p:sldId id="293" r:id="rId18"/>
    <p:sldId id="294" r:id="rId19"/>
    <p:sldId id="291" r:id="rId20"/>
    <p:sldId id="296" r:id="rId21"/>
    <p:sldId id="297" r:id="rId22"/>
    <p:sldId id="286" r:id="rId23"/>
    <p:sldId id="288" r:id="rId24"/>
    <p:sldId id="289" r:id="rId25"/>
    <p:sldId id="262" r:id="rId26"/>
    <p:sldId id="263" r:id="rId27"/>
    <p:sldId id="269" r:id="rId28"/>
    <p:sldId id="272" r:id="rId29"/>
    <p:sldId id="273" r:id="rId30"/>
    <p:sldId id="274" r:id="rId31"/>
    <p:sldId id="278" r:id="rId32"/>
    <p:sldId id="275" r:id="rId33"/>
    <p:sldId id="276" r:id="rId34"/>
    <p:sldId id="270" r:id="rId35"/>
    <p:sldId id="279" r:id="rId36"/>
    <p:sldId id="280" r:id="rId37"/>
    <p:sldId id="281"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4" autoAdjust="0"/>
    <p:restoredTop sz="82189" autoAdjust="0"/>
  </p:normalViewPr>
  <p:slideViewPr>
    <p:cSldViewPr snapToGrid="0">
      <p:cViewPr varScale="1">
        <p:scale>
          <a:sx n="55" d="100"/>
          <a:sy n="55" d="100"/>
        </p:scale>
        <p:origin x="11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8CE41-8E80-422D-AC21-7309A6C96F5E}"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8AC0C-5BAF-4AA7-972F-A4E82AE132BD}" type="slidenum">
              <a:rPr lang="en-US" smtClean="0"/>
              <a:t>‹#›</a:t>
            </a:fld>
            <a:endParaRPr lang="en-US"/>
          </a:p>
        </p:txBody>
      </p:sp>
    </p:spTree>
    <p:extLst>
      <p:ext uri="{BB962C8B-B14F-4D97-AF65-F5344CB8AC3E}">
        <p14:creationId xmlns:p14="http://schemas.microsoft.com/office/powerpoint/2010/main" val="318873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rotein/AAY57281.1"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ell_surface_receptor"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en.wikipedia.org/wiki/Viral_replic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8AC0C-5BAF-4AA7-972F-A4E82AE132BD}" type="slidenum">
              <a:rPr lang="en-US" smtClean="0"/>
              <a:t>8</a:t>
            </a:fld>
            <a:endParaRPr lang="en-US"/>
          </a:p>
        </p:txBody>
      </p:sp>
    </p:spTree>
    <p:extLst>
      <p:ext uri="{BB962C8B-B14F-4D97-AF65-F5344CB8AC3E}">
        <p14:creationId xmlns:p14="http://schemas.microsoft.com/office/powerpoint/2010/main" val="258796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82828"/>
                </a:solidFill>
                <a:effectLst/>
                <a:latin typeface="MuseoSans"/>
              </a:rPr>
              <a:t>B-cells can neutralize pathogenic molecules by targeting them with extreme specificity using receptors secreted or expressed on their surface (antibodies). This is achieved via molecular interactions between the paratope (i.e., the antibody residues involved in the binding) and the interacting region (epitope) of its target molecule (antigen)</a:t>
            </a:r>
            <a:endParaRPr lang="en-US" dirty="0"/>
          </a:p>
        </p:txBody>
      </p:sp>
      <p:sp>
        <p:nvSpPr>
          <p:cNvPr id="4" name="Slide Number Placeholder 3"/>
          <p:cNvSpPr>
            <a:spLocks noGrp="1"/>
          </p:cNvSpPr>
          <p:nvPr>
            <p:ph type="sldNum" sz="quarter" idx="5"/>
          </p:nvPr>
        </p:nvSpPr>
        <p:spPr/>
        <p:txBody>
          <a:bodyPr/>
          <a:lstStyle/>
          <a:p>
            <a:fld id="{FAD8AC0C-5BAF-4AA7-972F-A4E82AE132BD}" type="slidenum">
              <a:rPr lang="en-US" smtClean="0"/>
              <a:t>9</a:t>
            </a:fld>
            <a:endParaRPr lang="en-US"/>
          </a:p>
        </p:txBody>
      </p:sp>
    </p:spTree>
    <p:extLst>
      <p:ext uri="{BB962C8B-B14F-4D97-AF65-F5344CB8AC3E}">
        <p14:creationId xmlns:p14="http://schemas.microsoft.com/office/powerpoint/2010/main" val="2250548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8AC0C-5BAF-4AA7-972F-A4E82AE132BD}" type="slidenum">
              <a:rPr lang="en-US" smtClean="0"/>
              <a:t>12</a:t>
            </a:fld>
            <a:endParaRPr lang="en-US"/>
          </a:p>
        </p:txBody>
      </p:sp>
    </p:spTree>
    <p:extLst>
      <p:ext uri="{BB962C8B-B14F-4D97-AF65-F5344CB8AC3E}">
        <p14:creationId xmlns:p14="http://schemas.microsoft.com/office/powerpoint/2010/main" val="195840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12121"/>
                </a:solidFill>
                <a:effectLst/>
                <a:latin typeface="Cambria" panose="02040503050406030204" pitchFamily="18" charset="0"/>
              </a:rPr>
              <a:t>the study concluded that, two 9-mer peptides could be the most effective B-cell epitopes of </a:t>
            </a:r>
            <a:r>
              <a:rPr lang="en-IN" b="0" i="0" u="sng" dirty="0">
                <a:solidFill>
                  <a:srgbClr val="376FAA"/>
                </a:solidFill>
                <a:effectLst/>
                <a:latin typeface="Cambria" panose="02040503050406030204" pitchFamily="18" charset="0"/>
                <a:hlinkClick r:id="rId3"/>
              </a:rPr>
              <a:t>AAY57281.1</a:t>
            </a:r>
            <a:r>
              <a:rPr lang="en-IN" b="0" i="0" dirty="0">
                <a:solidFill>
                  <a:srgbClr val="212121"/>
                </a:solidFill>
                <a:effectLst/>
                <a:latin typeface="Cambria" panose="02040503050406030204" pitchFamily="18" charset="0"/>
              </a:rPr>
              <a:t>. The results presented in this report matches known data for a potential B cell epitope (272-280) with more precision and sensitivity. This will reduce time and cost in finding a potential B cell epitope in a protein antigen.</a:t>
            </a:r>
            <a:endParaRPr lang="en-US" dirty="0"/>
          </a:p>
        </p:txBody>
      </p:sp>
      <p:sp>
        <p:nvSpPr>
          <p:cNvPr id="4" name="Slide Number Placeholder 3"/>
          <p:cNvSpPr>
            <a:spLocks noGrp="1"/>
          </p:cNvSpPr>
          <p:nvPr>
            <p:ph type="sldNum" sz="quarter" idx="5"/>
          </p:nvPr>
        </p:nvSpPr>
        <p:spPr/>
        <p:txBody>
          <a:bodyPr/>
          <a:lstStyle/>
          <a:p>
            <a:fld id="{FAD8AC0C-5BAF-4AA7-972F-A4E82AE132BD}" type="slidenum">
              <a:rPr lang="en-US" smtClean="0"/>
              <a:t>21</a:t>
            </a:fld>
            <a:endParaRPr lang="en-US"/>
          </a:p>
        </p:txBody>
      </p:sp>
    </p:spTree>
    <p:extLst>
      <p:ext uri="{BB962C8B-B14F-4D97-AF65-F5344CB8AC3E}">
        <p14:creationId xmlns:p14="http://schemas.microsoft.com/office/powerpoint/2010/main" val="1232161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363940"/>
                </a:solidFill>
                <a:effectLst/>
                <a:latin typeface="Libre Franklin" pitchFamily="2" charset="0"/>
              </a:rPr>
              <a:t>A polypeptide antigen (having multiple epitopes) is processed intracellularly by an antigen-presenting cell and a small peptide fragment is presented to a Th 1 cell. </a:t>
            </a:r>
          </a:p>
          <a:p>
            <a:pPr algn="l"/>
            <a:r>
              <a:rPr lang="en-IN" b="0" i="0" dirty="0">
                <a:solidFill>
                  <a:srgbClr val="363940"/>
                </a:solidFill>
                <a:effectLst/>
                <a:latin typeface="Libre Franklin" pitchFamily="2" charset="0"/>
              </a:rPr>
              <a:t>The T cell responds to the peptide by releasing cytokines which stimulates a B cell to produce antibodies specific to the peptide fragment and also express antigen-specific immunoglobulins on the cell surface.</a:t>
            </a:r>
          </a:p>
          <a:p>
            <a:pPr algn="l"/>
            <a:r>
              <a:rPr lang="en-IN" b="0" i="0" dirty="0">
                <a:solidFill>
                  <a:srgbClr val="363940"/>
                </a:solidFill>
                <a:effectLst/>
                <a:latin typeface="Libre Franklin" pitchFamily="2" charset="0"/>
              </a:rPr>
              <a:t>Surface immunoglobulin of B cells subsequently recognize the intact antigen, internalize it, and process it. But, in this case, B cell presents a new peptide epitope via MHC class II to a T cell, thereby initiating the production of different antibodies to a new epitope of the same antigen.</a:t>
            </a:r>
          </a:p>
          <a:p>
            <a:pPr algn="l"/>
            <a:r>
              <a:rPr lang="en-IN" b="0" i="0" dirty="0">
                <a:solidFill>
                  <a:srgbClr val="363940"/>
                </a:solidFill>
                <a:effectLst/>
                <a:latin typeface="Libre Franklin" pitchFamily="2" charset="0"/>
              </a:rPr>
              <a:t>This broadening of the immune response can target epitopes either within the same antigen (intramolecular spreading) or another antigen (intermolecular spreading). </a:t>
            </a:r>
          </a:p>
          <a:p>
            <a:pPr algn="l"/>
            <a:endParaRPr lang="en-IN" b="0" i="0" dirty="0">
              <a:solidFill>
                <a:srgbClr val="363940"/>
              </a:solidFill>
              <a:effectLst/>
              <a:latin typeface="Libre Franklin" pitchFamily="2" charset="0"/>
            </a:endParaRPr>
          </a:p>
          <a:p>
            <a:pPr algn="l"/>
            <a:r>
              <a:rPr lang="en-IN" b="0" i="0" dirty="0">
                <a:solidFill>
                  <a:srgbClr val="363940"/>
                </a:solidFill>
                <a:effectLst/>
                <a:latin typeface="Libre Franklin" pitchFamily="2" charset="0"/>
              </a:rPr>
              <a:t>Multiple factors are involved in the induction of epitope spreading, such as: </a:t>
            </a:r>
          </a:p>
          <a:p>
            <a:pPr algn="l">
              <a:buFont typeface="Arial" panose="020B0604020202020204" pitchFamily="34" charset="0"/>
              <a:buChar char="•"/>
            </a:pPr>
            <a:r>
              <a:rPr lang="en-IN" b="0" i="0" dirty="0">
                <a:solidFill>
                  <a:srgbClr val="363940"/>
                </a:solidFill>
                <a:effectLst/>
                <a:latin typeface="Libre Franklin" pitchFamily="2" charset="0"/>
              </a:rPr>
              <a:t>enhanced display of previously hidden antigenic determinants under the local inflammatory/cytokine environment</a:t>
            </a:r>
          </a:p>
          <a:p>
            <a:pPr algn="l">
              <a:buFont typeface="Arial" panose="020B0604020202020204" pitchFamily="34" charset="0"/>
              <a:buChar char="•"/>
            </a:pPr>
            <a:r>
              <a:rPr lang="en-IN" b="0" i="0" dirty="0">
                <a:solidFill>
                  <a:srgbClr val="363940"/>
                </a:solidFill>
                <a:effectLst/>
                <a:latin typeface="Libre Franklin" pitchFamily="2" charset="0"/>
              </a:rPr>
              <a:t>Release of self-antigens following tissue damage</a:t>
            </a:r>
          </a:p>
          <a:p>
            <a:pPr algn="l">
              <a:buFont typeface="Arial" panose="020B0604020202020204" pitchFamily="34" charset="0"/>
              <a:buChar char="•"/>
            </a:pPr>
            <a:r>
              <a:rPr lang="en-IN" b="0" i="0" dirty="0">
                <a:solidFill>
                  <a:srgbClr val="363940"/>
                </a:solidFill>
                <a:effectLst/>
                <a:latin typeface="Libre Franklin" pitchFamily="2" charset="0"/>
              </a:rPr>
              <a:t>Role played by B cells as antigen-presenting cells.</a:t>
            </a:r>
          </a:p>
          <a:p>
            <a:pPr algn="l"/>
            <a:endParaRPr lang="en-IN" b="0" i="0" dirty="0">
              <a:solidFill>
                <a:srgbClr val="363940"/>
              </a:solidFill>
              <a:effectLst/>
              <a:latin typeface="Libre Franklin" pitchFamily="2" charset="0"/>
            </a:endParaRPr>
          </a:p>
          <a:p>
            <a:endParaRPr lang="en-US" dirty="0"/>
          </a:p>
        </p:txBody>
      </p:sp>
      <p:sp>
        <p:nvSpPr>
          <p:cNvPr id="4" name="Slide Number Placeholder 3"/>
          <p:cNvSpPr>
            <a:spLocks noGrp="1"/>
          </p:cNvSpPr>
          <p:nvPr>
            <p:ph type="sldNum" sz="quarter" idx="5"/>
          </p:nvPr>
        </p:nvSpPr>
        <p:spPr/>
        <p:txBody>
          <a:bodyPr/>
          <a:lstStyle/>
          <a:p>
            <a:fld id="{FAD8AC0C-5BAF-4AA7-972F-A4E82AE132BD}" type="slidenum">
              <a:rPr lang="en-US" smtClean="0"/>
              <a:t>24</a:t>
            </a:fld>
            <a:endParaRPr lang="en-US"/>
          </a:p>
        </p:txBody>
      </p:sp>
    </p:spTree>
    <p:extLst>
      <p:ext uri="{BB962C8B-B14F-4D97-AF65-F5344CB8AC3E}">
        <p14:creationId xmlns:p14="http://schemas.microsoft.com/office/powerpoint/2010/main" val="226965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02124"/>
                </a:solidFill>
                <a:effectLst/>
                <a:latin typeface="arial" panose="020B0604020202020204" pitchFamily="34" charset="0"/>
              </a:rPr>
              <a:t>Follicular dendritic cells (FDCs) are </a:t>
            </a:r>
            <a:r>
              <a:rPr lang="en-IN" b="1" i="0" dirty="0">
                <a:solidFill>
                  <a:srgbClr val="202124"/>
                </a:solidFill>
                <a:effectLst/>
                <a:latin typeface="arial" panose="020B0604020202020204" pitchFamily="34" charset="0"/>
              </a:rPr>
              <a:t>stromal cells residing in primary follicles and in germinal </a:t>
            </a:r>
            <a:r>
              <a:rPr lang="en-IN" b="1" i="0" dirty="0" err="1">
                <a:solidFill>
                  <a:srgbClr val="202124"/>
                </a:solidFill>
                <a:effectLst/>
                <a:latin typeface="arial" panose="020B0604020202020204" pitchFamily="34" charset="0"/>
              </a:rPr>
              <a:t>centers</a:t>
            </a:r>
            <a:r>
              <a:rPr lang="en-IN" b="1" i="0" dirty="0">
                <a:solidFill>
                  <a:srgbClr val="202124"/>
                </a:solidFill>
                <a:effectLst/>
                <a:latin typeface="arial" panose="020B0604020202020204" pitchFamily="34" charset="0"/>
              </a:rPr>
              <a:t> of secondary and tertiary lymphoid organs</a:t>
            </a:r>
          </a:p>
          <a:p>
            <a:r>
              <a:rPr lang="en-IN" b="0" i="0" dirty="0">
                <a:solidFill>
                  <a:srgbClr val="202124"/>
                </a:solidFill>
                <a:effectLst/>
                <a:latin typeface="arial" panose="020B0604020202020204" pitchFamily="34" charset="0"/>
              </a:rPr>
              <a:t>There, they play a crucial role in B-cell activation and affinity maturation of antibodies</a:t>
            </a:r>
            <a:endParaRPr lang="en-IN" b="1" i="0" dirty="0">
              <a:solidFill>
                <a:srgbClr val="202124"/>
              </a:solidFill>
              <a:effectLst/>
              <a:latin typeface="arial" panose="020B0604020202020204" pitchFamily="34" charset="0"/>
            </a:endParaRPr>
          </a:p>
          <a:p>
            <a:r>
              <a:rPr lang="en-IN" b="0" i="0" dirty="0">
                <a:solidFill>
                  <a:srgbClr val="202124"/>
                </a:solidFill>
                <a:effectLst/>
                <a:latin typeface="arial" panose="020B0604020202020204" pitchFamily="34" charset="0"/>
              </a:rPr>
              <a:t>The FDC function is </a:t>
            </a:r>
            <a:r>
              <a:rPr lang="en-IN" b="1" i="0" dirty="0">
                <a:solidFill>
                  <a:srgbClr val="202124"/>
                </a:solidFill>
                <a:effectLst/>
                <a:latin typeface="arial" panose="020B0604020202020204" pitchFamily="34" charset="0"/>
              </a:rPr>
              <a:t>to bind and retain antigens by linking to complement and immune complexes and then present these antigens to germinal </a:t>
            </a:r>
            <a:r>
              <a:rPr lang="en-IN" b="1" i="0" dirty="0" err="1">
                <a:solidFill>
                  <a:srgbClr val="202124"/>
                </a:solidFill>
                <a:effectLst/>
                <a:latin typeface="arial" panose="020B0604020202020204" pitchFamily="34" charset="0"/>
              </a:rPr>
              <a:t>center</a:t>
            </a:r>
            <a:r>
              <a:rPr lang="en-IN" b="1" i="0" dirty="0">
                <a:solidFill>
                  <a:srgbClr val="202124"/>
                </a:solidFill>
                <a:effectLst/>
                <a:latin typeface="arial" panose="020B0604020202020204" pitchFamily="34" charset="0"/>
              </a:rPr>
              <a:t> B cells that start the secondary immune response</a:t>
            </a:r>
            <a:r>
              <a:rPr lang="en-IN" b="0" i="0" dirty="0">
                <a:solidFill>
                  <a:srgbClr val="202124"/>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FAD8AC0C-5BAF-4AA7-972F-A4E82AE132BD}" type="slidenum">
              <a:rPr lang="en-US" smtClean="0"/>
              <a:t>26</a:t>
            </a:fld>
            <a:endParaRPr lang="en-US"/>
          </a:p>
        </p:txBody>
      </p:sp>
    </p:spTree>
    <p:extLst>
      <p:ext uri="{BB962C8B-B14F-4D97-AF65-F5344CB8AC3E}">
        <p14:creationId xmlns:p14="http://schemas.microsoft.com/office/powerpoint/2010/main" val="267367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02122"/>
                </a:solidFill>
                <a:effectLst/>
                <a:latin typeface="Arial" panose="020B0604020202020204" pitchFamily="34" charset="0"/>
              </a:rPr>
              <a:t>In order to enter cells, pathogens such as circulating virus particles or extracellular bacteria use molecules on their surfaces to interact with the </a:t>
            </a:r>
            <a:r>
              <a:rPr lang="en-IN" b="0" i="0" u="none" strike="noStrike" dirty="0">
                <a:solidFill>
                  <a:srgbClr val="0645AD"/>
                </a:solidFill>
                <a:effectLst/>
                <a:latin typeface="Arial" panose="020B0604020202020204" pitchFamily="34" charset="0"/>
                <a:hlinkClick r:id="rId3" tooltip="Cell surface receptor"/>
              </a:rPr>
              <a:t>cell surface receptors</a:t>
            </a:r>
            <a:r>
              <a:rPr lang="en-IN" b="0" i="0" dirty="0">
                <a:solidFill>
                  <a:srgbClr val="202122"/>
                </a:solidFill>
                <a:effectLst/>
                <a:latin typeface="Arial" panose="020B0604020202020204" pitchFamily="34" charset="0"/>
              </a:rPr>
              <a:t> of their target cell which allows them to enter the cell and start their </a:t>
            </a:r>
            <a:r>
              <a:rPr lang="en-IN" b="0" i="0" u="none" strike="noStrike" dirty="0">
                <a:solidFill>
                  <a:srgbClr val="0645AD"/>
                </a:solidFill>
                <a:effectLst/>
                <a:latin typeface="Arial" panose="020B0604020202020204" pitchFamily="34" charset="0"/>
                <a:hlinkClick r:id="rId4" tooltip="Viral replication"/>
              </a:rPr>
              <a:t>replication cycle</a:t>
            </a:r>
            <a:r>
              <a:rPr lang="en-IN" b="0" i="0" dirty="0">
                <a:solidFill>
                  <a:srgbClr val="202122"/>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FAD8AC0C-5BAF-4AA7-972F-A4E82AE132BD}" type="slidenum">
              <a:rPr lang="en-US" smtClean="0"/>
              <a:t>29</a:t>
            </a:fld>
            <a:endParaRPr lang="en-US"/>
          </a:p>
        </p:txBody>
      </p:sp>
    </p:spTree>
    <p:extLst>
      <p:ext uri="{BB962C8B-B14F-4D97-AF65-F5344CB8AC3E}">
        <p14:creationId xmlns:p14="http://schemas.microsoft.com/office/powerpoint/2010/main" val="131747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8561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2837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45453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56271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7445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6718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3382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5394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7436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564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9/15/2022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7262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9/15/2022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85436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77" r:id="rId6"/>
    <p:sldLayoutId id="2147483773" r:id="rId7"/>
    <p:sldLayoutId id="2147483774" r:id="rId8"/>
    <p:sldLayoutId id="2147483775" r:id="rId9"/>
    <p:sldLayoutId id="2147483776" r:id="rId10"/>
    <p:sldLayoutId id="2147483778"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ysbio.unl.edu/SVMTriP/" TargetMode="External"/><Relationship Id="rId3" Type="http://schemas.openxmlformats.org/officeDocument/2006/relationships/hyperlink" Target="http://ccb.bmi.ac.cn/APCpred/" TargetMode="External"/><Relationship Id="rId7" Type="http://schemas.openxmlformats.org/officeDocument/2006/relationships/hyperlink" Target="http://www.imtech.res.in/raghava/bcepred/" TargetMode="External"/><Relationship Id="rId2" Type="http://schemas.openxmlformats.org/officeDocument/2006/relationships/hyperlink" Target="http://www.imtech.res.in/raghava/abcpred/" TargetMode="External"/><Relationship Id="rId1" Type="http://schemas.openxmlformats.org/officeDocument/2006/relationships/slideLayout" Target="../slideLayouts/slideLayout2.xml"/><Relationship Id="rId6" Type="http://schemas.openxmlformats.org/officeDocument/2006/relationships/hyperlink" Target="http://crdd.osdd.net/raghava/lbtope/" TargetMode="External"/><Relationship Id="rId5" Type="http://schemas.openxmlformats.org/officeDocument/2006/relationships/hyperlink" Target="http://www.cbs.dtu.dk/services/BepiPred" TargetMode="External"/><Relationship Id="rId4" Type="http://schemas.openxmlformats.org/officeDocument/2006/relationships/hyperlink" Target="http://ailab.ist.psu.edu/bcpred/"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ysbio.unl.edu/EPCES/" TargetMode="External"/><Relationship Id="rId3" Type="http://schemas.openxmlformats.org/officeDocument/2006/relationships/hyperlink" Target="http://pepito.proteomics.ics.uci.edu/" TargetMode="External"/><Relationship Id="rId7" Type="http://schemas.openxmlformats.org/officeDocument/2006/relationships/hyperlink" Target="http://www.imtech.res.in/raghava/cbtope/" TargetMode="External"/><Relationship Id="rId2" Type="http://schemas.openxmlformats.org/officeDocument/2006/relationships/hyperlink" Target="http://www.cbs.dtu.dk/services/DiscoTope-2.0/" TargetMode="External"/><Relationship Id="rId1" Type="http://schemas.openxmlformats.org/officeDocument/2006/relationships/slideLayout" Target="../slideLayouts/slideLayout2.xml"/><Relationship Id="rId6" Type="http://schemas.openxmlformats.org/officeDocument/2006/relationships/hyperlink" Target="http://epitopia.tau.ac.il/" TargetMode="External"/><Relationship Id="rId11" Type="http://schemas.openxmlformats.org/officeDocument/2006/relationships/hyperlink" Target="http://opig.stats.ox.ac.uk/webapps/sabdab-sabpred/EpiPred.php" TargetMode="External"/><Relationship Id="rId5" Type="http://schemas.openxmlformats.org/officeDocument/2006/relationships/hyperlink" Target="http://badd.tongji.edu.cn/seppa/" TargetMode="External"/><Relationship Id="rId10" Type="http://schemas.openxmlformats.org/officeDocument/2006/relationships/hyperlink" Target="http://www.ofranlab.org/PEASE" TargetMode="External"/><Relationship Id="rId4" Type="http://schemas.openxmlformats.org/officeDocument/2006/relationships/hyperlink" Target="http://tools.immuneepitope.org/ellipro/" TargetMode="External"/><Relationship Id="rId9" Type="http://schemas.openxmlformats.org/officeDocument/2006/relationships/hyperlink" Target="http://sysbio.unl.edu/EPSVR/"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fermi.utmb.edu/" TargetMode="External"/><Relationship Id="rId3" Type="http://schemas.openxmlformats.org/officeDocument/2006/relationships/hyperlink" Target="http://www.ddg-pharmfac.net/antijen/AntiJen/antijenhomepage.htm" TargetMode="External"/><Relationship Id="rId7" Type="http://schemas.openxmlformats.org/officeDocument/2006/relationships/hyperlink" Target="http://sedb.bicpu.edu.in/" TargetMode="External"/><Relationship Id="rId2" Type="http://schemas.openxmlformats.org/officeDocument/2006/relationships/hyperlink" Target="http://www.iedb.org/" TargetMode="External"/><Relationship Id="rId1" Type="http://schemas.openxmlformats.org/officeDocument/2006/relationships/slideLayout" Target="../slideLayouts/slideLayout2.xml"/><Relationship Id="rId6" Type="http://schemas.openxmlformats.org/officeDocument/2006/relationships/hyperlink" Target="http://www.imtech.res.in/raghava/bcipep/info.html" TargetMode="External"/><Relationship Id="rId5" Type="http://schemas.openxmlformats.org/officeDocument/2006/relationships/hyperlink" Target="http://www.rostlab.org/services/epitome/" TargetMode="External"/><Relationship Id="rId10" Type="http://schemas.openxmlformats.org/officeDocument/2006/relationships/hyperlink" Target="http://cvc.dfci.harvard.edu/flavi/" TargetMode="External"/><Relationship Id="rId4" Type="http://schemas.openxmlformats.org/officeDocument/2006/relationships/hyperlink" Target="http://immunet.cn/ced/" TargetMode="External"/><Relationship Id="rId9" Type="http://schemas.openxmlformats.org/officeDocument/2006/relationships/hyperlink" Target="http://www.hiv.lanl.gov/content/immunology/index.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pm"/><Relationship Id="rId2" Type="http://schemas.openxmlformats.org/officeDocument/2006/relationships/image" Target="../media/image22.ppm"/><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1155/2017/2680160" TargetMode="External"/><Relationship Id="rId7" Type="http://schemas.openxmlformats.org/officeDocument/2006/relationships/hyperlink" Target="https://amzn.to/2TXGUOX" TargetMode="External"/><Relationship Id="rId2" Type="http://schemas.openxmlformats.org/officeDocument/2006/relationships/hyperlink" Target="https://www.hindawi.com/journals/jir/2017/2680160/" TargetMode="External"/><Relationship Id="rId1" Type="http://schemas.openxmlformats.org/officeDocument/2006/relationships/slideLayout" Target="../slideLayouts/slideLayout2.xml"/><Relationship Id="rId6" Type="http://schemas.openxmlformats.org/officeDocument/2006/relationships/hyperlink" Target="https://somepomed.org/articulos/contents/mobipreview.htm?29/48/30471" TargetMode="External"/><Relationship Id="rId5" Type="http://schemas.openxmlformats.org/officeDocument/2006/relationships/hyperlink" Target="https://www.sigmaaldrich.com/technical-documents/articles/biology/antigens-epitopes-antibodies.html" TargetMode="External"/><Relationship Id="rId4" Type="http://schemas.openxmlformats.org/officeDocument/2006/relationships/hyperlink" Target="https://pubmed.ncbi.nlm.nih.gov/1148883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3">
            <a:extLst>
              <a:ext uri="{FF2B5EF4-FFF2-40B4-BE49-F238E27FC236}">
                <a16:creationId xmlns:a16="http://schemas.microsoft.com/office/drawing/2014/main" id="{1FBFB132-99D5-C0A9-F1B6-DE72AA6E50E7}"/>
              </a:ext>
            </a:extLst>
          </p:cNvPr>
          <p:cNvPicPr>
            <a:picLocks noChangeAspect="1"/>
          </p:cNvPicPr>
          <p:nvPr/>
        </p:nvPicPr>
        <p:blipFill rotWithShape="1">
          <a:blip r:embed="rId2"/>
          <a:srcRect l="1399" r="9712"/>
          <a:stretch/>
        </p:blipFill>
        <p:spPr>
          <a:xfrm>
            <a:off x="1" y="10"/>
            <a:ext cx="12192000" cy="6857989"/>
          </a:xfrm>
          <a:prstGeom prst="rect">
            <a:avLst/>
          </a:prstGeom>
        </p:spPr>
      </p:pic>
      <p:sp>
        <p:nvSpPr>
          <p:cNvPr id="93" name="Rectangle 92">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AB239-78DA-6486-7543-559C424FC434}"/>
              </a:ext>
            </a:extLst>
          </p:cNvPr>
          <p:cNvSpPr>
            <a:spLocks noGrp="1"/>
          </p:cNvSpPr>
          <p:nvPr>
            <p:ph type="ctrTitle"/>
          </p:nvPr>
        </p:nvSpPr>
        <p:spPr>
          <a:xfrm>
            <a:off x="1833541" y="990599"/>
            <a:ext cx="5619054" cy="4849091"/>
          </a:xfrm>
        </p:spPr>
        <p:txBody>
          <a:bodyPr vert="horz" lIns="91440" tIns="45720" rIns="91440" bIns="45720" rtlCol="0" anchor="ctr">
            <a:noAutofit/>
          </a:bodyPr>
          <a:lstStyle/>
          <a:p>
            <a:pPr algn="r"/>
            <a:r>
              <a:rPr lang="en-US" sz="2500" dirty="0">
                <a:solidFill>
                  <a:srgbClr val="FFFFFF"/>
                </a:solidFill>
              </a:rPr>
              <a:t>Epitopes</a:t>
            </a:r>
            <a:br>
              <a:rPr lang="en-US" sz="2500" dirty="0">
                <a:solidFill>
                  <a:srgbClr val="FFFFFF"/>
                </a:solidFill>
              </a:rPr>
            </a:br>
            <a:r>
              <a:rPr lang="en-US" sz="2500" dirty="0">
                <a:solidFill>
                  <a:srgbClr val="FFFFFF"/>
                </a:solidFill>
              </a:rPr>
              <a:t>Affinity maturation</a:t>
            </a:r>
            <a:br>
              <a:rPr lang="en-US" sz="2500" dirty="0">
                <a:solidFill>
                  <a:srgbClr val="FFFFFF"/>
                </a:solidFill>
              </a:rPr>
            </a:br>
            <a:r>
              <a:rPr lang="en-US" sz="2500" dirty="0">
                <a:solidFill>
                  <a:srgbClr val="FFFFFF"/>
                </a:solidFill>
              </a:rPr>
              <a:t>Recognition of antigen by B cells Neutralizing Antibody </a:t>
            </a:r>
            <a:br>
              <a:rPr lang="en-US" sz="2500" dirty="0">
                <a:solidFill>
                  <a:srgbClr val="FFFFFF"/>
                </a:solidFill>
              </a:rPr>
            </a:br>
            <a:r>
              <a:rPr lang="en-US" sz="2500" dirty="0">
                <a:solidFill>
                  <a:srgbClr val="FFFFFF"/>
                </a:solidFill>
              </a:rPr>
              <a:t> </a:t>
            </a:r>
          </a:p>
        </p:txBody>
      </p:sp>
      <p:cxnSp>
        <p:nvCxnSpPr>
          <p:cNvPr id="95" name="Straight Connector 94">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3C5C70B7-DE05-C3CC-D23D-AA5A843EB9AB}"/>
              </a:ext>
            </a:extLst>
          </p:cNvPr>
          <p:cNvSpPr txBox="1">
            <a:spLocks/>
          </p:cNvSpPr>
          <p:nvPr/>
        </p:nvSpPr>
        <p:spPr>
          <a:xfrm>
            <a:off x="3168484" y="4575067"/>
            <a:ext cx="4284111" cy="596761"/>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accent1"/>
                </a:solidFill>
                <a:latin typeface="+mn-lt"/>
                <a:ea typeface="+mn-ea"/>
                <a:cs typeface="+mn-cs"/>
              </a:defRPr>
            </a:lvl1pPr>
            <a:lvl2pPr marL="457200" indent="0" algn="ctr" defTabSz="914400" rtl="0" eaLnBrk="1" latinLnBrk="0" hangingPunct="1">
              <a:lnSpc>
                <a:spcPct val="14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14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14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14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solidFill>
                  <a:schemeClr val="bg2"/>
                </a:solidFill>
              </a:rPr>
              <a:t>Dr. (Ms.) Sonali Correa </a:t>
            </a:r>
          </a:p>
        </p:txBody>
      </p:sp>
    </p:spTree>
    <p:extLst>
      <p:ext uri="{BB962C8B-B14F-4D97-AF65-F5344CB8AC3E}">
        <p14:creationId xmlns:p14="http://schemas.microsoft.com/office/powerpoint/2010/main" val="366029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C9D9-AC81-84FB-8DF8-194474D0599E}"/>
              </a:ext>
            </a:extLst>
          </p:cNvPr>
          <p:cNvSpPr>
            <a:spLocks noGrp="1"/>
          </p:cNvSpPr>
          <p:nvPr>
            <p:ph type="title"/>
          </p:nvPr>
        </p:nvSpPr>
        <p:spPr/>
        <p:txBody>
          <a:bodyPr/>
          <a:lstStyle/>
          <a:p>
            <a:r>
              <a:rPr lang="en-US" dirty="0"/>
              <a:t>Epitope mapping</a:t>
            </a:r>
          </a:p>
        </p:txBody>
      </p:sp>
      <p:sp>
        <p:nvSpPr>
          <p:cNvPr id="3" name="Content Placeholder 2">
            <a:extLst>
              <a:ext uri="{FF2B5EF4-FFF2-40B4-BE49-F238E27FC236}">
                <a16:creationId xmlns:a16="http://schemas.microsoft.com/office/drawing/2014/main" id="{AE731CCF-D41A-0485-5472-E8099AD9F8AA}"/>
              </a:ext>
            </a:extLst>
          </p:cNvPr>
          <p:cNvSpPr>
            <a:spLocks noGrp="1"/>
          </p:cNvSpPr>
          <p:nvPr>
            <p:ph idx="1"/>
          </p:nvPr>
        </p:nvSpPr>
        <p:spPr/>
        <p:txBody>
          <a:bodyPr/>
          <a:lstStyle/>
          <a:p>
            <a:r>
              <a:rPr lang="en-IN" dirty="0"/>
              <a:t>Epitope mapping is the process of experimentally identifying the binding site, or "epitope", of an antibody on its target antigen (usually, on a protein).</a:t>
            </a:r>
          </a:p>
          <a:p>
            <a:r>
              <a:rPr lang="en-IN" dirty="0"/>
              <a:t>Identification and characterization of antibody binding sites aid in the discovery and development of new therapeutics, vaccines, and diagnostics</a:t>
            </a:r>
          </a:p>
          <a:p>
            <a:r>
              <a:rPr lang="en-IN" dirty="0"/>
              <a:t>epitope characterization can also help elucidate the mechanism of binding for an antibody and can strengthen intellectual property (patent) protection</a:t>
            </a:r>
            <a:endParaRPr lang="en-US" dirty="0"/>
          </a:p>
          <a:p>
            <a:r>
              <a:rPr lang="en-IN" dirty="0"/>
              <a:t>Experimental epitope mapping data can be incorporated into robust algorithms to facilitate in silico </a:t>
            </a:r>
            <a:r>
              <a:rPr lang="en-IN" b="1" dirty="0"/>
              <a:t>prediction of B-cell epitopes based on sequence and/or structural data</a:t>
            </a:r>
          </a:p>
          <a:p>
            <a:endParaRPr lang="en-IN" dirty="0"/>
          </a:p>
        </p:txBody>
      </p:sp>
    </p:spTree>
    <p:extLst>
      <p:ext uri="{BB962C8B-B14F-4D97-AF65-F5344CB8AC3E}">
        <p14:creationId xmlns:p14="http://schemas.microsoft.com/office/powerpoint/2010/main" val="419160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EF53-7C61-4821-F512-AC41E7690E38}"/>
              </a:ext>
            </a:extLst>
          </p:cNvPr>
          <p:cNvSpPr>
            <a:spLocks noGrp="1"/>
          </p:cNvSpPr>
          <p:nvPr>
            <p:ph type="title"/>
          </p:nvPr>
        </p:nvSpPr>
        <p:spPr/>
        <p:txBody>
          <a:bodyPr/>
          <a:lstStyle/>
          <a:p>
            <a:r>
              <a:rPr lang="en-US" dirty="0"/>
              <a:t>Epitope data benefits</a:t>
            </a:r>
          </a:p>
        </p:txBody>
      </p:sp>
      <p:pic>
        <p:nvPicPr>
          <p:cNvPr id="4098" name="Picture 2">
            <a:extLst>
              <a:ext uri="{FF2B5EF4-FFF2-40B4-BE49-F238E27FC236}">
                <a16:creationId xmlns:a16="http://schemas.microsoft.com/office/drawing/2014/main" id="{7D212AC3-32CD-C69A-51F5-0EB233E57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737" y="2520904"/>
            <a:ext cx="4825618" cy="356456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1A014CB-E1C4-3505-ACA4-07B80C9CB34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11497" y="2332340"/>
            <a:ext cx="4558302" cy="37531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13C123-5C21-35C5-1FC6-439134309B6E}"/>
              </a:ext>
            </a:extLst>
          </p:cNvPr>
          <p:cNvSpPr txBox="1"/>
          <p:nvPr/>
        </p:nvSpPr>
        <p:spPr>
          <a:xfrm>
            <a:off x="700635" y="1943401"/>
            <a:ext cx="6092890" cy="369332"/>
          </a:xfrm>
          <a:prstGeom prst="rect">
            <a:avLst/>
          </a:prstGeom>
          <a:noFill/>
        </p:spPr>
        <p:txBody>
          <a:bodyPr wrap="square">
            <a:spAutoFit/>
          </a:bodyPr>
          <a:lstStyle/>
          <a:p>
            <a:r>
              <a:rPr lang="en-IN" b="1" i="0" dirty="0">
                <a:solidFill>
                  <a:srgbClr val="065994"/>
                </a:solidFill>
                <a:effectLst/>
                <a:latin typeface="Lato" panose="020F0502020204030203" pitchFamily="34" charset="0"/>
              </a:rPr>
              <a:t>Epitopes Differentiate Mechanism of Action</a:t>
            </a:r>
            <a:endParaRPr lang="en-US" dirty="0"/>
          </a:p>
        </p:txBody>
      </p:sp>
      <p:sp>
        <p:nvSpPr>
          <p:cNvPr id="7" name="TextBox 6">
            <a:extLst>
              <a:ext uri="{FF2B5EF4-FFF2-40B4-BE49-F238E27FC236}">
                <a16:creationId xmlns:a16="http://schemas.microsoft.com/office/drawing/2014/main" id="{8E4A0641-C490-42EF-A905-155AB26F168C}"/>
              </a:ext>
            </a:extLst>
          </p:cNvPr>
          <p:cNvSpPr txBox="1"/>
          <p:nvPr/>
        </p:nvSpPr>
        <p:spPr>
          <a:xfrm>
            <a:off x="6433159" y="1923794"/>
            <a:ext cx="5035446" cy="369332"/>
          </a:xfrm>
          <a:prstGeom prst="rect">
            <a:avLst/>
          </a:prstGeom>
          <a:noFill/>
        </p:spPr>
        <p:txBody>
          <a:bodyPr wrap="square">
            <a:spAutoFit/>
          </a:bodyPr>
          <a:lstStyle/>
          <a:p>
            <a:r>
              <a:rPr lang="en-IN" b="1" i="0" dirty="0">
                <a:solidFill>
                  <a:srgbClr val="065994"/>
                </a:solidFill>
                <a:effectLst/>
                <a:latin typeface="Lato" panose="020F0502020204030203" pitchFamily="34" charset="0"/>
              </a:rPr>
              <a:t>Epitope Maps Strengthen Intellectual Property</a:t>
            </a:r>
            <a:endParaRPr lang="en-US" dirty="0"/>
          </a:p>
        </p:txBody>
      </p:sp>
    </p:spTree>
    <p:extLst>
      <p:ext uri="{BB962C8B-B14F-4D97-AF65-F5344CB8AC3E}">
        <p14:creationId xmlns:p14="http://schemas.microsoft.com/office/powerpoint/2010/main" val="238282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CA3C-EE5B-EB0A-442E-C44C2F43DE0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08CE8F2-F46D-87BF-BA41-2076770E4409}"/>
              </a:ext>
            </a:extLst>
          </p:cNvPr>
          <p:cNvSpPr>
            <a:spLocks noGrp="1"/>
          </p:cNvSpPr>
          <p:nvPr>
            <p:ph idx="1"/>
          </p:nvPr>
        </p:nvSpPr>
        <p:spPr>
          <a:xfrm>
            <a:off x="700636" y="1856935"/>
            <a:ext cx="7317950" cy="3734654"/>
          </a:xfrm>
        </p:spPr>
        <p:txBody>
          <a:bodyPr>
            <a:normAutofit fontScale="77500" lnSpcReduction="20000"/>
          </a:bodyPr>
          <a:lstStyle/>
          <a:p>
            <a:r>
              <a:rPr lang="en-IN" b="1" dirty="0"/>
              <a:t>X-ray co-crystallography and cryogenic electron microscopy (cryo-EM)</a:t>
            </a:r>
          </a:p>
          <a:p>
            <a:pPr lvl="1"/>
            <a:r>
              <a:rPr lang="en-IN" dirty="0"/>
              <a:t>X-ray co-crystallography has historically been regarded as the gold-standard approach for epitope mapping because it allows direct visualization of the interaction between the antigen and antibody. Cryo-EM can similarly provide high-resolution maps of antibody-antigen interactions</a:t>
            </a:r>
          </a:p>
          <a:p>
            <a:r>
              <a:rPr lang="en-IN" b="1" dirty="0"/>
              <a:t>Array-based oligo-peptide scanning</a:t>
            </a:r>
          </a:p>
          <a:p>
            <a:pPr lvl="1"/>
            <a:r>
              <a:rPr lang="en-IN" dirty="0"/>
              <a:t> Also known as overlapping peptide scan or </a:t>
            </a:r>
            <a:r>
              <a:rPr lang="en-IN" dirty="0" err="1"/>
              <a:t>pepscan</a:t>
            </a:r>
            <a:r>
              <a:rPr lang="en-IN" dirty="0"/>
              <a:t> analysis, this technique uses a library of oligo-peptide sequences from overlapping and non-overlapping segments of a target protein, and tests for their ability to bind the antibody of interest. </a:t>
            </a:r>
          </a:p>
          <a:p>
            <a:r>
              <a:rPr lang="en-IN" b="1" dirty="0"/>
              <a:t>Site-directed mutagenesis mapping</a:t>
            </a:r>
          </a:p>
          <a:p>
            <a:pPr lvl="1"/>
            <a:r>
              <a:rPr lang="en-IN" dirty="0"/>
              <a:t> The molecular biological technique of site-directed mutagenesis (SDM) can be used to enable epitope mapping. In SDM, systematic mutations of amino acids are introduced into the sequence of the target protein. </a:t>
            </a:r>
          </a:p>
        </p:txBody>
      </p:sp>
      <p:grpSp>
        <p:nvGrpSpPr>
          <p:cNvPr id="13" name="Group 12">
            <a:extLst>
              <a:ext uri="{FF2B5EF4-FFF2-40B4-BE49-F238E27FC236}">
                <a16:creationId xmlns:a16="http://schemas.microsoft.com/office/drawing/2014/main" id="{4D69ED23-6D32-3052-1D74-3691C2A887F1}"/>
              </a:ext>
            </a:extLst>
          </p:cNvPr>
          <p:cNvGrpSpPr/>
          <p:nvPr/>
        </p:nvGrpSpPr>
        <p:grpSpPr>
          <a:xfrm>
            <a:off x="8085558" y="922096"/>
            <a:ext cx="3657599" cy="4737961"/>
            <a:chOff x="8085558" y="922096"/>
            <a:chExt cx="3657599" cy="4737961"/>
          </a:xfrm>
        </p:grpSpPr>
        <p:pic>
          <p:nvPicPr>
            <p:cNvPr id="2056" name="Picture 8" descr="Epitope Mapping">
              <a:extLst>
                <a:ext uri="{FF2B5EF4-FFF2-40B4-BE49-F238E27FC236}">
                  <a16:creationId xmlns:a16="http://schemas.microsoft.com/office/drawing/2014/main" id="{839315A9-BAB6-7D8A-7E8F-89C3D61CB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558" y="922096"/>
              <a:ext cx="3328666" cy="4072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59F359-5E6C-FC0F-F140-946D7B1CADF4}"/>
                </a:ext>
              </a:extLst>
            </p:cNvPr>
            <p:cNvSpPr txBox="1"/>
            <p:nvPr/>
          </p:nvSpPr>
          <p:spPr>
            <a:xfrm>
              <a:off x="8085558" y="5059893"/>
              <a:ext cx="3657599" cy="600164"/>
            </a:xfrm>
            <a:prstGeom prst="rect">
              <a:avLst/>
            </a:prstGeom>
            <a:noFill/>
          </p:spPr>
          <p:txBody>
            <a:bodyPr wrap="square">
              <a:spAutoFit/>
            </a:bodyPr>
            <a:lstStyle/>
            <a:p>
              <a:r>
                <a:rPr lang="en-IN" sz="1100" b="0" i="0" dirty="0">
                  <a:solidFill>
                    <a:srgbClr val="666666"/>
                  </a:solidFill>
                  <a:effectLst/>
                </a:rPr>
                <a:t>Cryo-EM structure of the C144-S complex illustrates a distinct VH3-53 </a:t>
              </a:r>
              <a:r>
                <a:rPr lang="en-IN" sz="1100" b="0" i="0" dirty="0" err="1">
                  <a:solidFill>
                    <a:srgbClr val="666666"/>
                  </a:solidFill>
                  <a:effectLst/>
                </a:rPr>
                <a:t>NAb</a:t>
              </a:r>
              <a:r>
                <a:rPr lang="en-IN" sz="1100" b="0" i="0" dirty="0">
                  <a:solidFill>
                    <a:srgbClr val="666666"/>
                  </a:solidFill>
                  <a:effectLst/>
                </a:rPr>
                <a:t> binding mode. (Barnes C O, </a:t>
              </a:r>
              <a:r>
                <a:rPr lang="en-IN" sz="1100" b="0" i="1" dirty="0">
                  <a:solidFill>
                    <a:srgbClr val="666666"/>
                  </a:solidFill>
                  <a:effectLst/>
                </a:rPr>
                <a:t>et al</a:t>
              </a:r>
              <a:r>
                <a:rPr lang="en-IN" sz="1100" b="0" i="0" dirty="0">
                  <a:solidFill>
                    <a:srgbClr val="666666"/>
                  </a:solidFill>
                  <a:effectLst/>
                </a:rPr>
                <a:t>. 2020)</a:t>
              </a:r>
              <a:endParaRPr lang="en-US" sz="1100" dirty="0"/>
            </a:p>
          </p:txBody>
        </p:sp>
      </p:grpSp>
      <p:pic>
        <p:nvPicPr>
          <p:cNvPr id="2054" name="Picture 6" descr="Epitope mapping array - how it works">
            <a:extLst>
              <a:ext uri="{FF2B5EF4-FFF2-40B4-BE49-F238E27FC236}">
                <a16:creationId xmlns:a16="http://schemas.microsoft.com/office/drawing/2014/main" id="{9F709A97-949E-DBFE-55E9-6BDF150D4A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8586" y="889100"/>
            <a:ext cx="3781425" cy="46482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D941AE29-E152-8C8C-2F4B-67FA22A70920}"/>
              </a:ext>
            </a:extLst>
          </p:cNvPr>
          <p:cNvGrpSpPr/>
          <p:nvPr/>
        </p:nvGrpSpPr>
        <p:grpSpPr>
          <a:xfrm>
            <a:off x="8018586" y="2040305"/>
            <a:ext cx="4025777" cy="3331795"/>
            <a:chOff x="8018586" y="2038760"/>
            <a:chExt cx="4149923" cy="3544278"/>
          </a:xfrm>
        </p:grpSpPr>
        <p:pic>
          <p:nvPicPr>
            <p:cNvPr id="9" name="Picture 8" descr="Chart&#10;&#10;Description automatically generated">
              <a:extLst>
                <a:ext uri="{FF2B5EF4-FFF2-40B4-BE49-F238E27FC236}">
                  <a16:creationId xmlns:a16="http://schemas.microsoft.com/office/drawing/2014/main" id="{BAD4DB65-FF44-F7D7-417B-683F0B4824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8586" y="2038760"/>
              <a:ext cx="4149923" cy="2792654"/>
            </a:xfrm>
            <a:prstGeom prst="rect">
              <a:avLst/>
            </a:prstGeom>
          </p:spPr>
        </p:pic>
        <p:sp>
          <p:nvSpPr>
            <p:cNvPr id="11" name="TextBox 10">
              <a:extLst>
                <a:ext uri="{FF2B5EF4-FFF2-40B4-BE49-F238E27FC236}">
                  <a16:creationId xmlns:a16="http://schemas.microsoft.com/office/drawing/2014/main" id="{687E57EC-8440-E83F-8A09-64267664FCFA}"/>
                </a:ext>
              </a:extLst>
            </p:cNvPr>
            <p:cNvSpPr txBox="1"/>
            <p:nvPr/>
          </p:nvSpPr>
          <p:spPr>
            <a:xfrm>
              <a:off x="8073075" y="4813597"/>
              <a:ext cx="4040945" cy="769441"/>
            </a:xfrm>
            <a:prstGeom prst="rect">
              <a:avLst/>
            </a:prstGeom>
            <a:noFill/>
          </p:spPr>
          <p:txBody>
            <a:bodyPr wrap="square">
              <a:spAutoFit/>
            </a:bodyPr>
            <a:lstStyle/>
            <a:p>
              <a:pPr algn="l"/>
              <a:r>
                <a:rPr lang="en-IN" sz="1100" b="0" i="0" dirty="0">
                  <a:solidFill>
                    <a:srgbClr val="111111"/>
                  </a:solidFill>
                  <a:effectLst/>
                  <a:latin typeface="Roboto" panose="02000000000000000000" pitchFamily="2" charset="0"/>
                </a:rPr>
                <a:t> Mapping of putative epitopes recognized by LASV </a:t>
              </a:r>
              <a:r>
                <a:rPr lang="en-IN" sz="1100" b="0" i="0" dirty="0" err="1">
                  <a:solidFill>
                    <a:srgbClr val="111111"/>
                  </a:solidFill>
                  <a:effectLst/>
                  <a:latin typeface="Roboto" panose="02000000000000000000" pitchFamily="2" charset="0"/>
                </a:rPr>
                <a:t>mAbs</a:t>
              </a:r>
              <a:r>
                <a:rPr lang="en-IN" sz="1100" b="0" i="0" dirty="0">
                  <a:solidFill>
                    <a:srgbClr val="111111"/>
                  </a:solidFill>
                  <a:effectLst/>
                  <a:latin typeface="Roboto" panose="02000000000000000000" pitchFamily="2" charset="0"/>
                </a:rPr>
                <a:t> by site-directed mutagenesis. Wild-type recombinant LASV GPC was engineered with altered amino-acid sequences to map putative B-cell epitopes on LASV glycoproteins.</a:t>
              </a:r>
            </a:p>
          </p:txBody>
        </p:sp>
      </p:grpSp>
    </p:spTree>
    <p:extLst>
      <p:ext uri="{BB962C8B-B14F-4D97-AF65-F5344CB8AC3E}">
        <p14:creationId xmlns:p14="http://schemas.microsoft.com/office/powerpoint/2010/main" val="219375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2E204-B67C-7C5A-3E13-FB4381B7EE9E}"/>
              </a:ext>
            </a:extLst>
          </p:cNvPr>
          <p:cNvSpPr>
            <a:spLocks noGrp="1"/>
          </p:cNvSpPr>
          <p:nvPr>
            <p:ph idx="1"/>
          </p:nvPr>
        </p:nvSpPr>
        <p:spPr>
          <a:xfrm>
            <a:off x="743497" y="970830"/>
            <a:ext cx="5828753" cy="4916340"/>
          </a:xfrm>
        </p:spPr>
        <p:txBody>
          <a:bodyPr>
            <a:normAutofit fontScale="70000" lnSpcReduction="20000"/>
          </a:bodyPr>
          <a:lstStyle/>
          <a:p>
            <a:r>
              <a:rPr lang="en-IN" b="1" dirty="0"/>
              <a:t>High-throughput shotgun mutagenesis epitope mapping</a:t>
            </a:r>
          </a:p>
          <a:p>
            <a:r>
              <a:rPr lang="en-IN" dirty="0"/>
              <a:t>Shotgun mutagenesis is a high-throughput approach for mapping the epitopes of </a:t>
            </a:r>
            <a:r>
              <a:rPr lang="en-IN" dirty="0" err="1"/>
              <a:t>mAbs</a:t>
            </a:r>
            <a:r>
              <a:rPr lang="en-IN" dirty="0"/>
              <a:t>. The shotgun mutagenesis technique begins with the creation of a mutation library of the entire target antigen, with each clone containing a unique amino acid mutation (typically an alanine substitution) Hundreds of plasmid clones from the library are individually arrayed in 384-well microplates, expressed in human cells, and tested for antibody binding. Amino acids of the target required for antibody binding are identified by a loss of immunoreactivity. These residues are mapped onto structures of the target protein to visualize the epitope.</a:t>
            </a:r>
          </a:p>
          <a:p>
            <a:r>
              <a:rPr lang="en-IN" b="1" dirty="0"/>
              <a:t>Hydrogen–deuterium exchange (HDX). </a:t>
            </a:r>
          </a:p>
          <a:p>
            <a:r>
              <a:rPr lang="en-IN" dirty="0"/>
              <a:t>This method gives information about the solvent accessibility of various parts of the antigen and antibody, demonstrating reduced solvent accessibility in regions of protein-protein interactions. One of its advantages is that it determines the interaction site of the antigen-antibody complex in its native solution, and does not introduce any modifications (e.g. mutation) to either the antigen or the antibody.</a:t>
            </a:r>
            <a:endParaRPr lang="en-US" dirty="0"/>
          </a:p>
          <a:p>
            <a:endParaRPr lang="en-US" dirty="0"/>
          </a:p>
        </p:txBody>
      </p:sp>
      <p:pic>
        <p:nvPicPr>
          <p:cNvPr id="3074" name="Picture 2" descr="High-Throughput Alanine Scanning: Epitope Mapping and Engineering Complex  Membrane Proteins by Comprehensive Mutagenesis: Genetic Engineering &amp;  Biotechnology News: Vol 32, No 12">
            <a:extLst>
              <a:ext uri="{FF2B5EF4-FFF2-40B4-BE49-F238E27FC236}">
                <a16:creationId xmlns:a16="http://schemas.microsoft.com/office/drawing/2014/main" id="{CA700ABE-3409-D1E6-A473-2BF9BFA1D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2536" y="819969"/>
            <a:ext cx="3944854" cy="52180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Diagram&#10;&#10;Description automatically generated">
            <a:extLst>
              <a:ext uri="{FF2B5EF4-FFF2-40B4-BE49-F238E27FC236}">
                <a16:creationId xmlns:a16="http://schemas.microsoft.com/office/drawing/2014/main" id="{D6CBE0F5-CB50-047A-0D46-5F4FFAFA6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383" y="2126277"/>
            <a:ext cx="5064985" cy="2605445"/>
          </a:xfrm>
          <a:prstGeom prst="rect">
            <a:avLst/>
          </a:prstGeom>
        </p:spPr>
      </p:pic>
    </p:spTree>
    <p:extLst>
      <p:ext uri="{BB962C8B-B14F-4D97-AF65-F5344CB8AC3E}">
        <p14:creationId xmlns:p14="http://schemas.microsoft.com/office/powerpoint/2010/main" val="352167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60432-AA7C-5D59-F9C9-2F637CBBADCB}"/>
              </a:ext>
            </a:extLst>
          </p:cNvPr>
          <p:cNvSpPr>
            <a:spLocks noGrp="1"/>
          </p:cNvSpPr>
          <p:nvPr>
            <p:ph type="title"/>
          </p:nvPr>
        </p:nvSpPr>
        <p:spPr>
          <a:xfrm>
            <a:off x="695325" y="897753"/>
            <a:ext cx="3635046" cy="1575391"/>
          </a:xfrm>
        </p:spPr>
        <p:txBody>
          <a:bodyPr>
            <a:normAutofit/>
          </a:bodyPr>
          <a:lstStyle/>
          <a:p>
            <a:r>
              <a:rPr lang="en-US" dirty="0"/>
              <a:t>Epitope binning</a:t>
            </a:r>
          </a:p>
        </p:txBody>
      </p:sp>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7BAE41-53DF-C592-F1BA-EEF402F4F261}"/>
              </a:ext>
            </a:extLst>
          </p:cNvPr>
          <p:cNvSpPr>
            <a:spLocks noGrp="1"/>
          </p:cNvSpPr>
          <p:nvPr>
            <p:ph idx="1"/>
          </p:nvPr>
        </p:nvSpPr>
        <p:spPr>
          <a:xfrm>
            <a:off x="695325" y="2459982"/>
            <a:ext cx="4553224" cy="3500265"/>
          </a:xfrm>
        </p:spPr>
        <p:txBody>
          <a:bodyPr>
            <a:noAutofit/>
          </a:bodyPr>
          <a:lstStyle/>
          <a:p>
            <a:pPr>
              <a:lnSpc>
                <a:spcPct val="110000"/>
              </a:lnSpc>
            </a:pPr>
            <a:r>
              <a:rPr lang="en-IN" sz="1500" dirty="0"/>
              <a:t>Epitope binning is a technique used to cluster different monoclonal antibodies by the specific region on the antigen that is recognized by the antibody.</a:t>
            </a:r>
          </a:p>
          <a:p>
            <a:pPr>
              <a:lnSpc>
                <a:spcPct val="110000"/>
              </a:lnSpc>
            </a:pPr>
            <a:r>
              <a:rPr lang="en-IN" sz="1500" dirty="0"/>
              <a:t>Epitope binning is generally referenced as epitope mapping or epitope characterization in the literature. </a:t>
            </a:r>
          </a:p>
          <a:p>
            <a:pPr>
              <a:lnSpc>
                <a:spcPct val="110000"/>
              </a:lnSpc>
            </a:pPr>
            <a:r>
              <a:rPr lang="en-IN" sz="1500" dirty="0"/>
              <a:t>In epitope binning, you determine which of your </a:t>
            </a:r>
            <a:r>
              <a:rPr lang="en-IN" sz="1500" b="1" dirty="0"/>
              <a:t>different antibodies can bind to your antigens </a:t>
            </a:r>
            <a:r>
              <a:rPr lang="en-IN" sz="1500" dirty="0"/>
              <a:t>simultaneously, therefore recognise non-overlapping epitopes</a:t>
            </a:r>
          </a:p>
          <a:p>
            <a:pPr>
              <a:lnSpc>
                <a:spcPct val="110000"/>
              </a:lnSpc>
            </a:pPr>
            <a:r>
              <a:rPr lang="en-IN" sz="1500" dirty="0"/>
              <a:t>Epitope binning immunoassays using surface plasmon resonance (SPR) can and should be deployed in the development of new potential drug candidates.</a:t>
            </a:r>
          </a:p>
          <a:p>
            <a:pPr>
              <a:lnSpc>
                <a:spcPct val="110000"/>
              </a:lnSpc>
            </a:pPr>
            <a:endParaRPr lang="en-US" sz="1500" dirty="0"/>
          </a:p>
        </p:txBody>
      </p:sp>
      <p:pic>
        <p:nvPicPr>
          <p:cNvPr id="7" name="Picture 6" descr="Diagram&#10;&#10;Description automatically generated">
            <a:extLst>
              <a:ext uri="{FF2B5EF4-FFF2-40B4-BE49-F238E27FC236}">
                <a16:creationId xmlns:a16="http://schemas.microsoft.com/office/drawing/2014/main" id="{5455CE51-2587-CF9E-E287-082147665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532" y="723899"/>
            <a:ext cx="6003485" cy="5410200"/>
          </a:xfrm>
          <a:prstGeom prst="rect">
            <a:avLst/>
          </a:prstGeom>
        </p:spPr>
      </p:pic>
    </p:spTree>
    <p:extLst>
      <p:ext uri="{BB962C8B-B14F-4D97-AF65-F5344CB8AC3E}">
        <p14:creationId xmlns:p14="http://schemas.microsoft.com/office/powerpoint/2010/main" val="82889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B58A2BB-292F-8CA7-3932-F4AF8DF9866A}"/>
              </a:ext>
            </a:extLst>
          </p:cNvPr>
          <p:cNvGraphicFramePr>
            <a:graphicFrameLocks noGrp="1"/>
          </p:cNvGraphicFramePr>
          <p:nvPr>
            <p:ph idx="1"/>
            <p:extLst>
              <p:ext uri="{D42A27DB-BD31-4B8C-83A1-F6EECF244321}">
                <p14:modId xmlns:p14="http://schemas.microsoft.com/office/powerpoint/2010/main" val="1061191210"/>
              </p:ext>
            </p:extLst>
          </p:nvPr>
        </p:nvGraphicFramePr>
        <p:xfrm>
          <a:off x="750093" y="2973514"/>
          <a:ext cx="10691812" cy="1992098"/>
        </p:xfrm>
        <a:graphic>
          <a:graphicData uri="http://schemas.openxmlformats.org/drawingml/2006/table">
            <a:tbl>
              <a:tblPr/>
              <a:tblGrid>
                <a:gridCol w="2672953">
                  <a:extLst>
                    <a:ext uri="{9D8B030D-6E8A-4147-A177-3AD203B41FA5}">
                      <a16:colId xmlns:a16="http://schemas.microsoft.com/office/drawing/2014/main" val="2731727288"/>
                    </a:ext>
                  </a:extLst>
                </a:gridCol>
                <a:gridCol w="2672953">
                  <a:extLst>
                    <a:ext uri="{9D8B030D-6E8A-4147-A177-3AD203B41FA5}">
                      <a16:colId xmlns:a16="http://schemas.microsoft.com/office/drawing/2014/main" val="2618251145"/>
                    </a:ext>
                  </a:extLst>
                </a:gridCol>
                <a:gridCol w="2672953">
                  <a:extLst>
                    <a:ext uri="{9D8B030D-6E8A-4147-A177-3AD203B41FA5}">
                      <a16:colId xmlns:a16="http://schemas.microsoft.com/office/drawing/2014/main" val="1978022025"/>
                    </a:ext>
                  </a:extLst>
                </a:gridCol>
                <a:gridCol w="2672953">
                  <a:extLst>
                    <a:ext uri="{9D8B030D-6E8A-4147-A177-3AD203B41FA5}">
                      <a16:colId xmlns:a16="http://schemas.microsoft.com/office/drawing/2014/main" val="2177688415"/>
                    </a:ext>
                  </a:extLst>
                </a:gridCol>
              </a:tblGrid>
              <a:tr h="1978196">
                <a:tc>
                  <a:txBody>
                    <a:bodyPr/>
                    <a:lstStyle/>
                    <a:p>
                      <a:pPr algn="l" fontAlgn="t"/>
                      <a:r>
                        <a:rPr lang="en-IN" sz="1800" b="1" i="0" kern="1200" dirty="0">
                          <a:solidFill>
                            <a:schemeClr val="bg1"/>
                          </a:solidFill>
                          <a:effectLst/>
                          <a:latin typeface="+mn-lt"/>
                          <a:ea typeface="+mn-ea"/>
                          <a:cs typeface="+mn-cs"/>
                        </a:rPr>
                        <a:t>①</a:t>
                      </a:r>
                      <a:endParaRPr lang="en-IN" sz="1700" b="1" dirty="0">
                        <a:solidFill>
                          <a:schemeClr val="bg1"/>
                        </a:solidFill>
                        <a:effectLst/>
                        <a:latin typeface="Roman Bold"/>
                      </a:endParaRPr>
                    </a:p>
                    <a:p>
                      <a:pPr algn="l" fontAlgn="t"/>
                      <a:r>
                        <a:rPr lang="en-IN" sz="1700" b="1" dirty="0">
                          <a:solidFill>
                            <a:srgbClr val="FFFFFF"/>
                          </a:solidFill>
                          <a:effectLst/>
                          <a:latin typeface="Roman Bold"/>
                        </a:rPr>
                        <a:t>Assay setup according to the specific program</a:t>
                      </a:r>
                      <a:endParaRPr lang="en-IN" sz="1700" dirty="0">
                        <a:solidFill>
                          <a:srgbClr val="FFFFFF"/>
                        </a:solidFill>
                        <a:effectLst/>
                      </a:endParaRPr>
                    </a:p>
                  </a:txBody>
                  <a:tcPr marL="107123" marR="107123" marT="89269" marB="89269">
                    <a:lnL>
                      <a:noFill/>
                    </a:lnL>
                    <a:lnR w="9525" cap="flat" cmpd="sng" algn="ctr">
                      <a:solidFill>
                        <a:srgbClr val="FFFFFF"/>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12345E"/>
                    </a:solidFill>
                  </a:tcPr>
                </a:tc>
                <a:tc>
                  <a:txBody>
                    <a:bodyPr/>
                    <a:lstStyle/>
                    <a:p>
                      <a:pPr algn="l" fontAlgn="t"/>
                      <a:r>
                        <a:rPr lang="en-IN" sz="1700" b="1" dirty="0">
                          <a:solidFill>
                            <a:srgbClr val="FFFFFF"/>
                          </a:solidFill>
                          <a:effectLst/>
                          <a:latin typeface="Roman Bold"/>
                        </a:rPr>
                        <a:t>②</a:t>
                      </a:r>
                      <a:br>
                        <a:rPr lang="en-IN" sz="1700" dirty="0">
                          <a:solidFill>
                            <a:srgbClr val="FFFFFF"/>
                          </a:solidFill>
                          <a:effectLst/>
                        </a:rPr>
                      </a:br>
                      <a:r>
                        <a:rPr lang="en-IN" sz="1700" b="1" dirty="0">
                          <a:solidFill>
                            <a:srgbClr val="FFFFFF"/>
                          </a:solidFill>
                          <a:effectLst/>
                          <a:latin typeface="Roman Bold"/>
                        </a:rPr>
                        <a:t>Mutagenesis of the target protein</a:t>
                      </a:r>
                      <a:endParaRPr lang="en-IN" sz="1700" dirty="0">
                        <a:solidFill>
                          <a:srgbClr val="FFFFFF"/>
                        </a:solidFill>
                        <a:effectLst/>
                      </a:endParaRPr>
                    </a:p>
                  </a:txBody>
                  <a:tcPr marL="107123" marR="107123" marT="89269" marB="8926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12345E"/>
                    </a:solidFill>
                  </a:tcPr>
                </a:tc>
                <a:tc>
                  <a:txBody>
                    <a:bodyPr/>
                    <a:lstStyle/>
                    <a:p>
                      <a:pPr algn="l" fontAlgn="t"/>
                      <a:r>
                        <a:rPr lang="en-IN" sz="1700" b="1" dirty="0">
                          <a:solidFill>
                            <a:srgbClr val="FFFFFF"/>
                          </a:solidFill>
                          <a:effectLst/>
                          <a:latin typeface="Roman Bold"/>
                        </a:rPr>
                        <a:t>③</a:t>
                      </a:r>
                      <a:br>
                        <a:rPr lang="en-IN" sz="1700" dirty="0">
                          <a:solidFill>
                            <a:srgbClr val="FFFFFF"/>
                          </a:solidFill>
                          <a:effectLst/>
                        </a:rPr>
                      </a:br>
                      <a:r>
                        <a:rPr lang="en-IN" sz="1700" b="1" dirty="0">
                          <a:solidFill>
                            <a:srgbClr val="FFFFFF"/>
                          </a:solidFill>
                          <a:effectLst/>
                          <a:latin typeface="Roman Bold"/>
                        </a:rPr>
                        <a:t>Antibody screening with the designed mutation array</a:t>
                      </a:r>
                      <a:endParaRPr lang="en-IN" sz="1700" dirty="0">
                        <a:solidFill>
                          <a:srgbClr val="FFFFFF"/>
                        </a:solidFill>
                        <a:effectLst/>
                      </a:endParaRPr>
                    </a:p>
                  </a:txBody>
                  <a:tcPr marL="107123" marR="107123" marT="89269" marB="89269">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12345E"/>
                    </a:solidFill>
                  </a:tcPr>
                </a:tc>
                <a:tc>
                  <a:txBody>
                    <a:bodyPr/>
                    <a:lstStyle/>
                    <a:p>
                      <a:pPr algn="l" fontAlgn="t"/>
                      <a:r>
                        <a:rPr lang="en-IN" sz="1700" b="1" dirty="0">
                          <a:solidFill>
                            <a:srgbClr val="FFFFFF"/>
                          </a:solidFill>
                          <a:effectLst/>
                          <a:latin typeface="Roman Bold"/>
                        </a:rPr>
                        <a:t>④</a:t>
                      </a:r>
                      <a:br>
                        <a:rPr lang="en-IN" sz="1700" dirty="0">
                          <a:solidFill>
                            <a:srgbClr val="FFFFFF"/>
                          </a:solidFill>
                          <a:effectLst/>
                        </a:rPr>
                      </a:br>
                      <a:r>
                        <a:rPr lang="en-IN" sz="1700" b="1" dirty="0">
                          <a:solidFill>
                            <a:srgbClr val="FFFFFF"/>
                          </a:solidFill>
                          <a:effectLst/>
                          <a:latin typeface="Roman Bold"/>
                        </a:rPr>
                        <a:t>Deliver final report including graphical representation of the epitope data, identification of critical residues, and mapped epitope.</a:t>
                      </a:r>
                      <a:endParaRPr lang="en-IN" sz="1700" dirty="0">
                        <a:solidFill>
                          <a:srgbClr val="FFFFFF"/>
                        </a:solidFill>
                        <a:effectLst/>
                      </a:endParaRPr>
                    </a:p>
                  </a:txBody>
                  <a:tcPr marL="107123" marR="107123" marT="89269" marB="89269">
                    <a:lnL w="9525" cap="flat" cmpd="sng" algn="ctr">
                      <a:solidFill>
                        <a:srgbClr val="FFFFFF"/>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12345E"/>
                    </a:solidFill>
                  </a:tcPr>
                </a:tc>
                <a:extLst>
                  <a:ext uri="{0D108BD9-81ED-4DB2-BD59-A6C34878D82A}">
                    <a16:rowId xmlns:a16="http://schemas.microsoft.com/office/drawing/2014/main" val="2664742147"/>
                  </a:ext>
                </a:extLst>
              </a:tr>
            </a:tbl>
          </a:graphicData>
        </a:graphic>
      </p:graphicFrame>
      <p:pic>
        <p:nvPicPr>
          <p:cNvPr id="22530" name="Picture 2" descr="Epitope Binning and Mapping - Creative Biolabs">
            <a:extLst>
              <a:ext uri="{FF2B5EF4-FFF2-40B4-BE49-F238E27FC236}">
                <a16:creationId xmlns:a16="http://schemas.microsoft.com/office/drawing/2014/main" id="{8574A0A1-0C44-773D-B902-FDB0280F0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2" y="364313"/>
            <a:ext cx="7762875" cy="2524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8DD5ECA-634E-9B16-6FF7-6046468DCA75}"/>
              </a:ext>
            </a:extLst>
          </p:cNvPr>
          <p:cNvSpPr txBox="1"/>
          <p:nvPr/>
        </p:nvSpPr>
        <p:spPr>
          <a:xfrm>
            <a:off x="750093" y="5050688"/>
            <a:ext cx="6096000" cy="1754326"/>
          </a:xfrm>
          <a:prstGeom prst="rect">
            <a:avLst/>
          </a:prstGeom>
          <a:noFill/>
        </p:spPr>
        <p:txBody>
          <a:bodyPr wrap="square">
            <a:spAutoFit/>
          </a:bodyPr>
          <a:lstStyle/>
          <a:p>
            <a:pPr algn="l">
              <a:buFont typeface="Arial" panose="020B0604020202020204" pitchFamily="34" charset="0"/>
              <a:buChar char="•"/>
            </a:pPr>
            <a:r>
              <a:rPr lang="en-IN" b="0" i="0">
                <a:solidFill>
                  <a:srgbClr val="444444"/>
                </a:solidFill>
                <a:effectLst/>
                <a:latin typeface="Roman"/>
              </a:rPr>
              <a:t>State-of-the-art array-based SPR for high throughput epitope binning;</a:t>
            </a:r>
          </a:p>
          <a:p>
            <a:pPr algn="l">
              <a:buFont typeface="Arial" panose="020B0604020202020204" pitchFamily="34" charset="0"/>
              <a:buChar char="•"/>
            </a:pPr>
            <a:r>
              <a:rPr lang="en-IN" b="0" i="0">
                <a:solidFill>
                  <a:srgbClr val="444444"/>
                </a:solidFill>
                <a:effectLst/>
                <a:latin typeface="Roman"/>
              </a:rPr>
              <a:t>BLI platform-based Octet system;</a:t>
            </a:r>
          </a:p>
          <a:p>
            <a:pPr algn="l">
              <a:buFont typeface="Arial" panose="020B0604020202020204" pitchFamily="34" charset="0"/>
              <a:buChar char="•"/>
            </a:pPr>
            <a:r>
              <a:rPr lang="en-IN" b="0" i="0">
                <a:solidFill>
                  <a:srgbClr val="444444"/>
                </a:solidFill>
                <a:effectLst/>
                <a:latin typeface="Roman"/>
              </a:rPr>
              <a:t>Biacore system;</a:t>
            </a:r>
          </a:p>
          <a:p>
            <a:pPr algn="l">
              <a:buFont typeface="Arial" panose="020B0604020202020204" pitchFamily="34" charset="0"/>
              <a:buChar char="•"/>
            </a:pPr>
            <a:r>
              <a:rPr lang="en-IN" b="0" i="0">
                <a:solidFill>
                  <a:srgbClr val="444444"/>
                </a:solidFill>
                <a:effectLst/>
                <a:latin typeface="Roman"/>
              </a:rPr>
              <a:t>IBIS MX96&amp;CFM platform;</a:t>
            </a:r>
          </a:p>
          <a:p>
            <a:pPr algn="l">
              <a:buFont typeface="Arial" panose="020B0604020202020204" pitchFamily="34" charset="0"/>
              <a:buChar char="•"/>
            </a:pPr>
            <a:r>
              <a:rPr lang="en-IN" b="0" i="0">
                <a:solidFill>
                  <a:srgbClr val="444444"/>
                </a:solidFill>
                <a:effectLst/>
                <a:latin typeface="Roman"/>
              </a:rPr>
              <a:t>ProteOn platform.</a:t>
            </a:r>
            <a:endParaRPr lang="en-IN" b="0" i="0" dirty="0">
              <a:solidFill>
                <a:srgbClr val="444444"/>
              </a:solidFill>
              <a:effectLst/>
              <a:latin typeface="Roman"/>
            </a:endParaRPr>
          </a:p>
        </p:txBody>
      </p:sp>
      <p:sp>
        <p:nvSpPr>
          <p:cNvPr id="8" name="TextBox 7">
            <a:extLst>
              <a:ext uri="{FF2B5EF4-FFF2-40B4-BE49-F238E27FC236}">
                <a16:creationId xmlns:a16="http://schemas.microsoft.com/office/drawing/2014/main" id="{A37F5CAA-5880-6C63-3D94-4821A8570F6E}"/>
              </a:ext>
            </a:extLst>
          </p:cNvPr>
          <p:cNvSpPr txBox="1"/>
          <p:nvPr/>
        </p:nvSpPr>
        <p:spPr>
          <a:xfrm>
            <a:off x="6648451" y="5189187"/>
            <a:ext cx="5543549" cy="1477328"/>
          </a:xfrm>
          <a:prstGeom prst="rect">
            <a:avLst/>
          </a:prstGeom>
          <a:noFill/>
        </p:spPr>
        <p:txBody>
          <a:bodyPr wrap="square">
            <a:spAutoFit/>
          </a:bodyPr>
          <a:lstStyle/>
          <a:p>
            <a:r>
              <a:rPr lang="en-IN" b="1" i="1" dirty="0">
                <a:effectLst/>
                <a:latin typeface="Roman Bold"/>
              </a:rPr>
              <a:t>Epitope binning and mapping service will greatly support the mechanism of action understanding and the intellectual property claims of clients’ antibodies which can further facilitate your biologics drug discovery and development.”</a:t>
            </a:r>
            <a:endParaRPr lang="en-US" dirty="0"/>
          </a:p>
        </p:txBody>
      </p:sp>
    </p:spTree>
    <p:extLst>
      <p:ext uri="{BB962C8B-B14F-4D97-AF65-F5344CB8AC3E}">
        <p14:creationId xmlns:p14="http://schemas.microsoft.com/office/powerpoint/2010/main" val="358488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3546-3B6A-08A6-E6EE-3A4BA66FA845}"/>
              </a:ext>
            </a:extLst>
          </p:cNvPr>
          <p:cNvSpPr>
            <a:spLocks noGrp="1"/>
          </p:cNvSpPr>
          <p:nvPr>
            <p:ph type="title"/>
          </p:nvPr>
        </p:nvSpPr>
        <p:spPr/>
        <p:txBody>
          <a:bodyPr/>
          <a:lstStyle/>
          <a:p>
            <a:r>
              <a:rPr lang="en-US" dirty="0"/>
              <a:t>B-Cell epitope prediction (in silico)</a:t>
            </a:r>
          </a:p>
        </p:txBody>
      </p:sp>
      <p:sp>
        <p:nvSpPr>
          <p:cNvPr id="3" name="Content Placeholder 2">
            <a:extLst>
              <a:ext uri="{FF2B5EF4-FFF2-40B4-BE49-F238E27FC236}">
                <a16:creationId xmlns:a16="http://schemas.microsoft.com/office/drawing/2014/main" id="{0181E3CA-9055-B78C-D2F2-6AD1A4682836}"/>
              </a:ext>
            </a:extLst>
          </p:cNvPr>
          <p:cNvSpPr>
            <a:spLocks noGrp="1"/>
          </p:cNvSpPr>
          <p:nvPr>
            <p:ph idx="1"/>
          </p:nvPr>
        </p:nvSpPr>
        <p:spPr/>
        <p:txBody>
          <a:bodyPr/>
          <a:lstStyle/>
          <a:p>
            <a:r>
              <a:rPr lang="en-IN" dirty="0"/>
              <a:t>methods for continuous epitope prediction combine two or more residue properties with machine learning approaches</a:t>
            </a:r>
          </a:p>
          <a:p>
            <a:r>
              <a:rPr lang="en-IN" dirty="0"/>
              <a:t>prediction methods can be divided based on the level of input information to methods based on antigen sequence and methods based on 3D structure of antigen. Structure-based methods significantly outperform sequence-based methods</a:t>
            </a:r>
          </a:p>
          <a:p>
            <a:r>
              <a:rPr lang="en-IN" dirty="0"/>
              <a:t>existing prediction methods are not accurate enough and annotate general immunogenic/epitope-like regions on the antigen</a:t>
            </a:r>
          </a:p>
          <a:p>
            <a:r>
              <a:rPr lang="en-IN" dirty="0"/>
              <a:t>consensus of various B-cell epitope prediction methods ensures greater accuracy of the results</a:t>
            </a:r>
            <a:endParaRPr lang="en-US" dirty="0"/>
          </a:p>
        </p:txBody>
      </p:sp>
    </p:spTree>
    <p:extLst>
      <p:ext uri="{BB962C8B-B14F-4D97-AF65-F5344CB8AC3E}">
        <p14:creationId xmlns:p14="http://schemas.microsoft.com/office/powerpoint/2010/main" val="408241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DF99E-0295-AF16-CC16-70DE7165F7C5}"/>
              </a:ext>
            </a:extLst>
          </p:cNvPr>
          <p:cNvSpPr>
            <a:spLocks noGrp="1"/>
          </p:cNvSpPr>
          <p:nvPr>
            <p:ph type="title"/>
          </p:nvPr>
        </p:nvSpPr>
        <p:spPr>
          <a:xfrm>
            <a:off x="695325" y="888999"/>
            <a:ext cx="10798176" cy="1051914"/>
          </a:xfrm>
        </p:spPr>
        <p:txBody>
          <a:bodyPr>
            <a:normAutofit/>
          </a:bodyPr>
          <a:lstStyle/>
          <a:p>
            <a:r>
              <a:rPr lang="en-IN" sz="4000" dirty="0"/>
              <a:t>Prediction of </a:t>
            </a:r>
            <a:r>
              <a:rPr lang="en-US" dirty="0"/>
              <a:t>continuous </a:t>
            </a:r>
            <a:r>
              <a:rPr lang="en-IN" sz="4000" dirty="0"/>
              <a:t>B-Cell Epitopes</a:t>
            </a:r>
            <a:endParaRPr lang="en-US" dirty="0"/>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EF73550A-ABCA-EE0D-9447-36C1196D4668}"/>
              </a:ext>
            </a:extLst>
          </p:cNvPr>
          <p:cNvGraphicFramePr>
            <a:graphicFrameLocks noGrp="1"/>
          </p:cNvGraphicFramePr>
          <p:nvPr>
            <p:ph idx="1"/>
            <p:extLst>
              <p:ext uri="{D42A27DB-BD31-4B8C-83A1-F6EECF244321}">
                <p14:modId xmlns:p14="http://schemas.microsoft.com/office/powerpoint/2010/main" val="1561972884"/>
              </p:ext>
            </p:extLst>
          </p:nvPr>
        </p:nvGraphicFramePr>
        <p:xfrm>
          <a:off x="800100" y="2319568"/>
          <a:ext cx="10629901" cy="3771440"/>
        </p:xfrm>
        <a:graphic>
          <a:graphicData uri="http://schemas.openxmlformats.org/drawingml/2006/table">
            <a:tbl>
              <a:tblPr firstRow="1" bandRow="1"/>
              <a:tblGrid>
                <a:gridCol w="2323208">
                  <a:extLst>
                    <a:ext uri="{9D8B030D-6E8A-4147-A177-3AD203B41FA5}">
                      <a16:colId xmlns:a16="http://schemas.microsoft.com/office/drawing/2014/main" val="1705003513"/>
                    </a:ext>
                  </a:extLst>
                </a:gridCol>
                <a:gridCol w="5445755">
                  <a:extLst>
                    <a:ext uri="{9D8B030D-6E8A-4147-A177-3AD203B41FA5}">
                      <a16:colId xmlns:a16="http://schemas.microsoft.com/office/drawing/2014/main" val="3922747527"/>
                    </a:ext>
                  </a:extLst>
                </a:gridCol>
                <a:gridCol w="2860938">
                  <a:extLst>
                    <a:ext uri="{9D8B030D-6E8A-4147-A177-3AD203B41FA5}">
                      <a16:colId xmlns:a16="http://schemas.microsoft.com/office/drawing/2014/main" val="3826864669"/>
                    </a:ext>
                  </a:extLst>
                </a:gridCol>
              </a:tblGrid>
              <a:tr h="471430">
                <a:tc>
                  <a:txBody>
                    <a:bodyPr/>
                    <a:lstStyle/>
                    <a:p>
                      <a:pPr algn="l" fontAlgn="auto"/>
                      <a:r>
                        <a:rPr lang="en-IN" sz="2100" b="1">
                          <a:effectLst/>
                        </a:rPr>
                        <a:t>Tool</a:t>
                      </a:r>
                    </a:p>
                  </a:txBody>
                  <a:tcPr marL="101553" marR="101553" marT="50776" marB="50776" anchor="ctr">
                    <a:lnL>
                      <a:noFill/>
                    </a:lnL>
                    <a:lnR>
                      <a:noFill/>
                    </a:lnR>
                    <a:lnT>
                      <a:noFill/>
                    </a:lnT>
                    <a:lnB>
                      <a:noFill/>
                    </a:lnB>
                    <a:solidFill>
                      <a:srgbClr val="FFFCF0"/>
                    </a:solidFill>
                  </a:tcPr>
                </a:tc>
                <a:tc>
                  <a:txBody>
                    <a:bodyPr/>
                    <a:lstStyle/>
                    <a:p>
                      <a:pPr algn="l" fontAlgn="auto"/>
                      <a:r>
                        <a:rPr lang="en-IN" sz="2100" b="1">
                          <a:effectLst/>
                        </a:rPr>
                        <a:t>Source (URL)</a:t>
                      </a:r>
                    </a:p>
                  </a:txBody>
                  <a:tcPr marL="101553" marR="101553" marT="50776" marB="50776" anchor="ctr">
                    <a:lnL>
                      <a:noFill/>
                    </a:lnL>
                    <a:lnR>
                      <a:noFill/>
                    </a:lnR>
                    <a:lnT>
                      <a:noFill/>
                    </a:lnT>
                    <a:lnB>
                      <a:noFill/>
                    </a:lnB>
                    <a:solidFill>
                      <a:srgbClr val="FFFCF0"/>
                    </a:solidFill>
                  </a:tcPr>
                </a:tc>
                <a:tc>
                  <a:txBody>
                    <a:bodyPr/>
                    <a:lstStyle/>
                    <a:p>
                      <a:pPr algn="l" fontAlgn="auto"/>
                      <a:r>
                        <a:rPr lang="en-IN" sz="2100" b="1">
                          <a:effectLst/>
                        </a:rPr>
                        <a:t>Input data</a:t>
                      </a:r>
                    </a:p>
                  </a:txBody>
                  <a:tcPr marL="101553" marR="101553" marT="50776" marB="50776" anchor="ctr">
                    <a:lnL>
                      <a:noFill/>
                    </a:lnL>
                    <a:lnR>
                      <a:noFill/>
                    </a:lnR>
                    <a:lnT>
                      <a:noFill/>
                    </a:lnT>
                    <a:lnB>
                      <a:noFill/>
                    </a:lnB>
                    <a:solidFill>
                      <a:srgbClr val="FFFCF0"/>
                    </a:solidFill>
                  </a:tcPr>
                </a:tc>
                <a:extLst>
                  <a:ext uri="{0D108BD9-81ED-4DB2-BD59-A6C34878D82A}">
                    <a16:rowId xmlns:a16="http://schemas.microsoft.com/office/drawing/2014/main" val="258015711"/>
                  </a:ext>
                </a:extLst>
              </a:tr>
              <a:tr h="471430">
                <a:tc>
                  <a:txBody>
                    <a:bodyPr/>
                    <a:lstStyle/>
                    <a:p>
                      <a:pPr algn="l" fontAlgn="auto"/>
                      <a:r>
                        <a:rPr lang="en-IN" sz="2100" b="0">
                          <a:effectLst/>
                        </a:rPr>
                        <a:t>ABCPred</a:t>
                      </a: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 </a:t>
                      </a:r>
                      <a:r>
                        <a:rPr lang="en-IN" sz="2100" b="0" u="sng">
                          <a:solidFill>
                            <a:srgbClr val="376FAA"/>
                          </a:solidFill>
                          <a:effectLst/>
                          <a:hlinkClick r:id="rId2"/>
                        </a:rPr>
                        <a:t>http://www.imtech.res.in/raghava/abcpred/</a:t>
                      </a:r>
                      <a:endParaRPr lang="en-IN" sz="2100" b="0">
                        <a:effectLst/>
                      </a:endParaRP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FASTA</a:t>
                      </a:r>
                    </a:p>
                  </a:txBody>
                  <a:tcPr marL="101553" marR="101553" marT="50776" marB="50776" anchor="ctr">
                    <a:lnL>
                      <a:noFill/>
                    </a:lnL>
                    <a:lnR>
                      <a:noFill/>
                    </a:lnR>
                    <a:lnT>
                      <a:noFill/>
                    </a:lnT>
                    <a:lnB>
                      <a:noFill/>
                    </a:lnB>
                    <a:solidFill>
                      <a:srgbClr val="FFFCF0"/>
                    </a:solidFill>
                  </a:tcPr>
                </a:tc>
                <a:extLst>
                  <a:ext uri="{0D108BD9-81ED-4DB2-BD59-A6C34878D82A}">
                    <a16:rowId xmlns:a16="http://schemas.microsoft.com/office/drawing/2014/main" val="2934618929"/>
                  </a:ext>
                </a:extLst>
              </a:tr>
              <a:tr h="471430">
                <a:tc>
                  <a:txBody>
                    <a:bodyPr/>
                    <a:lstStyle/>
                    <a:p>
                      <a:pPr algn="l" fontAlgn="auto"/>
                      <a:r>
                        <a:rPr lang="en-IN" sz="2100" b="0" err="1">
                          <a:effectLst/>
                        </a:rPr>
                        <a:t>APCPred</a:t>
                      </a:r>
                      <a:endParaRPr lang="en-IN" sz="2100" b="0">
                        <a:effectLst/>
                      </a:endParaRP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 </a:t>
                      </a:r>
                      <a:r>
                        <a:rPr lang="en-IN" sz="2100" b="0" u="sng">
                          <a:solidFill>
                            <a:srgbClr val="376FAA"/>
                          </a:solidFill>
                          <a:effectLst/>
                          <a:hlinkClick r:id="rId3"/>
                        </a:rPr>
                        <a:t>http://ccb.bmi.ac.cn/APCpred/</a:t>
                      </a:r>
                      <a:endParaRPr lang="en-IN" sz="2100" b="0">
                        <a:effectLst/>
                      </a:endParaRP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FASTA</a:t>
                      </a:r>
                    </a:p>
                  </a:txBody>
                  <a:tcPr marL="101553" marR="101553" marT="50776" marB="50776" anchor="ctr">
                    <a:lnL>
                      <a:noFill/>
                    </a:lnL>
                    <a:lnR>
                      <a:noFill/>
                    </a:lnR>
                    <a:lnT>
                      <a:noFill/>
                    </a:lnT>
                    <a:lnB>
                      <a:noFill/>
                    </a:lnB>
                    <a:solidFill>
                      <a:srgbClr val="FFFCF0"/>
                    </a:solidFill>
                  </a:tcPr>
                </a:tc>
                <a:extLst>
                  <a:ext uri="{0D108BD9-81ED-4DB2-BD59-A6C34878D82A}">
                    <a16:rowId xmlns:a16="http://schemas.microsoft.com/office/drawing/2014/main" val="3044814723"/>
                  </a:ext>
                </a:extLst>
              </a:tr>
              <a:tr h="471430">
                <a:tc>
                  <a:txBody>
                    <a:bodyPr/>
                    <a:lstStyle/>
                    <a:p>
                      <a:pPr algn="l" fontAlgn="auto"/>
                      <a:r>
                        <a:rPr lang="en-IN" sz="2100" b="0">
                          <a:effectLst/>
                        </a:rPr>
                        <a:t>BCPREDS</a:t>
                      </a: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 </a:t>
                      </a:r>
                      <a:r>
                        <a:rPr lang="en-IN" sz="2100" b="0" u="sng">
                          <a:solidFill>
                            <a:srgbClr val="376FAA"/>
                          </a:solidFill>
                          <a:effectLst/>
                          <a:hlinkClick r:id="rId4"/>
                        </a:rPr>
                        <a:t>http://ailab.ist.psu.edu/bcpred/</a:t>
                      </a:r>
                      <a:endParaRPr lang="en-IN" sz="2100" b="0">
                        <a:effectLst/>
                      </a:endParaRP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FASTA</a:t>
                      </a:r>
                    </a:p>
                  </a:txBody>
                  <a:tcPr marL="101553" marR="101553" marT="50776" marB="50776" anchor="ctr">
                    <a:lnL>
                      <a:noFill/>
                    </a:lnL>
                    <a:lnR>
                      <a:noFill/>
                    </a:lnR>
                    <a:lnT>
                      <a:noFill/>
                    </a:lnT>
                    <a:lnB>
                      <a:noFill/>
                    </a:lnB>
                    <a:solidFill>
                      <a:srgbClr val="FFFCF0"/>
                    </a:solidFill>
                  </a:tcPr>
                </a:tc>
                <a:extLst>
                  <a:ext uri="{0D108BD9-81ED-4DB2-BD59-A6C34878D82A}">
                    <a16:rowId xmlns:a16="http://schemas.microsoft.com/office/drawing/2014/main" val="2886141484"/>
                  </a:ext>
                </a:extLst>
              </a:tr>
              <a:tr h="471430">
                <a:tc>
                  <a:txBody>
                    <a:bodyPr/>
                    <a:lstStyle/>
                    <a:p>
                      <a:pPr algn="l" fontAlgn="auto"/>
                      <a:r>
                        <a:rPr lang="en-IN" sz="2100" b="0">
                          <a:effectLst/>
                        </a:rPr>
                        <a:t>BepiPred</a:t>
                      </a: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 </a:t>
                      </a:r>
                      <a:r>
                        <a:rPr lang="en-IN" sz="2100" b="0" u="sng">
                          <a:solidFill>
                            <a:srgbClr val="376FAA"/>
                          </a:solidFill>
                          <a:effectLst/>
                          <a:hlinkClick r:id="rId5"/>
                        </a:rPr>
                        <a:t>http://www.cbs.dtu.dk/services/BepiPred</a:t>
                      </a:r>
                      <a:endParaRPr lang="en-IN" sz="2100" b="0">
                        <a:effectLst/>
                      </a:endParaRP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FASTA or FASTA file</a:t>
                      </a:r>
                    </a:p>
                  </a:txBody>
                  <a:tcPr marL="101553" marR="101553" marT="50776" marB="50776" anchor="ctr">
                    <a:lnL>
                      <a:noFill/>
                    </a:lnL>
                    <a:lnR>
                      <a:noFill/>
                    </a:lnR>
                    <a:lnT>
                      <a:noFill/>
                    </a:lnT>
                    <a:lnB>
                      <a:noFill/>
                    </a:lnB>
                    <a:solidFill>
                      <a:srgbClr val="FFFCF0"/>
                    </a:solidFill>
                  </a:tcPr>
                </a:tc>
                <a:extLst>
                  <a:ext uri="{0D108BD9-81ED-4DB2-BD59-A6C34878D82A}">
                    <a16:rowId xmlns:a16="http://schemas.microsoft.com/office/drawing/2014/main" val="2756698752"/>
                  </a:ext>
                </a:extLst>
              </a:tr>
              <a:tr h="471430">
                <a:tc>
                  <a:txBody>
                    <a:bodyPr/>
                    <a:lstStyle/>
                    <a:p>
                      <a:pPr algn="l" fontAlgn="auto"/>
                      <a:r>
                        <a:rPr lang="en-IN" sz="2100" b="0">
                          <a:effectLst/>
                        </a:rPr>
                        <a:t>LBtope</a:t>
                      </a: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 </a:t>
                      </a:r>
                      <a:r>
                        <a:rPr lang="en-IN" sz="2100" b="0" u="sng">
                          <a:solidFill>
                            <a:srgbClr val="376FAA"/>
                          </a:solidFill>
                          <a:effectLst/>
                          <a:hlinkClick r:id="rId6"/>
                        </a:rPr>
                        <a:t>http://crdd.osdd.net/raghava/lbtope/</a:t>
                      </a:r>
                      <a:endParaRPr lang="en-IN" sz="2100" b="0">
                        <a:effectLst/>
                      </a:endParaRP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FASTA or FASTA file</a:t>
                      </a:r>
                    </a:p>
                  </a:txBody>
                  <a:tcPr marL="101553" marR="101553" marT="50776" marB="50776" anchor="ctr">
                    <a:lnL>
                      <a:noFill/>
                    </a:lnL>
                    <a:lnR>
                      <a:noFill/>
                    </a:lnR>
                    <a:lnT>
                      <a:noFill/>
                    </a:lnT>
                    <a:lnB>
                      <a:noFill/>
                    </a:lnB>
                    <a:solidFill>
                      <a:srgbClr val="FFFCF0"/>
                    </a:solidFill>
                  </a:tcPr>
                </a:tc>
                <a:extLst>
                  <a:ext uri="{0D108BD9-81ED-4DB2-BD59-A6C34878D82A}">
                    <a16:rowId xmlns:a16="http://schemas.microsoft.com/office/drawing/2014/main" val="3193382459"/>
                  </a:ext>
                </a:extLst>
              </a:tr>
              <a:tr h="471430">
                <a:tc>
                  <a:txBody>
                    <a:bodyPr/>
                    <a:lstStyle/>
                    <a:p>
                      <a:pPr algn="l" fontAlgn="auto"/>
                      <a:r>
                        <a:rPr lang="en-IN" sz="2100" b="0">
                          <a:effectLst/>
                        </a:rPr>
                        <a:t>Bcepred</a:t>
                      </a: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 </a:t>
                      </a:r>
                      <a:r>
                        <a:rPr lang="en-IN" sz="2100" b="0" u="sng">
                          <a:solidFill>
                            <a:srgbClr val="376FAA"/>
                          </a:solidFill>
                          <a:effectLst/>
                          <a:hlinkClick r:id="rId7"/>
                        </a:rPr>
                        <a:t>http://www.imtech.res.in/raghava/bcepred/</a:t>
                      </a:r>
                      <a:endParaRPr lang="en-IN" sz="2100" b="0">
                        <a:effectLst/>
                      </a:endParaRP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FASTA or FASTA file</a:t>
                      </a:r>
                    </a:p>
                  </a:txBody>
                  <a:tcPr marL="101553" marR="101553" marT="50776" marB="50776" anchor="ctr">
                    <a:lnL>
                      <a:noFill/>
                    </a:lnL>
                    <a:lnR>
                      <a:noFill/>
                    </a:lnR>
                    <a:lnT>
                      <a:noFill/>
                    </a:lnT>
                    <a:lnB>
                      <a:noFill/>
                    </a:lnB>
                    <a:solidFill>
                      <a:srgbClr val="FFFCF0"/>
                    </a:solidFill>
                  </a:tcPr>
                </a:tc>
                <a:extLst>
                  <a:ext uri="{0D108BD9-81ED-4DB2-BD59-A6C34878D82A}">
                    <a16:rowId xmlns:a16="http://schemas.microsoft.com/office/drawing/2014/main" val="1211158458"/>
                  </a:ext>
                </a:extLst>
              </a:tr>
              <a:tr h="471430">
                <a:tc>
                  <a:txBody>
                    <a:bodyPr/>
                    <a:lstStyle/>
                    <a:p>
                      <a:pPr algn="l" fontAlgn="auto"/>
                      <a:r>
                        <a:rPr lang="en-IN" sz="2100" b="0">
                          <a:effectLst/>
                        </a:rPr>
                        <a:t>SVMTriP</a:t>
                      </a: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 </a:t>
                      </a:r>
                      <a:r>
                        <a:rPr lang="en-IN" sz="2100" b="0" u="sng">
                          <a:solidFill>
                            <a:srgbClr val="376FAA"/>
                          </a:solidFill>
                          <a:effectLst/>
                          <a:hlinkClick r:id="rId8"/>
                        </a:rPr>
                        <a:t>http://sysbio.unl.edu/SVMTriP/</a:t>
                      </a:r>
                      <a:endParaRPr lang="en-IN" sz="2100" b="0">
                        <a:effectLst/>
                      </a:endParaRPr>
                    </a:p>
                  </a:txBody>
                  <a:tcPr marL="101553" marR="101553" marT="50776" marB="50776" anchor="ctr">
                    <a:lnL>
                      <a:noFill/>
                    </a:lnL>
                    <a:lnR>
                      <a:noFill/>
                    </a:lnR>
                    <a:lnT>
                      <a:noFill/>
                    </a:lnT>
                    <a:lnB>
                      <a:noFill/>
                    </a:lnB>
                    <a:solidFill>
                      <a:srgbClr val="FFFCF0"/>
                    </a:solidFill>
                  </a:tcPr>
                </a:tc>
                <a:tc>
                  <a:txBody>
                    <a:bodyPr/>
                    <a:lstStyle/>
                    <a:p>
                      <a:pPr algn="ctr" fontAlgn="auto"/>
                      <a:r>
                        <a:rPr lang="en-IN" sz="2100" b="0">
                          <a:effectLst/>
                        </a:rPr>
                        <a:t>FASTA</a:t>
                      </a:r>
                    </a:p>
                  </a:txBody>
                  <a:tcPr marL="101553" marR="101553" marT="50776" marB="50776" anchor="ctr">
                    <a:lnL>
                      <a:noFill/>
                    </a:lnL>
                    <a:lnR>
                      <a:noFill/>
                    </a:lnR>
                    <a:lnT>
                      <a:noFill/>
                    </a:lnT>
                    <a:lnB>
                      <a:noFill/>
                    </a:lnB>
                    <a:solidFill>
                      <a:srgbClr val="FFFCF0"/>
                    </a:solidFill>
                  </a:tcPr>
                </a:tc>
                <a:extLst>
                  <a:ext uri="{0D108BD9-81ED-4DB2-BD59-A6C34878D82A}">
                    <a16:rowId xmlns:a16="http://schemas.microsoft.com/office/drawing/2014/main" val="4044809041"/>
                  </a:ext>
                </a:extLst>
              </a:tr>
            </a:tbl>
          </a:graphicData>
        </a:graphic>
      </p:graphicFrame>
    </p:spTree>
    <p:extLst>
      <p:ext uri="{BB962C8B-B14F-4D97-AF65-F5344CB8AC3E}">
        <p14:creationId xmlns:p14="http://schemas.microsoft.com/office/powerpoint/2010/main" val="258889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65BE9-87EF-D413-6BE4-DDD5EBCAA246}"/>
              </a:ext>
            </a:extLst>
          </p:cNvPr>
          <p:cNvSpPr>
            <a:spLocks noGrp="1"/>
          </p:cNvSpPr>
          <p:nvPr>
            <p:ph type="title"/>
          </p:nvPr>
        </p:nvSpPr>
        <p:spPr>
          <a:xfrm>
            <a:off x="695325" y="888999"/>
            <a:ext cx="10798176" cy="1051914"/>
          </a:xfrm>
        </p:spPr>
        <p:txBody>
          <a:bodyPr>
            <a:normAutofit/>
          </a:bodyPr>
          <a:lstStyle/>
          <a:p>
            <a:r>
              <a:rPr lang="en-IN" sz="3700" dirty="0"/>
              <a:t>Prediction of discontinuous B-Cell Epitopes</a:t>
            </a:r>
            <a:endParaRPr lang="en-US" sz="3700" dirty="0"/>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E7542D27-AAEE-D062-8ECD-6D319458B13B}"/>
              </a:ext>
            </a:extLst>
          </p:cNvPr>
          <p:cNvGraphicFramePr>
            <a:graphicFrameLocks noGrp="1"/>
          </p:cNvGraphicFramePr>
          <p:nvPr>
            <p:ph idx="1"/>
            <p:extLst>
              <p:ext uri="{D42A27DB-BD31-4B8C-83A1-F6EECF244321}">
                <p14:modId xmlns:p14="http://schemas.microsoft.com/office/powerpoint/2010/main" val="1710793645"/>
              </p:ext>
            </p:extLst>
          </p:nvPr>
        </p:nvGraphicFramePr>
        <p:xfrm>
          <a:off x="1131484" y="2276474"/>
          <a:ext cx="9967133" cy="3857632"/>
        </p:xfrm>
        <a:graphic>
          <a:graphicData uri="http://schemas.openxmlformats.org/drawingml/2006/table">
            <a:tbl>
              <a:tblPr firstRow="1" bandRow="1"/>
              <a:tblGrid>
                <a:gridCol w="1803394">
                  <a:extLst>
                    <a:ext uri="{9D8B030D-6E8A-4147-A177-3AD203B41FA5}">
                      <a16:colId xmlns:a16="http://schemas.microsoft.com/office/drawing/2014/main" val="3650630666"/>
                    </a:ext>
                  </a:extLst>
                </a:gridCol>
                <a:gridCol w="5581019">
                  <a:extLst>
                    <a:ext uri="{9D8B030D-6E8A-4147-A177-3AD203B41FA5}">
                      <a16:colId xmlns:a16="http://schemas.microsoft.com/office/drawing/2014/main" val="3732486258"/>
                    </a:ext>
                  </a:extLst>
                </a:gridCol>
                <a:gridCol w="2582720">
                  <a:extLst>
                    <a:ext uri="{9D8B030D-6E8A-4147-A177-3AD203B41FA5}">
                      <a16:colId xmlns:a16="http://schemas.microsoft.com/office/drawing/2014/main" val="1038770333"/>
                    </a:ext>
                  </a:extLst>
                </a:gridCol>
              </a:tblGrid>
              <a:tr h="329985">
                <a:tc>
                  <a:txBody>
                    <a:bodyPr/>
                    <a:lstStyle/>
                    <a:p>
                      <a:pPr algn="l" fontAlgn="auto"/>
                      <a:r>
                        <a:rPr lang="en-IN" sz="1500" b="1">
                          <a:effectLst/>
                        </a:rPr>
                        <a:t>Tool</a:t>
                      </a:r>
                    </a:p>
                  </a:txBody>
                  <a:tcPr marL="56628" marR="56628" marT="28314" marB="28314" anchor="ctr">
                    <a:lnL>
                      <a:noFill/>
                    </a:lnL>
                    <a:lnR>
                      <a:noFill/>
                    </a:lnR>
                    <a:lnT>
                      <a:noFill/>
                    </a:lnT>
                    <a:lnB>
                      <a:noFill/>
                    </a:lnB>
                    <a:solidFill>
                      <a:srgbClr val="FFFCF0"/>
                    </a:solidFill>
                  </a:tcPr>
                </a:tc>
                <a:tc>
                  <a:txBody>
                    <a:bodyPr/>
                    <a:lstStyle/>
                    <a:p>
                      <a:pPr algn="l" fontAlgn="auto"/>
                      <a:r>
                        <a:rPr lang="en-IN" sz="1500" b="1">
                          <a:effectLst/>
                        </a:rPr>
                        <a:t>Source (URL)</a:t>
                      </a:r>
                    </a:p>
                  </a:txBody>
                  <a:tcPr marL="56628" marR="56628" marT="28314" marB="28314" anchor="ctr">
                    <a:lnL>
                      <a:noFill/>
                    </a:lnL>
                    <a:lnR>
                      <a:noFill/>
                    </a:lnR>
                    <a:lnT>
                      <a:noFill/>
                    </a:lnT>
                    <a:lnB>
                      <a:noFill/>
                    </a:lnB>
                    <a:solidFill>
                      <a:srgbClr val="FFFCF0"/>
                    </a:solidFill>
                  </a:tcPr>
                </a:tc>
                <a:tc>
                  <a:txBody>
                    <a:bodyPr/>
                    <a:lstStyle/>
                    <a:p>
                      <a:pPr algn="l" fontAlgn="auto"/>
                      <a:r>
                        <a:rPr lang="en-IN" sz="1500" b="1">
                          <a:effectLst/>
                        </a:rPr>
                        <a:t>Input data</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61446891"/>
                  </a:ext>
                </a:extLst>
              </a:tr>
              <a:tr h="329985">
                <a:tc>
                  <a:txBody>
                    <a:bodyPr/>
                    <a:lstStyle/>
                    <a:p>
                      <a:pPr algn="l" fontAlgn="auto"/>
                      <a:r>
                        <a:rPr lang="en-IN" sz="1500" b="0">
                          <a:effectLst/>
                        </a:rPr>
                        <a:t>DiscoTope</a:t>
                      </a: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 </a:t>
                      </a:r>
                      <a:r>
                        <a:rPr lang="en-IN" sz="1500" b="0" u="sng">
                          <a:solidFill>
                            <a:srgbClr val="376FAA"/>
                          </a:solidFill>
                          <a:effectLst/>
                          <a:hlinkClick r:id="rId2"/>
                        </a:rPr>
                        <a:t>http://www.cbs.dtu.dk/services/DiscoTope-2.0/</a:t>
                      </a:r>
                      <a:endParaRPr lang="en-IN" sz="1500" b="0">
                        <a:effectLst/>
                      </a:endParaRP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PDB ID or PDB file</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4030470463"/>
                  </a:ext>
                </a:extLst>
              </a:tr>
              <a:tr h="329985">
                <a:tc>
                  <a:txBody>
                    <a:bodyPr/>
                    <a:lstStyle/>
                    <a:p>
                      <a:pPr algn="l" fontAlgn="auto"/>
                      <a:r>
                        <a:rPr lang="en-IN" sz="1500" b="0">
                          <a:effectLst/>
                        </a:rPr>
                        <a:t>BePro (PEPITO)</a:t>
                      </a: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 </a:t>
                      </a:r>
                      <a:r>
                        <a:rPr lang="en-IN" sz="1500" b="0" u="sng">
                          <a:solidFill>
                            <a:srgbClr val="376FAA"/>
                          </a:solidFill>
                          <a:effectLst/>
                          <a:hlinkClick r:id="rId3"/>
                        </a:rPr>
                        <a:t>http://pepito.proteomics.ics.uci.edu/</a:t>
                      </a:r>
                      <a:endParaRPr lang="en-IN" sz="1500" b="0">
                        <a:effectLst/>
                      </a:endParaRP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PDB ID or PDB file</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2585291993"/>
                  </a:ext>
                </a:extLst>
              </a:tr>
              <a:tr h="329985">
                <a:tc>
                  <a:txBody>
                    <a:bodyPr/>
                    <a:lstStyle/>
                    <a:p>
                      <a:pPr algn="l" fontAlgn="auto"/>
                      <a:r>
                        <a:rPr lang="en-IN" sz="1500" b="0">
                          <a:effectLst/>
                        </a:rPr>
                        <a:t>ElliPro</a:t>
                      </a: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 </a:t>
                      </a:r>
                      <a:r>
                        <a:rPr lang="en-IN" sz="1500" b="0" u="sng">
                          <a:solidFill>
                            <a:srgbClr val="376FAA"/>
                          </a:solidFill>
                          <a:effectLst/>
                          <a:hlinkClick r:id="rId4"/>
                        </a:rPr>
                        <a:t>http://tools.immuneepitope.org/ellipro/</a:t>
                      </a:r>
                      <a:endParaRPr lang="en-IN" sz="1500" b="0">
                        <a:effectLst/>
                      </a:endParaRP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FASTA or Swiss-Prot ID</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986729275"/>
                  </a:ext>
                </a:extLst>
              </a:tr>
              <a:tr h="329985">
                <a:tc>
                  <a:txBody>
                    <a:bodyPr/>
                    <a:lstStyle/>
                    <a:p>
                      <a:pPr algn="l" fontAlgn="auto"/>
                      <a:r>
                        <a:rPr lang="en-IN" sz="1500" b="0">
                          <a:effectLst/>
                        </a:rPr>
                        <a:t>SEPPA</a:t>
                      </a: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 </a:t>
                      </a:r>
                      <a:r>
                        <a:rPr lang="en-IN" sz="1500" b="0" u="sng">
                          <a:solidFill>
                            <a:srgbClr val="376FAA"/>
                          </a:solidFill>
                          <a:effectLst/>
                          <a:hlinkClick r:id="rId5"/>
                        </a:rPr>
                        <a:t>http://badd.tongji.edu.cn/seppa/</a:t>
                      </a:r>
                      <a:endParaRPr lang="en-IN" sz="1500" b="0">
                        <a:effectLst/>
                      </a:endParaRP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PDB ID or PDB file</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2356308458"/>
                  </a:ext>
                </a:extLst>
              </a:tr>
              <a:tr h="329985">
                <a:tc>
                  <a:txBody>
                    <a:bodyPr/>
                    <a:lstStyle/>
                    <a:p>
                      <a:pPr algn="l" fontAlgn="auto"/>
                      <a:r>
                        <a:rPr lang="en-IN" sz="1500" b="0">
                          <a:effectLst/>
                        </a:rPr>
                        <a:t>EPITOPIA</a:t>
                      </a: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 </a:t>
                      </a:r>
                      <a:r>
                        <a:rPr lang="en-IN" sz="1500" b="0" u="sng">
                          <a:solidFill>
                            <a:srgbClr val="376FAA"/>
                          </a:solidFill>
                          <a:effectLst/>
                          <a:hlinkClick r:id="rId6"/>
                        </a:rPr>
                        <a:t>http://epitopia.tau.ac.il/</a:t>
                      </a:r>
                      <a:endParaRPr lang="en-IN" sz="1500" b="0">
                        <a:effectLst/>
                      </a:endParaRP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FASTA/PDB ID or PDB file</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2857527212"/>
                  </a:ext>
                </a:extLst>
              </a:tr>
              <a:tr h="329985">
                <a:tc>
                  <a:txBody>
                    <a:bodyPr/>
                    <a:lstStyle/>
                    <a:p>
                      <a:pPr algn="l" fontAlgn="auto"/>
                      <a:r>
                        <a:rPr lang="en-IN" sz="1500" b="0">
                          <a:effectLst/>
                        </a:rPr>
                        <a:t>CBTOPE</a:t>
                      </a: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 </a:t>
                      </a:r>
                      <a:r>
                        <a:rPr lang="en-IN" sz="1500" b="0" u="sng">
                          <a:solidFill>
                            <a:srgbClr val="376FAA"/>
                          </a:solidFill>
                          <a:effectLst/>
                          <a:hlinkClick r:id="rId7"/>
                        </a:rPr>
                        <a:t>http://www.imtech.res.in/raghava/cbtope/</a:t>
                      </a:r>
                      <a:endParaRPr lang="en-IN" sz="1500" b="0">
                        <a:effectLst/>
                      </a:endParaRP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FASTA or FASTA file</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460635171"/>
                  </a:ext>
                </a:extLst>
              </a:tr>
              <a:tr h="329985">
                <a:tc>
                  <a:txBody>
                    <a:bodyPr/>
                    <a:lstStyle/>
                    <a:p>
                      <a:pPr algn="l" fontAlgn="auto"/>
                      <a:r>
                        <a:rPr lang="en-IN" sz="1500" b="0">
                          <a:effectLst/>
                        </a:rPr>
                        <a:t>EPCES</a:t>
                      </a: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 </a:t>
                      </a:r>
                      <a:r>
                        <a:rPr lang="en-IN" sz="1500" b="0" u="sng">
                          <a:solidFill>
                            <a:srgbClr val="376FAA"/>
                          </a:solidFill>
                          <a:effectLst/>
                          <a:hlinkClick r:id="rId8"/>
                        </a:rPr>
                        <a:t>http://sysbio.unl.edu/EPCES/</a:t>
                      </a:r>
                      <a:endParaRPr lang="en-IN" sz="1500" b="0">
                        <a:effectLst/>
                      </a:endParaRP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PDB ID or PDB file</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3653269122"/>
                  </a:ext>
                </a:extLst>
              </a:tr>
              <a:tr h="329985">
                <a:tc>
                  <a:txBody>
                    <a:bodyPr/>
                    <a:lstStyle/>
                    <a:p>
                      <a:pPr algn="l" fontAlgn="auto"/>
                      <a:r>
                        <a:rPr lang="en-IN" sz="1500" b="0">
                          <a:effectLst/>
                        </a:rPr>
                        <a:t>EPSVR</a:t>
                      </a: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 </a:t>
                      </a:r>
                      <a:r>
                        <a:rPr lang="en-IN" sz="1500" b="0" u="sng">
                          <a:solidFill>
                            <a:srgbClr val="376FAA"/>
                          </a:solidFill>
                          <a:effectLst/>
                          <a:hlinkClick r:id="rId9"/>
                        </a:rPr>
                        <a:t>http://sysbio.unl.edu/EPSVR/</a:t>
                      </a:r>
                      <a:endParaRPr lang="en-IN" sz="1500" b="0">
                        <a:effectLst/>
                      </a:endParaRP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PDB ID or PDB file</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3985078568"/>
                  </a:ext>
                </a:extLst>
              </a:tr>
              <a:tr h="557782">
                <a:tc>
                  <a:txBody>
                    <a:bodyPr/>
                    <a:lstStyle/>
                    <a:p>
                      <a:pPr algn="l" fontAlgn="auto"/>
                      <a:r>
                        <a:rPr lang="en-IN" sz="1500" b="0">
                          <a:effectLst/>
                        </a:rPr>
                        <a:t>PEASE</a:t>
                      </a: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 </a:t>
                      </a:r>
                      <a:r>
                        <a:rPr lang="en-IN" sz="1500" b="0" u="sng">
                          <a:solidFill>
                            <a:srgbClr val="376FAA"/>
                          </a:solidFill>
                          <a:effectLst/>
                          <a:hlinkClick r:id="rId10"/>
                        </a:rPr>
                        <a:t>http://www.ofranlab.org/PEASE</a:t>
                      </a:r>
                      <a:endParaRPr lang="en-IN" sz="1500" b="0">
                        <a:effectLst/>
                      </a:endParaRPr>
                    </a:p>
                  </a:txBody>
                  <a:tcPr marL="56628" marR="56628" marT="28314" marB="28314" anchor="ctr">
                    <a:lnL>
                      <a:noFill/>
                    </a:lnL>
                    <a:lnR>
                      <a:noFill/>
                    </a:lnR>
                    <a:lnT>
                      <a:noFill/>
                    </a:lnT>
                    <a:lnB>
                      <a:noFill/>
                    </a:lnB>
                    <a:solidFill>
                      <a:srgbClr val="FFFCF0"/>
                    </a:solidFill>
                  </a:tcPr>
                </a:tc>
                <a:tc>
                  <a:txBody>
                    <a:bodyPr/>
                    <a:lstStyle/>
                    <a:p>
                      <a:pPr algn="ctr" fontAlgn="auto"/>
                      <a:r>
                        <a:rPr lang="nn-NO" sz="1500" b="0">
                          <a:effectLst/>
                        </a:rPr>
                        <a:t>Ag PDB ID or PDB file</a:t>
                      </a:r>
                      <a:br>
                        <a:rPr lang="nn-NO" sz="1500" b="0">
                          <a:effectLst/>
                        </a:rPr>
                      </a:br>
                      <a:r>
                        <a:rPr lang="nn-NO" sz="1500" b="0">
                          <a:effectLst/>
                        </a:rPr>
                        <a:t>Ab FASTA or FASTA file</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365337443"/>
                  </a:ext>
                </a:extLst>
              </a:tr>
              <a:tr h="329985">
                <a:tc>
                  <a:txBody>
                    <a:bodyPr/>
                    <a:lstStyle/>
                    <a:p>
                      <a:pPr algn="l" fontAlgn="auto"/>
                      <a:r>
                        <a:rPr lang="en-IN" sz="1500" b="0">
                          <a:effectLst/>
                        </a:rPr>
                        <a:t>EpiPred</a:t>
                      </a: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 </a:t>
                      </a:r>
                      <a:r>
                        <a:rPr lang="en-IN" sz="1500" b="0" u="sng">
                          <a:solidFill>
                            <a:srgbClr val="376FAA"/>
                          </a:solidFill>
                          <a:effectLst/>
                          <a:hlinkClick r:id="rId11"/>
                        </a:rPr>
                        <a:t>http://opig.stats.ox.ac.uk/webapps/sabdab-sabpred/EpiPred.php</a:t>
                      </a:r>
                      <a:endParaRPr lang="en-IN" sz="1500" b="0">
                        <a:effectLst/>
                      </a:endParaRPr>
                    </a:p>
                  </a:txBody>
                  <a:tcPr marL="56628" marR="56628" marT="28314" marB="28314" anchor="ctr">
                    <a:lnL>
                      <a:noFill/>
                    </a:lnL>
                    <a:lnR>
                      <a:noFill/>
                    </a:lnR>
                    <a:lnT>
                      <a:noFill/>
                    </a:lnT>
                    <a:lnB>
                      <a:noFill/>
                    </a:lnB>
                    <a:solidFill>
                      <a:srgbClr val="FFFCF0"/>
                    </a:solidFill>
                  </a:tcPr>
                </a:tc>
                <a:tc>
                  <a:txBody>
                    <a:bodyPr/>
                    <a:lstStyle/>
                    <a:p>
                      <a:pPr algn="ctr" fontAlgn="auto"/>
                      <a:r>
                        <a:rPr lang="en-IN" sz="1500" b="0">
                          <a:effectLst/>
                        </a:rPr>
                        <a:t>PDB ID or PDB file</a:t>
                      </a:r>
                    </a:p>
                  </a:txBody>
                  <a:tcPr marL="56628" marR="56628" marT="28314" marB="28314" anchor="ctr">
                    <a:lnL>
                      <a:noFill/>
                    </a:lnL>
                    <a:lnR>
                      <a:noFill/>
                    </a:lnR>
                    <a:lnT>
                      <a:noFill/>
                    </a:lnT>
                    <a:lnB>
                      <a:noFill/>
                    </a:lnB>
                    <a:solidFill>
                      <a:srgbClr val="FFFCF0"/>
                    </a:solidFill>
                  </a:tcPr>
                </a:tc>
                <a:extLst>
                  <a:ext uri="{0D108BD9-81ED-4DB2-BD59-A6C34878D82A}">
                    <a16:rowId xmlns:a16="http://schemas.microsoft.com/office/drawing/2014/main" val="197933349"/>
                  </a:ext>
                </a:extLst>
              </a:tr>
            </a:tbl>
          </a:graphicData>
        </a:graphic>
      </p:graphicFrame>
    </p:spTree>
    <p:extLst>
      <p:ext uri="{BB962C8B-B14F-4D97-AF65-F5344CB8AC3E}">
        <p14:creationId xmlns:p14="http://schemas.microsoft.com/office/powerpoint/2010/main" val="2806376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7C464-AA14-85AC-3916-4DD61B722589}"/>
              </a:ext>
            </a:extLst>
          </p:cNvPr>
          <p:cNvSpPr>
            <a:spLocks noGrp="1"/>
          </p:cNvSpPr>
          <p:nvPr>
            <p:ph type="title"/>
          </p:nvPr>
        </p:nvSpPr>
        <p:spPr>
          <a:xfrm>
            <a:off x="695325" y="888999"/>
            <a:ext cx="10798176" cy="1051914"/>
          </a:xfrm>
        </p:spPr>
        <p:txBody>
          <a:bodyPr>
            <a:normAutofit/>
          </a:bodyPr>
          <a:lstStyle/>
          <a:p>
            <a:r>
              <a:rPr lang="en-IN" b="0" i="0">
                <a:effectLst/>
                <a:latin typeface="Cambria" panose="02040503050406030204" pitchFamily="18" charset="0"/>
              </a:rPr>
              <a:t> B-cell epitope database</a:t>
            </a:r>
            <a:endParaRPr lang="en-US" dirty="0"/>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8D397E55-054C-C2BA-7411-9F44CF1EDB57}"/>
              </a:ext>
            </a:extLst>
          </p:cNvPr>
          <p:cNvGraphicFramePr>
            <a:graphicFrameLocks noGrp="1"/>
          </p:cNvGraphicFramePr>
          <p:nvPr>
            <p:ph idx="1"/>
            <p:extLst>
              <p:ext uri="{D42A27DB-BD31-4B8C-83A1-F6EECF244321}">
                <p14:modId xmlns:p14="http://schemas.microsoft.com/office/powerpoint/2010/main" val="2568618294"/>
              </p:ext>
            </p:extLst>
          </p:nvPr>
        </p:nvGraphicFramePr>
        <p:xfrm>
          <a:off x="1342216" y="1940913"/>
          <a:ext cx="9504394" cy="4570500"/>
        </p:xfrm>
        <a:graphic>
          <a:graphicData uri="http://schemas.openxmlformats.org/drawingml/2006/table">
            <a:tbl>
              <a:tblPr firstRow="1" bandRow="1">
                <a:noFill/>
              </a:tblPr>
              <a:tblGrid>
                <a:gridCol w="3895153">
                  <a:extLst>
                    <a:ext uri="{9D8B030D-6E8A-4147-A177-3AD203B41FA5}">
                      <a16:colId xmlns:a16="http://schemas.microsoft.com/office/drawing/2014/main" val="801660417"/>
                    </a:ext>
                  </a:extLst>
                </a:gridCol>
                <a:gridCol w="5609241">
                  <a:extLst>
                    <a:ext uri="{9D8B030D-6E8A-4147-A177-3AD203B41FA5}">
                      <a16:colId xmlns:a16="http://schemas.microsoft.com/office/drawing/2014/main" val="1879627075"/>
                    </a:ext>
                  </a:extLst>
                </a:gridCol>
              </a:tblGrid>
              <a:tr h="369520">
                <a:tc>
                  <a:txBody>
                    <a:bodyPr/>
                    <a:lstStyle/>
                    <a:p>
                      <a:pPr algn="ctr" fontAlgn="auto"/>
                      <a:r>
                        <a:rPr lang="en-IN" sz="1500" b="1">
                          <a:solidFill>
                            <a:srgbClr val="FFFFFF"/>
                          </a:solidFill>
                          <a:effectLst/>
                        </a:rPr>
                        <a:t>Database</a:t>
                      </a:r>
                    </a:p>
                  </a:txBody>
                  <a:tcPr marL="152275" marR="91365" marT="91365" marB="91365"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auto"/>
                      <a:r>
                        <a:rPr lang="en-IN" sz="1500" b="1">
                          <a:solidFill>
                            <a:srgbClr val="FFFFFF"/>
                          </a:solidFill>
                          <a:effectLst/>
                        </a:rPr>
                        <a:t>Source (URL)</a:t>
                      </a:r>
                    </a:p>
                  </a:txBody>
                  <a:tcPr marL="152275" marR="91365" marT="91365" marB="91365"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33584208"/>
                  </a:ext>
                </a:extLst>
              </a:tr>
              <a:tr h="531947">
                <a:tc>
                  <a:txBody>
                    <a:bodyPr/>
                    <a:lstStyle/>
                    <a:p>
                      <a:pPr algn="ctr" fontAlgn="auto"/>
                      <a:r>
                        <a:rPr lang="en-IN" sz="1500" b="0" dirty="0">
                          <a:solidFill>
                            <a:schemeClr val="tx1">
                              <a:lumMod val="85000"/>
                              <a:lumOff val="15000"/>
                            </a:schemeClr>
                          </a:solidFill>
                          <a:effectLst/>
                        </a:rPr>
                        <a:t>IEDB</a:t>
                      </a:r>
                      <a:br>
                        <a:rPr lang="en-IN" sz="1500" b="0" dirty="0">
                          <a:solidFill>
                            <a:schemeClr val="tx1">
                              <a:lumMod val="85000"/>
                              <a:lumOff val="15000"/>
                            </a:schemeClr>
                          </a:solidFill>
                          <a:effectLst/>
                        </a:rPr>
                      </a:br>
                      <a:r>
                        <a:rPr lang="en-IN" sz="1500" b="0" dirty="0">
                          <a:solidFill>
                            <a:schemeClr val="tx1">
                              <a:lumMod val="85000"/>
                              <a:lumOff val="15000"/>
                            </a:schemeClr>
                          </a:solidFill>
                          <a:effectLst/>
                        </a:rPr>
                        <a:t>IEDB-3D</a:t>
                      </a:r>
                    </a:p>
                  </a:txBody>
                  <a:tcPr marL="152275" marR="91365" marT="91365" marB="91365"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auto"/>
                      <a:r>
                        <a:rPr lang="en-IN" sz="1500" b="0">
                          <a:solidFill>
                            <a:schemeClr val="tx1">
                              <a:lumMod val="85000"/>
                              <a:lumOff val="15000"/>
                            </a:schemeClr>
                          </a:solidFill>
                          <a:effectLst/>
                        </a:rPr>
                        <a:t> </a:t>
                      </a:r>
                      <a:r>
                        <a:rPr lang="en-IN" sz="1500" b="0" u="sng">
                          <a:solidFill>
                            <a:schemeClr val="tx1">
                              <a:lumMod val="85000"/>
                              <a:lumOff val="15000"/>
                            </a:schemeClr>
                          </a:solidFill>
                          <a:effectLst/>
                          <a:hlinkClick r:id="rId2">
                            <a:extLst>
                              <a:ext uri="{A12FA001-AC4F-418D-AE19-62706E023703}">
                                <ahyp:hlinkClr xmlns:ahyp="http://schemas.microsoft.com/office/drawing/2018/hyperlinkcolor" val="tx"/>
                              </a:ext>
                            </a:extLst>
                          </a:hlinkClick>
                        </a:rPr>
                        <a:t>http://www.iedb.org/</a:t>
                      </a:r>
                      <a:endParaRPr lang="en-IN" sz="1500" b="0">
                        <a:solidFill>
                          <a:schemeClr val="tx1">
                            <a:lumMod val="85000"/>
                            <a:lumOff val="15000"/>
                          </a:schemeClr>
                        </a:solidFill>
                        <a:effectLst/>
                      </a:endParaRPr>
                    </a:p>
                  </a:txBody>
                  <a:tcPr marL="152275" marR="91365" marT="91365" marB="91365"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660415308"/>
                  </a:ext>
                </a:extLst>
              </a:tr>
              <a:tr h="369520">
                <a:tc>
                  <a:txBody>
                    <a:bodyPr/>
                    <a:lstStyle/>
                    <a:p>
                      <a:pPr algn="ctr" fontAlgn="auto"/>
                      <a:r>
                        <a:rPr lang="en-IN" sz="1500" b="0" err="1">
                          <a:solidFill>
                            <a:schemeClr val="tx1">
                              <a:lumMod val="85000"/>
                              <a:lumOff val="15000"/>
                            </a:schemeClr>
                          </a:solidFill>
                          <a:effectLst/>
                        </a:rPr>
                        <a:t>AntiJen</a:t>
                      </a:r>
                      <a:endParaRPr lang="en-IN" sz="1500" b="0">
                        <a:solidFill>
                          <a:schemeClr val="tx1">
                            <a:lumMod val="85000"/>
                            <a:lumOff val="15000"/>
                          </a:schemeClr>
                        </a:solidFill>
                        <a:effectLst/>
                      </a:endParaRPr>
                    </a:p>
                  </a:txBody>
                  <a:tcPr marL="152275" marR="91365" marT="91365" marB="91365"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auto"/>
                      <a:r>
                        <a:rPr lang="en-IN" sz="1500" b="0">
                          <a:solidFill>
                            <a:schemeClr val="tx1">
                              <a:lumMod val="85000"/>
                              <a:lumOff val="15000"/>
                            </a:schemeClr>
                          </a:solidFill>
                          <a:effectLst/>
                        </a:rPr>
                        <a:t> </a:t>
                      </a:r>
                      <a:r>
                        <a:rPr lang="en-IN" sz="1500" b="0" u="sng">
                          <a:solidFill>
                            <a:schemeClr val="tx1">
                              <a:lumMod val="85000"/>
                              <a:lumOff val="15000"/>
                            </a:schemeClr>
                          </a:solidFill>
                          <a:effectLst/>
                          <a:hlinkClick r:id="rId3">
                            <a:extLst>
                              <a:ext uri="{A12FA001-AC4F-418D-AE19-62706E023703}">
                                <ahyp:hlinkClr xmlns:ahyp="http://schemas.microsoft.com/office/drawing/2018/hyperlinkcolor" val="tx"/>
                              </a:ext>
                            </a:extLst>
                          </a:hlinkClick>
                        </a:rPr>
                        <a:t>http://www.ddg-pharmfac.net/antijen/AntiJen/antijenhomepage.htm</a:t>
                      </a:r>
                      <a:endParaRPr lang="en-IN" sz="1500" b="0">
                        <a:solidFill>
                          <a:schemeClr val="tx1">
                            <a:lumMod val="85000"/>
                            <a:lumOff val="15000"/>
                          </a:schemeClr>
                        </a:solidFill>
                        <a:effectLst/>
                      </a:endParaRPr>
                    </a:p>
                  </a:txBody>
                  <a:tcPr marL="152275" marR="91365" marT="91365" marB="91365"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625607046"/>
                  </a:ext>
                </a:extLst>
              </a:tr>
              <a:tr h="369520">
                <a:tc>
                  <a:txBody>
                    <a:bodyPr/>
                    <a:lstStyle/>
                    <a:p>
                      <a:pPr algn="ctr" fontAlgn="auto"/>
                      <a:r>
                        <a:rPr lang="en-IN" sz="1500" b="0">
                          <a:solidFill>
                            <a:schemeClr val="tx1">
                              <a:lumMod val="85000"/>
                              <a:lumOff val="15000"/>
                            </a:schemeClr>
                          </a:solidFill>
                          <a:effectLst/>
                        </a:rPr>
                        <a:t>CED</a:t>
                      </a:r>
                    </a:p>
                  </a:txBody>
                  <a:tcPr marL="152275" marR="91365" marT="91365" marB="91365"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auto"/>
                      <a:r>
                        <a:rPr lang="en-IN" sz="1500" b="0">
                          <a:solidFill>
                            <a:schemeClr val="tx1">
                              <a:lumMod val="85000"/>
                              <a:lumOff val="15000"/>
                            </a:schemeClr>
                          </a:solidFill>
                          <a:effectLst/>
                        </a:rPr>
                        <a:t> </a:t>
                      </a:r>
                      <a:r>
                        <a:rPr lang="en-IN" sz="1500" b="0" u="sng">
                          <a:solidFill>
                            <a:schemeClr val="tx1">
                              <a:lumMod val="85000"/>
                              <a:lumOff val="15000"/>
                            </a:schemeClr>
                          </a:solidFill>
                          <a:effectLst/>
                          <a:hlinkClick r:id="rId4">
                            <a:extLst>
                              <a:ext uri="{A12FA001-AC4F-418D-AE19-62706E023703}">
                                <ahyp:hlinkClr xmlns:ahyp="http://schemas.microsoft.com/office/drawing/2018/hyperlinkcolor" val="tx"/>
                              </a:ext>
                            </a:extLst>
                          </a:hlinkClick>
                        </a:rPr>
                        <a:t>http://immunet.cn/ced/</a:t>
                      </a:r>
                      <a:endParaRPr lang="en-IN" sz="1500" b="0">
                        <a:solidFill>
                          <a:schemeClr val="tx1">
                            <a:lumMod val="85000"/>
                            <a:lumOff val="15000"/>
                          </a:schemeClr>
                        </a:solidFill>
                        <a:effectLst/>
                      </a:endParaRPr>
                    </a:p>
                  </a:txBody>
                  <a:tcPr marL="152275" marR="91365" marT="91365" marB="91365"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588841469"/>
                  </a:ext>
                </a:extLst>
              </a:tr>
              <a:tr h="369520">
                <a:tc>
                  <a:txBody>
                    <a:bodyPr/>
                    <a:lstStyle/>
                    <a:p>
                      <a:pPr algn="ctr" fontAlgn="auto"/>
                      <a:r>
                        <a:rPr lang="en-IN" sz="1500" b="0">
                          <a:solidFill>
                            <a:schemeClr val="tx1">
                              <a:lumMod val="85000"/>
                              <a:lumOff val="15000"/>
                            </a:schemeClr>
                          </a:solidFill>
                          <a:effectLst/>
                        </a:rPr>
                        <a:t>Epitome</a:t>
                      </a:r>
                    </a:p>
                  </a:txBody>
                  <a:tcPr marL="152275" marR="91365" marT="91365" marB="91365"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auto"/>
                      <a:r>
                        <a:rPr lang="en-IN" sz="1500" b="0">
                          <a:solidFill>
                            <a:schemeClr val="tx1">
                              <a:lumMod val="85000"/>
                              <a:lumOff val="15000"/>
                            </a:schemeClr>
                          </a:solidFill>
                          <a:effectLst/>
                        </a:rPr>
                        <a:t> </a:t>
                      </a:r>
                      <a:r>
                        <a:rPr lang="en-IN" sz="1500" b="0" u="sng">
                          <a:solidFill>
                            <a:schemeClr val="tx1">
                              <a:lumMod val="85000"/>
                              <a:lumOff val="15000"/>
                            </a:schemeClr>
                          </a:solidFill>
                          <a:effectLst/>
                          <a:hlinkClick r:id="rId5">
                            <a:extLst>
                              <a:ext uri="{A12FA001-AC4F-418D-AE19-62706E023703}">
                                <ahyp:hlinkClr xmlns:ahyp="http://schemas.microsoft.com/office/drawing/2018/hyperlinkcolor" val="tx"/>
                              </a:ext>
                            </a:extLst>
                          </a:hlinkClick>
                        </a:rPr>
                        <a:t>http://www.rostlab.org/services/epitome/</a:t>
                      </a:r>
                      <a:endParaRPr lang="en-IN" sz="1500" b="0">
                        <a:solidFill>
                          <a:schemeClr val="tx1">
                            <a:lumMod val="85000"/>
                            <a:lumOff val="15000"/>
                          </a:schemeClr>
                        </a:solidFill>
                        <a:effectLst/>
                      </a:endParaRPr>
                    </a:p>
                  </a:txBody>
                  <a:tcPr marL="152275" marR="91365" marT="91365" marB="91365"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015863509"/>
                  </a:ext>
                </a:extLst>
              </a:tr>
              <a:tr h="369520">
                <a:tc>
                  <a:txBody>
                    <a:bodyPr/>
                    <a:lstStyle/>
                    <a:p>
                      <a:pPr algn="ctr" fontAlgn="auto"/>
                      <a:r>
                        <a:rPr lang="en-IN" sz="1500" b="0">
                          <a:solidFill>
                            <a:schemeClr val="tx1">
                              <a:lumMod val="85000"/>
                              <a:lumOff val="15000"/>
                            </a:schemeClr>
                          </a:solidFill>
                          <a:effectLst/>
                        </a:rPr>
                        <a:t>BciPep</a:t>
                      </a:r>
                    </a:p>
                  </a:txBody>
                  <a:tcPr marL="152275" marR="91365" marT="91365" marB="91365"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auto"/>
                      <a:r>
                        <a:rPr lang="en-IN" sz="1500" b="0">
                          <a:solidFill>
                            <a:schemeClr val="tx1">
                              <a:lumMod val="85000"/>
                              <a:lumOff val="15000"/>
                            </a:schemeClr>
                          </a:solidFill>
                          <a:effectLst/>
                        </a:rPr>
                        <a:t> </a:t>
                      </a:r>
                      <a:r>
                        <a:rPr lang="en-IN" sz="1500" b="0" u="sng">
                          <a:solidFill>
                            <a:schemeClr val="tx1">
                              <a:lumMod val="85000"/>
                              <a:lumOff val="15000"/>
                            </a:schemeClr>
                          </a:solidFill>
                          <a:effectLst/>
                          <a:hlinkClick r:id="rId6">
                            <a:extLst>
                              <a:ext uri="{A12FA001-AC4F-418D-AE19-62706E023703}">
                                <ahyp:hlinkClr xmlns:ahyp="http://schemas.microsoft.com/office/drawing/2018/hyperlinkcolor" val="tx"/>
                              </a:ext>
                            </a:extLst>
                          </a:hlinkClick>
                        </a:rPr>
                        <a:t>http://www.imtech.res.in/raghava/bcipep/info.html</a:t>
                      </a:r>
                      <a:endParaRPr lang="en-IN" sz="1500" b="0">
                        <a:solidFill>
                          <a:schemeClr val="tx1">
                            <a:lumMod val="85000"/>
                            <a:lumOff val="15000"/>
                          </a:schemeClr>
                        </a:solidFill>
                        <a:effectLst/>
                      </a:endParaRPr>
                    </a:p>
                  </a:txBody>
                  <a:tcPr marL="152275" marR="91365" marT="91365" marB="91365"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026748488"/>
                  </a:ext>
                </a:extLst>
              </a:tr>
              <a:tr h="369520">
                <a:tc>
                  <a:txBody>
                    <a:bodyPr/>
                    <a:lstStyle/>
                    <a:p>
                      <a:pPr algn="ctr" fontAlgn="auto"/>
                      <a:r>
                        <a:rPr lang="en-IN" sz="1500" b="0">
                          <a:solidFill>
                            <a:schemeClr val="tx1">
                              <a:lumMod val="85000"/>
                              <a:lumOff val="15000"/>
                            </a:schemeClr>
                          </a:solidFill>
                          <a:effectLst/>
                        </a:rPr>
                        <a:t>SEDB</a:t>
                      </a:r>
                    </a:p>
                  </a:txBody>
                  <a:tcPr marL="152275" marR="91365" marT="91365" marB="91365"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auto"/>
                      <a:r>
                        <a:rPr lang="en-IN" sz="1500" b="0">
                          <a:solidFill>
                            <a:schemeClr val="tx1">
                              <a:lumMod val="85000"/>
                              <a:lumOff val="15000"/>
                            </a:schemeClr>
                          </a:solidFill>
                          <a:effectLst/>
                        </a:rPr>
                        <a:t> </a:t>
                      </a:r>
                      <a:r>
                        <a:rPr lang="en-IN" sz="1500" b="0" u="sng">
                          <a:solidFill>
                            <a:schemeClr val="tx1">
                              <a:lumMod val="85000"/>
                              <a:lumOff val="15000"/>
                            </a:schemeClr>
                          </a:solidFill>
                          <a:effectLst/>
                          <a:hlinkClick r:id="rId7">
                            <a:extLst>
                              <a:ext uri="{A12FA001-AC4F-418D-AE19-62706E023703}">
                                <ahyp:hlinkClr xmlns:ahyp="http://schemas.microsoft.com/office/drawing/2018/hyperlinkcolor" val="tx"/>
                              </a:ext>
                            </a:extLst>
                          </a:hlinkClick>
                        </a:rPr>
                        <a:t>http://sedb.bicpu.edu.in</a:t>
                      </a:r>
                      <a:endParaRPr lang="en-IN" sz="1500" b="0">
                        <a:solidFill>
                          <a:schemeClr val="tx1">
                            <a:lumMod val="85000"/>
                            <a:lumOff val="15000"/>
                          </a:schemeClr>
                        </a:solidFill>
                        <a:effectLst/>
                      </a:endParaRPr>
                    </a:p>
                  </a:txBody>
                  <a:tcPr marL="152275" marR="91365" marT="91365" marB="91365"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1628712"/>
                  </a:ext>
                </a:extLst>
              </a:tr>
              <a:tr h="369520">
                <a:tc>
                  <a:txBody>
                    <a:bodyPr/>
                    <a:lstStyle/>
                    <a:p>
                      <a:pPr algn="ctr" fontAlgn="auto"/>
                      <a:r>
                        <a:rPr lang="en-IN" sz="1500" b="0" dirty="0">
                          <a:solidFill>
                            <a:schemeClr val="tx1">
                              <a:lumMod val="85000"/>
                              <a:lumOff val="15000"/>
                            </a:schemeClr>
                          </a:solidFill>
                          <a:effectLst/>
                        </a:rPr>
                        <a:t>SDAP</a:t>
                      </a:r>
                    </a:p>
                  </a:txBody>
                  <a:tcPr marL="152275" marR="91365" marT="91365" marB="91365"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auto"/>
                      <a:r>
                        <a:rPr lang="en-IN" sz="1500" b="0">
                          <a:solidFill>
                            <a:schemeClr val="tx1">
                              <a:lumMod val="85000"/>
                              <a:lumOff val="15000"/>
                            </a:schemeClr>
                          </a:solidFill>
                          <a:effectLst/>
                        </a:rPr>
                        <a:t> </a:t>
                      </a:r>
                      <a:r>
                        <a:rPr lang="en-IN" sz="1500" b="0" u="sng">
                          <a:solidFill>
                            <a:schemeClr val="tx1">
                              <a:lumMod val="85000"/>
                              <a:lumOff val="15000"/>
                            </a:schemeClr>
                          </a:solidFill>
                          <a:effectLst/>
                          <a:hlinkClick r:id="rId8">
                            <a:extLst>
                              <a:ext uri="{A12FA001-AC4F-418D-AE19-62706E023703}">
                                <ahyp:hlinkClr xmlns:ahyp="http://schemas.microsoft.com/office/drawing/2018/hyperlinkcolor" val="tx"/>
                              </a:ext>
                            </a:extLst>
                          </a:hlinkClick>
                        </a:rPr>
                        <a:t>https://fermi.utmb.edu/</a:t>
                      </a:r>
                      <a:endParaRPr lang="en-IN" sz="1500" b="0">
                        <a:solidFill>
                          <a:schemeClr val="tx1">
                            <a:lumMod val="85000"/>
                            <a:lumOff val="15000"/>
                          </a:schemeClr>
                        </a:solidFill>
                        <a:effectLst/>
                      </a:endParaRPr>
                    </a:p>
                  </a:txBody>
                  <a:tcPr marL="152275" marR="91365" marT="91365" marB="91365"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725131524"/>
                  </a:ext>
                </a:extLst>
              </a:tr>
              <a:tr h="369520">
                <a:tc>
                  <a:txBody>
                    <a:bodyPr/>
                    <a:lstStyle/>
                    <a:p>
                      <a:pPr algn="ctr" fontAlgn="auto"/>
                      <a:r>
                        <a:rPr lang="en-IN" sz="1500" b="0">
                          <a:solidFill>
                            <a:schemeClr val="tx1">
                              <a:lumMod val="85000"/>
                              <a:lumOff val="15000"/>
                            </a:schemeClr>
                          </a:solidFill>
                          <a:effectLst/>
                        </a:rPr>
                        <a:t>HIV Molecular Immunology Database</a:t>
                      </a:r>
                    </a:p>
                  </a:txBody>
                  <a:tcPr marL="152275" marR="91365" marT="91365" marB="91365"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auto"/>
                      <a:r>
                        <a:rPr lang="en-IN" sz="1500" b="0">
                          <a:solidFill>
                            <a:schemeClr val="tx1">
                              <a:lumMod val="85000"/>
                              <a:lumOff val="15000"/>
                            </a:schemeClr>
                          </a:solidFill>
                          <a:effectLst/>
                        </a:rPr>
                        <a:t> </a:t>
                      </a:r>
                      <a:r>
                        <a:rPr lang="en-IN" sz="1500" b="0" u="sng">
                          <a:solidFill>
                            <a:schemeClr val="tx1">
                              <a:lumMod val="85000"/>
                              <a:lumOff val="15000"/>
                            </a:schemeClr>
                          </a:solidFill>
                          <a:effectLst/>
                          <a:hlinkClick r:id="rId9">
                            <a:extLst>
                              <a:ext uri="{A12FA001-AC4F-418D-AE19-62706E023703}">
                                <ahyp:hlinkClr xmlns:ahyp="http://schemas.microsoft.com/office/drawing/2018/hyperlinkcolor" val="tx"/>
                              </a:ext>
                            </a:extLst>
                          </a:hlinkClick>
                        </a:rPr>
                        <a:t>http://www.hiv.lanl.gov/content/immunology/index.html</a:t>
                      </a:r>
                      <a:endParaRPr lang="en-IN" sz="1500" b="0">
                        <a:solidFill>
                          <a:schemeClr val="tx1">
                            <a:lumMod val="85000"/>
                            <a:lumOff val="15000"/>
                          </a:schemeClr>
                        </a:solidFill>
                        <a:effectLst/>
                      </a:endParaRPr>
                    </a:p>
                  </a:txBody>
                  <a:tcPr marL="152275" marR="91365" marT="91365" marB="91365"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535899493"/>
                  </a:ext>
                </a:extLst>
              </a:tr>
              <a:tr h="369520">
                <a:tc>
                  <a:txBody>
                    <a:bodyPr/>
                    <a:lstStyle/>
                    <a:p>
                      <a:pPr algn="ctr" fontAlgn="auto"/>
                      <a:r>
                        <a:rPr lang="en-IN" sz="1500" b="0">
                          <a:solidFill>
                            <a:schemeClr val="tx1">
                              <a:lumMod val="85000"/>
                              <a:lumOff val="15000"/>
                            </a:schemeClr>
                          </a:solidFill>
                          <a:effectLst/>
                        </a:rPr>
                        <a:t>FLAVIdB</a:t>
                      </a:r>
                    </a:p>
                  </a:txBody>
                  <a:tcPr marL="152275" marR="91365" marT="91365" marB="91365"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ctr" fontAlgn="auto"/>
                      <a:r>
                        <a:rPr lang="en-IN" sz="1500" b="0" dirty="0">
                          <a:solidFill>
                            <a:schemeClr val="tx1">
                              <a:lumMod val="85000"/>
                              <a:lumOff val="15000"/>
                            </a:schemeClr>
                          </a:solidFill>
                          <a:effectLst/>
                        </a:rPr>
                        <a:t> </a:t>
                      </a:r>
                      <a:r>
                        <a:rPr lang="en-IN" sz="1500" b="0" u="sng" dirty="0">
                          <a:solidFill>
                            <a:schemeClr val="tx1">
                              <a:lumMod val="85000"/>
                              <a:lumOff val="15000"/>
                            </a:schemeClr>
                          </a:solidFill>
                          <a:effectLst/>
                          <a:hlinkClick r:id="rId10">
                            <a:extLst>
                              <a:ext uri="{A12FA001-AC4F-418D-AE19-62706E023703}">
                                <ahyp:hlinkClr xmlns:ahyp="http://schemas.microsoft.com/office/drawing/2018/hyperlinkcolor" val="tx"/>
                              </a:ext>
                            </a:extLst>
                          </a:hlinkClick>
                        </a:rPr>
                        <a:t>http://cvc.dfci.harvard.edu/flavi/</a:t>
                      </a:r>
                      <a:endParaRPr lang="en-IN" sz="1500" b="0" dirty="0">
                        <a:solidFill>
                          <a:schemeClr val="tx1">
                            <a:lumMod val="85000"/>
                            <a:lumOff val="15000"/>
                          </a:schemeClr>
                        </a:solidFill>
                        <a:effectLst/>
                      </a:endParaRPr>
                    </a:p>
                  </a:txBody>
                  <a:tcPr marL="152275" marR="91365" marT="91365" marB="91365"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1482815433"/>
                  </a:ext>
                </a:extLst>
              </a:tr>
            </a:tbl>
          </a:graphicData>
        </a:graphic>
      </p:graphicFrame>
    </p:spTree>
    <p:extLst>
      <p:ext uri="{BB962C8B-B14F-4D97-AF65-F5344CB8AC3E}">
        <p14:creationId xmlns:p14="http://schemas.microsoft.com/office/powerpoint/2010/main" val="363231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F4A2-5173-B299-80CD-C695DBF3ADEB}"/>
              </a:ext>
            </a:extLst>
          </p:cNvPr>
          <p:cNvSpPr>
            <a:spLocks noGrp="1"/>
          </p:cNvSpPr>
          <p:nvPr>
            <p:ph type="title"/>
          </p:nvPr>
        </p:nvSpPr>
        <p:spPr/>
        <p:txBody>
          <a:bodyPr/>
          <a:lstStyle/>
          <a:p>
            <a:r>
              <a:rPr lang="en-US" dirty="0"/>
              <a:t>Epitopes</a:t>
            </a:r>
          </a:p>
        </p:txBody>
      </p:sp>
      <p:sp>
        <p:nvSpPr>
          <p:cNvPr id="3" name="Content Placeholder 2">
            <a:extLst>
              <a:ext uri="{FF2B5EF4-FFF2-40B4-BE49-F238E27FC236}">
                <a16:creationId xmlns:a16="http://schemas.microsoft.com/office/drawing/2014/main" id="{110E4E0B-3FBF-048D-E480-5597EF8799B0}"/>
              </a:ext>
            </a:extLst>
          </p:cNvPr>
          <p:cNvSpPr>
            <a:spLocks noGrp="1"/>
          </p:cNvSpPr>
          <p:nvPr>
            <p:ph idx="1"/>
          </p:nvPr>
        </p:nvSpPr>
        <p:spPr>
          <a:xfrm>
            <a:off x="700635" y="2293126"/>
            <a:ext cx="7430491" cy="3636088"/>
          </a:xfrm>
        </p:spPr>
        <p:txBody>
          <a:bodyPr>
            <a:normAutofit fontScale="85000" lnSpcReduction="20000"/>
          </a:bodyPr>
          <a:lstStyle/>
          <a:p>
            <a:r>
              <a:rPr lang="en-IN" dirty="0"/>
              <a:t>Epitopes, also known as </a:t>
            </a:r>
            <a:r>
              <a:rPr lang="en-IN" b="1" dirty="0"/>
              <a:t>antigenic determinants</a:t>
            </a:r>
            <a:r>
              <a:rPr lang="en-IN" dirty="0"/>
              <a:t>, are the immunologically </a:t>
            </a:r>
            <a:r>
              <a:rPr lang="en-IN" b="1" dirty="0"/>
              <a:t>active discrete sites on the antigen molecule </a:t>
            </a:r>
            <a:r>
              <a:rPr lang="en-IN" dirty="0"/>
              <a:t>that </a:t>
            </a:r>
            <a:r>
              <a:rPr lang="en-IN" b="1" dirty="0"/>
              <a:t>physically bind to antibodies, B-cell receptors, or T-cell receptors</a:t>
            </a:r>
            <a:r>
              <a:rPr lang="en-IN" dirty="0"/>
              <a:t>.</a:t>
            </a:r>
          </a:p>
          <a:p>
            <a:r>
              <a:rPr lang="en-IN" dirty="0"/>
              <a:t>Is a specific</a:t>
            </a:r>
            <a:r>
              <a:rPr lang="en-IN" b="1" dirty="0"/>
              <a:t> piece of the antigen to which an antibody binds</a:t>
            </a:r>
          </a:p>
          <a:p>
            <a:r>
              <a:rPr lang="en-IN" dirty="0"/>
              <a:t>The part of an antibody that binds to the epitope is called a </a:t>
            </a:r>
            <a:r>
              <a:rPr lang="en-IN" b="1" dirty="0"/>
              <a:t>paratope</a:t>
            </a:r>
          </a:p>
          <a:p>
            <a:r>
              <a:rPr lang="en-IN" dirty="0"/>
              <a:t>Are usually </a:t>
            </a:r>
            <a:r>
              <a:rPr lang="en-IN" b="1" dirty="0"/>
              <a:t>non-self proteins</a:t>
            </a:r>
            <a:r>
              <a:rPr lang="en-IN" dirty="0"/>
              <a:t>, however, sequences derived from the host that can be recognized (as in the case of autoimmune diseases) are also epitopes.</a:t>
            </a:r>
          </a:p>
          <a:p>
            <a:r>
              <a:rPr lang="en-IN" dirty="0"/>
              <a:t>This paratope is only capable of binding with </a:t>
            </a:r>
            <a:r>
              <a:rPr lang="en-IN" b="1" dirty="0"/>
              <a:t>one unique epitope</a:t>
            </a:r>
            <a:r>
              <a:rPr lang="en-IN" dirty="0"/>
              <a:t>.</a:t>
            </a:r>
          </a:p>
          <a:p>
            <a:r>
              <a:rPr lang="en-IN" dirty="0"/>
              <a:t>B cells can recognize an </a:t>
            </a:r>
            <a:r>
              <a:rPr lang="en-IN" b="1" dirty="0"/>
              <a:t>epitope alone </a:t>
            </a:r>
            <a:r>
              <a:rPr lang="en-IN" dirty="0"/>
              <a:t>but T cells can recognize an epitope only when it is associated with an MHC molecule on the surface of a self-cell (either an antigen-presenting cell or an altered self-cell).</a:t>
            </a:r>
          </a:p>
          <a:p>
            <a:endParaRPr lang="en-US" dirty="0"/>
          </a:p>
        </p:txBody>
      </p:sp>
      <p:pic>
        <p:nvPicPr>
          <p:cNvPr id="9" name="Picture 2">
            <a:extLst>
              <a:ext uri="{FF2B5EF4-FFF2-40B4-BE49-F238E27FC236}">
                <a16:creationId xmlns:a16="http://schemas.microsoft.com/office/drawing/2014/main" id="{A0D266D5-F617-FB49-75FD-DD8E010B9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1126" y="2483626"/>
            <a:ext cx="3443835" cy="293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741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3E05-F034-8066-2C0A-F534F744E773}"/>
              </a:ext>
            </a:extLst>
          </p:cNvPr>
          <p:cNvSpPr>
            <a:spLocks noGrp="1"/>
          </p:cNvSpPr>
          <p:nvPr>
            <p:ph type="title"/>
          </p:nvPr>
        </p:nvSpPr>
        <p:spPr/>
        <p:txBody>
          <a:bodyPr/>
          <a:lstStyle/>
          <a:p>
            <a:r>
              <a:rPr lang="en-IN" dirty="0"/>
              <a:t>B-cell epitope features in antigens</a:t>
            </a:r>
            <a:endParaRPr lang="en-US" dirty="0"/>
          </a:p>
        </p:txBody>
      </p:sp>
      <p:sp>
        <p:nvSpPr>
          <p:cNvPr id="3" name="Content Placeholder 2">
            <a:extLst>
              <a:ext uri="{FF2B5EF4-FFF2-40B4-BE49-F238E27FC236}">
                <a16:creationId xmlns:a16="http://schemas.microsoft.com/office/drawing/2014/main" id="{A6554455-137E-5648-9320-F8FAD9B7931C}"/>
              </a:ext>
            </a:extLst>
          </p:cNvPr>
          <p:cNvSpPr>
            <a:spLocks noGrp="1"/>
          </p:cNvSpPr>
          <p:nvPr>
            <p:ph idx="1"/>
          </p:nvPr>
        </p:nvSpPr>
        <p:spPr>
          <a:xfrm>
            <a:off x="700635" y="1657350"/>
            <a:ext cx="10691265" cy="4271864"/>
          </a:xfrm>
        </p:spPr>
        <p:txBody>
          <a:bodyPr>
            <a:normAutofit fontScale="77500" lnSpcReduction="20000"/>
          </a:bodyPr>
          <a:lstStyle/>
          <a:p>
            <a:r>
              <a:rPr lang="en-IN" dirty="0"/>
              <a:t>Using MATLAB programming to classify the different features of a protein sequence to help predict a potential B cell epitope from a protein or a group of protein sequences. A protein sequence (FASTA format) with the accession number AAY57281.1 from the </a:t>
            </a:r>
            <a:r>
              <a:rPr lang="en-IN" dirty="0" err="1"/>
              <a:t>UniProtKB</a:t>
            </a:r>
            <a:r>
              <a:rPr lang="en-IN" dirty="0"/>
              <a:t> database was used as a test sequence in this study.</a:t>
            </a:r>
          </a:p>
          <a:p>
            <a:r>
              <a:rPr lang="en-US" dirty="0"/>
              <a:t>Beta-turn regions:</a:t>
            </a:r>
            <a:r>
              <a:rPr lang="en-IN" dirty="0"/>
              <a:t>Secondary structure elements in a protein are usually alpha helix, beta turn regions, and coil-coil regions. Beta turn region is relevant to epitope design.</a:t>
            </a:r>
          </a:p>
          <a:p>
            <a:r>
              <a:rPr lang="en-US" dirty="0"/>
              <a:t>Hydropathicity: </a:t>
            </a:r>
            <a:r>
              <a:rPr lang="en-IN" dirty="0"/>
              <a:t>This scale for amino acids was used to identify potential hydrophilic regions in the query protein for generating a plot with window size from </a:t>
            </a:r>
            <a:r>
              <a:rPr lang="en-IN" dirty="0" err="1"/>
              <a:t>i</a:t>
            </a:r>
            <a:r>
              <a:rPr lang="en-IN" dirty="0"/>
              <a:t> = 0 to </a:t>
            </a:r>
            <a:r>
              <a:rPr lang="en-IN" dirty="0" err="1"/>
              <a:t>i</a:t>
            </a:r>
            <a:r>
              <a:rPr lang="en-IN" dirty="0"/>
              <a:t> &gt; N.</a:t>
            </a:r>
          </a:p>
          <a:p>
            <a:r>
              <a:rPr lang="en-US" dirty="0"/>
              <a:t>Surface accessibility: The empirical amino acid accessible surface probabilities</a:t>
            </a:r>
            <a:r>
              <a:rPr lang="en-IN" dirty="0"/>
              <a:t>which are fractional probabilities (0.26 to 0.97) determined for an amino acid found on the surface of a protein is used. The most surface accessible area in a protein was determined with these fractional surface probabilities for amino acids, which a surface probability after calculating normalized surface accessible values for amino acids and a plot was generated</a:t>
            </a:r>
          </a:p>
          <a:p>
            <a:r>
              <a:rPr lang="en-US" dirty="0"/>
              <a:t>Antigenicity prediction: </a:t>
            </a:r>
            <a:r>
              <a:rPr lang="en-IN" dirty="0"/>
              <a:t>a semi-empirical method which utilizes physicochemical properties of amino acid residues and their probabilities or frequencies of occurrence in experimentally known segmental epitopes to predict antigenic determinants on proteins </a:t>
            </a:r>
            <a:endParaRPr lang="en-US" dirty="0"/>
          </a:p>
        </p:txBody>
      </p:sp>
    </p:spTree>
    <p:extLst>
      <p:ext uri="{BB962C8B-B14F-4D97-AF65-F5344CB8AC3E}">
        <p14:creationId xmlns:p14="http://schemas.microsoft.com/office/powerpoint/2010/main" val="2201678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0D3A279-D16E-F495-F134-AD502FCA3D56}"/>
              </a:ext>
            </a:extLst>
          </p:cNvPr>
          <p:cNvGrpSpPr/>
          <p:nvPr/>
        </p:nvGrpSpPr>
        <p:grpSpPr>
          <a:xfrm>
            <a:off x="0" y="1076845"/>
            <a:ext cx="3973372" cy="4345419"/>
            <a:chOff x="133350" y="285750"/>
            <a:chExt cx="3864070" cy="3757315"/>
          </a:xfrm>
        </p:grpSpPr>
        <p:pic>
          <p:nvPicPr>
            <p:cNvPr id="20482" name="Picture 2">
              <a:extLst>
                <a:ext uri="{FF2B5EF4-FFF2-40B4-BE49-F238E27FC236}">
                  <a16:creationId xmlns:a16="http://schemas.microsoft.com/office/drawing/2014/main" id="{DB0C5D90-DD3E-E580-A0A1-178AB35A3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285750"/>
              <a:ext cx="3683095"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F99A78D-5CBC-B923-B439-C949C37267F9}"/>
                </a:ext>
              </a:extLst>
            </p:cNvPr>
            <p:cNvSpPr txBox="1"/>
            <p:nvPr/>
          </p:nvSpPr>
          <p:spPr>
            <a:xfrm>
              <a:off x="133350" y="3581400"/>
              <a:ext cx="3864070" cy="461665"/>
            </a:xfrm>
            <a:prstGeom prst="rect">
              <a:avLst/>
            </a:prstGeom>
            <a:noFill/>
          </p:spPr>
          <p:txBody>
            <a:bodyPr wrap="square">
              <a:spAutoFit/>
            </a:bodyPr>
            <a:lstStyle/>
            <a:p>
              <a:r>
                <a:rPr lang="en-IN" sz="1200" b="0" i="0" dirty="0">
                  <a:solidFill>
                    <a:srgbClr val="333333"/>
                  </a:solidFill>
                  <a:effectLst/>
                  <a:latin typeface="Cambria" panose="02040503050406030204" pitchFamily="18" charset="0"/>
                </a:rPr>
                <a:t>A block diagram for grouping B cell epitope features in a protein antigen.</a:t>
              </a:r>
              <a:endParaRPr lang="en-US" sz="1200" dirty="0"/>
            </a:p>
          </p:txBody>
        </p:sp>
      </p:grpSp>
      <p:grpSp>
        <p:nvGrpSpPr>
          <p:cNvPr id="20" name="Group 19">
            <a:extLst>
              <a:ext uri="{FF2B5EF4-FFF2-40B4-BE49-F238E27FC236}">
                <a16:creationId xmlns:a16="http://schemas.microsoft.com/office/drawing/2014/main" id="{01A3ADA9-0F8D-A44D-2B1E-9FE161DCD626}"/>
              </a:ext>
            </a:extLst>
          </p:cNvPr>
          <p:cNvGrpSpPr/>
          <p:nvPr/>
        </p:nvGrpSpPr>
        <p:grpSpPr>
          <a:xfrm>
            <a:off x="3883120" y="1037704"/>
            <a:ext cx="7985030" cy="4743451"/>
            <a:chOff x="4035520" y="171450"/>
            <a:chExt cx="7985030" cy="4743451"/>
          </a:xfrm>
        </p:grpSpPr>
        <p:grpSp>
          <p:nvGrpSpPr>
            <p:cNvPr id="10" name="Group 9">
              <a:extLst>
                <a:ext uri="{FF2B5EF4-FFF2-40B4-BE49-F238E27FC236}">
                  <a16:creationId xmlns:a16="http://schemas.microsoft.com/office/drawing/2014/main" id="{054787F6-0B7C-53E1-6820-F5716AE09B3F}"/>
                </a:ext>
              </a:extLst>
            </p:cNvPr>
            <p:cNvGrpSpPr/>
            <p:nvPr/>
          </p:nvGrpSpPr>
          <p:grpSpPr>
            <a:xfrm>
              <a:off x="4035520" y="171450"/>
              <a:ext cx="3864070" cy="2377633"/>
              <a:chOff x="3997420" y="61913"/>
              <a:chExt cx="3864070" cy="2377633"/>
            </a:xfrm>
          </p:grpSpPr>
          <p:pic>
            <p:nvPicPr>
              <p:cNvPr id="20484" name="Picture 4">
                <a:extLst>
                  <a:ext uri="{FF2B5EF4-FFF2-40B4-BE49-F238E27FC236}">
                    <a16:creationId xmlns:a16="http://schemas.microsoft.com/office/drawing/2014/main" id="{25749092-93E1-BD30-B023-7559459A66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420" y="61913"/>
                <a:ext cx="3864070" cy="19467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9A71093-B848-36A1-E37B-96DD224CF12D}"/>
                  </a:ext>
                </a:extLst>
              </p:cNvPr>
              <p:cNvSpPr txBox="1"/>
              <p:nvPr/>
            </p:nvSpPr>
            <p:spPr>
              <a:xfrm>
                <a:off x="3997420" y="2008659"/>
                <a:ext cx="3864070" cy="430887"/>
              </a:xfrm>
              <a:prstGeom prst="rect">
                <a:avLst/>
              </a:prstGeom>
              <a:noFill/>
            </p:spPr>
            <p:txBody>
              <a:bodyPr wrap="square">
                <a:spAutoFit/>
              </a:bodyPr>
              <a:lstStyle/>
              <a:p>
                <a:r>
                  <a:rPr lang="en-IN" sz="1100" b="0" i="0" dirty="0">
                    <a:solidFill>
                      <a:srgbClr val="333333"/>
                    </a:solidFill>
                    <a:effectLst/>
                    <a:latin typeface="Cambria" panose="02040503050406030204" pitchFamily="18" charset="0"/>
                  </a:rPr>
                  <a:t>Graphical presentation of beta turn region in a protein antigen</a:t>
                </a:r>
                <a:endParaRPr lang="en-US" sz="1100" dirty="0"/>
              </a:p>
            </p:txBody>
          </p:sp>
        </p:grpSp>
        <p:grpSp>
          <p:nvGrpSpPr>
            <p:cNvPr id="13" name="Group 12">
              <a:extLst>
                <a:ext uri="{FF2B5EF4-FFF2-40B4-BE49-F238E27FC236}">
                  <a16:creationId xmlns:a16="http://schemas.microsoft.com/office/drawing/2014/main" id="{1E23DA51-51F3-C68D-BC3F-0A92E7B94BA2}"/>
                </a:ext>
              </a:extLst>
            </p:cNvPr>
            <p:cNvGrpSpPr/>
            <p:nvPr/>
          </p:nvGrpSpPr>
          <p:grpSpPr>
            <a:xfrm>
              <a:off x="8013890" y="171450"/>
              <a:ext cx="3864070" cy="2188365"/>
              <a:chOff x="8013890" y="171450"/>
              <a:chExt cx="3864070" cy="2188365"/>
            </a:xfrm>
          </p:grpSpPr>
          <p:pic>
            <p:nvPicPr>
              <p:cNvPr id="20486" name="Picture 6">
                <a:extLst>
                  <a:ext uri="{FF2B5EF4-FFF2-40B4-BE49-F238E27FC236}">
                    <a16:creationId xmlns:a16="http://schemas.microsoft.com/office/drawing/2014/main" id="{FE329E65-012D-0370-6684-0FC873F594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3890" y="171450"/>
                <a:ext cx="3864070" cy="192675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1D2ACA-0BE9-9A77-5589-C9CBC8E8E43F}"/>
                  </a:ext>
                </a:extLst>
              </p:cNvPr>
              <p:cNvSpPr txBox="1"/>
              <p:nvPr/>
            </p:nvSpPr>
            <p:spPr>
              <a:xfrm>
                <a:off x="8013890" y="2098205"/>
                <a:ext cx="3863785" cy="261610"/>
              </a:xfrm>
              <a:prstGeom prst="rect">
                <a:avLst/>
              </a:prstGeom>
              <a:noFill/>
            </p:spPr>
            <p:txBody>
              <a:bodyPr wrap="square">
                <a:spAutoFit/>
              </a:bodyPr>
              <a:lstStyle/>
              <a:p>
                <a:r>
                  <a:rPr lang="en-IN" sz="1100" b="0" i="0" dirty="0">
                    <a:solidFill>
                      <a:srgbClr val="333333"/>
                    </a:solidFill>
                    <a:effectLst/>
                    <a:latin typeface="Cambria" panose="02040503050406030204" pitchFamily="18" charset="0"/>
                  </a:rPr>
                  <a:t>Hydropathicity in a protein antigen.</a:t>
                </a:r>
                <a:endParaRPr lang="en-US" sz="1100" dirty="0"/>
              </a:p>
            </p:txBody>
          </p:sp>
        </p:grpSp>
        <p:grpSp>
          <p:nvGrpSpPr>
            <p:cNvPr id="16" name="Group 15">
              <a:extLst>
                <a:ext uri="{FF2B5EF4-FFF2-40B4-BE49-F238E27FC236}">
                  <a16:creationId xmlns:a16="http://schemas.microsoft.com/office/drawing/2014/main" id="{EF7F6FB7-5BF6-A0CC-98DA-BED80FA70F8C}"/>
                </a:ext>
              </a:extLst>
            </p:cNvPr>
            <p:cNvGrpSpPr/>
            <p:nvPr/>
          </p:nvGrpSpPr>
          <p:grpSpPr>
            <a:xfrm>
              <a:off x="4073621" y="2581305"/>
              <a:ext cx="3825969" cy="2333596"/>
              <a:chOff x="4073621" y="2581304"/>
              <a:chExt cx="3864070" cy="2382449"/>
            </a:xfrm>
          </p:grpSpPr>
          <p:pic>
            <p:nvPicPr>
              <p:cNvPr id="20488" name="Picture 8">
                <a:extLst>
                  <a:ext uri="{FF2B5EF4-FFF2-40B4-BE49-F238E27FC236}">
                    <a16:creationId xmlns:a16="http://schemas.microsoft.com/office/drawing/2014/main" id="{0B5CB9C2-932A-4523-AE6B-37340EA92C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3621" y="2581304"/>
                <a:ext cx="3864070" cy="191934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1EBC11D-56BB-BF19-F266-FF0305155918}"/>
                  </a:ext>
                </a:extLst>
              </p:cNvPr>
              <p:cNvSpPr txBox="1"/>
              <p:nvPr/>
            </p:nvSpPr>
            <p:spPr>
              <a:xfrm>
                <a:off x="4073621" y="4532866"/>
                <a:ext cx="3825969" cy="430887"/>
              </a:xfrm>
              <a:prstGeom prst="rect">
                <a:avLst/>
              </a:prstGeom>
              <a:noFill/>
            </p:spPr>
            <p:txBody>
              <a:bodyPr wrap="square">
                <a:spAutoFit/>
              </a:bodyPr>
              <a:lstStyle/>
              <a:p>
                <a:r>
                  <a:rPr lang="en-IN" sz="1100" b="0" i="0" dirty="0">
                    <a:solidFill>
                      <a:srgbClr val="333333"/>
                    </a:solidFill>
                    <a:effectLst/>
                    <a:latin typeface="Cambria" panose="02040503050406030204" pitchFamily="18" charset="0"/>
                  </a:rPr>
                  <a:t>Graphical presentation of surface accessibility in a protein antigen.</a:t>
                </a:r>
                <a:endParaRPr lang="en-US" sz="1100" dirty="0"/>
              </a:p>
            </p:txBody>
          </p:sp>
        </p:grpSp>
        <p:grpSp>
          <p:nvGrpSpPr>
            <p:cNvPr id="19" name="Group 18">
              <a:extLst>
                <a:ext uri="{FF2B5EF4-FFF2-40B4-BE49-F238E27FC236}">
                  <a16:creationId xmlns:a16="http://schemas.microsoft.com/office/drawing/2014/main" id="{379F374E-1516-BB05-954D-E6BC22EF71F2}"/>
                </a:ext>
              </a:extLst>
            </p:cNvPr>
            <p:cNvGrpSpPr/>
            <p:nvPr/>
          </p:nvGrpSpPr>
          <p:grpSpPr>
            <a:xfrm>
              <a:off x="8047177" y="2581305"/>
              <a:ext cx="3973373" cy="2180950"/>
              <a:chOff x="8047177" y="2581305"/>
              <a:chExt cx="3973373" cy="2180950"/>
            </a:xfrm>
          </p:grpSpPr>
          <p:pic>
            <p:nvPicPr>
              <p:cNvPr id="20490" name="Picture 10">
                <a:extLst>
                  <a:ext uri="{FF2B5EF4-FFF2-40B4-BE49-F238E27FC236}">
                    <a16:creationId xmlns:a16="http://schemas.microsoft.com/office/drawing/2014/main" id="{2BF23B78-C5A9-4544-0598-A1C7359338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7177" y="2581305"/>
                <a:ext cx="3973373" cy="191934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D495BE8-1216-3904-03EE-5FEE9A561C46}"/>
                  </a:ext>
                </a:extLst>
              </p:cNvPr>
              <p:cNvSpPr txBox="1"/>
              <p:nvPr/>
            </p:nvSpPr>
            <p:spPr>
              <a:xfrm>
                <a:off x="8047177" y="4500645"/>
                <a:ext cx="3973373" cy="261610"/>
              </a:xfrm>
              <a:prstGeom prst="rect">
                <a:avLst/>
              </a:prstGeom>
              <a:noFill/>
            </p:spPr>
            <p:txBody>
              <a:bodyPr wrap="square">
                <a:spAutoFit/>
              </a:bodyPr>
              <a:lstStyle/>
              <a:p>
                <a:r>
                  <a:rPr lang="en-IN" sz="1100" b="0" i="0" dirty="0">
                    <a:solidFill>
                      <a:srgbClr val="333333"/>
                    </a:solidFill>
                    <a:effectLst/>
                    <a:latin typeface="Cambria" panose="02040503050406030204" pitchFamily="18" charset="0"/>
                  </a:rPr>
                  <a:t>Graphical presentation of antigenicity in a protein antigen.</a:t>
                </a:r>
                <a:endParaRPr lang="en-US" sz="1100" dirty="0"/>
              </a:p>
            </p:txBody>
          </p:sp>
        </p:grpSp>
      </p:grpSp>
      <p:grpSp>
        <p:nvGrpSpPr>
          <p:cNvPr id="25" name="Group 24">
            <a:extLst>
              <a:ext uri="{FF2B5EF4-FFF2-40B4-BE49-F238E27FC236}">
                <a16:creationId xmlns:a16="http://schemas.microsoft.com/office/drawing/2014/main" id="{D45188C0-4AE4-E7AC-22B0-486FA756CAD0}"/>
              </a:ext>
            </a:extLst>
          </p:cNvPr>
          <p:cNvGrpSpPr/>
          <p:nvPr/>
        </p:nvGrpSpPr>
        <p:grpSpPr>
          <a:xfrm>
            <a:off x="2468277" y="1704975"/>
            <a:ext cx="7242461" cy="4057917"/>
            <a:chOff x="2468277" y="1704975"/>
            <a:chExt cx="7242461" cy="4057917"/>
          </a:xfrm>
        </p:grpSpPr>
        <p:pic>
          <p:nvPicPr>
            <p:cNvPr id="20492" name="Picture 12">
              <a:extLst>
                <a:ext uri="{FF2B5EF4-FFF2-40B4-BE49-F238E27FC236}">
                  <a16:creationId xmlns:a16="http://schemas.microsoft.com/office/drawing/2014/main" id="{EF5E6BD0-D632-EF87-159C-B46C89555F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1263" y="1704975"/>
              <a:ext cx="7229475" cy="344805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ABAC47EB-2B38-7458-220F-1E68DE5AD1E4}"/>
                </a:ext>
              </a:extLst>
            </p:cNvPr>
            <p:cNvSpPr txBox="1"/>
            <p:nvPr/>
          </p:nvSpPr>
          <p:spPr>
            <a:xfrm>
              <a:off x="2468277" y="5116561"/>
              <a:ext cx="7229474" cy="646331"/>
            </a:xfrm>
            <a:prstGeom prst="rect">
              <a:avLst/>
            </a:prstGeom>
            <a:noFill/>
          </p:spPr>
          <p:txBody>
            <a:bodyPr wrap="square">
              <a:spAutoFit/>
            </a:bodyPr>
            <a:lstStyle/>
            <a:p>
              <a:r>
                <a:rPr lang="en-IN" b="0" i="0" dirty="0">
                  <a:solidFill>
                    <a:srgbClr val="333333"/>
                  </a:solidFill>
                  <a:effectLst/>
                  <a:latin typeface="Cambria" panose="02040503050406030204" pitchFamily="18" charset="0"/>
                </a:rPr>
                <a:t>Combined view of beta turn, hydropathicity, surface accessibility and antigenicity in a protein antigen to define a potential B cell epitope.</a:t>
              </a:r>
              <a:endParaRPr lang="en-US" dirty="0"/>
            </a:p>
          </p:txBody>
        </p:sp>
      </p:grpSp>
    </p:spTree>
    <p:extLst>
      <p:ext uri="{BB962C8B-B14F-4D97-AF65-F5344CB8AC3E}">
        <p14:creationId xmlns:p14="http://schemas.microsoft.com/office/powerpoint/2010/main" val="38134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4950-A295-CFDE-57B2-53C89AAF686A}"/>
              </a:ext>
            </a:extLst>
          </p:cNvPr>
          <p:cNvSpPr>
            <a:spLocks noGrp="1"/>
          </p:cNvSpPr>
          <p:nvPr>
            <p:ph type="title"/>
          </p:nvPr>
        </p:nvSpPr>
        <p:spPr/>
        <p:txBody>
          <a:bodyPr/>
          <a:lstStyle/>
          <a:p>
            <a:r>
              <a:rPr lang="en-US" dirty="0"/>
              <a:t>Difference </a:t>
            </a:r>
            <a:r>
              <a:rPr lang="en-US" dirty="0" err="1"/>
              <a:t>bwtn</a:t>
            </a:r>
            <a:r>
              <a:rPr lang="en-US" dirty="0"/>
              <a:t> t cell &amp; b cell Epitopes</a:t>
            </a:r>
          </a:p>
        </p:txBody>
      </p:sp>
      <p:graphicFrame>
        <p:nvGraphicFramePr>
          <p:cNvPr id="5" name="Table 4">
            <a:extLst>
              <a:ext uri="{FF2B5EF4-FFF2-40B4-BE49-F238E27FC236}">
                <a16:creationId xmlns:a16="http://schemas.microsoft.com/office/drawing/2014/main" id="{3840A899-DF6D-51BC-EF3D-070C286AD691}"/>
              </a:ext>
            </a:extLst>
          </p:cNvPr>
          <p:cNvGraphicFramePr>
            <a:graphicFrameLocks noGrp="1"/>
          </p:cNvGraphicFramePr>
          <p:nvPr>
            <p:extLst>
              <p:ext uri="{D42A27DB-BD31-4B8C-83A1-F6EECF244321}">
                <p14:modId xmlns:p14="http://schemas.microsoft.com/office/powerpoint/2010/main" val="210355176"/>
              </p:ext>
            </p:extLst>
          </p:nvPr>
        </p:nvGraphicFramePr>
        <p:xfrm>
          <a:off x="2666201" y="1924050"/>
          <a:ext cx="6630198" cy="4011855"/>
        </p:xfrm>
        <a:graphic>
          <a:graphicData uri="http://schemas.openxmlformats.org/drawingml/2006/table">
            <a:tbl>
              <a:tblPr>
                <a:tableStyleId>{16D9F66E-5EB9-4882-86FB-DCBF35E3C3E4}</a:tableStyleId>
              </a:tblPr>
              <a:tblGrid>
                <a:gridCol w="2210066">
                  <a:extLst>
                    <a:ext uri="{9D8B030D-6E8A-4147-A177-3AD203B41FA5}">
                      <a16:colId xmlns:a16="http://schemas.microsoft.com/office/drawing/2014/main" val="2248832575"/>
                    </a:ext>
                  </a:extLst>
                </a:gridCol>
                <a:gridCol w="2210066">
                  <a:extLst>
                    <a:ext uri="{9D8B030D-6E8A-4147-A177-3AD203B41FA5}">
                      <a16:colId xmlns:a16="http://schemas.microsoft.com/office/drawing/2014/main" val="3366851893"/>
                    </a:ext>
                  </a:extLst>
                </a:gridCol>
                <a:gridCol w="2210066">
                  <a:extLst>
                    <a:ext uri="{9D8B030D-6E8A-4147-A177-3AD203B41FA5}">
                      <a16:colId xmlns:a16="http://schemas.microsoft.com/office/drawing/2014/main" val="4262185201"/>
                    </a:ext>
                  </a:extLst>
                </a:gridCol>
              </a:tblGrid>
              <a:tr h="702399">
                <a:tc>
                  <a:txBody>
                    <a:bodyPr/>
                    <a:lstStyle/>
                    <a:p>
                      <a:r>
                        <a:rPr lang="en-IN" sz="1500" b="1">
                          <a:effectLst/>
                        </a:rPr>
                        <a:t>Properties</a:t>
                      </a:r>
                      <a:endParaRPr lang="en-IN" sz="1500" b="0">
                        <a:effectLst/>
                      </a:endParaRPr>
                    </a:p>
                  </a:txBody>
                  <a:tcPr marL="81619" marR="81619" marT="81619" marB="81619" anchor="ctr"/>
                </a:tc>
                <a:tc>
                  <a:txBody>
                    <a:bodyPr/>
                    <a:lstStyle/>
                    <a:p>
                      <a:r>
                        <a:rPr lang="en-IN" sz="1500" b="1">
                          <a:effectLst/>
                        </a:rPr>
                        <a:t>Recognized by B cells and Antibodies</a:t>
                      </a:r>
                      <a:endParaRPr lang="en-IN" sz="1500" b="0">
                        <a:effectLst/>
                      </a:endParaRPr>
                    </a:p>
                  </a:txBody>
                  <a:tcPr marL="81619" marR="81619" marT="81619" marB="81619" anchor="ctr"/>
                </a:tc>
                <a:tc>
                  <a:txBody>
                    <a:bodyPr/>
                    <a:lstStyle/>
                    <a:p>
                      <a:r>
                        <a:rPr lang="en-IN" sz="1500" b="1">
                          <a:effectLst/>
                        </a:rPr>
                        <a:t>Recognized by T cells</a:t>
                      </a:r>
                      <a:endParaRPr lang="en-IN" sz="1500" b="0">
                        <a:effectLst/>
                      </a:endParaRPr>
                    </a:p>
                  </a:txBody>
                  <a:tcPr marL="81619" marR="81619" marT="81619" marB="81619" anchor="ctr"/>
                </a:tc>
                <a:extLst>
                  <a:ext uri="{0D108BD9-81ED-4DB2-BD59-A6C34878D82A}">
                    <a16:rowId xmlns:a16="http://schemas.microsoft.com/office/drawing/2014/main" val="515101532"/>
                  </a:ext>
                </a:extLst>
              </a:tr>
              <a:tr h="941576">
                <a:tc>
                  <a:txBody>
                    <a:bodyPr/>
                    <a:lstStyle/>
                    <a:p>
                      <a:r>
                        <a:rPr lang="en-IN" sz="1500" b="0">
                          <a:effectLst/>
                        </a:rPr>
                        <a:t>Composition</a:t>
                      </a:r>
                    </a:p>
                  </a:txBody>
                  <a:tcPr marL="81619" marR="81619" marT="81619" marB="81619" anchor="ctr"/>
                </a:tc>
                <a:tc>
                  <a:txBody>
                    <a:bodyPr/>
                    <a:lstStyle/>
                    <a:p>
                      <a:r>
                        <a:rPr lang="en-IN" sz="1500" b="0">
                          <a:effectLst/>
                        </a:rPr>
                        <a:t>Proteins, glycoproteins, polysaccharides, nucleic acids</a:t>
                      </a:r>
                    </a:p>
                  </a:txBody>
                  <a:tcPr marL="81619" marR="81619" marT="81619" marB="81619" anchor="ctr"/>
                </a:tc>
                <a:tc>
                  <a:txBody>
                    <a:bodyPr/>
                    <a:lstStyle/>
                    <a:p>
                      <a:r>
                        <a:rPr lang="en-IN" sz="1500" b="0">
                          <a:effectLst/>
                        </a:rPr>
                        <a:t>Proteins</a:t>
                      </a:r>
                    </a:p>
                  </a:txBody>
                  <a:tcPr marL="81619" marR="81619" marT="81619" marB="81619" anchor="ctr"/>
                </a:tc>
                <a:extLst>
                  <a:ext uri="{0D108BD9-81ED-4DB2-BD59-A6C34878D82A}">
                    <a16:rowId xmlns:a16="http://schemas.microsoft.com/office/drawing/2014/main" val="2428880958"/>
                  </a:ext>
                </a:extLst>
              </a:tr>
              <a:tr h="702399">
                <a:tc>
                  <a:txBody>
                    <a:bodyPr/>
                    <a:lstStyle/>
                    <a:p>
                      <a:r>
                        <a:rPr lang="en-IN" sz="1500" b="0">
                          <a:effectLst/>
                        </a:rPr>
                        <a:t>Configuration</a:t>
                      </a:r>
                    </a:p>
                  </a:txBody>
                  <a:tcPr marL="81619" marR="81619" marT="81619" marB="81619" anchor="ctr"/>
                </a:tc>
                <a:tc>
                  <a:txBody>
                    <a:bodyPr/>
                    <a:lstStyle/>
                    <a:p>
                      <a:r>
                        <a:rPr lang="en-IN" sz="1500" b="0" dirty="0">
                          <a:effectLst/>
                        </a:rPr>
                        <a:t>Linear/conformational determinants</a:t>
                      </a:r>
                    </a:p>
                  </a:txBody>
                  <a:tcPr marL="81619" marR="81619" marT="81619" marB="81619" anchor="ctr"/>
                </a:tc>
                <a:tc>
                  <a:txBody>
                    <a:bodyPr/>
                    <a:lstStyle/>
                    <a:p>
                      <a:r>
                        <a:rPr lang="en-IN" sz="1500" b="0">
                          <a:effectLst/>
                        </a:rPr>
                        <a:t>Linear determinants</a:t>
                      </a:r>
                    </a:p>
                  </a:txBody>
                  <a:tcPr marL="81619" marR="81619" marT="81619" marB="81619" anchor="ctr"/>
                </a:tc>
                <a:extLst>
                  <a:ext uri="{0D108BD9-81ED-4DB2-BD59-A6C34878D82A}">
                    <a16:rowId xmlns:a16="http://schemas.microsoft.com/office/drawing/2014/main" val="897694365"/>
                  </a:ext>
                </a:extLst>
              </a:tr>
              <a:tr h="441715">
                <a:tc>
                  <a:txBody>
                    <a:bodyPr/>
                    <a:lstStyle/>
                    <a:p>
                      <a:r>
                        <a:rPr lang="en-IN" sz="1500" b="0">
                          <a:effectLst/>
                        </a:rPr>
                        <a:t>Size</a:t>
                      </a:r>
                    </a:p>
                  </a:txBody>
                  <a:tcPr marL="81619" marR="81619" marT="81619" marB="81619" anchor="ctr"/>
                </a:tc>
                <a:tc>
                  <a:txBody>
                    <a:bodyPr/>
                    <a:lstStyle/>
                    <a:p>
                      <a:r>
                        <a:rPr lang="en-IN" sz="1500" b="0">
                          <a:effectLst/>
                        </a:rPr>
                        <a:t>4-8 residues</a:t>
                      </a:r>
                    </a:p>
                  </a:txBody>
                  <a:tcPr marL="81619" marR="81619" marT="81619" marB="81619" anchor="ctr"/>
                </a:tc>
                <a:tc>
                  <a:txBody>
                    <a:bodyPr/>
                    <a:lstStyle/>
                    <a:p>
                      <a:r>
                        <a:rPr lang="en-IN" sz="1500" b="0">
                          <a:effectLst/>
                        </a:rPr>
                        <a:t>8-15 residues</a:t>
                      </a:r>
                    </a:p>
                  </a:txBody>
                  <a:tcPr marL="81619" marR="81619" marT="81619" marB="81619" anchor="ctr"/>
                </a:tc>
                <a:extLst>
                  <a:ext uri="{0D108BD9-81ED-4DB2-BD59-A6C34878D82A}">
                    <a16:rowId xmlns:a16="http://schemas.microsoft.com/office/drawing/2014/main" val="1927384373"/>
                  </a:ext>
                </a:extLst>
              </a:tr>
              <a:tr h="1223766">
                <a:tc>
                  <a:txBody>
                    <a:bodyPr/>
                    <a:lstStyle/>
                    <a:p>
                      <a:r>
                        <a:rPr lang="en-IN" sz="1500" b="0" dirty="0">
                          <a:effectLst/>
                        </a:rPr>
                        <a:t>Number</a:t>
                      </a:r>
                    </a:p>
                  </a:txBody>
                  <a:tcPr marL="81619" marR="81619" marT="81619" marB="81619" anchor="ctr"/>
                </a:tc>
                <a:tc>
                  <a:txBody>
                    <a:bodyPr/>
                    <a:lstStyle/>
                    <a:p>
                      <a:r>
                        <a:rPr lang="en-IN" sz="1500" b="0">
                          <a:effectLst/>
                        </a:rPr>
                        <a:t>Limited, located on the exposed surface of the antigen</a:t>
                      </a:r>
                    </a:p>
                  </a:txBody>
                  <a:tcPr marL="81619" marR="81619" marT="81619" marB="81619" anchor="ctr"/>
                </a:tc>
                <a:tc>
                  <a:txBody>
                    <a:bodyPr/>
                    <a:lstStyle/>
                    <a:p>
                      <a:r>
                        <a:rPr lang="en-IN" sz="1500" b="0" dirty="0">
                          <a:effectLst/>
                        </a:rPr>
                        <a:t>Limited to those proteins that can be processed and bind to MHC</a:t>
                      </a:r>
                    </a:p>
                  </a:txBody>
                  <a:tcPr marL="81619" marR="81619" marT="81619" marB="81619" anchor="ctr"/>
                </a:tc>
                <a:extLst>
                  <a:ext uri="{0D108BD9-81ED-4DB2-BD59-A6C34878D82A}">
                    <a16:rowId xmlns:a16="http://schemas.microsoft.com/office/drawing/2014/main" val="2468972035"/>
                  </a:ext>
                </a:extLst>
              </a:tr>
            </a:tbl>
          </a:graphicData>
        </a:graphic>
      </p:graphicFrame>
    </p:spTree>
    <p:extLst>
      <p:ext uri="{BB962C8B-B14F-4D97-AF65-F5344CB8AC3E}">
        <p14:creationId xmlns:p14="http://schemas.microsoft.com/office/powerpoint/2010/main" val="115652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ADC2-BD1D-1D0D-A50C-B4A59D361E36}"/>
              </a:ext>
            </a:extLst>
          </p:cNvPr>
          <p:cNvSpPr>
            <a:spLocks noGrp="1"/>
          </p:cNvSpPr>
          <p:nvPr>
            <p:ph type="title"/>
          </p:nvPr>
        </p:nvSpPr>
        <p:spPr/>
        <p:txBody>
          <a:bodyPr/>
          <a:lstStyle/>
          <a:p>
            <a:r>
              <a:rPr lang="en-US" dirty="0"/>
              <a:t>Epitope Spreading</a:t>
            </a:r>
          </a:p>
        </p:txBody>
      </p:sp>
      <p:sp>
        <p:nvSpPr>
          <p:cNvPr id="3" name="Content Placeholder 2">
            <a:extLst>
              <a:ext uri="{FF2B5EF4-FFF2-40B4-BE49-F238E27FC236}">
                <a16:creationId xmlns:a16="http://schemas.microsoft.com/office/drawing/2014/main" id="{7CBA6AED-A899-37B2-8B43-0BB49E0DF5A2}"/>
              </a:ext>
            </a:extLst>
          </p:cNvPr>
          <p:cNvSpPr>
            <a:spLocks noGrp="1"/>
          </p:cNvSpPr>
          <p:nvPr>
            <p:ph idx="1"/>
          </p:nvPr>
        </p:nvSpPr>
        <p:spPr>
          <a:xfrm>
            <a:off x="700635" y="2293126"/>
            <a:ext cx="10691265" cy="3636088"/>
          </a:xfrm>
        </p:spPr>
        <p:txBody>
          <a:bodyPr/>
          <a:lstStyle/>
          <a:p>
            <a:r>
              <a:rPr lang="en-IN" dirty="0"/>
              <a:t>Epitope spreading or ‘determinant spreading’ denotes ‘development of immune responses to endogenous epitopes secondary to the release of self-antigens during a viral infection or a chronic autoimmune or inflammatory response’. </a:t>
            </a:r>
          </a:p>
          <a:p>
            <a:r>
              <a:rPr lang="en-IN" dirty="0"/>
              <a:t>In such conditions, sequestered autoantigens are exposed to autoreactive T cells causing autoimmune disease.</a:t>
            </a:r>
            <a:endParaRPr lang="en-US" dirty="0"/>
          </a:p>
        </p:txBody>
      </p:sp>
    </p:spTree>
    <p:extLst>
      <p:ext uri="{BB962C8B-B14F-4D97-AF65-F5344CB8AC3E}">
        <p14:creationId xmlns:p14="http://schemas.microsoft.com/office/powerpoint/2010/main" val="2272551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56" name="Rectangle 1435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16205-E045-E7FD-B902-6873D315F2A8}"/>
              </a:ext>
            </a:extLst>
          </p:cNvPr>
          <p:cNvSpPr>
            <a:spLocks noGrp="1"/>
          </p:cNvSpPr>
          <p:nvPr>
            <p:ph type="title"/>
          </p:nvPr>
        </p:nvSpPr>
        <p:spPr>
          <a:xfrm>
            <a:off x="695325" y="897753"/>
            <a:ext cx="3635046" cy="1575391"/>
          </a:xfrm>
        </p:spPr>
        <p:txBody>
          <a:bodyPr vert="horz" lIns="91440" tIns="45720" rIns="91440" bIns="45720" rtlCol="0">
            <a:normAutofit/>
          </a:bodyPr>
          <a:lstStyle/>
          <a:p>
            <a:pPr>
              <a:lnSpc>
                <a:spcPct val="90000"/>
              </a:lnSpc>
            </a:pPr>
            <a:r>
              <a:rPr lang="en-US" sz="3400"/>
              <a:t>Mechanism of Epitope spreading</a:t>
            </a:r>
          </a:p>
        </p:txBody>
      </p:sp>
      <p:cxnSp>
        <p:nvCxnSpPr>
          <p:cNvPr id="14358" name="Straight Connector 1435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4338" name="Picture 2" descr="Diagram&#10;&#10;Description automatically generated">
            <a:extLst>
              <a:ext uri="{FF2B5EF4-FFF2-40B4-BE49-F238E27FC236}">
                <a16:creationId xmlns:a16="http://schemas.microsoft.com/office/drawing/2014/main" id="{7758E719-E30B-214A-3CD9-0CF230E7B5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73789" y="503716"/>
            <a:ext cx="4913261" cy="56303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55CBFA-F99A-81CC-8C85-979E7804F69E}"/>
              </a:ext>
            </a:extLst>
          </p:cNvPr>
          <p:cNvSpPr txBox="1"/>
          <p:nvPr/>
        </p:nvSpPr>
        <p:spPr>
          <a:xfrm>
            <a:off x="695325" y="2976860"/>
            <a:ext cx="4619625" cy="2585323"/>
          </a:xfrm>
          <a:prstGeom prst="rect">
            <a:avLst/>
          </a:prstGeom>
          <a:noFill/>
        </p:spPr>
        <p:txBody>
          <a:bodyPr wrap="square">
            <a:spAutoFit/>
          </a:bodyPr>
          <a:lstStyle/>
          <a:p>
            <a:pPr algn="l"/>
            <a:r>
              <a:rPr lang="en-IN" b="1" i="0" dirty="0">
                <a:solidFill>
                  <a:srgbClr val="363940"/>
                </a:solidFill>
                <a:effectLst/>
              </a:rPr>
              <a:t>Multiple factors are involved in the induction of epitope spreading, such as: </a:t>
            </a:r>
          </a:p>
          <a:p>
            <a:pPr algn="l">
              <a:buFont typeface="Arial" panose="020B0604020202020204" pitchFamily="34" charset="0"/>
              <a:buChar char="•"/>
            </a:pPr>
            <a:r>
              <a:rPr lang="en-IN" b="0" i="0" dirty="0">
                <a:solidFill>
                  <a:srgbClr val="363940"/>
                </a:solidFill>
                <a:effectLst/>
              </a:rPr>
              <a:t>enhanced display of previously hidden antigenic determinants under the local inflammatory/cytokine environment</a:t>
            </a:r>
          </a:p>
          <a:p>
            <a:pPr algn="l">
              <a:buFont typeface="Arial" panose="020B0604020202020204" pitchFamily="34" charset="0"/>
              <a:buChar char="•"/>
            </a:pPr>
            <a:r>
              <a:rPr lang="en-IN" b="0" i="0" dirty="0">
                <a:solidFill>
                  <a:srgbClr val="363940"/>
                </a:solidFill>
                <a:effectLst/>
              </a:rPr>
              <a:t>Release of self-antigens following tissue damage</a:t>
            </a:r>
          </a:p>
          <a:p>
            <a:pPr algn="l">
              <a:buFont typeface="Arial" panose="020B0604020202020204" pitchFamily="34" charset="0"/>
              <a:buChar char="•"/>
            </a:pPr>
            <a:r>
              <a:rPr lang="en-IN" b="0" i="0" dirty="0">
                <a:solidFill>
                  <a:srgbClr val="363940"/>
                </a:solidFill>
                <a:effectLst/>
              </a:rPr>
              <a:t>Role played by B cells as antigen-presenting cells.</a:t>
            </a:r>
          </a:p>
        </p:txBody>
      </p:sp>
    </p:spTree>
    <p:extLst>
      <p:ext uri="{BB962C8B-B14F-4D97-AF65-F5344CB8AC3E}">
        <p14:creationId xmlns:p14="http://schemas.microsoft.com/office/powerpoint/2010/main" val="3865451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695E3-A2CD-4528-C0E3-158D8D2FDE4B}"/>
              </a:ext>
            </a:extLst>
          </p:cNvPr>
          <p:cNvSpPr>
            <a:spLocks noGrp="1"/>
          </p:cNvSpPr>
          <p:nvPr>
            <p:ph idx="1"/>
          </p:nvPr>
        </p:nvSpPr>
        <p:spPr/>
        <p:txBody>
          <a:bodyPr>
            <a:normAutofit fontScale="85000" lnSpcReduction="20000"/>
          </a:bodyPr>
          <a:lstStyle/>
          <a:p>
            <a:r>
              <a:rPr lang="en-IN" dirty="0"/>
              <a:t>Targeting effectual epitopes is essential for therapeutic antibodies to accomplish their desired biological functions.</a:t>
            </a:r>
          </a:p>
          <a:p>
            <a:r>
              <a:rPr lang="en-IN" dirty="0"/>
              <a:t>As modulators of molecular interactions with high affinity and high specificity, monoclonal antibodies have emerged as important therapeutics targeting cancers, immune diseases and infections </a:t>
            </a:r>
          </a:p>
          <a:p>
            <a:r>
              <a:rPr lang="en-IN" dirty="0">
                <a:solidFill>
                  <a:srgbClr val="212121"/>
                </a:solidFill>
                <a:latin typeface="Cambria" panose="02040503050406030204" pitchFamily="18" charset="0"/>
              </a:rPr>
              <a:t>A</a:t>
            </a:r>
            <a:r>
              <a:rPr lang="en-IN" b="0" i="0" dirty="0">
                <a:solidFill>
                  <a:srgbClr val="212121"/>
                </a:solidFill>
                <a:effectLst/>
                <a:latin typeface="Cambria" panose="02040503050406030204" pitchFamily="18" charset="0"/>
              </a:rPr>
              <a:t>ffinity and specificity, along with the therapeutic efficacy of a given monoclonal antibody often depends on the specific epitope recognized. i.e. exactly where on the antigen binding occurs</a:t>
            </a:r>
          </a:p>
          <a:p>
            <a:r>
              <a:rPr lang="en-IN" b="1" dirty="0"/>
              <a:t>Generation of potent antibodies by a mutation-selection process called affinity maturation is a key component of effective immune responses</a:t>
            </a:r>
          </a:p>
          <a:p>
            <a:r>
              <a:rPr lang="en-IN" dirty="0"/>
              <a:t>Affinity maturation is an important strategy in antibody optimization to generate safe and efficacious second-generation therapeutics</a:t>
            </a:r>
          </a:p>
          <a:p>
            <a:r>
              <a:rPr lang="en-IN" dirty="0"/>
              <a:t>Affinity maturation is the process by which </a:t>
            </a:r>
            <a:r>
              <a:rPr lang="en-IN" b="1" dirty="0"/>
              <a:t>B cells increase their affinity for a particular antigen</a:t>
            </a:r>
          </a:p>
        </p:txBody>
      </p:sp>
      <p:sp>
        <p:nvSpPr>
          <p:cNvPr id="5" name="Title 4">
            <a:extLst>
              <a:ext uri="{FF2B5EF4-FFF2-40B4-BE49-F238E27FC236}">
                <a16:creationId xmlns:a16="http://schemas.microsoft.com/office/drawing/2014/main" id="{7F87B56D-B6F4-C825-B614-0A14E679F8CE}"/>
              </a:ext>
            </a:extLst>
          </p:cNvPr>
          <p:cNvSpPr>
            <a:spLocks noGrp="1"/>
          </p:cNvSpPr>
          <p:nvPr>
            <p:ph type="title"/>
          </p:nvPr>
        </p:nvSpPr>
        <p:spPr/>
        <p:txBody>
          <a:bodyPr/>
          <a:lstStyle/>
          <a:p>
            <a:r>
              <a:rPr lang="en-US" dirty="0"/>
              <a:t>Affinity maturation</a:t>
            </a:r>
          </a:p>
        </p:txBody>
      </p:sp>
    </p:spTree>
    <p:extLst>
      <p:ext uri="{BB962C8B-B14F-4D97-AF65-F5344CB8AC3E}">
        <p14:creationId xmlns:p14="http://schemas.microsoft.com/office/powerpoint/2010/main" val="2371623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ACFF-1285-98F4-6B3E-111890501EE7}"/>
              </a:ext>
            </a:extLst>
          </p:cNvPr>
          <p:cNvSpPr>
            <a:spLocks noGrp="1"/>
          </p:cNvSpPr>
          <p:nvPr>
            <p:ph type="title"/>
          </p:nvPr>
        </p:nvSpPr>
        <p:spPr/>
        <p:txBody>
          <a:bodyPr/>
          <a:lstStyle/>
          <a:p>
            <a:r>
              <a:rPr lang="en-US" dirty="0"/>
              <a:t>How does affinity maturation occur</a:t>
            </a:r>
          </a:p>
        </p:txBody>
      </p:sp>
      <p:sp>
        <p:nvSpPr>
          <p:cNvPr id="3" name="Content Placeholder 2">
            <a:extLst>
              <a:ext uri="{FF2B5EF4-FFF2-40B4-BE49-F238E27FC236}">
                <a16:creationId xmlns:a16="http://schemas.microsoft.com/office/drawing/2014/main" id="{DF5F6E96-41AF-175B-EEF0-7ED97853805B}"/>
              </a:ext>
            </a:extLst>
          </p:cNvPr>
          <p:cNvSpPr>
            <a:spLocks noGrp="1"/>
          </p:cNvSpPr>
          <p:nvPr>
            <p:ph idx="1"/>
          </p:nvPr>
        </p:nvSpPr>
        <p:spPr/>
        <p:txBody>
          <a:bodyPr/>
          <a:lstStyle/>
          <a:p>
            <a:r>
              <a:rPr lang="en-IN" dirty="0"/>
              <a:t>Affinity maturation primarily occurs on membrane immunoglobulin of germinal </a:t>
            </a:r>
            <a:r>
              <a:rPr lang="en-IN" dirty="0" err="1"/>
              <a:t>center</a:t>
            </a:r>
            <a:r>
              <a:rPr lang="en-IN" dirty="0"/>
              <a:t> (GC) B cells and as a direct result of somatic hypermutation (SHM) and selection by TFH cells.</a:t>
            </a:r>
          </a:p>
          <a:p>
            <a:r>
              <a:rPr lang="en-IN" dirty="0"/>
              <a:t>Affinity maturation occurs within the GC, where somatically mutated BCRs undergo selection on antigen retained on follicular dendritic cells</a:t>
            </a:r>
          </a:p>
          <a:p>
            <a:r>
              <a:rPr lang="en-IN" dirty="0"/>
              <a:t>Antigen is retained in the form of Immune Complexes (ICs) and involves the interaction of both complement receptors and </a:t>
            </a:r>
            <a:r>
              <a:rPr lang="en-IN" dirty="0" err="1"/>
              <a:t>FcγRIIB</a:t>
            </a:r>
            <a:r>
              <a:rPr lang="en-IN" dirty="0"/>
              <a:t> with these ICs on FDCs. B cells also express both complement and </a:t>
            </a:r>
            <a:r>
              <a:rPr lang="en-IN" dirty="0" err="1"/>
              <a:t>FcγRIIB</a:t>
            </a:r>
            <a:r>
              <a:rPr lang="en-IN" dirty="0"/>
              <a:t>.</a:t>
            </a:r>
          </a:p>
          <a:p>
            <a:endParaRPr lang="en-IN" dirty="0"/>
          </a:p>
          <a:p>
            <a:endParaRPr lang="en-US" dirty="0"/>
          </a:p>
        </p:txBody>
      </p:sp>
    </p:spTree>
    <p:extLst>
      <p:ext uri="{BB962C8B-B14F-4D97-AF65-F5344CB8AC3E}">
        <p14:creationId xmlns:p14="http://schemas.microsoft.com/office/powerpoint/2010/main" val="2752077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08B7-7943-662E-CAD7-9FF063709651}"/>
              </a:ext>
            </a:extLst>
          </p:cNvPr>
          <p:cNvSpPr>
            <a:spLocks noGrp="1"/>
          </p:cNvSpPr>
          <p:nvPr>
            <p:ph type="title"/>
          </p:nvPr>
        </p:nvSpPr>
        <p:spPr/>
        <p:txBody>
          <a:bodyPr/>
          <a:lstStyle/>
          <a:p>
            <a:endParaRPr lang="en-US"/>
          </a:p>
        </p:txBody>
      </p:sp>
      <p:pic>
        <p:nvPicPr>
          <p:cNvPr id="6" name="Content Placeholder 5" descr="Diagram&#10;&#10;Description automatically generated">
            <a:extLst>
              <a:ext uri="{FF2B5EF4-FFF2-40B4-BE49-F238E27FC236}">
                <a16:creationId xmlns:a16="http://schemas.microsoft.com/office/drawing/2014/main" id="{69029DFA-56BB-4A70-8D77-D2295BD4C1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22096"/>
            <a:ext cx="5395365" cy="4652710"/>
          </a:xfrm>
        </p:spPr>
      </p:pic>
      <p:sp>
        <p:nvSpPr>
          <p:cNvPr id="8" name="TextBox 7">
            <a:extLst>
              <a:ext uri="{FF2B5EF4-FFF2-40B4-BE49-F238E27FC236}">
                <a16:creationId xmlns:a16="http://schemas.microsoft.com/office/drawing/2014/main" id="{0536F2F3-60E4-84D5-AD00-707FC5CD5662}"/>
              </a:ext>
            </a:extLst>
          </p:cNvPr>
          <p:cNvSpPr txBox="1"/>
          <p:nvPr/>
        </p:nvSpPr>
        <p:spPr>
          <a:xfrm>
            <a:off x="6104430" y="922096"/>
            <a:ext cx="5649420" cy="3970318"/>
          </a:xfrm>
          <a:prstGeom prst="rect">
            <a:avLst/>
          </a:prstGeom>
          <a:noFill/>
        </p:spPr>
        <p:txBody>
          <a:bodyPr wrap="square">
            <a:spAutoFit/>
          </a:bodyPr>
          <a:lstStyle/>
          <a:p>
            <a:pPr algn="l"/>
            <a:r>
              <a:rPr lang="en-IN" b="0" i="0" dirty="0">
                <a:solidFill>
                  <a:srgbClr val="111111"/>
                </a:solidFill>
                <a:effectLst/>
                <a:latin typeface="Roboto" panose="02000000000000000000" pitchFamily="2" charset="0"/>
              </a:rPr>
              <a:t>The process of affinity maturation and methods of analysing the resulting antibody repertoires. </a:t>
            </a:r>
          </a:p>
          <a:p>
            <a:pPr algn="l"/>
            <a:r>
              <a:rPr lang="en-IN" b="0" i="0" dirty="0">
                <a:solidFill>
                  <a:srgbClr val="111111"/>
                </a:solidFill>
                <a:effectLst/>
                <a:latin typeface="Roboto" panose="02000000000000000000" pitchFamily="2" charset="0"/>
              </a:rPr>
              <a:t>A -Upon exposure to an antigen, those antibodies present in the naive repertoire that are able to bind to it proliferate, undergoing somatic hypermutation to produce variations upon the initial binder. Successive rounds of this process produce antibodies with high affinity. </a:t>
            </a:r>
          </a:p>
          <a:p>
            <a:pPr algn="l"/>
            <a:r>
              <a:rPr lang="en-IN" b="0" i="0" dirty="0">
                <a:solidFill>
                  <a:srgbClr val="111111"/>
                </a:solidFill>
                <a:effectLst/>
                <a:latin typeface="Roboto" panose="02000000000000000000" pitchFamily="2" charset="0"/>
              </a:rPr>
              <a:t>B -Clonotyping groups antibodies in the repertoire based on sequence similarity; normally they must originate from the same V and J genes and have an H3 sequence identity of 80-100%. Antibodies of the same clonotype are predicted to bind to the same epitope. </a:t>
            </a:r>
          </a:p>
        </p:txBody>
      </p:sp>
      <p:pic>
        <p:nvPicPr>
          <p:cNvPr id="11" name="Picture 10" descr="Diagram&#10;&#10;Description automatically generated">
            <a:extLst>
              <a:ext uri="{FF2B5EF4-FFF2-40B4-BE49-F238E27FC236}">
                <a16:creationId xmlns:a16="http://schemas.microsoft.com/office/drawing/2014/main" id="{E091B7DE-F63D-6D21-B7EC-9F1E089E01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591" y="4469888"/>
            <a:ext cx="2649309" cy="2209835"/>
          </a:xfrm>
          <a:prstGeom prst="rect">
            <a:avLst/>
          </a:prstGeom>
        </p:spPr>
      </p:pic>
      <p:sp>
        <p:nvSpPr>
          <p:cNvPr id="15" name="TextBox 14">
            <a:extLst>
              <a:ext uri="{FF2B5EF4-FFF2-40B4-BE49-F238E27FC236}">
                <a16:creationId xmlns:a16="http://schemas.microsoft.com/office/drawing/2014/main" id="{D333A790-129D-75E2-3037-31DE6DD4DCE4}"/>
              </a:ext>
            </a:extLst>
          </p:cNvPr>
          <p:cNvSpPr txBox="1"/>
          <p:nvPr/>
        </p:nvSpPr>
        <p:spPr>
          <a:xfrm>
            <a:off x="6096000" y="4892414"/>
            <a:ext cx="5295900" cy="1477328"/>
          </a:xfrm>
          <a:prstGeom prst="rect">
            <a:avLst/>
          </a:prstGeom>
          <a:noFill/>
        </p:spPr>
        <p:txBody>
          <a:bodyPr wrap="square">
            <a:spAutoFit/>
          </a:bodyPr>
          <a:lstStyle/>
          <a:p>
            <a:pPr algn="l"/>
            <a:r>
              <a:rPr lang="en-IN" b="0" i="0" dirty="0">
                <a:solidFill>
                  <a:srgbClr val="111111"/>
                </a:solidFill>
                <a:effectLst/>
                <a:latin typeface="Roboto" panose="02000000000000000000" pitchFamily="2" charset="0"/>
              </a:rPr>
              <a:t>C -Network analysis of antibody repertoires, where each node is a different sequence and edges are present between them if they meet set sequence similarity criteria. The lineages of different antibodies can be inferred using this method.</a:t>
            </a:r>
          </a:p>
        </p:txBody>
      </p:sp>
    </p:spTree>
    <p:extLst>
      <p:ext uri="{BB962C8B-B14F-4D97-AF65-F5344CB8AC3E}">
        <p14:creationId xmlns:p14="http://schemas.microsoft.com/office/powerpoint/2010/main" val="243208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C770-39C2-61FF-F4B2-73BF4FF5887C}"/>
              </a:ext>
            </a:extLst>
          </p:cNvPr>
          <p:cNvSpPr>
            <a:spLocks noGrp="1"/>
          </p:cNvSpPr>
          <p:nvPr>
            <p:ph type="title"/>
          </p:nvPr>
        </p:nvSpPr>
        <p:spPr/>
        <p:txBody>
          <a:bodyPr/>
          <a:lstStyle/>
          <a:p>
            <a:r>
              <a:rPr lang="en-US" dirty="0"/>
              <a:t>Neutralizing antibody (Nab)</a:t>
            </a:r>
          </a:p>
        </p:txBody>
      </p:sp>
      <p:sp>
        <p:nvSpPr>
          <p:cNvPr id="3" name="Content Placeholder 2">
            <a:extLst>
              <a:ext uri="{FF2B5EF4-FFF2-40B4-BE49-F238E27FC236}">
                <a16:creationId xmlns:a16="http://schemas.microsoft.com/office/drawing/2014/main" id="{3CF5237E-D14C-A427-8B14-E6E5B0CF14E7}"/>
              </a:ext>
            </a:extLst>
          </p:cNvPr>
          <p:cNvSpPr>
            <a:spLocks noGrp="1"/>
          </p:cNvSpPr>
          <p:nvPr>
            <p:ph idx="1"/>
          </p:nvPr>
        </p:nvSpPr>
        <p:spPr/>
        <p:txBody>
          <a:bodyPr/>
          <a:lstStyle/>
          <a:p>
            <a:r>
              <a:rPr lang="en-IN" dirty="0"/>
              <a:t>A neutralizing antibody (</a:t>
            </a:r>
            <a:r>
              <a:rPr lang="en-IN" dirty="0" err="1"/>
              <a:t>NAb</a:t>
            </a:r>
            <a:r>
              <a:rPr lang="en-IN" dirty="0"/>
              <a:t>) is an antibody that defends a cell from a pathogen or infectious particle by neutralizing any effect it has biologically.</a:t>
            </a:r>
          </a:p>
          <a:p>
            <a:r>
              <a:rPr lang="en-IN" dirty="0"/>
              <a:t> Neutralization renders the particle no longer infectious or pathogenic</a:t>
            </a:r>
          </a:p>
          <a:p>
            <a:r>
              <a:rPr lang="en-IN" dirty="0"/>
              <a:t> Neutralizing antibodies are part of the humoral response of the adaptive immune system against viruses, intracellular bacteria and microbial toxin. </a:t>
            </a:r>
          </a:p>
          <a:p>
            <a:r>
              <a:rPr lang="en-IN" dirty="0"/>
              <a:t>By binding specifically to surface structures (antigen) on an infectious particle, neutralizing antibodies prevent the particle from interacting with its host cells it might infect and destroy.</a:t>
            </a:r>
          </a:p>
          <a:p>
            <a:endParaRPr lang="en-US" dirty="0"/>
          </a:p>
        </p:txBody>
      </p:sp>
    </p:spTree>
    <p:extLst>
      <p:ext uri="{BB962C8B-B14F-4D97-AF65-F5344CB8AC3E}">
        <p14:creationId xmlns:p14="http://schemas.microsoft.com/office/powerpoint/2010/main" val="3213397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F552-64F4-9AD1-2178-876970F20277}"/>
              </a:ext>
            </a:extLst>
          </p:cNvPr>
          <p:cNvSpPr>
            <a:spLocks noGrp="1"/>
          </p:cNvSpPr>
          <p:nvPr>
            <p:ph type="title"/>
          </p:nvPr>
        </p:nvSpPr>
        <p:spPr/>
        <p:txBody>
          <a:bodyPr/>
          <a:lstStyle/>
          <a:p>
            <a:r>
              <a:rPr lang="en-US" dirty="0"/>
              <a:t>Mechanism </a:t>
            </a:r>
          </a:p>
        </p:txBody>
      </p:sp>
      <p:sp>
        <p:nvSpPr>
          <p:cNvPr id="3" name="Content Placeholder 2">
            <a:extLst>
              <a:ext uri="{FF2B5EF4-FFF2-40B4-BE49-F238E27FC236}">
                <a16:creationId xmlns:a16="http://schemas.microsoft.com/office/drawing/2014/main" id="{149082AB-BE83-1E22-C13B-1AAC8CC020EB}"/>
              </a:ext>
            </a:extLst>
          </p:cNvPr>
          <p:cNvSpPr>
            <a:spLocks noGrp="1"/>
          </p:cNvSpPr>
          <p:nvPr>
            <p:ph idx="1"/>
          </p:nvPr>
        </p:nvSpPr>
        <p:spPr/>
        <p:txBody>
          <a:bodyPr>
            <a:normAutofit lnSpcReduction="10000"/>
          </a:bodyPr>
          <a:lstStyle/>
          <a:p>
            <a:r>
              <a:rPr lang="en-IN" dirty="0"/>
              <a:t>Neutralizing antibodies can inhibit the infectivity by binding to the pathogen and block the molecules needed for cell entry.</a:t>
            </a:r>
          </a:p>
          <a:p>
            <a:r>
              <a:rPr lang="en-IN" dirty="0"/>
              <a:t>This can be due to the antibodies statically interfering with the </a:t>
            </a:r>
            <a:r>
              <a:rPr lang="en-IN" b="1" dirty="0"/>
              <a:t>pathogens or toxins </a:t>
            </a:r>
            <a:r>
              <a:rPr lang="en-IN" dirty="0"/>
              <a:t>attaching to host cell receptors.</a:t>
            </a:r>
          </a:p>
          <a:p>
            <a:r>
              <a:rPr lang="en-IN" dirty="0"/>
              <a:t>In case of a </a:t>
            </a:r>
            <a:r>
              <a:rPr lang="en-IN" b="1" dirty="0"/>
              <a:t>virus infection</a:t>
            </a:r>
            <a:r>
              <a:rPr lang="en-IN" dirty="0"/>
              <a:t>, </a:t>
            </a:r>
            <a:r>
              <a:rPr lang="en-IN" dirty="0" err="1"/>
              <a:t>NAbs</a:t>
            </a:r>
            <a:r>
              <a:rPr lang="en-IN" dirty="0"/>
              <a:t> can bind to glycoproteins of enveloped viruses or capsid proteins of non-enveloped viruses. </a:t>
            </a:r>
          </a:p>
          <a:p>
            <a:r>
              <a:rPr lang="en-IN" dirty="0"/>
              <a:t>Can act by preventing particles from undergoing structural changes often needed for successful cell entry</a:t>
            </a:r>
          </a:p>
          <a:p>
            <a:r>
              <a:rPr lang="en-IN" dirty="0"/>
              <a:t>Neutralizing antibodies are also important in neutralizing the toxic effects of bacterial toxins. </a:t>
            </a:r>
          </a:p>
        </p:txBody>
      </p:sp>
    </p:spTree>
    <p:extLst>
      <p:ext uri="{BB962C8B-B14F-4D97-AF65-F5344CB8AC3E}">
        <p14:creationId xmlns:p14="http://schemas.microsoft.com/office/powerpoint/2010/main" val="85277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713CB-CC89-C562-7035-D1CCA9944962}"/>
              </a:ext>
            </a:extLst>
          </p:cNvPr>
          <p:cNvSpPr>
            <a:spLocks noGrp="1"/>
          </p:cNvSpPr>
          <p:nvPr>
            <p:ph idx="1"/>
          </p:nvPr>
        </p:nvSpPr>
        <p:spPr>
          <a:xfrm>
            <a:off x="700635" y="1111348"/>
            <a:ext cx="10691265" cy="4817866"/>
          </a:xfrm>
        </p:spPr>
        <p:txBody>
          <a:bodyPr>
            <a:normAutofit lnSpcReduction="10000"/>
          </a:bodyPr>
          <a:lstStyle/>
          <a:p>
            <a:r>
              <a:rPr lang="en-IN" dirty="0"/>
              <a:t>The epitopes of protein antigens are divided into two categories, conformational epitopes and linear epitopes, based on their structure and interaction with the paratope.</a:t>
            </a:r>
          </a:p>
          <a:p>
            <a:pPr lvl="1"/>
            <a:r>
              <a:rPr lang="en-IN" b="1" dirty="0"/>
              <a:t>Conformational epitope </a:t>
            </a:r>
            <a:r>
              <a:rPr lang="en-IN" dirty="0"/>
              <a:t>is a </a:t>
            </a:r>
            <a:r>
              <a:rPr lang="en-IN" b="1" dirty="0"/>
              <a:t>discontinuous</a:t>
            </a:r>
            <a:r>
              <a:rPr lang="en-IN" dirty="0"/>
              <a:t> </a:t>
            </a:r>
            <a:r>
              <a:rPr lang="en-IN" b="1" dirty="0"/>
              <a:t>sequence of </a:t>
            </a:r>
            <a:r>
              <a:rPr lang="en-US" b="1" dirty="0"/>
              <a:t>residues amino acids</a:t>
            </a:r>
            <a:r>
              <a:rPr lang="en-IN" b="1" dirty="0"/>
              <a:t> sub-units</a:t>
            </a:r>
            <a:r>
              <a:rPr lang="en-IN" dirty="0"/>
              <a:t> composing an antigen that come in direct contact with a receptor of the immune system. </a:t>
            </a:r>
            <a:r>
              <a:rPr lang="en-IN" b="1" dirty="0"/>
              <a:t>Can be recognized solely by B cells </a:t>
            </a:r>
          </a:p>
          <a:p>
            <a:pPr lvl="1"/>
            <a:r>
              <a:rPr lang="en-IN" b="1" dirty="0"/>
              <a:t>Linear or a sequential epitope </a:t>
            </a:r>
            <a:r>
              <a:rPr lang="en-IN" dirty="0"/>
              <a:t>is an epitope that is </a:t>
            </a:r>
            <a:r>
              <a:rPr lang="en-IN" b="1" dirty="0"/>
              <a:t>recognized by antibodies </a:t>
            </a:r>
            <a:r>
              <a:rPr lang="en-IN" dirty="0"/>
              <a:t>by its linear sequence of amino acids, or </a:t>
            </a:r>
            <a:r>
              <a:rPr lang="en-IN" b="1" dirty="0"/>
              <a:t>primary structure</a:t>
            </a:r>
            <a:r>
              <a:rPr lang="en-IN" dirty="0"/>
              <a:t>. </a:t>
            </a:r>
            <a:r>
              <a:rPr lang="en-IN" b="1" dirty="0"/>
              <a:t>Can be recognized by both T and B cells </a:t>
            </a:r>
          </a:p>
          <a:p>
            <a:pPr lvl="1"/>
            <a:r>
              <a:rPr lang="en-IN" dirty="0"/>
              <a:t>In contrast, </a:t>
            </a:r>
            <a:r>
              <a:rPr lang="en-IN" b="1" dirty="0"/>
              <a:t>most antibodies </a:t>
            </a:r>
            <a:r>
              <a:rPr lang="en-IN" dirty="0"/>
              <a:t>recognize a conformational epitope that has a specific three-dimensional shape and its protein structure.</a:t>
            </a:r>
          </a:p>
          <a:p>
            <a:r>
              <a:rPr lang="en-IN" sz="2000" dirty="0"/>
              <a:t>Conformational and linear epitopes </a:t>
            </a:r>
            <a:r>
              <a:rPr lang="en-IN" sz="2000" b="1" dirty="0"/>
              <a:t>interact with the paratope</a:t>
            </a:r>
            <a:r>
              <a:rPr lang="en-IN" sz="2000" dirty="0"/>
              <a:t> based on the </a:t>
            </a:r>
            <a:r>
              <a:rPr lang="en-IN" sz="2000" b="1" dirty="0"/>
              <a:t>3-D conformation adopted by the epitope</a:t>
            </a:r>
            <a:r>
              <a:rPr lang="en-IN" sz="2000" dirty="0"/>
              <a:t>, which is </a:t>
            </a:r>
            <a:r>
              <a:rPr lang="en-IN" sz="2000" b="1" dirty="0"/>
              <a:t>determined by the surface features of the involved epitope residues and the shape or tertiary structure of other segments of the antigen.</a:t>
            </a:r>
            <a:endParaRPr lang="en-IN" sz="2000" dirty="0"/>
          </a:p>
          <a:p>
            <a:r>
              <a:rPr lang="en-IN" sz="2000" dirty="0"/>
              <a:t> </a:t>
            </a:r>
          </a:p>
        </p:txBody>
      </p:sp>
    </p:spTree>
    <p:extLst>
      <p:ext uri="{BB962C8B-B14F-4D97-AF65-F5344CB8AC3E}">
        <p14:creationId xmlns:p14="http://schemas.microsoft.com/office/powerpoint/2010/main" val="2599535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2D39-7C41-7312-EF06-28636E639229}"/>
              </a:ext>
            </a:extLst>
          </p:cNvPr>
          <p:cNvSpPr>
            <a:spLocks noGrp="1"/>
          </p:cNvSpPr>
          <p:nvPr>
            <p:ph type="title"/>
          </p:nvPr>
        </p:nvSpPr>
        <p:spPr/>
        <p:txBody>
          <a:bodyPr/>
          <a:lstStyle/>
          <a:p>
            <a:r>
              <a:rPr lang="en-US" dirty="0"/>
              <a:t>Nab in virus infection</a:t>
            </a:r>
          </a:p>
        </p:txBody>
      </p:sp>
      <p:sp>
        <p:nvSpPr>
          <p:cNvPr id="3" name="Content Placeholder 2">
            <a:extLst>
              <a:ext uri="{FF2B5EF4-FFF2-40B4-BE49-F238E27FC236}">
                <a16:creationId xmlns:a16="http://schemas.microsoft.com/office/drawing/2014/main" id="{DAE6926A-13EC-A974-2E23-4839F62C5CF3}"/>
              </a:ext>
            </a:extLst>
          </p:cNvPr>
          <p:cNvSpPr>
            <a:spLocks noGrp="1"/>
          </p:cNvSpPr>
          <p:nvPr>
            <p:ph idx="1"/>
          </p:nvPr>
        </p:nvSpPr>
        <p:spPr/>
        <p:txBody>
          <a:bodyPr>
            <a:normAutofit fontScale="92500" lnSpcReduction="10000"/>
          </a:bodyPr>
          <a:lstStyle/>
          <a:p>
            <a:r>
              <a:rPr lang="en-IN" b="0" i="0" dirty="0" err="1">
                <a:solidFill>
                  <a:srgbClr val="212121"/>
                </a:solidFill>
                <a:effectLst/>
                <a:latin typeface="Cambria" panose="02040503050406030204" pitchFamily="18" charset="0"/>
              </a:rPr>
              <a:t>NAbs</a:t>
            </a:r>
            <a:r>
              <a:rPr lang="en-IN" b="0" i="0" dirty="0">
                <a:solidFill>
                  <a:srgbClr val="212121"/>
                </a:solidFill>
                <a:effectLst/>
                <a:latin typeface="Cambria" panose="02040503050406030204" pitchFamily="18" charset="0"/>
              </a:rPr>
              <a:t> could be defined as antibodies that bind to the free virus and prevent it from infecting cells</a:t>
            </a:r>
            <a:endParaRPr lang="en-IN" dirty="0"/>
          </a:p>
          <a:p>
            <a:r>
              <a:rPr lang="en-IN" dirty="0"/>
              <a:t>Antibody neutralization is defined as the “</a:t>
            </a:r>
            <a:r>
              <a:rPr lang="en-IN" b="1" dirty="0"/>
              <a:t>abrogation of virus infectivity in vitro by the binding of antibodies to the virion” </a:t>
            </a:r>
            <a:r>
              <a:rPr lang="en-IN" dirty="0"/>
              <a:t>and that binding may affect the virus at one or more stages in the viral infection cycle.</a:t>
            </a:r>
          </a:p>
          <a:p>
            <a:r>
              <a:rPr lang="en-IN" dirty="0"/>
              <a:t>The role of antibodies in host protection against viral infections has been amply demonstrated.</a:t>
            </a:r>
          </a:p>
          <a:p>
            <a:r>
              <a:rPr lang="en-IN" dirty="0"/>
              <a:t>Antibodies neutralize viral infection or replication by targeting </a:t>
            </a:r>
            <a:r>
              <a:rPr lang="en-IN" b="1" dirty="0"/>
              <a:t>viral glycoproteins </a:t>
            </a:r>
            <a:r>
              <a:rPr lang="en-IN" dirty="0"/>
              <a:t>of enveloped viruses (such as the SARS-CoV-2 Spike (S) protein) or the </a:t>
            </a:r>
            <a:r>
              <a:rPr lang="en-IN" b="1" dirty="0"/>
              <a:t>protein shell of nonenveloped viruses</a:t>
            </a:r>
            <a:r>
              <a:rPr lang="en-IN" dirty="0"/>
              <a:t>. </a:t>
            </a:r>
          </a:p>
          <a:p>
            <a:r>
              <a:rPr lang="en-IN" dirty="0"/>
              <a:t>These proteins bind to cellular receptors and cellular membranes and mediate the viral fusion and penetration into the cytosol, respectively</a:t>
            </a:r>
          </a:p>
          <a:p>
            <a:endParaRPr lang="en-US" dirty="0"/>
          </a:p>
        </p:txBody>
      </p:sp>
    </p:spTree>
    <p:extLst>
      <p:ext uri="{BB962C8B-B14F-4D97-AF65-F5344CB8AC3E}">
        <p14:creationId xmlns:p14="http://schemas.microsoft.com/office/powerpoint/2010/main" val="3694282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0ED5-467F-76F4-D97F-E7D5002A8216}"/>
              </a:ext>
            </a:extLst>
          </p:cNvPr>
          <p:cNvSpPr>
            <a:spLocks noGrp="1"/>
          </p:cNvSpPr>
          <p:nvPr>
            <p:ph type="title"/>
          </p:nvPr>
        </p:nvSpPr>
        <p:spPr/>
        <p:txBody>
          <a:bodyPr/>
          <a:lstStyle/>
          <a:p>
            <a:r>
              <a:rPr lang="en-US" dirty="0"/>
              <a:t>Mechanisms</a:t>
            </a:r>
          </a:p>
        </p:txBody>
      </p:sp>
      <p:sp>
        <p:nvSpPr>
          <p:cNvPr id="3" name="Content Placeholder 2">
            <a:extLst>
              <a:ext uri="{FF2B5EF4-FFF2-40B4-BE49-F238E27FC236}">
                <a16:creationId xmlns:a16="http://schemas.microsoft.com/office/drawing/2014/main" id="{D6B3B65A-270A-DF8C-C569-C826FC6F17EF}"/>
              </a:ext>
            </a:extLst>
          </p:cNvPr>
          <p:cNvSpPr>
            <a:spLocks noGrp="1"/>
          </p:cNvSpPr>
          <p:nvPr>
            <p:ph idx="1"/>
          </p:nvPr>
        </p:nvSpPr>
        <p:spPr/>
        <p:txBody>
          <a:bodyPr>
            <a:normAutofit lnSpcReduction="10000"/>
          </a:bodyPr>
          <a:lstStyle/>
          <a:p>
            <a:r>
              <a:rPr lang="en-IN" sz="2100" dirty="0"/>
              <a:t>Neutralization can be achieved through four main mechanisms</a:t>
            </a:r>
          </a:p>
          <a:p>
            <a:pPr lvl="1"/>
            <a:r>
              <a:rPr lang="en-IN" dirty="0" err="1"/>
              <a:t>NAbs</a:t>
            </a:r>
            <a:r>
              <a:rPr lang="en-IN" dirty="0"/>
              <a:t> binding to viral surface proteins and blocking their </a:t>
            </a:r>
            <a:r>
              <a:rPr lang="en-IN" sz="1900" dirty="0"/>
              <a:t>interaction</a:t>
            </a:r>
            <a:r>
              <a:rPr lang="en-IN" dirty="0"/>
              <a:t> with the host cell receptor and infection</a:t>
            </a:r>
          </a:p>
          <a:p>
            <a:pPr lvl="1"/>
            <a:r>
              <a:rPr lang="en-IN" dirty="0" err="1"/>
              <a:t>NAbs</a:t>
            </a:r>
            <a:r>
              <a:rPr lang="en-IN" dirty="0"/>
              <a:t> binding to viral protein epitopes that interact with host cell coreceptors that are key for viral infection </a:t>
            </a:r>
          </a:p>
          <a:p>
            <a:pPr lvl="1"/>
            <a:r>
              <a:rPr lang="en-IN" dirty="0" err="1"/>
              <a:t>NAbs</a:t>
            </a:r>
            <a:r>
              <a:rPr lang="en-IN" dirty="0"/>
              <a:t> binding to viral epitopes that are not essential for host cell receptor binding but are necessary for conformational changes needed for membrane fusion</a:t>
            </a:r>
          </a:p>
          <a:p>
            <a:pPr lvl="1"/>
            <a:r>
              <a:rPr lang="en-IN" dirty="0"/>
              <a:t>A variant of this mechanism would be the capability of </a:t>
            </a:r>
            <a:r>
              <a:rPr lang="en-IN" dirty="0" err="1"/>
              <a:t>NAbs</a:t>
            </a:r>
            <a:r>
              <a:rPr lang="en-IN" dirty="0"/>
              <a:t> to bind to proteins essential for host cell receptor binding, but </a:t>
            </a:r>
            <a:r>
              <a:rPr lang="en-IN" dirty="0" err="1"/>
              <a:t>NAbs</a:t>
            </a:r>
            <a:r>
              <a:rPr lang="en-IN" dirty="0"/>
              <a:t> are bound to distal epitopes of </a:t>
            </a:r>
            <a:r>
              <a:rPr lang="en-IN" dirty="0" err="1"/>
              <a:t>fusogenic</a:t>
            </a:r>
            <a:r>
              <a:rPr lang="en-IN" dirty="0"/>
              <a:t> proteins (internalized), preventing complete fusion</a:t>
            </a:r>
            <a:endParaRPr lang="en-US" dirty="0"/>
          </a:p>
        </p:txBody>
      </p:sp>
    </p:spTree>
    <p:extLst>
      <p:ext uri="{BB962C8B-B14F-4D97-AF65-F5344CB8AC3E}">
        <p14:creationId xmlns:p14="http://schemas.microsoft.com/office/powerpoint/2010/main" val="2713386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2CCC8-EFCF-CAB4-4C21-436477AAE193}"/>
              </a:ext>
            </a:extLst>
          </p:cNvPr>
          <p:cNvSpPr>
            <a:spLocks noGrp="1"/>
          </p:cNvSpPr>
          <p:nvPr>
            <p:ph idx="1"/>
          </p:nvPr>
        </p:nvSpPr>
        <p:spPr>
          <a:xfrm>
            <a:off x="700635" y="952500"/>
            <a:ext cx="5566815" cy="4976714"/>
          </a:xfrm>
        </p:spPr>
        <p:txBody>
          <a:bodyPr/>
          <a:lstStyle/>
          <a:p>
            <a:r>
              <a:rPr lang="en-IN" dirty="0" err="1"/>
              <a:t>NAbs</a:t>
            </a:r>
            <a:r>
              <a:rPr lang="en-IN" dirty="0"/>
              <a:t> generally </a:t>
            </a:r>
            <a:r>
              <a:rPr lang="en-IN" b="1" dirty="0"/>
              <a:t>block the binding of the virus to cellular receptors</a:t>
            </a:r>
            <a:r>
              <a:rPr lang="en-IN" dirty="0"/>
              <a:t>; however, in some cases, they may </a:t>
            </a:r>
            <a:r>
              <a:rPr lang="en-IN" b="1" dirty="0"/>
              <a:t>prevent conformational changes</a:t>
            </a:r>
            <a:r>
              <a:rPr lang="en-IN" dirty="0"/>
              <a:t> necessary for fusion of the virus with the cell membrane or proteolytic cleavage </a:t>
            </a:r>
          </a:p>
          <a:p>
            <a:r>
              <a:rPr lang="en-IN" dirty="0"/>
              <a:t>For enveloped viruses, the latest step blocked seems to be membrane fusion, i.e., entry into the cytoplasm.</a:t>
            </a:r>
          </a:p>
          <a:p>
            <a:r>
              <a:rPr lang="en-IN" dirty="0"/>
              <a:t>the function of </a:t>
            </a:r>
            <a:r>
              <a:rPr lang="en-IN" dirty="0" err="1"/>
              <a:t>NAbs</a:t>
            </a:r>
            <a:r>
              <a:rPr lang="en-IN" dirty="0"/>
              <a:t> is mediated by a region called fragment antigen-binding (Fab), and non-neutralizing antibodies exert their effect near the crystallizable region (Fc)</a:t>
            </a:r>
          </a:p>
          <a:p>
            <a:endParaRPr lang="en-US" dirty="0"/>
          </a:p>
        </p:txBody>
      </p:sp>
      <p:sp>
        <p:nvSpPr>
          <p:cNvPr id="5" name="TextBox 4">
            <a:extLst>
              <a:ext uri="{FF2B5EF4-FFF2-40B4-BE49-F238E27FC236}">
                <a16:creationId xmlns:a16="http://schemas.microsoft.com/office/drawing/2014/main" id="{CB24CD2F-5A13-F6D6-A82B-970E55CA6613}"/>
              </a:ext>
            </a:extLst>
          </p:cNvPr>
          <p:cNvSpPr txBox="1"/>
          <p:nvPr/>
        </p:nvSpPr>
        <p:spPr>
          <a:xfrm>
            <a:off x="6085562" y="5538599"/>
            <a:ext cx="6096000" cy="1200329"/>
          </a:xfrm>
          <a:prstGeom prst="rect">
            <a:avLst/>
          </a:prstGeom>
          <a:noFill/>
        </p:spPr>
        <p:txBody>
          <a:bodyPr wrap="square">
            <a:spAutoFit/>
          </a:bodyPr>
          <a:lstStyle/>
          <a:p>
            <a:r>
              <a:rPr lang="en-IN" b="0" i="0" dirty="0">
                <a:solidFill>
                  <a:srgbClr val="333333"/>
                </a:solidFill>
                <a:effectLst/>
                <a:latin typeface="Cambria" panose="02040503050406030204" pitchFamily="18" charset="0"/>
              </a:rPr>
              <a:t>The neutralizing action is carried out through the variable fraction (Fab) of the antibody, whose primary limitation is viral resistance. Here, effector mechanisms enter to avoid viral replication</a:t>
            </a:r>
            <a:endParaRPr lang="en-US" dirty="0"/>
          </a:p>
        </p:txBody>
      </p:sp>
      <p:pic>
        <p:nvPicPr>
          <p:cNvPr id="7180" name="Picture 12" descr="Featured Product Weekly: SARS-CoV-2 Neutralizing Antibody">
            <a:extLst>
              <a:ext uri="{FF2B5EF4-FFF2-40B4-BE49-F238E27FC236}">
                <a16:creationId xmlns:a16="http://schemas.microsoft.com/office/drawing/2014/main" id="{71AFB4C7-55D1-1B7E-0DA9-5F52ED839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715" y="921882"/>
            <a:ext cx="4819650" cy="461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33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6F3D9-6BCC-8E82-6961-82A69D308E77}"/>
              </a:ext>
            </a:extLst>
          </p:cNvPr>
          <p:cNvSpPr>
            <a:spLocks noGrp="1"/>
          </p:cNvSpPr>
          <p:nvPr>
            <p:ph idx="1"/>
          </p:nvPr>
        </p:nvSpPr>
        <p:spPr>
          <a:xfrm>
            <a:off x="700635" y="952500"/>
            <a:ext cx="5890665" cy="4114800"/>
          </a:xfrm>
        </p:spPr>
        <p:txBody>
          <a:bodyPr>
            <a:normAutofit fontScale="77500" lnSpcReduction="20000"/>
          </a:bodyPr>
          <a:lstStyle/>
          <a:p>
            <a:r>
              <a:rPr lang="en-IN" dirty="0"/>
              <a:t>SARS-CoV-2 attaches to the host cell with the aid of the spike (S) glycoprotein present on its envelope</a:t>
            </a:r>
          </a:p>
          <a:p>
            <a:r>
              <a:rPr lang="en-IN" dirty="0"/>
              <a:t>S glycoprotein is composed of two subunits (S1 and S2) that have to be cleaved to allow for viral fusion with the cell membrane, entry into the cell, and initiation of the replication process</a:t>
            </a:r>
          </a:p>
          <a:p>
            <a:r>
              <a:rPr lang="en-US" dirty="0"/>
              <a:t>Transmembrane serine protease 2 (TMPRSS2) or endosomal cysteine proteases cathepsins B (CTSL) and L (CTSB) perform this excision</a:t>
            </a:r>
            <a:endParaRPr lang="en-IN" dirty="0"/>
          </a:p>
          <a:p>
            <a:r>
              <a:rPr lang="en-IN" dirty="0"/>
              <a:t>Protease cleavage at the S2′ site frees the fusion peptide from the new S2 N-terminal region</a:t>
            </a:r>
          </a:p>
          <a:p>
            <a:r>
              <a:rPr lang="en-IN" dirty="0"/>
              <a:t>This fusion peptide is inserted into the host membrane and facilitates the pulling of the viral and host cell membrane into close proximity, leading to membrane fusion</a:t>
            </a:r>
            <a:endParaRPr lang="en-US" dirty="0"/>
          </a:p>
        </p:txBody>
      </p:sp>
      <p:pic>
        <p:nvPicPr>
          <p:cNvPr id="11" name="Picture 10" descr="Scatter chart&#10;&#10;Description automatically generated with low confidence">
            <a:extLst>
              <a:ext uri="{FF2B5EF4-FFF2-40B4-BE49-F238E27FC236}">
                <a16:creationId xmlns:a16="http://schemas.microsoft.com/office/drawing/2014/main" id="{FDB33081-5D65-78B7-572C-308B33B20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300" y="1417256"/>
            <a:ext cx="5107686" cy="3185288"/>
          </a:xfrm>
          <a:prstGeom prst="rect">
            <a:avLst/>
          </a:prstGeom>
        </p:spPr>
      </p:pic>
      <p:sp>
        <p:nvSpPr>
          <p:cNvPr id="13" name="TextBox 12">
            <a:extLst>
              <a:ext uri="{FF2B5EF4-FFF2-40B4-BE49-F238E27FC236}">
                <a16:creationId xmlns:a16="http://schemas.microsoft.com/office/drawing/2014/main" id="{731AB75D-1E53-37D1-77B7-C9E614D1F685}"/>
              </a:ext>
            </a:extLst>
          </p:cNvPr>
          <p:cNvSpPr txBox="1"/>
          <p:nvPr/>
        </p:nvSpPr>
        <p:spPr>
          <a:xfrm>
            <a:off x="700634" y="5067300"/>
            <a:ext cx="10998351" cy="1323439"/>
          </a:xfrm>
          <a:prstGeom prst="rect">
            <a:avLst/>
          </a:prstGeom>
          <a:noFill/>
        </p:spPr>
        <p:txBody>
          <a:bodyPr wrap="square">
            <a:spAutoFit/>
          </a:bodyPr>
          <a:lstStyle/>
          <a:p>
            <a:pPr marL="285750" indent="-285750">
              <a:buFont typeface="Arial" panose="020B0604020202020204" pitchFamily="34" charset="0"/>
              <a:buChar char="•"/>
            </a:pPr>
            <a:r>
              <a:rPr lang="en-IN" sz="1600" dirty="0"/>
              <a:t>Angiotensin-converting enzyme 2 (ACE2), an enzyme located on the outer surface of a wide variety of cells, is the primary host cell target of the receptor-binding domain (RBD) of the S1 subunit</a:t>
            </a:r>
          </a:p>
          <a:p>
            <a:pPr marL="285750" indent="-285750">
              <a:buFont typeface="Arial" panose="020B0604020202020204" pitchFamily="34" charset="0"/>
              <a:buChar char="•"/>
            </a:pPr>
            <a:r>
              <a:rPr lang="en-IN" sz="1600" dirty="0"/>
              <a:t>This suggests that disruption of the RBD–ACE2 interaction would block SARS-CoV-2 cell entry; therefore, RBD has been suggested as the main target of </a:t>
            </a:r>
            <a:r>
              <a:rPr lang="en-IN" sz="1600" dirty="0" err="1"/>
              <a:t>NAbs</a:t>
            </a:r>
            <a:r>
              <a:rPr lang="en-IN" sz="1600" dirty="0"/>
              <a:t> against SARS-CoV-2</a:t>
            </a:r>
          </a:p>
          <a:p>
            <a:endParaRPr lang="en-US" sz="1600" dirty="0"/>
          </a:p>
        </p:txBody>
      </p:sp>
    </p:spTree>
    <p:extLst>
      <p:ext uri="{BB962C8B-B14F-4D97-AF65-F5344CB8AC3E}">
        <p14:creationId xmlns:p14="http://schemas.microsoft.com/office/powerpoint/2010/main" val="449892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EFD8-3165-AE64-4431-94CC93241BFF}"/>
              </a:ext>
            </a:extLst>
          </p:cNvPr>
          <p:cNvSpPr>
            <a:spLocks noGrp="1"/>
          </p:cNvSpPr>
          <p:nvPr>
            <p:ph type="title"/>
          </p:nvPr>
        </p:nvSpPr>
        <p:spPr/>
        <p:txBody>
          <a:bodyPr/>
          <a:lstStyle/>
          <a:p>
            <a:r>
              <a:rPr lang="en-IN" dirty="0"/>
              <a:t>Generation and Characteristics of a Neutralizing Antibody</a:t>
            </a:r>
            <a:endParaRPr lang="en-US" dirty="0"/>
          </a:p>
        </p:txBody>
      </p:sp>
      <p:sp>
        <p:nvSpPr>
          <p:cNvPr id="3" name="Content Placeholder 2">
            <a:extLst>
              <a:ext uri="{FF2B5EF4-FFF2-40B4-BE49-F238E27FC236}">
                <a16:creationId xmlns:a16="http://schemas.microsoft.com/office/drawing/2014/main" id="{FCC1D9CB-F529-1BCD-EEBD-FACFADA802F4}"/>
              </a:ext>
            </a:extLst>
          </p:cNvPr>
          <p:cNvSpPr>
            <a:spLocks noGrp="1"/>
          </p:cNvSpPr>
          <p:nvPr>
            <p:ph idx="1"/>
          </p:nvPr>
        </p:nvSpPr>
        <p:spPr>
          <a:xfrm>
            <a:off x="700635" y="2293126"/>
            <a:ext cx="6024015" cy="3636088"/>
          </a:xfrm>
        </p:spPr>
        <p:txBody>
          <a:bodyPr>
            <a:normAutofit lnSpcReduction="10000"/>
          </a:bodyPr>
          <a:lstStyle/>
          <a:p>
            <a:r>
              <a:rPr lang="en-IN" dirty="0"/>
              <a:t>Affinity maturation is based on the somatic mutation of the germline genes of immunoglobulin, a process called somatic hypermutation (SHM)</a:t>
            </a:r>
          </a:p>
          <a:p>
            <a:r>
              <a:rPr lang="en-IN" dirty="0"/>
              <a:t>specialized microstructures formed in secondary lymphoid tissues upon infection or immunization, producing long-lived plasma cells and memory B cells, which protect against reinfection</a:t>
            </a:r>
          </a:p>
          <a:p>
            <a:r>
              <a:rPr lang="en-IN" dirty="0"/>
              <a:t>GCs are organized into two regions, the dark zone (DZ) and the light zone (LZ)</a:t>
            </a:r>
          </a:p>
          <a:p>
            <a:endParaRPr lang="en-US" dirty="0"/>
          </a:p>
        </p:txBody>
      </p:sp>
      <p:pic>
        <p:nvPicPr>
          <p:cNvPr id="5" name="Picture 4" descr="Chart, diagram&#10;&#10;Description automatically generated">
            <a:extLst>
              <a:ext uri="{FF2B5EF4-FFF2-40B4-BE49-F238E27FC236}">
                <a16:creationId xmlns:a16="http://schemas.microsoft.com/office/drawing/2014/main" id="{B0E71560-B219-3CB9-8CAB-65B2F00BD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650" y="2293126"/>
            <a:ext cx="5061966" cy="3563134"/>
          </a:xfrm>
          <a:prstGeom prst="rect">
            <a:avLst/>
          </a:prstGeom>
        </p:spPr>
      </p:pic>
    </p:spTree>
    <p:extLst>
      <p:ext uri="{BB962C8B-B14F-4D97-AF65-F5344CB8AC3E}">
        <p14:creationId xmlns:p14="http://schemas.microsoft.com/office/powerpoint/2010/main" val="1401314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A7F27-EB1E-25D7-51D9-ADA623960309}"/>
              </a:ext>
            </a:extLst>
          </p:cNvPr>
          <p:cNvSpPr>
            <a:spLocks noGrp="1"/>
          </p:cNvSpPr>
          <p:nvPr>
            <p:ph idx="1"/>
          </p:nvPr>
        </p:nvSpPr>
        <p:spPr>
          <a:xfrm>
            <a:off x="700635" y="990600"/>
            <a:ext cx="10691265" cy="4938614"/>
          </a:xfrm>
        </p:spPr>
        <p:txBody>
          <a:bodyPr>
            <a:normAutofit fontScale="85000" lnSpcReduction="20000"/>
          </a:bodyPr>
          <a:lstStyle/>
          <a:p>
            <a:r>
              <a:rPr lang="en-IN" dirty="0"/>
              <a:t>In the DZ, there are B cells with a high proliferation rate (called </a:t>
            </a:r>
            <a:r>
              <a:rPr lang="en-IN" dirty="0" err="1"/>
              <a:t>centroblasts</a:t>
            </a:r>
            <a:r>
              <a:rPr lang="en-IN" dirty="0"/>
              <a:t>) and SHM</a:t>
            </a:r>
          </a:p>
          <a:p>
            <a:r>
              <a:rPr lang="en-IN" dirty="0"/>
              <a:t> The </a:t>
            </a:r>
            <a:r>
              <a:rPr lang="en-IN" dirty="0" err="1"/>
              <a:t>centroblasts</a:t>
            </a:r>
            <a:r>
              <a:rPr lang="en-IN" dirty="0"/>
              <a:t> then enter the LZ (now are called centrocytes), where they capture and process antigens present on follicular dendritic cells (FDC)</a:t>
            </a:r>
          </a:p>
          <a:p>
            <a:r>
              <a:rPr lang="en-IN" dirty="0"/>
              <a:t>they subsequently present antigenic peptides to T follicular helper (</a:t>
            </a:r>
            <a:r>
              <a:rPr lang="en-IN" dirty="0" err="1"/>
              <a:t>Tfh</a:t>
            </a:r>
            <a:r>
              <a:rPr lang="en-IN" dirty="0"/>
              <a:t>) cells to in order receive critical survival signals and undergo selection</a:t>
            </a:r>
          </a:p>
          <a:p>
            <a:r>
              <a:rPr lang="en-IN" dirty="0"/>
              <a:t>FDCs can have the ability to retain the native antigen to carry out the previous process, in addition to producing cytokines, such as BAFF, that help in the survival of the B cell</a:t>
            </a:r>
          </a:p>
          <a:p>
            <a:r>
              <a:rPr lang="en-IN" dirty="0"/>
              <a:t>Z class-switch recombination (CSR) also occurs, where the constant region of the heavy chain of the antibody is changed, allowing B cells to produce IgG antibodies, IgA or </a:t>
            </a:r>
            <a:r>
              <a:rPr lang="en-IN" dirty="0" err="1"/>
              <a:t>IgE</a:t>
            </a:r>
            <a:r>
              <a:rPr lang="en-IN" dirty="0"/>
              <a:t>. </a:t>
            </a:r>
          </a:p>
          <a:p>
            <a:r>
              <a:rPr lang="en-IN" dirty="0"/>
              <a:t>This process diversifies the effector functions of antibodies, e.g., IgG can activate NK cells and phagocytes to eliminate cells infected by pathogens</a:t>
            </a:r>
          </a:p>
          <a:p>
            <a:r>
              <a:rPr lang="en-IN" dirty="0"/>
              <a:t>final stage of the germinal </a:t>
            </a:r>
            <a:r>
              <a:rPr lang="en-IN" dirty="0" err="1"/>
              <a:t>center</a:t>
            </a:r>
            <a:r>
              <a:rPr lang="en-IN" dirty="0"/>
              <a:t> process, the centrocytes exit the GC as memory B cells or high-affinity antibody-secreting plasma cells</a:t>
            </a:r>
          </a:p>
          <a:p>
            <a:r>
              <a:rPr lang="en-IN" b="0" i="0" dirty="0">
                <a:solidFill>
                  <a:srgbClr val="212121"/>
                </a:solidFill>
                <a:effectLst/>
                <a:latin typeface="Cambria" panose="02040503050406030204" pitchFamily="18" charset="0"/>
              </a:rPr>
              <a:t>In the case of a plasma cell, the key is the activation of the </a:t>
            </a:r>
            <a:r>
              <a:rPr lang="en-IN" b="0" i="1" dirty="0">
                <a:solidFill>
                  <a:srgbClr val="212121"/>
                </a:solidFill>
                <a:effectLst/>
                <a:latin typeface="Cambria" panose="02040503050406030204" pitchFamily="18" charset="0"/>
              </a:rPr>
              <a:t>Blimp1</a:t>
            </a:r>
            <a:r>
              <a:rPr lang="en-IN" b="0" i="0" dirty="0">
                <a:solidFill>
                  <a:srgbClr val="212121"/>
                </a:solidFill>
                <a:effectLst/>
                <a:latin typeface="Cambria" panose="02040503050406030204" pitchFamily="18" charset="0"/>
              </a:rPr>
              <a:t> master regulator (Prdm1), which, among many other functions, helps to stop the expression of transcription factors</a:t>
            </a:r>
            <a:endParaRPr lang="en-US" dirty="0"/>
          </a:p>
        </p:txBody>
      </p:sp>
    </p:spTree>
    <p:extLst>
      <p:ext uri="{BB962C8B-B14F-4D97-AF65-F5344CB8AC3E}">
        <p14:creationId xmlns:p14="http://schemas.microsoft.com/office/powerpoint/2010/main" val="356543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A0FC2-B4E2-615B-962E-E3A1B1A9E2B6}"/>
              </a:ext>
            </a:extLst>
          </p:cNvPr>
          <p:cNvSpPr>
            <a:spLocks noGrp="1"/>
          </p:cNvSpPr>
          <p:nvPr>
            <p:ph idx="1"/>
          </p:nvPr>
        </p:nvSpPr>
        <p:spPr>
          <a:xfrm>
            <a:off x="700635" y="1009650"/>
            <a:ext cx="10691265" cy="4919564"/>
          </a:xfrm>
        </p:spPr>
        <p:txBody>
          <a:bodyPr>
            <a:normAutofit/>
          </a:bodyPr>
          <a:lstStyle/>
          <a:p>
            <a:r>
              <a:rPr lang="en-IN" dirty="0"/>
              <a:t> For memory B cells, there is no established master regulator</a:t>
            </a:r>
          </a:p>
          <a:p>
            <a:r>
              <a:rPr lang="en-IN" dirty="0"/>
              <a:t>Plasma cells reside in the bone marrow and constitutively secrete antibodies do not possess antibodies</a:t>
            </a:r>
          </a:p>
          <a:p>
            <a:r>
              <a:rPr lang="en-IN" dirty="0"/>
              <a:t>memory B cells express BCR but do not secrete antibodies constitutively. When they meet again with the antigen, they can reactivate and form GCs to produce antibodies with a greater affinity; moreover, these cells can give rise to plasma cells and reside in circulation or peripheral lymphoid tissue</a:t>
            </a:r>
          </a:p>
          <a:p>
            <a:r>
              <a:rPr lang="en-IN" dirty="0" err="1"/>
              <a:t>NAbs</a:t>
            </a:r>
            <a:r>
              <a:rPr lang="en-IN" dirty="0"/>
              <a:t> can come from both populations of B cells, but it is most probably that </a:t>
            </a:r>
            <a:r>
              <a:rPr lang="en-IN" dirty="0" err="1"/>
              <a:t>bNAbs</a:t>
            </a:r>
            <a:r>
              <a:rPr lang="en-IN" dirty="0"/>
              <a:t> come from evolved memory B cells recruited into the plasma cell compartment.</a:t>
            </a:r>
          </a:p>
          <a:p>
            <a:r>
              <a:rPr lang="en-IN" b="0" i="0" dirty="0" err="1">
                <a:solidFill>
                  <a:srgbClr val="212121"/>
                </a:solidFill>
                <a:effectLst/>
                <a:latin typeface="Cambria" panose="02040503050406030204" pitchFamily="18" charset="0"/>
              </a:rPr>
              <a:t>NAbs</a:t>
            </a:r>
            <a:r>
              <a:rPr lang="en-IN" b="0" i="0" dirty="0">
                <a:solidFill>
                  <a:srgbClr val="212121"/>
                </a:solidFill>
                <a:effectLst/>
                <a:latin typeface="Cambria" panose="02040503050406030204" pitchFamily="18" charset="0"/>
              </a:rPr>
              <a:t> could have increased affinity for antigen compared to the corresponding naive B-cell receptors but a higher affinity does not always define a higher neutralizing capacity. </a:t>
            </a:r>
          </a:p>
          <a:p>
            <a:endParaRPr lang="en-US" dirty="0"/>
          </a:p>
        </p:txBody>
      </p:sp>
    </p:spTree>
    <p:extLst>
      <p:ext uri="{BB962C8B-B14F-4D97-AF65-F5344CB8AC3E}">
        <p14:creationId xmlns:p14="http://schemas.microsoft.com/office/powerpoint/2010/main" val="76241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A90083-A63B-C936-8944-14B025ED85D2}"/>
              </a:ext>
            </a:extLst>
          </p:cNvPr>
          <p:cNvSpPr>
            <a:spLocks noGrp="1"/>
          </p:cNvSpPr>
          <p:nvPr>
            <p:ph idx="1"/>
          </p:nvPr>
        </p:nvSpPr>
        <p:spPr>
          <a:xfrm>
            <a:off x="700635" y="952500"/>
            <a:ext cx="10691265" cy="4976714"/>
          </a:xfrm>
        </p:spPr>
        <p:txBody>
          <a:bodyPr>
            <a:normAutofit lnSpcReduction="10000"/>
          </a:bodyPr>
          <a:lstStyle/>
          <a:p>
            <a:r>
              <a:rPr lang="en-IN" dirty="0"/>
              <a:t>The required levels of </a:t>
            </a:r>
            <a:r>
              <a:rPr lang="en-IN" b="1" dirty="0"/>
              <a:t>SHM and affinity maturation </a:t>
            </a:r>
            <a:r>
              <a:rPr lang="en-IN" dirty="0"/>
              <a:t>may vary from target to target; for example, while chronic infection may result in mutation levels from their germinal genes upwards of 30%, as seen in HIV-1 broadly neutralizing antibodies (</a:t>
            </a:r>
            <a:r>
              <a:rPr lang="en-IN" dirty="0" err="1"/>
              <a:t>bNAbs</a:t>
            </a:r>
            <a:r>
              <a:rPr lang="en-IN" dirty="0"/>
              <a:t>), </a:t>
            </a:r>
          </a:p>
          <a:p>
            <a:r>
              <a:rPr lang="en-IN" dirty="0"/>
              <a:t>mutations of 5–20% may provide sufficient maturation for effective neutralization, which could be more readily achieved by vaccination</a:t>
            </a:r>
          </a:p>
          <a:p>
            <a:r>
              <a:rPr lang="en-IN" dirty="0"/>
              <a:t>mutation levels over 20% may be difficult to achieve by vaccination; thus, they consider goal mutation levels closer to 5–15% for those </a:t>
            </a:r>
            <a:r>
              <a:rPr lang="en-IN" dirty="0" err="1"/>
              <a:t>NAbs</a:t>
            </a:r>
            <a:r>
              <a:rPr lang="en-IN" dirty="0"/>
              <a:t> targeting specific and multiple sites of vulnerability</a:t>
            </a:r>
          </a:p>
          <a:p>
            <a:r>
              <a:rPr lang="en-IN" dirty="0"/>
              <a:t>The complementarity determining regions (CDRs) with more mutations are also variables for each type of antibody depending on the virus; as an example, for HIV-1, it has been seen to have a greater effect on CDR H3 </a:t>
            </a:r>
          </a:p>
          <a:p>
            <a:r>
              <a:rPr lang="en-IN" dirty="0"/>
              <a:t>Regarding SARS-CoV-2, Graham et al. reported a low percentage of SHM in VH and VL genes (mean of 1.9% and 1.4%, respectively) following an acute infection </a:t>
            </a:r>
            <a:endParaRPr lang="en-US" dirty="0"/>
          </a:p>
        </p:txBody>
      </p:sp>
    </p:spTree>
    <p:extLst>
      <p:ext uri="{BB962C8B-B14F-4D97-AF65-F5344CB8AC3E}">
        <p14:creationId xmlns:p14="http://schemas.microsoft.com/office/powerpoint/2010/main" val="2059320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1920-224D-4EBB-DE01-6103B9F1ACF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0A90129-25BA-185F-EF5E-297455EC27E2}"/>
              </a:ext>
            </a:extLst>
          </p:cNvPr>
          <p:cNvSpPr>
            <a:spLocks noGrp="1"/>
          </p:cNvSpPr>
          <p:nvPr>
            <p:ph idx="1"/>
          </p:nvPr>
        </p:nvSpPr>
        <p:spPr/>
        <p:txBody>
          <a:bodyPr>
            <a:normAutofit fontScale="70000" lnSpcReduction="20000"/>
          </a:bodyPr>
          <a:lstStyle/>
          <a:p>
            <a:pPr algn="l">
              <a:buFont typeface="+mj-lt"/>
              <a:buAutoNum type="arabicPeriod"/>
            </a:pPr>
            <a:r>
              <a:rPr lang="en-IN" b="0" i="0" dirty="0">
                <a:solidFill>
                  <a:srgbClr val="363940"/>
                </a:solidFill>
                <a:effectLst/>
                <a:latin typeface="Libre Franklin" pitchFamily="2" charset="0"/>
              </a:rPr>
              <a:t>Sanchez-</a:t>
            </a:r>
            <a:r>
              <a:rPr lang="en-IN" b="0" i="0" dirty="0" err="1">
                <a:solidFill>
                  <a:srgbClr val="363940"/>
                </a:solidFill>
                <a:effectLst/>
                <a:latin typeface="Libre Franklin" pitchFamily="2" charset="0"/>
              </a:rPr>
              <a:t>Trincado</a:t>
            </a:r>
            <a:r>
              <a:rPr lang="en-IN" b="0" i="0" dirty="0">
                <a:solidFill>
                  <a:srgbClr val="363940"/>
                </a:solidFill>
                <a:effectLst/>
                <a:latin typeface="Libre Franklin" pitchFamily="2" charset="0"/>
              </a:rPr>
              <a:t>, J. L., Gomez-</a:t>
            </a:r>
            <a:r>
              <a:rPr lang="en-IN" b="0" i="0" dirty="0" err="1">
                <a:solidFill>
                  <a:srgbClr val="363940"/>
                </a:solidFill>
                <a:effectLst/>
                <a:latin typeface="Libre Franklin" pitchFamily="2" charset="0"/>
              </a:rPr>
              <a:t>Perosanz</a:t>
            </a:r>
            <a:r>
              <a:rPr lang="en-IN" b="0" i="0" dirty="0">
                <a:solidFill>
                  <a:srgbClr val="363940"/>
                </a:solidFill>
                <a:effectLst/>
                <a:latin typeface="Libre Franklin" pitchFamily="2" charset="0"/>
              </a:rPr>
              <a:t>, M., &amp; </a:t>
            </a:r>
            <a:r>
              <a:rPr lang="en-IN" b="0" i="0" dirty="0" err="1">
                <a:solidFill>
                  <a:srgbClr val="363940"/>
                </a:solidFill>
                <a:effectLst/>
                <a:latin typeface="Libre Franklin" pitchFamily="2" charset="0"/>
              </a:rPr>
              <a:t>Reche</a:t>
            </a:r>
            <a:r>
              <a:rPr lang="en-IN" b="0" i="0" dirty="0">
                <a:solidFill>
                  <a:srgbClr val="363940"/>
                </a:solidFill>
                <a:effectLst/>
                <a:latin typeface="Libre Franklin" pitchFamily="2" charset="0"/>
              </a:rPr>
              <a:t>, P. A. (2017). </a:t>
            </a:r>
            <a:r>
              <a:rPr lang="en-IN" b="0" i="0" u="sng" dirty="0">
                <a:solidFill>
                  <a:srgbClr val="0F5F9F"/>
                </a:solidFill>
                <a:effectLst/>
                <a:latin typeface="Libre Franklin" pitchFamily="2" charset="0"/>
                <a:hlinkClick r:id="rId2"/>
              </a:rPr>
              <a:t>Fundamentals and Methods for T- and B-Cell Epitope Prediction</a:t>
            </a:r>
            <a:r>
              <a:rPr lang="en-IN" b="0" i="0" dirty="0">
                <a:solidFill>
                  <a:srgbClr val="363940"/>
                </a:solidFill>
                <a:effectLst/>
                <a:latin typeface="Libre Franklin" pitchFamily="2" charset="0"/>
              </a:rPr>
              <a:t>. </a:t>
            </a:r>
            <a:r>
              <a:rPr lang="en-IN" b="0" i="1" dirty="0">
                <a:solidFill>
                  <a:srgbClr val="363940"/>
                </a:solidFill>
                <a:effectLst/>
                <a:latin typeface="Libre Franklin" pitchFamily="2" charset="0"/>
              </a:rPr>
              <a:t>Journal of Immunology Research</a:t>
            </a:r>
            <a:r>
              <a:rPr lang="en-IN" b="0" i="0" dirty="0">
                <a:solidFill>
                  <a:srgbClr val="363940"/>
                </a:solidFill>
                <a:effectLst/>
                <a:latin typeface="Libre Franklin" pitchFamily="2" charset="0"/>
              </a:rPr>
              <a:t>, </a:t>
            </a:r>
            <a:r>
              <a:rPr lang="en-IN" b="0" i="1" dirty="0">
                <a:solidFill>
                  <a:srgbClr val="363940"/>
                </a:solidFill>
                <a:effectLst/>
                <a:latin typeface="Libre Franklin" pitchFamily="2" charset="0"/>
              </a:rPr>
              <a:t>2017</a:t>
            </a:r>
            <a:r>
              <a:rPr lang="en-IN" b="0" i="0" dirty="0">
                <a:solidFill>
                  <a:srgbClr val="363940"/>
                </a:solidFill>
                <a:effectLst/>
                <a:latin typeface="Libre Franklin" pitchFamily="2" charset="0"/>
              </a:rPr>
              <a:t>, 2680160. </a:t>
            </a:r>
            <a:r>
              <a:rPr lang="en-IN" b="0" i="0" dirty="0">
                <a:solidFill>
                  <a:srgbClr val="363940"/>
                </a:solidFill>
                <a:effectLst/>
                <a:latin typeface="Libre Franklin" pitchFamily="2" charset="0"/>
                <a:hlinkClick r:id="rId3"/>
              </a:rPr>
              <a:t>https://doi.org/10.1155/2017/2680160</a:t>
            </a:r>
            <a:r>
              <a:rPr lang="en-IN" b="0" i="0" dirty="0">
                <a:solidFill>
                  <a:srgbClr val="363940"/>
                </a:solidFill>
                <a:effectLst/>
                <a:latin typeface="Libre Franklin" pitchFamily="2" charset="0"/>
              </a:rPr>
              <a:t> </a:t>
            </a:r>
          </a:p>
          <a:p>
            <a:pPr algn="l">
              <a:buFont typeface="+mj-lt"/>
              <a:buAutoNum type="arabicPeriod"/>
            </a:pPr>
            <a:r>
              <a:rPr lang="en-IN" b="0" i="0" dirty="0">
                <a:solidFill>
                  <a:srgbClr val="363940"/>
                </a:solidFill>
                <a:effectLst/>
                <a:latin typeface="Libre Franklin" pitchFamily="2" charset="0"/>
              </a:rPr>
              <a:t>Powell, A. M., &amp; Black, M. M. (2001). </a:t>
            </a:r>
            <a:r>
              <a:rPr lang="en-IN" b="0" i="0" u="sng" dirty="0">
                <a:solidFill>
                  <a:srgbClr val="0F5F9F"/>
                </a:solidFill>
                <a:effectLst/>
                <a:latin typeface="Libre Franklin" pitchFamily="2" charset="0"/>
                <a:hlinkClick r:id="rId4"/>
              </a:rPr>
              <a:t>Epitope spreading: Protection from pathogens, but propagation of autoimmunity</a:t>
            </a:r>
            <a:r>
              <a:rPr lang="en-IN" b="0" i="0" dirty="0">
                <a:solidFill>
                  <a:srgbClr val="363940"/>
                </a:solidFill>
                <a:effectLst/>
                <a:latin typeface="Libre Franklin" pitchFamily="2" charset="0"/>
              </a:rPr>
              <a:t>? </a:t>
            </a:r>
            <a:r>
              <a:rPr lang="en-IN" b="0" i="1" dirty="0">
                <a:solidFill>
                  <a:srgbClr val="363940"/>
                </a:solidFill>
                <a:effectLst/>
                <a:latin typeface="Libre Franklin" pitchFamily="2" charset="0"/>
              </a:rPr>
              <a:t>Clinical and Experimental Dermatology</a:t>
            </a:r>
            <a:r>
              <a:rPr lang="en-IN" b="0" i="0" dirty="0">
                <a:solidFill>
                  <a:srgbClr val="363940"/>
                </a:solidFill>
                <a:effectLst/>
                <a:latin typeface="Libre Franklin" pitchFamily="2" charset="0"/>
              </a:rPr>
              <a:t>, </a:t>
            </a:r>
            <a:r>
              <a:rPr lang="en-IN" b="0" i="1" dirty="0">
                <a:solidFill>
                  <a:srgbClr val="363940"/>
                </a:solidFill>
                <a:effectLst/>
                <a:latin typeface="Libre Franklin" pitchFamily="2" charset="0"/>
              </a:rPr>
              <a:t>26</a:t>
            </a:r>
            <a:r>
              <a:rPr lang="en-IN" b="0" i="0" dirty="0">
                <a:solidFill>
                  <a:srgbClr val="363940"/>
                </a:solidFill>
                <a:effectLst/>
                <a:latin typeface="Libre Franklin" pitchFamily="2" charset="0"/>
              </a:rPr>
              <a:t>(5), 427–433. https://doi.org/10.1046/j.1365-2230.2001.00852.x.</a:t>
            </a:r>
          </a:p>
          <a:p>
            <a:pPr algn="l">
              <a:buFont typeface="+mj-lt"/>
              <a:buAutoNum type="arabicPeriod"/>
            </a:pPr>
            <a:r>
              <a:rPr lang="en-IN" b="0" i="1" dirty="0">
                <a:solidFill>
                  <a:srgbClr val="363940"/>
                </a:solidFill>
                <a:effectLst/>
                <a:latin typeface="Libre Franklin" pitchFamily="2" charset="0"/>
              </a:rPr>
              <a:t>An Introduction to Antibodies: Antigens, Epitopes and Antibodies</a:t>
            </a:r>
            <a:r>
              <a:rPr lang="en-IN" b="0" i="0" dirty="0">
                <a:solidFill>
                  <a:srgbClr val="363940"/>
                </a:solidFill>
                <a:effectLst/>
                <a:latin typeface="Libre Franklin" pitchFamily="2" charset="0"/>
              </a:rPr>
              <a:t>. (n.d.). Sigma-Aldrich. Retrieved May 31, 2021, from </a:t>
            </a:r>
            <a:r>
              <a:rPr lang="en-IN" b="0" i="0" dirty="0">
                <a:solidFill>
                  <a:srgbClr val="363940"/>
                </a:solidFill>
                <a:effectLst/>
                <a:latin typeface="Libre Franklin" pitchFamily="2" charset="0"/>
                <a:hlinkClick r:id="rId5"/>
              </a:rPr>
              <a:t>https://www.sigmaaldrich.com/technical-documents/articles/biology/antigens-epitopes-antibodies.html</a:t>
            </a:r>
            <a:r>
              <a:rPr lang="en-IN" b="0" i="0" dirty="0">
                <a:solidFill>
                  <a:srgbClr val="363940"/>
                </a:solidFill>
                <a:effectLst/>
                <a:latin typeface="Libre Franklin" pitchFamily="2" charset="0"/>
              </a:rPr>
              <a:t> </a:t>
            </a:r>
          </a:p>
          <a:p>
            <a:pPr algn="l">
              <a:buFont typeface="+mj-lt"/>
              <a:buAutoNum type="arabicPeriod"/>
            </a:pPr>
            <a:r>
              <a:rPr lang="en-IN" b="0" i="1" dirty="0">
                <a:solidFill>
                  <a:srgbClr val="363940"/>
                </a:solidFill>
                <a:effectLst/>
                <a:latin typeface="Libre Franklin" pitchFamily="2" charset="0"/>
              </a:rPr>
              <a:t>Epitope spreading</a:t>
            </a:r>
            <a:r>
              <a:rPr lang="en-IN" b="0" i="0" dirty="0">
                <a:solidFill>
                  <a:srgbClr val="363940"/>
                </a:solidFill>
                <a:effectLst/>
                <a:latin typeface="Libre Franklin" pitchFamily="2" charset="0"/>
              </a:rPr>
              <a:t>. (n.d.). Retrieved June 1, 2021, from </a:t>
            </a:r>
            <a:r>
              <a:rPr lang="en-IN" b="0" i="0" dirty="0">
                <a:solidFill>
                  <a:srgbClr val="363940"/>
                </a:solidFill>
                <a:effectLst/>
                <a:latin typeface="Libre Franklin" pitchFamily="2" charset="0"/>
                <a:hlinkClick r:id="rId6"/>
              </a:rPr>
              <a:t>https://somepomed.org/articulos/contents/mobipreview.htm?29/48/30471</a:t>
            </a:r>
            <a:r>
              <a:rPr lang="en-IN" b="0" i="0" dirty="0">
                <a:solidFill>
                  <a:srgbClr val="363940"/>
                </a:solidFill>
                <a:effectLst/>
                <a:latin typeface="Libre Franklin" pitchFamily="2" charset="0"/>
              </a:rPr>
              <a:t> </a:t>
            </a:r>
          </a:p>
          <a:p>
            <a:pPr algn="l">
              <a:buFont typeface="+mj-lt"/>
              <a:buAutoNum type="arabicPeriod"/>
            </a:pPr>
            <a:r>
              <a:rPr lang="en-IN" b="0" i="0" dirty="0">
                <a:solidFill>
                  <a:srgbClr val="363940"/>
                </a:solidFill>
                <a:effectLst/>
                <a:latin typeface="Libre Franklin" pitchFamily="2" charset="0"/>
              </a:rPr>
              <a:t>Cruse, J. M., Lewis, R. E., &amp; Wang, H. (Eds.). (2004). 2—ANTIGENS, IMMUNOGENS, VACCINES, AND IMMUNIZATION. In </a:t>
            </a:r>
            <a:r>
              <a:rPr lang="en-IN" b="0" i="1" dirty="0">
                <a:solidFill>
                  <a:srgbClr val="363940"/>
                </a:solidFill>
                <a:effectLst/>
                <a:latin typeface="Libre Franklin" pitchFamily="2" charset="0"/>
              </a:rPr>
              <a:t>Immunology Guidebook</a:t>
            </a:r>
            <a:r>
              <a:rPr lang="en-IN" b="0" i="0" dirty="0">
                <a:solidFill>
                  <a:srgbClr val="363940"/>
                </a:solidFill>
                <a:effectLst/>
                <a:latin typeface="Libre Franklin" pitchFamily="2" charset="0"/>
              </a:rPr>
              <a:t> (pp. 17–45). Academic Press. https://doi.org/10.1016/B978-012198382-6/50026-1</a:t>
            </a:r>
          </a:p>
          <a:p>
            <a:pPr algn="l">
              <a:buFont typeface="+mj-lt"/>
              <a:buAutoNum type="arabicPeriod"/>
            </a:pPr>
            <a:r>
              <a:rPr lang="en-IN" b="0" i="0" u="sng" dirty="0" err="1">
                <a:solidFill>
                  <a:srgbClr val="0F5F9F"/>
                </a:solidFill>
                <a:effectLst/>
                <a:latin typeface="Libre Franklin" pitchFamily="2" charset="0"/>
                <a:hlinkClick r:id="rId7"/>
              </a:rPr>
              <a:t>Kuby</a:t>
            </a:r>
            <a:r>
              <a:rPr lang="en-IN" b="0" i="0" u="sng" dirty="0">
                <a:solidFill>
                  <a:srgbClr val="0F5F9F"/>
                </a:solidFill>
                <a:effectLst/>
                <a:latin typeface="Libre Franklin" pitchFamily="2" charset="0"/>
                <a:hlinkClick r:id="rId7"/>
              </a:rPr>
              <a:t> Immunology, 8th Edition</a:t>
            </a:r>
            <a:endParaRPr lang="en-IN" b="0" i="0" dirty="0">
              <a:solidFill>
                <a:srgbClr val="363940"/>
              </a:solidFill>
              <a:effectLst/>
              <a:latin typeface="Libre Franklin" pitchFamily="2" charset="0"/>
            </a:endParaRPr>
          </a:p>
          <a:p>
            <a:endParaRPr lang="en-US" dirty="0"/>
          </a:p>
        </p:txBody>
      </p:sp>
    </p:spTree>
    <p:extLst>
      <p:ext uri="{BB962C8B-B14F-4D97-AF65-F5344CB8AC3E}">
        <p14:creationId xmlns:p14="http://schemas.microsoft.com/office/powerpoint/2010/main" val="344455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9B70-4B41-BA6E-1786-985AFB882AA0}"/>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3B2FDC5A-9B6E-FE23-FFAD-F0AD161536B5}"/>
              </a:ext>
            </a:extLst>
          </p:cNvPr>
          <p:cNvGraphicFramePr>
            <a:graphicFrameLocks noGrp="1"/>
          </p:cNvGraphicFramePr>
          <p:nvPr>
            <p:ph idx="1"/>
            <p:extLst>
              <p:ext uri="{D42A27DB-BD31-4B8C-83A1-F6EECF244321}">
                <p14:modId xmlns:p14="http://schemas.microsoft.com/office/powerpoint/2010/main" val="4096074919"/>
              </p:ext>
            </p:extLst>
          </p:nvPr>
        </p:nvGraphicFramePr>
        <p:xfrm>
          <a:off x="1148573" y="2292350"/>
          <a:ext cx="9794841" cy="3636963"/>
        </p:xfrm>
        <a:graphic>
          <a:graphicData uri="http://schemas.openxmlformats.org/drawingml/2006/table">
            <a:tbl>
              <a:tblPr>
                <a:tableStyleId>{E8B1032C-EA38-4F05-BA0D-38AFFFC7BED3}</a:tableStyleId>
              </a:tblPr>
              <a:tblGrid>
                <a:gridCol w="3264947">
                  <a:extLst>
                    <a:ext uri="{9D8B030D-6E8A-4147-A177-3AD203B41FA5}">
                      <a16:colId xmlns:a16="http://schemas.microsoft.com/office/drawing/2014/main" val="1298153827"/>
                    </a:ext>
                  </a:extLst>
                </a:gridCol>
                <a:gridCol w="3264947">
                  <a:extLst>
                    <a:ext uri="{9D8B030D-6E8A-4147-A177-3AD203B41FA5}">
                      <a16:colId xmlns:a16="http://schemas.microsoft.com/office/drawing/2014/main" val="2486586906"/>
                    </a:ext>
                  </a:extLst>
                </a:gridCol>
                <a:gridCol w="3264947">
                  <a:extLst>
                    <a:ext uri="{9D8B030D-6E8A-4147-A177-3AD203B41FA5}">
                      <a16:colId xmlns:a16="http://schemas.microsoft.com/office/drawing/2014/main" val="4146536321"/>
                    </a:ext>
                  </a:extLst>
                </a:gridCol>
              </a:tblGrid>
              <a:tr h="425825">
                <a:tc>
                  <a:txBody>
                    <a:bodyPr/>
                    <a:lstStyle/>
                    <a:p>
                      <a:r>
                        <a:rPr lang="en-IN" sz="1600" b="1" dirty="0">
                          <a:effectLst/>
                        </a:rPr>
                        <a:t>Properties</a:t>
                      </a:r>
                      <a:endParaRPr lang="en-IN" sz="1600" b="0" dirty="0">
                        <a:effectLst/>
                      </a:endParaRPr>
                    </a:p>
                  </a:txBody>
                  <a:tcPr marL="87259" marR="87259" marT="87259" marB="87259" anchor="ctr"/>
                </a:tc>
                <a:tc>
                  <a:txBody>
                    <a:bodyPr/>
                    <a:lstStyle/>
                    <a:p>
                      <a:r>
                        <a:rPr lang="en-IN" sz="1600" b="1">
                          <a:effectLst/>
                        </a:rPr>
                        <a:t>Linear epitopes</a:t>
                      </a:r>
                      <a:endParaRPr lang="en-IN" sz="1600" b="0">
                        <a:effectLst/>
                      </a:endParaRPr>
                    </a:p>
                  </a:txBody>
                  <a:tcPr marL="87259" marR="87259" marT="87259" marB="87259" anchor="ctr"/>
                </a:tc>
                <a:tc>
                  <a:txBody>
                    <a:bodyPr/>
                    <a:lstStyle/>
                    <a:p>
                      <a:r>
                        <a:rPr lang="en-IN" sz="1600" b="1">
                          <a:effectLst/>
                        </a:rPr>
                        <a:t>Conformational epitopes</a:t>
                      </a:r>
                      <a:endParaRPr lang="en-IN" sz="1600" b="0">
                        <a:effectLst/>
                      </a:endParaRPr>
                    </a:p>
                  </a:txBody>
                  <a:tcPr marL="87259" marR="87259" marT="87259" marB="87259" anchor="ctr"/>
                </a:tc>
                <a:extLst>
                  <a:ext uri="{0D108BD9-81ED-4DB2-BD59-A6C34878D82A}">
                    <a16:rowId xmlns:a16="http://schemas.microsoft.com/office/drawing/2014/main" val="582890072"/>
                  </a:ext>
                </a:extLst>
              </a:tr>
              <a:tr h="928438">
                <a:tc>
                  <a:txBody>
                    <a:bodyPr/>
                    <a:lstStyle/>
                    <a:p>
                      <a:r>
                        <a:rPr lang="en-IN" sz="1600" b="0">
                          <a:effectLst/>
                        </a:rPr>
                        <a:t>Location</a:t>
                      </a:r>
                    </a:p>
                  </a:txBody>
                  <a:tcPr marL="87259" marR="87259" marT="87259" marB="87259" anchor="ctr"/>
                </a:tc>
                <a:tc>
                  <a:txBody>
                    <a:bodyPr/>
                    <a:lstStyle/>
                    <a:p>
                      <a:r>
                        <a:rPr lang="en-IN" sz="1600" b="0">
                          <a:effectLst/>
                        </a:rPr>
                        <a:t>Most polysaccharides, fibrilar proteins, and single-stranded nucleic acids.</a:t>
                      </a:r>
                    </a:p>
                  </a:txBody>
                  <a:tcPr marL="87259" marR="87259" marT="87259" marB="87259" anchor="ctr"/>
                </a:tc>
                <a:tc>
                  <a:txBody>
                    <a:bodyPr/>
                    <a:lstStyle/>
                    <a:p>
                      <a:r>
                        <a:rPr lang="en-IN" sz="1600" b="0">
                          <a:effectLst/>
                        </a:rPr>
                        <a:t>Most globular proteins and native nucleic acids</a:t>
                      </a:r>
                    </a:p>
                  </a:txBody>
                  <a:tcPr marL="87259" marR="87259" marT="87259" marB="87259" anchor="ctr"/>
                </a:tc>
                <a:extLst>
                  <a:ext uri="{0D108BD9-81ED-4DB2-BD59-A6C34878D82A}">
                    <a16:rowId xmlns:a16="http://schemas.microsoft.com/office/drawing/2014/main" val="1393566933"/>
                  </a:ext>
                </a:extLst>
              </a:tr>
              <a:tr h="928438">
                <a:tc>
                  <a:txBody>
                    <a:bodyPr/>
                    <a:lstStyle/>
                    <a:p>
                      <a:r>
                        <a:rPr lang="en-IN" sz="1600" b="0">
                          <a:effectLst/>
                        </a:rPr>
                        <a:t>Composition</a:t>
                      </a:r>
                    </a:p>
                  </a:txBody>
                  <a:tcPr marL="87259" marR="87259" marT="87259" marB="87259" anchor="ctr"/>
                </a:tc>
                <a:tc>
                  <a:txBody>
                    <a:bodyPr/>
                    <a:lstStyle/>
                    <a:p>
                      <a:r>
                        <a:rPr lang="en-IN" sz="1600" b="0">
                          <a:effectLst/>
                        </a:rPr>
                        <a:t>Adjacent amino acid residues in the covalent sequence</a:t>
                      </a:r>
                    </a:p>
                  </a:txBody>
                  <a:tcPr marL="87259" marR="87259" marT="87259" marB="87259" anchor="ctr"/>
                </a:tc>
                <a:tc>
                  <a:txBody>
                    <a:bodyPr/>
                    <a:lstStyle/>
                    <a:p>
                      <a:r>
                        <a:rPr lang="en-IN" sz="1600" b="0">
                          <a:effectLst/>
                        </a:rPr>
                        <a:t>Amino acid residues brought into proximity to one another by folding</a:t>
                      </a:r>
                    </a:p>
                  </a:txBody>
                  <a:tcPr marL="87259" marR="87259" marT="87259" marB="87259" anchor="ctr"/>
                </a:tc>
                <a:extLst>
                  <a:ext uri="{0D108BD9-81ED-4DB2-BD59-A6C34878D82A}">
                    <a16:rowId xmlns:a16="http://schemas.microsoft.com/office/drawing/2014/main" val="3189092090"/>
                  </a:ext>
                </a:extLst>
              </a:tr>
              <a:tr h="677131">
                <a:tc>
                  <a:txBody>
                    <a:bodyPr/>
                    <a:lstStyle/>
                    <a:p>
                      <a:r>
                        <a:rPr lang="en-IN" sz="1600" b="0">
                          <a:effectLst/>
                        </a:rPr>
                        <a:t>Antigen-antibody reactions</a:t>
                      </a:r>
                    </a:p>
                  </a:txBody>
                  <a:tcPr marL="87259" marR="87259" marT="87259" marB="87259" anchor="ctr"/>
                </a:tc>
                <a:tc>
                  <a:txBody>
                    <a:bodyPr/>
                    <a:lstStyle/>
                    <a:p>
                      <a:r>
                        <a:rPr lang="en-IN" sz="1600" b="0">
                          <a:effectLst/>
                        </a:rPr>
                        <a:t>Dependent on linear structure of 6 amino acids</a:t>
                      </a:r>
                    </a:p>
                  </a:txBody>
                  <a:tcPr marL="87259" marR="87259" marT="87259" marB="87259" anchor="ctr"/>
                </a:tc>
                <a:tc>
                  <a:txBody>
                    <a:bodyPr/>
                    <a:lstStyle/>
                    <a:p>
                      <a:r>
                        <a:rPr lang="en-IN" sz="1600" b="0">
                          <a:effectLst/>
                        </a:rPr>
                        <a:t>Dependent on the 3-dimensional structure</a:t>
                      </a:r>
                    </a:p>
                  </a:txBody>
                  <a:tcPr marL="87259" marR="87259" marT="87259" marB="87259" anchor="ctr"/>
                </a:tc>
                <a:extLst>
                  <a:ext uri="{0D108BD9-81ED-4DB2-BD59-A6C34878D82A}">
                    <a16:rowId xmlns:a16="http://schemas.microsoft.com/office/drawing/2014/main" val="2164049636"/>
                  </a:ext>
                </a:extLst>
              </a:tr>
              <a:tr h="677131">
                <a:tc>
                  <a:txBody>
                    <a:bodyPr/>
                    <a:lstStyle/>
                    <a:p>
                      <a:r>
                        <a:rPr lang="en-IN" sz="1600" b="0">
                          <a:effectLst/>
                        </a:rPr>
                        <a:t>Availability for antibody interaction</a:t>
                      </a:r>
                    </a:p>
                  </a:txBody>
                  <a:tcPr marL="87259" marR="87259" marT="87259" marB="87259" anchor="ctr"/>
                </a:tc>
                <a:tc>
                  <a:txBody>
                    <a:bodyPr/>
                    <a:lstStyle/>
                    <a:p>
                      <a:r>
                        <a:rPr lang="en-IN" sz="1600" b="0">
                          <a:effectLst/>
                        </a:rPr>
                        <a:t>Become available upon denaturation of proteins</a:t>
                      </a:r>
                    </a:p>
                  </a:txBody>
                  <a:tcPr marL="87259" marR="87259" marT="87259" marB="87259" anchor="ctr"/>
                </a:tc>
                <a:tc>
                  <a:txBody>
                    <a:bodyPr/>
                    <a:lstStyle/>
                    <a:p>
                      <a:r>
                        <a:rPr lang="en-IN" sz="1600" b="0" dirty="0">
                          <a:effectLst/>
                        </a:rPr>
                        <a:t>Usually associated with native proteins</a:t>
                      </a:r>
                    </a:p>
                  </a:txBody>
                  <a:tcPr marL="87259" marR="87259" marT="87259" marB="87259" anchor="ctr"/>
                </a:tc>
                <a:extLst>
                  <a:ext uri="{0D108BD9-81ED-4DB2-BD59-A6C34878D82A}">
                    <a16:rowId xmlns:a16="http://schemas.microsoft.com/office/drawing/2014/main" val="4063057707"/>
                  </a:ext>
                </a:extLst>
              </a:tr>
            </a:tbl>
          </a:graphicData>
        </a:graphic>
      </p:graphicFrame>
    </p:spTree>
    <p:extLst>
      <p:ext uri="{BB962C8B-B14F-4D97-AF65-F5344CB8AC3E}">
        <p14:creationId xmlns:p14="http://schemas.microsoft.com/office/powerpoint/2010/main" val="84080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B902-97D3-1C91-56FE-E633ACD9720F}"/>
              </a:ext>
            </a:extLst>
          </p:cNvPr>
          <p:cNvSpPr>
            <a:spLocks noGrp="1"/>
          </p:cNvSpPr>
          <p:nvPr>
            <p:ph type="title"/>
          </p:nvPr>
        </p:nvSpPr>
        <p:spPr/>
        <p:txBody>
          <a:bodyPr/>
          <a:lstStyle/>
          <a:p>
            <a:r>
              <a:rPr lang="en-US" dirty="0"/>
              <a:t>Functions of Epitopes </a:t>
            </a:r>
          </a:p>
        </p:txBody>
      </p:sp>
      <p:sp>
        <p:nvSpPr>
          <p:cNvPr id="3" name="Content Placeholder 2">
            <a:extLst>
              <a:ext uri="{FF2B5EF4-FFF2-40B4-BE49-F238E27FC236}">
                <a16:creationId xmlns:a16="http://schemas.microsoft.com/office/drawing/2014/main" id="{B5BD15D9-80F2-036F-D7BA-9156C4F1ACF5}"/>
              </a:ext>
            </a:extLst>
          </p:cNvPr>
          <p:cNvSpPr>
            <a:spLocks noGrp="1"/>
          </p:cNvSpPr>
          <p:nvPr>
            <p:ph idx="1"/>
          </p:nvPr>
        </p:nvSpPr>
        <p:spPr>
          <a:xfrm>
            <a:off x="700635" y="1835356"/>
            <a:ext cx="10691265" cy="4145774"/>
          </a:xfrm>
        </p:spPr>
        <p:txBody>
          <a:bodyPr>
            <a:normAutofit fontScale="85000" lnSpcReduction="10000"/>
          </a:bodyPr>
          <a:lstStyle/>
          <a:p>
            <a:r>
              <a:rPr lang="en-IN" dirty="0"/>
              <a:t>B cells recognizes an enormous variety of epitopes (also referred to as </a:t>
            </a:r>
            <a:r>
              <a:rPr lang="en-IN" b="1" dirty="0"/>
              <a:t>B-cell epitopes</a:t>
            </a:r>
            <a:r>
              <a:rPr lang="en-IN" dirty="0"/>
              <a:t>): those displayed on </a:t>
            </a:r>
            <a:r>
              <a:rPr lang="en-IN" b="1" dirty="0"/>
              <a:t>the exposed regions of bacteria or viral particles</a:t>
            </a:r>
            <a:r>
              <a:rPr lang="en-IN" dirty="0"/>
              <a:t>, as well as those displayed on </a:t>
            </a:r>
            <a:r>
              <a:rPr lang="en-IN" b="1" dirty="0"/>
              <a:t>soluble proteins, glycoproteins, polysaccharides, or lipopolysaccharides that have been released from invading pathogens.</a:t>
            </a:r>
          </a:p>
          <a:p>
            <a:r>
              <a:rPr lang="en-IN" dirty="0"/>
              <a:t>When B cells are exposed to </a:t>
            </a:r>
            <a:r>
              <a:rPr lang="en-IN" b="1" dirty="0"/>
              <a:t>T-dependent antigens</a:t>
            </a:r>
            <a:r>
              <a:rPr lang="en-IN" dirty="0"/>
              <a:t>, they </a:t>
            </a:r>
            <a:r>
              <a:rPr lang="en-IN" b="1" dirty="0"/>
              <a:t>get activated and undergo class switching, affinity maturation, and differentiate into plasma cells</a:t>
            </a:r>
            <a:r>
              <a:rPr lang="en-IN" dirty="0"/>
              <a:t>. </a:t>
            </a:r>
          </a:p>
          <a:p>
            <a:r>
              <a:rPr lang="en-IN" b="1" dirty="0"/>
              <a:t>Plasma cells produce large amounts of antibody specific for the epitope recognized by their immunoglobulin receptor.</a:t>
            </a:r>
          </a:p>
          <a:p>
            <a:r>
              <a:rPr lang="en-IN" dirty="0"/>
              <a:t>T cells recognizes protein epitopes (also referred to as </a:t>
            </a:r>
            <a:r>
              <a:rPr lang="en-IN" b="1" dirty="0"/>
              <a:t>T-cell epitopes</a:t>
            </a:r>
            <a:r>
              <a:rPr lang="en-IN" dirty="0"/>
              <a:t>) displayed </a:t>
            </a:r>
            <a:r>
              <a:rPr lang="en-IN" b="1" dirty="0"/>
              <a:t>together with MHC molecules on self-cells, including altered self-cells such as virus-infected self-cells and cancerous cells</a:t>
            </a:r>
            <a:r>
              <a:rPr lang="en-IN" dirty="0"/>
              <a:t>. </a:t>
            </a:r>
          </a:p>
          <a:p>
            <a:r>
              <a:rPr lang="en-IN" dirty="0"/>
              <a:t>As T cells </a:t>
            </a:r>
            <a:r>
              <a:rPr lang="en-IN" b="1" dirty="0"/>
              <a:t>recognize only the processed peptides</a:t>
            </a:r>
            <a:r>
              <a:rPr lang="en-IN" dirty="0"/>
              <a:t>, those epitopes may be located on those regions (e.g., internal proteins) which are inaccessible to B-cells. </a:t>
            </a:r>
          </a:p>
          <a:p>
            <a:r>
              <a:rPr lang="en-IN" dirty="0"/>
              <a:t>Each branch of the immune system uniquely suited to recognize antigen in a different environment.</a:t>
            </a:r>
            <a:endParaRPr lang="en-US" dirty="0"/>
          </a:p>
        </p:txBody>
      </p:sp>
    </p:spTree>
    <p:extLst>
      <p:ext uri="{BB962C8B-B14F-4D97-AF65-F5344CB8AC3E}">
        <p14:creationId xmlns:p14="http://schemas.microsoft.com/office/powerpoint/2010/main" val="364448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5BB1-213B-ABA8-13B3-E69CFCA1CE81}"/>
              </a:ext>
            </a:extLst>
          </p:cNvPr>
          <p:cNvSpPr>
            <a:spLocks noGrp="1"/>
          </p:cNvSpPr>
          <p:nvPr>
            <p:ph type="title"/>
          </p:nvPr>
        </p:nvSpPr>
        <p:spPr/>
        <p:txBody>
          <a:bodyPr/>
          <a:lstStyle/>
          <a:p>
            <a:r>
              <a:rPr lang="en-US" dirty="0"/>
              <a:t>T-cell epitopes </a:t>
            </a:r>
          </a:p>
        </p:txBody>
      </p:sp>
      <p:sp>
        <p:nvSpPr>
          <p:cNvPr id="3" name="Content Placeholder 2">
            <a:extLst>
              <a:ext uri="{FF2B5EF4-FFF2-40B4-BE49-F238E27FC236}">
                <a16:creationId xmlns:a16="http://schemas.microsoft.com/office/drawing/2014/main" id="{025FCBDA-9FDE-EA74-32A1-A3EC7F6EA3D5}"/>
              </a:ext>
            </a:extLst>
          </p:cNvPr>
          <p:cNvSpPr>
            <a:spLocks noGrp="1"/>
          </p:cNvSpPr>
          <p:nvPr>
            <p:ph idx="1"/>
          </p:nvPr>
        </p:nvSpPr>
        <p:spPr>
          <a:xfrm>
            <a:off x="700635" y="1709986"/>
            <a:ext cx="5242965" cy="4366963"/>
          </a:xfrm>
        </p:spPr>
        <p:txBody>
          <a:bodyPr>
            <a:noAutofit/>
          </a:bodyPr>
          <a:lstStyle/>
          <a:p>
            <a:r>
              <a:rPr lang="en-US" sz="1450" dirty="0"/>
              <a:t>T cell epitopes are presented on the surface of an APC</a:t>
            </a:r>
          </a:p>
          <a:p>
            <a:r>
              <a:rPr lang="en-IN" sz="1450" dirty="0"/>
              <a:t>T-cell epitopes are presented by class I (MHC I) and II (MHC II) MHC molecules that are recognized by two distinct subsets of </a:t>
            </a:r>
            <a:r>
              <a:rPr lang="en-IN" sz="1450" b="1" dirty="0"/>
              <a:t>T-cells, CD8, and CD4 T-cells</a:t>
            </a:r>
            <a:r>
              <a:rPr lang="en-IN" sz="1450" dirty="0"/>
              <a:t>, respectively. </a:t>
            </a:r>
          </a:p>
          <a:p>
            <a:r>
              <a:rPr lang="en-IN" sz="1450" dirty="0"/>
              <a:t>There are </a:t>
            </a:r>
            <a:r>
              <a:rPr lang="en-IN" sz="1450" b="1" dirty="0"/>
              <a:t>CD8 and CD4 T-cell epitopes</a:t>
            </a:r>
            <a:r>
              <a:rPr lang="en-IN" sz="1450" dirty="0"/>
              <a:t>. </a:t>
            </a:r>
          </a:p>
          <a:p>
            <a:r>
              <a:rPr lang="en-IN" sz="1450" dirty="0"/>
              <a:t>T-cells become cytotoxic T lymphocytes (CTL) following T CD8 epitope recognition. Meanwhile, primed CD4 T-cells become helper (Th) or regulatory (Treg) T-cells.</a:t>
            </a:r>
            <a:r>
              <a:rPr lang="en-US" sz="1450" dirty="0"/>
              <a:t> </a:t>
            </a:r>
          </a:p>
          <a:p>
            <a:r>
              <a:rPr lang="en-US" sz="1450" dirty="0"/>
              <a:t>T cell epitopes presented by MHC class I molecules are typically peptides between </a:t>
            </a:r>
            <a:r>
              <a:rPr lang="en-US" sz="1450" b="1" dirty="0"/>
              <a:t>8 and 11 amino acids in length</a:t>
            </a:r>
            <a:r>
              <a:rPr lang="en-US" sz="1450" dirty="0"/>
              <a:t>, whereas MHC class II molecules present longer peptides, </a:t>
            </a:r>
            <a:r>
              <a:rPr lang="en-US" sz="1450" b="1" dirty="0"/>
              <a:t>13–17 amino acids in length</a:t>
            </a:r>
            <a:r>
              <a:rPr lang="en-US" sz="1450" dirty="0"/>
              <a:t>, and non-classical MHC molecules also present non-</a:t>
            </a:r>
            <a:r>
              <a:rPr lang="en-US" sz="1450" dirty="0" err="1"/>
              <a:t>peptidic</a:t>
            </a:r>
            <a:r>
              <a:rPr lang="en-US" sz="1450" dirty="0"/>
              <a:t> epitopes such as glycolipids.</a:t>
            </a:r>
          </a:p>
        </p:txBody>
      </p:sp>
      <p:pic>
        <p:nvPicPr>
          <p:cNvPr id="11268" name="Picture 4">
            <a:extLst>
              <a:ext uri="{FF2B5EF4-FFF2-40B4-BE49-F238E27FC236}">
                <a16:creationId xmlns:a16="http://schemas.microsoft.com/office/drawing/2014/main" id="{A90677D8-A85D-ECFE-6B56-C646C87875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836"/>
          <a:stretch/>
        </p:blipFill>
        <p:spPr bwMode="auto">
          <a:xfrm>
            <a:off x="5943600" y="1607611"/>
            <a:ext cx="5744052"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8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059D-2FED-3FC9-DD12-FCC50CAA7A8F}"/>
              </a:ext>
            </a:extLst>
          </p:cNvPr>
          <p:cNvSpPr>
            <a:spLocks noGrp="1"/>
          </p:cNvSpPr>
          <p:nvPr>
            <p:ph type="title"/>
          </p:nvPr>
        </p:nvSpPr>
        <p:spPr/>
        <p:txBody>
          <a:bodyPr/>
          <a:lstStyle/>
          <a:p>
            <a:r>
              <a:rPr lang="en-US" dirty="0"/>
              <a:t>B-cell epitopes </a:t>
            </a:r>
          </a:p>
        </p:txBody>
      </p:sp>
      <p:sp>
        <p:nvSpPr>
          <p:cNvPr id="3" name="Content Placeholder 2">
            <a:extLst>
              <a:ext uri="{FF2B5EF4-FFF2-40B4-BE49-F238E27FC236}">
                <a16:creationId xmlns:a16="http://schemas.microsoft.com/office/drawing/2014/main" id="{18A0F167-FEE3-DB1B-7DDB-44677640C994}"/>
              </a:ext>
            </a:extLst>
          </p:cNvPr>
          <p:cNvSpPr>
            <a:spLocks noGrp="1"/>
          </p:cNvSpPr>
          <p:nvPr>
            <p:ph idx="1"/>
          </p:nvPr>
        </p:nvSpPr>
        <p:spPr>
          <a:xfrm>
            <a:off x="700635" y="1771650"/>
            <a:ext cx="7205115" cy="4157564"/>
          </a:xfrm>
        </p:spPr>
        <p:txBody>
          <a:bodyPr>
            <a:normAutofit fontScale="85000" lnSpcReduction="10000"/>
          </a:bodyPr>
          <a:lstStyle/>
          <a:p>
            <a:r>
              <a:rPr lang="en-IN" dirty="0"/>
              <a:t>The part of the antigen that immunoglobulin or antibodies bind to is called a B-cell epitope.</a:t>
            </a:r>
          </a:p>
          <a:p>
            <a:r>
              <a:rPr lang="en-IN" dirty="0"/>
              <a:t>B cell epitopes can be divided into two groups: conformational or linear.</a:t>
            </a:r>
          </a:p>
          <a:p>
            <a:r>
              <a:rPr lang="en-IN" dirty="0"/>
              <a:t>B cell epitopes are mainly conformational.</a:t>
            </a:r>
          </a:p>
          <a:p>
            <a:r>
              <a:rPr lang="en-IN" dirty="0"/>
              <a:t>There are additional epitope types when the quaternary structure is considered.</a:t>
            </a:r>
          </a:p>
          <a:p>
            <a:r>
              <a:rPr lang="en-IN" dirty="0"/>
              <a:t>Epitopes that are masked when protein subunits aggregate are called </a:t>
            </a:r>
            <a:r>
              <a:rPr lang="en-IN" dirty="0" err="1"/>
              <a:t>cryptotopes</a:t>
            </a:r>
            <a:r>
              <a:rPr lang="en-IN" dirty="0"/>
              <a:t>.</a:t>
            </a:r>
          </a:p>
          <a:p>
            <a:r>
              <a:rPr lang="en-IN" dirty="0" err="1"/>
              <a:t>Neotopes</a:t>
            </a:r>
            <a:r>
              <a:rPr lang="en-IN" dirty="0"/>
              <a:t> are epitopes that are only recognized while in a specific quaternary structure and the residues of the epitope can span multiple protein subunits and are not recognized once the subunits dissociate</a:t>
            </a:r>
            <a:endParaRPr lang="en-US" dirty="0"/>
          </a:p>
        </p:txBody>
      </p:sp>
      <p:pic>
        <p:nvPicPr>
          <p:cNvPr id="4" name="Picture 3" descr="Diagram&#10;&#10;Description automatically generated">
            <a:extLst>
              <a:ext uri="{FF2B5EF4-FFF2-40B4-BE49-F238E27FC236}">
                <a16:creationId xmlns:a16="http://schemas.microsoft.com/office/drawing/2014/main" id="{84DDFE94-3557-F9DB-2D97-C2675F59F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437" y="1610956"/>
            <a:ext cx="3902777" cy="3636087"/>
          </a:xfrm>
          <a:prstGeom prst="rect">
            <a:avLst/>
          </a:prstGeom>
        </p:spPr>
      </p:pic>
    </p:spTree>
    <p:extLst>
      <p:ext uri="{BB962C8B-B14F-4D97-AF65-F5344CB8AC3E}">
        <p14:creationId xmlns:p14="http://schemas.microsoft.com/office/powerpoint/2010/main" val="7049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 descr="Schematic representation of the antibody-linear epitope and... | Download  Scientific Diagram">
            <a:extLst>
              <a:ext uri="{FF2B5EF4-FFF2-40B4-BE49-F238E27FC236}">
                <a16:creationId xmlns:a16="http://schemas.microsoft.com/office/drawing/2014/main" id="{10DF20F3-0262-5E42-58CC-88A80B708F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0099" y="2708264"/>
            <a:ext cx="3824801" cy="20176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D55FED-45EE-6122-1BF5-5F07658E3287}"/>
              </a:ext>
            </a:extLst>
          </p:cNvPr>
          <p:cNvSpPr>
            <a:spLocks noGrp="1"/>
          </p:cNvSpPr>
          <p:nvPr>
            <p:ph idx="1"/>
          </p:nvPr>
        </p:nvSpPr>
        <p:spPr>
          <a:xfrm>
            <a:off x="4797971" y="922096"/>
            <a:ext cx="6693941" cy="4907487"/>
          </a:xfrm>
        </p:spPr>
        <p:txBody>
          <a:bodyPr>
            <a:normAutofit/>
          </a:bodyPr>
          <a:lstStyle/>
          <a:p>
            <a:pPr>
              <a:lnSpc>
                <a:spcPct val="110000"/>
              </a:lnSpc>
            </a:pPr>
            <a:r>
              <a:rPr lang="en-IN" sz="1600" dirty="0"/>
              <a:t>B-cell epitopes are categorized into linear and conformational epitopes. </a:t>
            </a:r>
          </a:p>
          <a:p>
            <a:pPr>
              <a:lnSpc>
                <a:spcPct val="110000"/>
              </a:lnSpc>
            </a:pPr>
            <a:r>
              <a:rPr lang="en-IN" sz="1600" dirty="0"/>
              <a:t>A linear b-cell epitope is a </a:t>
            </a:r>
            <a:r>
              <a:rPr lang="en-IN" sz="1600" b="1" dirty="0"/>
              <a:t>contiguous amino acid segment in an antigen</a:t>
            </a:r>
            <a:r>
              <a:rPr lang="en-IN" sz="1600" dirty="0"/>
              <a:t>. </a:t>
            </a:r>
          </a:p>
          <a:p>
            <a:pPr>
              <a:lnSpc>
                <a:spcPct val="110000"/>
              </a:lnSpc>
            </a:pPr>
            <a:r>
              <a:rPr lang="en-IN" sz="1600" dirty="0"/>
              <a:t>A conformational b-cell epitope is located in close proximity in the protein 3-dimensional structure </a:t>
            </a:r>
            <a:r>
              <a:rPr lang="en-IN" sz="1600" b="1" dirty="0"/>
              <a:t>but discontinuous in the protein sequence</a:t>
            </a:r>
            <a:r>
              <a:rPr lang="en-IN" sz="1600" dirty="0"/>
              <a:t>.</a:t>
            </a:r>
          </a:p>
          <a:p>
            <a:pPr>
              <a:lnSpc>
                <a:spcPct val="110000"/>
              </a:lnSpc>
            </a:pPr>
            <a:r>
              <a:rPr lang="en-IN" sz="1600" dirty="0"/>
              <a:t>The features of B cell epitope are </a:t>
            </a:r>
            <a:r>
              <a:rPr lang="en-IN" sz="1600" b="1" dirty="0"/>
              <a:t>hydrophilicity, surface accessibility, beta turns, exposed surface, polarity and antigenic properties of amino acids</a:t>
            </a:r>
            <a:r>
              <a:rPr lang="en-IN" sz="1600" dirty="0"/>
              <a:t>. </a:t>
            </a:r>
          </a:p>
          <a:p>
            <a:pPr>
              <a:lnSpc>
                <a:spcPct val="110000"/>
              </a:lnSpc>
            </a:pPr>
            <a:r>
              <a:rPr lang="en-IN" sz="1600" dirty="0"/>
              <a:t>These properties of polypeptides chains have been correlated with the location of the continuous and discontinuous conformational epitopes</a:t>
            </a:r>
            <a:endParaRPr lang="en-US" sz="1600" dirty="0"/>
          </a:p>
        </p:txBody>
      </p:sp>
      <p:cxnSp>
        <p:nvCxnSpPr>
          <p:cNvPr id="13" name="Straight Connector 12">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4CEA9FD1-110B-C377-6B98-9418FC5978A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8993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FB34A-C256-A6F0-6F1B-002DD02769F0}"/>
              </a:ext>
            </a:extLst>
          </p:cNvPr>
          <p:cNvSpPr>
            <a:spLocks noGrp="1"/>
          </p:cNvSpPr>
          <p:nvPr>
            <p:ph idx="1"/>
          </p:nvPr>
        </p:nvSpPr>
        <p:spPr>
          <a:xfrm>
            <a:off x="700635" y="1085850"/>
            <a:ext cx="10691265" cy="4843364"/>
          </a:xfrm>
        </p:spPr>
        <p:txBody>
          <a:bodyPr/>
          <a:lstStyle/>
          <a:p>
            <a:r>
              <a:rPr lang="en-IN" dirty="0"/>
              <a:t>Most B-cell epitopes are </a:t>
            </a:r>
            <a:r>
              <a:rPr lang="en-IN" b="1" dirty="0"/>
              <a:t>discontinuous in sequence, </a:t>
            </a:r>
            <a:r>
              <a:rPr lang="en-IN" dirty="0"/>
              <a:t>meaning that they are composed of </a:t>
            </a:r>
            <a:r>
              <a:rPr lang="en-IN" b="1" dirty="0"/>
              <a:t>residues that might be far apart in sequence and are brought together in spatial proximity by the protein folding</a:t>
            </a:r>
          </a:p>
          <a:p>
            <a:r>
              <a:rPr lang="en-IN" dirty="0"/>
              <a:t>Data describing such conformational epitopes are mainly obtained from </a:t>
            </a:r>
            <a:r>
              <a:rPr lang="en-IN" b="1" dirty="0"/>
              <a:t>experimentally resolved 3D structures of antibodies</a:t>
            </a:r>
            <a:r>
              <a:rPr lang="en-IN" dirty="0"/>
              <a:t> co-crystallized with their target antigen, which allows a very precise identification of the epitope residues.</a:t>
            </a:r>
          </a:p>
          <a:p>
            <a:r>
              <a:rPr lang="en-IN" b="1" dirty="0"/>
              <a:t>Methods include</a:t>
            </a:r>
            <a:r>
              <a:rPr lang="en-IN" dirty="0"/>
              <a:t> protein crystallography, ELISA and peptide-chip, but in general they are expensive, time consuming, low-throughput, or have low accuracy. C</a:t>
            </a:r>
            <a:r>
              <a:rPr lang="en-IN" b="1" dirty="0"/>
              <a:t>omputational methods include </a:t>
            </a:r>
            <a:r>
              <a:rPr lang="en-IN" dirty="0" err="1"/>
              <a:t>BepiPred</a:t>
            </a:r>
            <a:r>
              <a:rPr lang="en-IN" dirty="0"/>
              <a:t>, </a:t>
            </a:r>
            <a:r>
              <a:rPr lang="en-IN" dirty="0" err="1"/>
              <a:t>DiscoTope</a:t>
            </a:r>
            <a:r>
              <a:rPr lang="en-IN" dirty="0"/>
              <a:t>, </a:t>
            </a:r>
            <a:r>
              <a:rPr lang="en-IN" dirty="0" err="1"/>
              <a:t>CBtope</a:t>
            </a:r>
            <a:r>
              <a:rPr lang="en-IN" dirty="0"/>
              <a:t>, and </a:t>
            </a:r>
            <a:r>
              <a:rPr lang="en-IN" dirty="0" err="1"/>
              <a:t>ABCpred</a:t>
            </a:r>
            <a:endParaRPr lang="en-IN" dirty="0"/>
          </a:p>
          <a:p>
            <a:r>
              <a:rPr lang="en-IN" dirty="0"/>
              <a:t>B-cell epitope prediction tools can broadly be categorized in two groups</a:t>
            </a:r>
            <a:r>
              <a:rPr lang="en-IN" b="1" dirty="0"/>
              <a:t>: sequence- and structure-based methods</a:t>
            </a:r>
            <a:endParaRPr lang="en-US" b="1" dirty="0"/>
          </a:p>
        </p:txBody>
      </p:sp>
    </p:spTree>
    <p:extLst>
      <p:ext uri="{BB962C8B-B14F-4D97-AF65-F5344CB8AC3E}">
        <p14:creationId xmlns:p14="http://schemas.microsoft.com/office/powerpoint/2010/main" val="3490908314"/>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3081</TotalTime>
  <Words>5082</Words>
  <Application>Microsoft Office PowerPoint</Application>
  <PresentationFormat>Widescreen</PresentationFormat>
  <Paragraphs>317</Paragraphs>
  <Slides>38</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Arial</vt:lpstr>
      <vt:lpstr>Calibri</vt:lpstr>
      <vt:lpstr>Calisto MT</vt:lpstr>
      <vt:lpstr>Cambria</vt:lpstr>
      <vt:lpstr>Lato</vt:lpstr>
      <vt:lpstr>Libre Franklin</vt:lpstr>
      <vt:lpstr>MuseoSans</vt:lpstr>
      <vt:lpstr>Roboto</vt:lpstr>
      <vt:lpstr>Roman</vt:lpstr>
      <vt:lpstr>Roman Bold</vt:lpstr>
      <vt:lpstr>Univers Condensed</vt:lpstr>
      <vt:lpstr>ChronicleVTI</vt:lpstr>
      <vt:lpstr>Epitopes Affinity maturation Recognition of antigen by B cells Neutralizing Antibody   </vt:lpstr>
      <vt:lpstr>Epitopes</vt:lpstr>
      <vt:lpstr>PowerPoint Presentation</vt:lpstr>
      <vt:lpstr>PowerPoint Presentation</vt:lpstr>
      <vt:lpstr>Functions of Epitopes </vt:lpstr>
      <vt:lpstr>T-cell epitopes </vt:lpstr>
      <vt:lpstr>B-cell epitopes </vt:lpstr>
      <vt:lpstr>PowerPoint Presentation</vt:lpstr>
      <vt:lpstr>PowerPoint Presentation</vt:lpstr>
      <vt:lpstr>Epitope mapping</vt:lpstr>
      <vt:lpstr>Epitope data benefits</vt:lpstr>
      <vt:lpstr>Methods</vt:lpstr>
      <vt:lpstr>PowerPoint Presentation</vt:lpstr>
      <vt:lpstr>Epitope binning</vt:lpstr>
      <vt:lpstr>PowerPoint Presentation</vt:lpstr>
      <vt:lpstr>B-Cell epitope prediction (in silico)</vt:lpstr>
      <vt:lpstr>Prediction of continuous B-Cell Epitopes</vt:lpstr>
      <vt:lpstr>Prediction of discontinuous B-Cell Epitopes</vt:lpstr>
      <vt:lpstr> B-cell epitope database</vt:lpstr>
      <vt:lpstr>B-cell epitope features in antigens</vt:lpstr>
      <vt:lpstr>PowerPoint Presentation</vt:lpstr>
      <vt:lpstr>Difference bwtn t cell &amp; b cell Epitopes</vt:lpstr>
      <vt:lpstr>Epitope Spreading</vt:lpstr>
      <vt:lpstr>Mechanism of Epitope spreading</vt:lpstr>
      <vt:lpstr>Affinity maturation</vt:lpstr>
      <vt:lpstr>How does affinity maturation occur</vt:lpstr>
      <vt:lpstr>PowerPoint Presentation</vt:lpstr>
      <vt:lpstr>Neutralizing antibody (Nab)</vt:lpstr>
      <vt:lpstr>Mechanism </vt:lpstr>
      <vt:lpstr>Nab in virus infection</vt:lpstr>
      <vt:lpstr>Mechanisms</vt:lpstr>
      <vt:lpstr>PowerPoint Presentation</vt:lpstr>
      <vt:lpstr>PowerPoint Presentation</vt:lpstr>
      <vt:lpstr>Generation and Characteristics of a Neutralizing Antibody</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Epitopes Affinity maturation Recognition of antigen by B cells Neutralizing Antibody   </dc:title>
  <dc:creator>Sonali Correa</dc:creator>
  <cp:lastModifiedBy>Sonali Correa</cp:lastModifiedBy>
  <cp:revision>11</cp:revision>
  <dcterms:created xsi:type="dcterms:W3CDTF">2022-09-13T04:54:56Z</dcterms:created>
  <dcterms:modified xsi:type="dcterms:W3CDTF">2022-09-15T08:21:38Z</dcterms:modified>
</cp:coreProperties>
</file>