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1"/>
  </p:notesMasterIdLst>
  <p:sldIdLst>
    <p:sldId id="256" r:id="rId3"/>
    <p:sldId id="257" r:id="rId4"/>
    <p:sldId id="264" r:id="rId5"/>
    <p:sldId id="278" r:id="rId6"/>
    <p:sldId id="258" r:id="rId7"/>
    <p:sldId id="260" r:id="rId8"/>
    <p:sldId id="281" r:id="rId9"/>
    <p:sldId id="280" r:id="rId10"/>
    <p:sldId id="262" r:id="rId11"/>
    <p:sldId id="263" r:id="rId12"/>
    <p:sldId id="261" r:id="rId13"/>
    <p:sldId id="265" r:id="rId14"/>
    <p:sldId id="302" r:id="rId15"/>
    <p:sldId id="304" r:id="rId16"/>
    <p:sldId id="308" r:id="rId17"/>
    <p:sldId id="303" r:id="rId18"/>
    <p:sldId id="282" r:id="rId19"/>
    <p:sldId id="283" r:id="rId20"/>
    <p:sldId id="284" r:id="rId21"/>
    <p:sldId id="285" r:id="rId22"/>
    <p:sldId id="286" r:id="rId23"/>
    <p:sldId id="287" r:id="rId24"/>
    <p:sldId id="288" r:id="rId25"/>
    <p:sldId id="289" r:id="rId26"/>
    <p:sldId id="305" r:id="rId27"/>
    <p:sldId id="268" r:id="rId28"/>
    <p:sldId id="273" r:id="rId29"/>
    <p:sldId id="266" r:id="rId30"/>
    <p:sldId id="259" r:id="rId31"/>
    <p:sldId id="274" r:id="rId32"/>
    <p:sldId id="275" r:id="rId33"/>
    <p:sldId id="276" r:id="rId34"/>
    <p:sldId id="269" r:id="rId35"/>
    <p:sldId id="290" r:id="rId36"/>
    <p:sldId id="291" r:id="rId37"/>
    <p:sldId id="292" r:id="rId38"/>
    <p:sldId id="293" r:id="rId39"/>
    <p:sldId id="299" r:id="rId40"/>
    <p:sldId id="294" r:id="rId41"/>
    <p:sldId id="295" r:id="rId42"/>
    <p:sldId id="296" r:id="rId43"/>
    <p:sldId id="297" r:id="rId44"/>
    <p:sldId id="300" r:id="rId45"/>
    <p:sldId id="306" r:id="rId46"/>
    <p:sldId id="307" r:id="rId47"/>
    <p:sldId id="309" r:id="rId48"/>
    <p:sldId id="310" r:id="rId49"/>
    <p:sldId id="301"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6" autoAdjust="0"/>
    <p:restoredTop sz="83117" autoAdjust="0"/>
  </p:normalViewPr>
  <p:slideViewPr>
    <p:cSldViewPr snapToGrid="0">
      <p:cViewPr varScale="1">
        <p:scale>
          <a:sx n="59" d="100"/>
          <a:sy n="59" d="100"/>
        </p:scale>
        <p:origin x="96"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70B716-3425-445B-810A-967526FBC8B3}" type="datetimeFigureOut">
              <a:rPr lang="en-US" smtClean="0"/>
              <a:t>9/13/2022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F480B-C519-44F2-8B24-DB70229B9C32}" type="slidenum">
              <a:rPr lang="en-US" smtClean="0"/>
              <a:t>‹#›</a:t>
            </a:fld>
            <a:endParaRPr lang="en-US"/>
          </a:p>
        </p:txBody>
      </p:sp>
    </p:spTree>
    <p:extLst>
      <p:ext uri="{BB962C8B-B14F-4D97-AF65-F5344CB8AC3E}">
        <p14:creationId xmlns:p14="http://schemas.microsoft.com/office/powerpoint/2010/main" val="3150118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ncbi.nlm.nih.gov/books/n/imm/A2528/def-item/A3153/"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www.ncbi.nlm.nih.gov/books/n/imm/A2528/def-item/A3065/"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ncbi.nlm.nih.gov/books/n/imm/A2528/def-item/A3234/"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i="0" dirty="0">
                <a:solidFill>
                  <a:srgbClr val="000000"/>
                </a:solidFill>
                <a:effectLst/>
                <a:latin typeface="latoregular"/>
              </a:rPr>
              <a:t>MHC‐I glycoproteins are produced by all body cells (except red blood cells).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0" i="0" dirty="0">
                <a:solidFill>
                  <a:srgbClr val="000000"/>
                </a:solidFill>
                <a:effectLst/>
                <a:latin typeface="latoregular"/>
              </a:rPr>
              <a:t>When a cell becomes cancerous or is invaded by a virus, unfamiliar proteins are synthesized in the cell. These proteins are endogenous antigens—that is, antigens produced inside the cell. Portions of these antigens are combined with MHC‐I glycoproteins and, when displayed on the plasma membrane, indicate a nonself cell.</a:t>
            </a:r>
          </a:p>
          <a:p>
            <a:endParaRPr lang="en-US" dirty="0"/>
          </a:p>
        </p:txBody>
      </p:sp>
      <p:sp>
        <p:nvSpPr>
          <p:cNvPr id="4" name="Slide Number Placeholder 3"/>
          <p:cNvSpPr>
            <a:spLocks noGrp="1"/>
          </p:cNvSpPr>
          <p:nvPr>
            <p:ph type="sldNum" sz="quarter" idx="5"/>
          </p:nvPr>
        </p:nvSpPr>
        <p:spPr/>
        <p:txBody>
          <a:bodyPr/>
          <a:lstStyle/>
          <a:p>
            <a:fld id="{25BF480B-C519-44F2-8B24-DB70229B9C32}" type="slidenum">
              <a:rPr lang="en-US" smtClean="0"/>
              <a:t>6</a:t>
            </a:fld>
            <a:endParaRPr lang="en-US"/>
          </a:p>
        </p:txBody>
      </p:sp>
    </p:spTree>
    <p:extLst>
      <p:ext uri="{BB962C8B-B14F-4D97-AF65-F5344CB8AC3E}">
        <p14:creationId xmlns:p14="http://schemas.microsoft.com/office/powerpoint/2010/main" val="846040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BF480B-C519-44F2-8B24-DB70229B9C32}" type="slidenum">
              <a:rPr lang="en-US" smtClean="0"/>
              <a:t>10</a:t>
            </a:fld>
            <a:endParaRPr lang="en-US"/>
          </a:p>
        </p:txBody>
      </p:sp>
    </p:spTree>
    <p:extLst>
      <p:ext uri="{BB962C8B-B14F-4D97-AF65-F5344CB8AC3E}">
        <p14:creationId xmlns:p14="http://schemas.microsoft.com/office/powerpoint/2010/main" val="3774599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as they were first discovered through antigenic differences between white blood cells from different individuals; in the mouse they are known as the H-2 genes.</a:t>
            </a:r>
            <a:endParaRPr lang="en-US" dirty="0"/>
          </a:p>
        </p:txBody>
      </p:sp>
      <p:sp>
        <p:nvSpPr>
          <p:cNvPr id="4" name="Slide Number Placeholder 3"/>
          <p:cNvSpPr>
            <a:spLocks noGrp="1"/>
          </p:cNvSpPr>
          <p:nvPr>
            <p:ph type="sldNum" sz="quarter" idx="5"/>
          </p:nvPr>
        </p:nvSpPr>
        <p:spPr/>
        <p:txBody>
          <a:bodyPr/>
          <a:lstStyle/>
          <a:p>
            <a:fld id="{25BF480B-C519-44F2-8B24-DB70229B9C32}" type="slidenum">
              <a:rPr lang="en-US" smtClean="0"/>
              <a:t>28</a:t>
            </a:fld>
            <a:endParaRPr lang="en-US"/>
          </a:p>
        </p:txBody>
      </p:sp>
    </p:spTree>
    <p:extLst>
      <p:ext uri="{BB962C8B-B14F-4D97-AF65-F5344CB8AC3E}">
        <p14:creationId xmlns:p14="http://schemas.microsoft.com/office/powerpoint/2010/main" val="2807693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000000"/>
                </a:solidFill>
                <a:effectLst/>
                <a:latin typeface="Times New Roman" panose="02020603050405020304" pitchFamily="18" charset="0"/>
              </a:rPr>
              <a:t> First, the MHC is </a:t>
            </a:r>
            <a:r>
              <a:rPr lang="en-IN" b="0" i="0" dirty="0">
                <a:solidFill>
                  <a:srgbClr val="2F4A8B"/>
                </a:solidFill>
                <a:effectLst/>
                <a:latin typeface="Times New Roman" panose="02020603050405020304" pitchFamily="18" charset="0"/>
                <a:hlinkClick r:id="rId3"/>
              </a:rPr>
              <a:t>polygenic</a:t>
            </a:r>
            <a:r>
              <a:rPr lang="en-IN" b="0" i="0" dirty="0">
                <a:solidFill>
                  <a:srgbClr val="000000"/>
                </a:solidFill>
                <a:effectLst/>
                <a:latin typeface="Times New Roman" panose="02020603050405020304" pitchFamily="18" charset="0"/>
              </a:rPr>
              <a:t>: it contains several different MHC class I and MHC class II genes, so that every individual possesses a set of </a:t>
            </a:r>
            <a:r>
              <a:rPr lang="en-IN" b="0" i="0" dirty="0">
                <a:solidFill>
                  <a:srgbClr val="2F4A8B"/>
                </a:solidFill>
                <a:effectLst/>
                <a:latin typeface="Times New Roman" panose="02020603050405020304" pitchFamily="18" charset="0"/>
                <a:hlinkClick r:id="rId4"/>
              </a:rPr>
              <a:t>MHC molecules</a:t>
            </a:r>
            <a:r>
              <a:rPr lang="en-IN" b="0" i="0" dirty="0">
                <a:solidFill>
                  <a:srgbClr val="000000"/>
                </a:solidFill>
                <a:effectLst/>
                <a:latin typeface="Times New Roman" panose="02020603050405020304" pitchFamily="18" charset="0"/>
              </a:rPr>
              <a:t> with different ranges of peptide-binding specificities. </a:t>
            </a:r>
          </a:p>
          <a:p>
            <a:r>
              <a:rPr lang="en-IN" b="0" i="0" dirty="0">
                <a:solidFill>
                  <a:srgbClr val="000000"/>
                </a:solidFill>
                <a:effectLst/>
                <a:latin typeface="Times New Roman" panose="02020603050405020304" pitchFamily="18" charset="0"/>
              </a:rPr>
              <a:t>Second, the MHC is highly </a:t>
            </a:r>
            <a:r>
              <a:rPr lang="en-IN" b="1" i="0" dirty="0">
                <a:solidFill>
                  <a:srgbClr val="000000"/>
                </a:solidFill>
                <a:effectLst/>
                <a:latin typeface="Times New Roman" panose="02020603050405020304" pitchFamily="18" charset="0"/>
              </a:rPr>
              <a:t>polymorphic</a:t>
            </a:r>
            <a:r>
              <a:rPr lang="en-IN" b="0" i="0" dirty="0">
                <a:solidFill>
                  <a:srgbClr val="000000"/>
                </a:solidFill>
                <a:effectLst/>
                <a:latin typeface="Times New Roman" panose="02020603050405020304" pitchFamily="18" charset="0"/>
              </a:rPr>
              <a:t>; that is, there are multiple variants of each gene within the population as a whole. The MHC genes are, in fact, the most polymorphic genes known.</a:t>
            </a:r>
            <a:endParaRPr lang="en-US" dirty="0"/>
          </a:p>
        </p:txBody>
      </p:sp>
      <p:sp>
        <p:nvSpPr>
          <p:cNvPr id="4" name="Slide Number Placeholder 3"/>
          <p:cNvSpPr>
            <a:spLocks noGrp="1"/>
          </p:cNvSpPr>
          <p:nvPr>
            <p:ph type="sldNum" sz="quarter" idx="5"/>
          </p:nvPr>
        </p:nvSpPr>
        <p:spPr/>
        <p:txBody>
          <a:bodyPr/>
          <a:lstStyle/>
          <a:p>
            <a:fld id="{25BF480B-C519-44F2-8B24-DB70229B9C32}" type="slidenum">
              <a:rPr lang="en-US" smtClean="0"/>
              <a:t>29</a:t>
            </a:fld>
            <a:endParaRPr lang="en-US"/>
          </a:p>
        </p:txBody>
      </p:sp>
    </p:spTree>
    <p:extLst>
      <p:ext uri="{BB962C8B-B14F-4D97-AF65-F5344CB8AC3E}">
        <p14:creationId xmlns:p14="http://schemas.microsoft.com/office/powerpoint/2010/main" val="2327799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202124"/>
                </a:solidFill>
                <a:effectLst/>
                <a:latin typeface="arial" panose="020B0604020202020204" pitchFamily="34" charset="0"/>
              </a:rPr>
              <a:t>the transplantation of cells, tissues, or organs to a recipient from a genetically non-identical donor of the same species.</a:t>
            </a:r>
            <a:endParaRPr lang="en-US" b="0" dirty="0"/>
          </a:p>
        </p:txBody>
      </p:sp>
      <p:sp>
        <p:nvSpPr>
          <p:cNvPr id="4" name="Slide Number Placeholder 3"/>
          <p:cNvSpPr>
            <a:spLocks noGrp="1"/>
          </p:cNvSpPr>
          <p:nvPr>
            <p:ph type="sldNum" sz="quarter" idx="5"/>
          </p:nvPr>
        </p:nvSpPr>
        <p:spPr/>
        <p:txBody>
          <a:bodyPr/>
          <a:lstStyle/>
          <a:p>
            <a:fld id="{25BF480B-C519-44F2-8B24-DB70229B9C32}" type="slidenum">
              <a:rPr lang="en-US" smtClean="0"/>
              <a:t>32</a:t>
            </a:fld>
            <a:endParaRPr lang="en-US"/>
          </a:p>
        </p:txBody>
      </p:sp>
    </p:spTree>
    <p:extLst>
      <p:ext uri="{BB962C8B-B14F-4D97-AF65-F5344CB8AC3E}">
        <p14:creationId xmlns:p14="http://schemas.microsoft.com/office/powerpoint/2010/main" val="1682577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BF480B-C519-44F2-8B24-DB70229B9C32}" type="slidenum">
              <a:rPr lang="en-US" smtClean="0"/>
              <a:t>33</a:t>
            </a:fld>
            <a:endParaRPr lang="en-US"/>
          </a:p>
        </p:txBody>
      </p:sp>
    </p:spTree>
    <p:extLst>
      <p:ext uri="{BB962C8B-B14F-4D97-AF65-F5344CB8AC3E}">
        <p14:creationId xmlns:p14="http://schemas.microsoft.com/office/powerpoint/2010/main" val="3982317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000000"/>
                </a:solidFill>
                <a:effectLst/>
                <a:latin typeface="Times New Roman" panose="02020603050405020304" pitchFamily="18" charset="0"/>
              </a:rPr>
              <a:t> In consequence, the anchor residues of peptides that bind to each allelic variant are different. The set of anchor residues that allows binding to a given MHC class I molecule is called a </a:t>
            </a:r>
            <a:r>
              <a:rPr lang="en-IN" b="0" i="0" dirty="0">
                <a:solidFill>
                  <a:srgbClr val="2F4A8B"/>
                </a:solidFill>
                <a:effectLst/>
                <a:latin typeface="Times New Roman" panose="02020603050405020304" pitchFamily="18" charset="0"/>
                <a:hlinkClick r:id="rId3"/>
              </a:rPr>
              <a:t>sequence motif</a:t>
            </a:r>
            <a:r>
              <a:rPr lang="en-IN" b="0" i="0" dirty="0">
                <a:solidFill>
                  <a:srgbClr val="000000"/>
                </a:solidFill>
                <a:effectLst/>
                <a:latin typeface="Times New Roman" panose="02020603050405020304" pitchFamily="18" charset="0"/>
              </a:rPr>
              <a:t>. These sequence motifs make it possible to identify peptides within a protein that can potentially bind the appropriate MHC molecule, which may be very important in designing peptide vaccines.</a:t>
            </a:r>
          </a:p>
          <a:p>
            <a:endParaRPr lang="en-IN" b="0" i="0" dirty="0">
              <a:solidFill>
                <a:srgbClr val="000000"/>
              </a:solidFill>
              <a:effectLst/>
              <a:latin typeface="Times New Roman" panose="02020603050405020304" pitchFamily="18" charset="0"/>
            </a:endParaRPr>
          </a:p>
          <a:p>
            <a:r>
              <a:rPr lang="en-IN" b="0" i="0" dirty="0">
                <a:solidFill>
                  <a:srgbClr val="000000"/>
                </a:solidFill>
                <a:effectLst/>
                <a:latin typeface="Times New Roman" panose="02020603050405020304" pitchFamily="18" charset="0"/>
              </a:rPr>
              <a:t> It is therefore more difficult to predict which peptides will bind to MHC class II molecules.</a:t>
            </a:r>
            <a:endParaRPr lang="en-US" dirty="0"/>
          </a:p>
        </p:txBody>
      </p:sp>
      <p:sp>
        <p:nvSpPr>
          <p:cNvPr id="4" name="Slide Number Placeholder 3"/>
          <p:cNvSpPr>
            <a:spLocks noGrp="1"/>
          </p:cNvSpPr>
          <p:nvPr>
            <p:ph type="sldNum" sz="quarter" idx="5"/>
          </p:nvPr>
        </p:nvSpPr>
        <p:spPr/>
        <p:txBody>
          <a:bodyPr/>
          <a:lstStyle/>
          <a:p>
            <a:fld id="{25BF480B-C519-44F2-8B24-DB70229B9C32}" type="slidenum">
              <a:rPr lang="en-US" smtClean="0"/>
              <a:t>36</a:t>
            </a:fld>
            <a:endParaRPr lang="en-US"/>
          </a:p>
        </p:txBody>
      </p:sp>
    </p:spTree>
    <p:extLst>
      <p:ext uri="{BB962C8B-B14F-4D97-AF65-F5344CB8AC3E}">
        <p14:creationId xmlns:p14="http://schemas.microsoft.com/office/powerpoint/2010/main" val="4004337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94A37-3EA3-F5E7-7217-D1C565FF96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8E0749-4D20-BDD7-5B33-08673FDA9C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72253C-65BC-EAEB-BA0B-8AC54FFFEE82}"/>
              </a:ext>
            </a:extLst>
          </p:cNvPr>
          <p:cNvSpPr>
            <a:spLocks noGrp="1"/>
          </p:cNvSpPr>
          <p:nvPr>
            <p:ph type="dt" sz="half" idx="10"/>
          </p:nvPr>
        </p:nvSpPr>
        <p:spPr/>
        <p:txBody>
          <a:bodyPr/>
          <a:lstStyle/>
          <a:p>
            <a:fld id="{87603269-5E0D-4B49-8EFE-034C5B7A90B5}" type="datetimeFigureOut">
              <a:rPr lang="en-US" smtClean="0"/>
              <a:t>9/13/2022</a:t>
            </a:fld>
            <a:endParaRPr lang="en-US"/>
          </a:p>
        </p:txBody>
      </p:sp>
      <p:sp>
        <p:nvSpPr>
          <p:cNvPr id="5" name="Footer Placeholder 4">
            <a:extLst>
              <a:ext uri="{FF2B5EF4-FFF2-40B4-BE49-F238E27FC236}">
                <a16:creationId xmlns:a16="http://schemas.microsoft.com/office/drawing/2014/main" id="{CEC9EA55-5AE6-EB62-43BF-1E8061D6B5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C7E401-7058-5D5F-E10C-2ECDE231E793}"/>
              </a:ext>
            </a:extLst>
          </p:cNvPr>
          <p:cNvSpPr>
            <a:spLocks noGrp="1"/>
          </p:cNvSpPr>
          <p:nvPr>
            <p:ph type="sldNum" sz="quarter" idx="12"/>
          </p:nvPr>
        </p:nvSpPr>
        <p:spPr/>
        <p:txBody>
          <a:bodyPr/>
          <a:lstStyle/>
          <a:p>
            <a:fld id="{814E1E77-1D5F-4303-B077-A507824B2B6C}" type="slidenum">
              <a:rPr lang="en-US" smtClean="0"/>
              <a:t>‹#›</a:t>
            </a:fld>
            <a:endParaRPr lang="en-US"/>
          </a:p>
        </p:txBody>
      </p:sp>
    </p:spTree>
    <p:extLst>
      <p:ext uri="{BB962C8B-B14F-4D97-AF65-F5344CB8AC3E}">
        <p14:creationId xmlns:p14="http://schemas.microsoft.com/office/powerpoint/2010/main" val="416023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F0B6A-F72A-5104-3D8A-30BACE577E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5104A9-157C-1721-8E3E-3E5FC0CC21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A2FA4E-53FA-8A23-79E1-B6F89F44CB85}"/>
              </a:ext>
            </a:extLst>
          </p:cNvPr>
          <p:cNvSpPr>
            <a:spLocks noGrp="1"/>
          </p:cNvSpPr>
          <p:nvPr>
            <p:ph type="dt" sz="half" idx="10"/>
          </p:nvPr>
        </p:nvSpPr>
        <p:spPr/>
        <p:txBody>
          <a:bodyPr/>
          <a:lstStyle/>
          <a:p>
            <a:fld id="{87603269-5E0D-4B49-8EFE-034C5B7A90B5}" type="datetimeFigureOut">
              <a:rPr lang="en-US" smtClean="0"/>
              <a:t>9/13/2022</a:t>
            </a:fld>
            <a:endParaRPr lang="en-US"/>
          </a:p>
        </p:txBody>
      </p:sp>
      <p:sp>
        <p:nvSpPr>
          <p:cNvPr id="5" name="Footer Placeholder 4">
            <a:extLst>
              <a:ext uri="{FF2B5EF4-FFF2-40B4-BE49-F238E27FC236}">
                <a16:creationId xmlns:a16="http://schemas.microsoft.com/office/drawing/2014/main" id="{ED65A65C-541E-3B61-E71E-C365254CBF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CCF351-CEA3-5BED-A022-F53541D62022}"/>
              </a:ext>
            </a:extLst>
          </p:cNvPr>
          <p:cNvSpPr>
            <a:spLocks noGrp="1"/>
          </p:cNvSpPr>
          <p:nvPr>
            <p:ph type="sldNum" sz="quarter" idx="12"/>
          </p:nvPr>
        </p:nvSpPr>
        <p:spPr/>
        <p:txBody>
          <a:bodyPr/>
          <a:lstStyle/>
          <a:p>
            <a:fld id="{814E1E77-1D5F-4303-B077-A507824B2B6C}" type="slidenum">
              <a:rPr lang="en-US" smtClean="0"/>
              <a:t>‹#›</a:t>
            </a:fld>
            <a:endParaRPr lang="en-US"/>
          </a:p>
        </p:txBody>
      </p:sp>
    </p:spTree>
    <p:extLst>
      <p:ext uri="{BB962C8B-B14F-4D97-AF65-F5344CB8AC3E}">
        <p14:creationId xmlns:p14="http://schemas.microsoft.com/office/powerpoint/2010/main" val="281055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080036-A14D-F079-7400-7317545D7A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7ABB0E-94EC-37E6-A0C1-FAD11387B4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883BE6-8154-B351-2C90-82D318ADCC58}"/>
              </a:ext>
            </a:extLst>
          </p:cNvPr>
          <p:cNvSpPr>
            <a:spLocks noGrp="1"/>
          </p:cNvSpPr>
          <p:nvPr>
            <p:ph type="dt" sz="half" idx="10"/>
          </p:nvPr>
        </p:nvSpPr>
        <p:spPr/>
        <p:txBody>
          <a:bodyPr/>
          <a:lstStyle/>
          <a:p>
            <a:fld id="{87603269-5E0D-4B49-8EFE-034C5B7A90B5}" type="datetimeFigureOut">
              <a:rPr lang="en-US" smtClean="0"/>
              <a:t>9/13/2022</a:t>
            </a:fld>
            <a:endParaRPr lang="en-US"/>
          </a:p>
        </p:txBody>
      </p:sp>
      <p:sp>
        <p:nvSpPr>
          <p:cNvPr id="5" name="Footer Placeholder 4">
            <a:extLst>
              <a:ext uri="{FF2B5EF4-FFF2-40B4-BE49-F238E27FC236}">
                <a16:creationId xmlns:a16="http://schemas.microsoft.com/office/drawing/2014/main" id="{8969DEFB-B450-439F-4D25-777AE3FB03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79C2B3-4ECB-6074-EA7B-26AADC3B6431}"/>
              </a:ext>
            </a:extLst>
          </p:cNvPr>
          <p:cNvSpPr>
            <a:spLocks noGrp="1"/>
          </p:cNvSpPr>
          <p:nvPr>
            <p:ph type="sldNum" sz="quarter" idx="12"/>
          </p:nvPr>
        </p:nvSpPr>
        <p:spPr/>
        <p:txBody>
          <a:bodyPr/>
          <a:lstStyle/>
          <a:p>
            <a:fld id="{814E1E77-1D5F-4303-B077-A507824B2B6C}" type="slidenum">
              <a:rPr lang="en-US" smtClean="0"/>
              <a:t>‹#›</a:t>
            </a:fld>
            <a:endParaRPr lang="en-US"/>
          </a:p>
        </p:txBody>
      </p:sp>
    </p:spTree>
    <p:extLst>
      <p:ext uri="{BB962C8B-B14F-4D97-AF65-F5344CB8AC3E}">
        <p14:creationId xmlns:p14="http://schemas.microsoft.com/office/powerpoint/2010/main" val="3346398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603269-5E0D-4B49-8EFE-034C5B7A90B5}"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14E1E77-1D5F-4303-B077-A507824B2B6C}" type="slidenum">
              <a:rPr lang="en-US" smtClean="0"/>
              <a:t>‹#›</a:t>
            </a:fld>
            <a:endParaRPr lang="en-US"/>
          </a:p>
        </p:txBody>
      </p:sp>
    </p:spTree>
    <p:extLst>
      <p:ext uri="{BB962C8B-B14F-4D97-AF65-F5344CB8AC3E}">
        <p14:creationId xmlns:p14="http://schemas.microsoft.com/office/powerpoint/2010/main" val="16676756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603269-5E0D-4B49-8EFE-034C5B7A90B5}"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E1E77-1D5F-4303-B077-A507824B2B6C}" type="slidenum">
              <a:rPr lang="en-US" smtClean="0"/>
              <a:t>‹#›</a:t>
            </a:fld>
            <a:endParaRPr lang="en-US"/>
          </a:p>
        </p:txBody>
      </p:sp>
    </p:spTree>
    <p:extLst>
      <p:ext uri="{BB962C8B-B14F-4D97-AF65-F5344CB8AC3E}">
        <p14:creationId xmlns:p14="http://schemas.microsoft.com/office/powerpoint/2010/main" val="21014494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7603269-5E0D-4B49-8EFE-034C5B7A90B5}" type="datetimeFigureOut">
              <a:rPr lang="en-US" smtClean="0"/>
              <a:t>9/13/2022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14E1E77-1D5F-4303-B077-A507824B2B6C}" type="slidenum">
              <a:rPr lang="en-US" smtClean="0"/>
              <a:t>‹#›</a:t>
            </a:fld>
            <a:endParaRPr lang="en-US"/>
          </a:p>
        </p:txBody>
      </p:sp>
    </p:spTree>
    <p:extLst>
      <p:ext uri="{BB962C8B-B14F-4D97-AF65-F5344CB8AC3E}">
        <p14:creationId xmlns:p14="http://schemas.microsoft.com/office/powerpoint/2010/main" val="1802469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603269-5E0D-4B49-8EFE-034C5B7A90B5}"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4E1E77-1D5F-4303-B077-A507824B2B6C}" type="slidenum">
              <a:rPr lang="en-US" smtClean="0"/>
              <a:t>‹#›</a:t>
            </a:fld>
            <a:endParaRPr lang="en-US"/>
          </a:p>
        </p:txBody>
      </p:sp>
    </p:spTree>
    <p:extLst>
      <p:ext uri="{BB962C8B-B14F-4D97-AF65-F5344CB8AC3E}">
        <p14:creationId xmlns:p14="http://schemas.microsoft.com/office/powerpoint/2010/main" val="2105555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603269-5E0D-4B49-8EFE-034C5B7A90B5}" type="datetimeFigureOut">
              <a:rPr lang="en-US" smtClean="0"/>
              <a:t>9/13/2022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4E1E77-1D5F-4303-B077-A507824B2B6C}" type="slidenum">
              <a:rPr lang="en-US" smtClean="0"/>
              <a:t>‹#›</a:t>
            </a:fld>
            <a:endParaRPr lang="en-US"/>
          </a:p>
        </p:txBody>
      </p:sp>
    </p:spTree>
    <p:extLst>
      <p:ext uri="{BB962C8B-B14F-4D97-AF65-F5344CB8AC3E}">
        <p14:creationId xmlns:p14="http://schemas.microsoft.com/office/powerpoint/2010/main" val="30675547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603269-5E0D-4B49-8EFE-034C5B7A90B5}" type="datetimeFigureOut">
              <a:rPr lang="en-US" smtClean="0"/>
              <a:t>9/13/2022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4E1E77-1D5F-4303-B077-A507824B2B6C}" type="slidenum">
              <a:rPr lang="en-US" smtClean="0"/>
              <a:t>‹#›</a:t>
            </a:fld>
            <a:endParaRPr lang="en-US"/>
          </a:p>
        </p:txBody>
      </p:sp>
    </p:spTree>
    <p:extLst>
      <p:ext uri="{BB962C8B-B14F-4D97-AF65-F5344CB8AC3E}">
        <p14:creationId xmlns:p14="http://schemas.microsoft.com/office/powerpoint/2010/main" val="4501848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603269-5E0D-4B49-8EFE-034C5B7A90B5}" type="datetimeFigureOut">
              <a:rPr lang="en-US" smtClean="0"/>
              <a:t>9/13/2022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4E1E77-1D5F-4303-B077-A507824B2B6C}" type="slidenum">
              <a:rPr lang="en-US" smtClean="0"/>
              <a:t>‹#›</a:t>
            </a:fld>
            <a:endParaRPr lang="en-US"/>
          </a:p>
        </p:txBody>
      </p:sp>
    </p:spTree>
    <p:extLst>
      <p:ext uri="{BB962C8B-B14F-4D97-AF65-F5344CB8AC3E}">
        <p14:creationId xmlns:p14="http://schemas.microsoft.com/office/powerpoint/2010/main" val="2989291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603269-5E0D-4B49-8EFE-034C5B7A90B5}"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14E1E77-1D5F-4303-B077-A507824B2B6C}" type="slidenum">
              <a:rPr lang="en-US" smtClean="0"/>
              <a:t>‹#›</a:t>
            </a:fld>
            <a:endParaRPr lang="en-US"/>
          </a:p>
        </p:txBody>
      </p:sp>
    </p:spTree>
    <p:extLst>
      <p:ext uri="{BB962C8B-B14F-4D97-AF65-F5344CB8AC3E}">
        <p14:creationId xmlns:p14="http://schemas.microsoft.com/office/powerpoint/2010/main" val="2477177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D3E33-2123-BB1B-3130-E41EFA1366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B5FFE9-2CA2-494E-F8A9-FBD2B1C5F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6AAA8E-92D0-F203-77E0-83F8D8FF0A30}"/>
              </a:ext>
            </a:extLst>
          </p:cNvPr>
          <p:cNvSpPr>
            <a:spLocks noGrp="1"/>
          </p:cNvSpPr>
          <p:nvPr>
            <p:ph type="dt" sz="half" idx="10"/>
          </p:nvPr>
        </p:nvSpPr>
        <p:spPr/>
        <p:txBody>
          <a:bodyPr/>
          <a:lstStyle/>
          <a:p>
            <a:fld id="{87603269-5E0D-4B49-8EFE-034C5B7A90B5}" type="datetimeFigureOut">
              <a:rPr lang="en-US" smtClean="0"/>
              <a:t>9/13/2022</a:t>
            </a:fld>
            <a:endParaRPr lang="en-US"/>
          </a:p>
        </p:txBody>
      </p:sp>
      <p:sp>
        <p:nvSpPr>
          <p:cNvPr id="5" name="Footer Placeholder 4">
            <a:extLst>
              <a:ext uri="{FF2B5EF4-FFF2-40B4-BE49-F238E27FC236}">
                <a16:creationId xmlns:a16="http://schemas.microsoft.com/office/drawing/2014/main" id="{F71714AB-E0F2-857C-C32E-692567BB3C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74B12-DCF7-6A4E-DF2C-7ABCC578153C}"/>
              </a:ext>
            </a:extLst>
          </p:cNvPr>
          <p:cNvSpPr>
            <a:spLocks noGrp="1"/>
          </p:cNvSpPr>
          <p:nvPr>
            <p:ph type="sldNum" sz="quarter" idx="12"/>
          </p:nvPr>
        </p:nvSpPr>
        <p:spPr/>
        <p:txBody>
          <a:bodyPr/>
          <a:lstStyle/>
          <a:p>
            <a:fld id="{814E1E77-1D5F-4303-B077-A507824B2B6C}" type="slidenum">
              <a:rPr lang="en-US" smtClean="0"/>
              <a:t>‹#›</a:t>
            </a:fld>
            <a:endParaRPr lang="en-US"/>
          </a:p>
        </p:txBody>
      </p:sp>
    </p:spTree>
    <p:extLst>
      <p:ext uri="{BB962C8B-B14F-4D97-AF65-F5344CB8AC3E}">
        <p14:creationId xmlns:p14="http://schemas.microsoft.com/office/powerpoint/2010/main" val="22873201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603269-5E0D-4B49-8EFE-034C5B7A90B5}" type="datetimeFigureOut">
              <a:rPr lang="en-US" smtClean="0"/>
              <a:t>9/13/2022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14E1E77-1D5F-4303-B077-A507824B2B6C}" type="slidenum">
              <a:rPr lang="en-US" smtClean="0"/>
              <a:t>‹#›</a:t>
            </a:fld>
            <a:endParaRPr lang="en-US"/>
          </a:p>
        </p:txBody>
      </p:sp>
    </p:spTree>
    <p:extLst>
      <p:ext uri="{BB962C8B-B14F-4D97-AF65-F5344CB8AC3E}">
        <p14:creationId xmlns:p14="http://schemas.microsoft.com/office/powerpoint/2010/main" val="14153559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603269-5E0D-4B49-8EFE-034C5B7A90B5}"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E1E77-1D5F-4303-B077-A507824B2B6C}" type="slidenum">
              <a:rPr lang="en-US" smtClean="0"/>
              <a:t>‹#›</a:t>
            </a:fld>
            <a:endParaRPr lang="en-US"/>
          </a:p>
        </p:txBody>
      </p:sp>
    </p:spTree>
    <p:extLst>
      <p:ext uri="{BB962C8B-B14F-4D97-AF65-F5344CB8AC3E}">
        <p14:creationId xmlns:p14="http://schemas.microsoft.com/office/powerpoint/2010/main" val="2605457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603269-5E0D-4B49-8EFE-034C5B7A90B5}"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E1E77-1D5F-4303-B077-A507824B2B6C}" type="slidenum">
              <a:rPr lang="en-US" smtClean="0"/>
              <a:t>‹#›</a:t>
            </a:fld>
            <a:endParaRPr lang="en-US"/>
          </a:p>
        </p:txBody>
      </p:sp>
    </p:spTree>
    <p:extLst>
      <p:ext uri="{BB962C8B-B14F-4D97-AF65-F5344CB8AC3E}">
        <p14:creationId xmlns:p14="http://schemas.microsoft.com/office/powerpoint/2010/main" val="1142776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5CEF2-CDC5-D718-4982-EC83404527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68E14B-9C24-6906-52E2-B7508DB034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914155-CEEF-A98F-B121-5A928C146E4D}"/>
              </a:ext>
            </a:extLst>
          </p:cNvPr>
          <p:cNvSpPr>
            <a:spLocks noGrp="1"/>
          </p:cNvSpPr>
          <p:nvPr>
            <p:ph type="dt" sz="half" idx="10"/>
          </p:nvPr>
        </p:nvSpPr>
        <p:spPr/>
        <p:txBody>
          <a:bodyPr/>
          <a:lstStyle/>
          <a:p>
            <a:fld id="{87603269-5E0D-4B49-8EFE-034C5B7A90B5}" type="datetimeFigureOut">
              <a:rPr lang="en-US" smtClean="0"/>
              <a:t>9/13/2022</a:t>
            </a:fld>
            <a:endParaRPr lang="en-US"/>
          </a:p>
        </p:txBody>
      </p:sp>
      <p:sp>
        <p:nvSpPr>
          <p:cNvPr id="5" name="Footer Placeholder 4">
            <a:extLst>
              <a:ext uri="{FF2B5EF4-FFF2-40B4-BE49-F238E27FC236}">
                <a16:creationId xmlns:a16="http://schemas.microsoft.com/office/drawing/2014/main" id="{7294DF79-8A03-61E5-8735-9527C552E4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981D5-FF80-EE1A-8C14-1A3D4A2313C2}"/>
              </a:ext>
            </a:extLst>
          </p:cNvPr>
          <p:cNvSpPr>
            <a:spLocks noGrp="1"/>
          </p:cNvSpPr>
          <p:nvPr>
            <p:ph type="sldNum" sz="quarter" idx="12"/>
          </p:nvPr>
        </p:nvSpPr>
        <p:spPr/>
        <p:txBody>
          <a:bodyPr/>
          <a:lstStyle/>
          <a:p>
            <a:fld id="{814E1E77-1D5F-4303-B077-A507824B2B6C}" type="slidenum">
              <a:rPr lang="en-US" smtClean="0"/>
              <a:t>‹#›</a:t>
            </a:fld>
            <a:endParaRPr lang="en-US"/>
          </a:p>
        </p:txBody>
      </p:sp>
    </p:spTree>
    <p:extLst>
      <p:ext uri="{BB962C8B-B14F-4D97-AF65-F5344CB8AC3E}">
        <p14:creationId xmlns:p14="http://schemas.microsoft.com/office/powerpoint/2010/main" val="1296975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E844A-3519-6BB4-CE3C-29DF9BF759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0E16F8-F8F5-C324-A933-C25ED4E54C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B37914-3BFE-09E6-DB2E-5F1F0FF655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87610A-A136-7C19-3D1E-C84ABC6B8719}"/>
              </a:ext>
            </a:extLst>
          </p:cNvPr>
          <p:cNvSpPr>
            <a:spLocks noGrp="1"/>
          </p:cNvSpPr>
          <p:nvPr>
            <p:ph type="dt" sz="half" idx="10"/>
          </p:nvPr>
        </p:nvSpPr>
        <p:spPr/>
        <p:txBody>
          <a:bodyPr/>
          <a:lstStyle/>
          <a:p>
            <a:fld id="{87603269-5E0D-4B49-8EFE-034C5B7A90B5}" type="datetimeFigureOut">
              <a:rPr lang="en-US" smtClean="0"/>
              <a:t>9/13/2022</a:t>
            </a:fld>
            <a:endParaRPr lang="en-US"/>
          </a:p>
        </p:txBody>
      </p:sp>
      <p:sp>
        <p:nvSpPr>
          <p:cNvPr id="6" name="Footer Placeholder 5">
            <a:extLst>
              <a:ext uri="{FF2B5EF4-FFF2-40B4-BE49-F238E27FC236}">
                <a16:creationId xmlns:a16="http://schemas.microsoft.com/office/drawing/2014/main" id="{6D8B818F-95EA-3A33-B96F-706B2014A3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EE03AB-490B-FE26-7D08-369903B9288F}"/>
              </a:ext>
            </a:extLst>
          </p:cNvPr>
          <p:cNvSpPr>
            <a:spLocks noGrp="1"/>
          </p:cNvSpPr>
          <p:nvPr>
            <p:ph type="sldNum" sz="quarter" idx="12"/>
          </p:nvPr>
        </p:nvSpPr>
        <p:spPr/>
        <p:txBody>
          <a:bodyPr/>
          <a:lstStyle/>
          <a:p>
            <a:fld id="{814E1E77-1D5F-4303-B077-A507824B2B6C}" type="slidenum">
              <a:rPr lang="en-US" smtClean="0"/>
              <a:t>‹#›</a:t>
            </a:fld>
            <a:endParaRPr lang="en-US"/>
          </a:p>
        </p:txBody>
      </p:sp>
    </p:spTree>
    <p:extLst>
      <p:ext uri="{BB962C8B-B14F-4D97-AF65-F5344CB8AC3E}">
        <p14:creationId xmlns:p14="http://schemas.microsoft.com/office/powerpoint/2010/main" val="244054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B109E-EE62-426F-44EF-3296A8D544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B4F90C-A038-59B3-8DA0-9B8739BE1E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71BE8D-52C1-6F42-CD59-E66E3909A3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61D17D-A1FC-F04E-B10E-8F54688711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5B2834-48C5-75A0-81A1-205AD996F0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3AA1DB-B25B-A043-90C2-6E60BBE51FA6}"/>
              </a:ext>
            </a:extLst>
          </p:cNvPr>
          <p:cNvSpPr>
            <a:spLocks noGrp="1"/>
          </p:cNvSpPr>
          <p:nvPr>
            <p:ph type="dt" sz="half" idx="10"/>
          </p:nvPr>
        </p:nvSpPr>
        <p:spPr/>
        <p:txBody>
          <a:bodyPr/>
          <a:lstStyle/>
          <a:p>
            <a:fld id="{87603269-5E0D-4B49-8EFE-034C5B7A90B5}" type="datetimeFigureOut">
              <a:rPr lang="en-US" smtClean="0"/>
              <a:t>9/13/2022</a:t>
            </a:fld>
            <a:endParaRPr lang="en-US"/>
          </a:p>
        </p:txBody>
      </p:sp>
      <p:sp>
        <p:nvSpPr>
          <p:cNvPr id="8" name="Footer Placeholder 7">
            <a:extLst>
              <a:ext uri="{FF2B5EF4-FFF2-40B4-BE49-F238E27FC236}">
                <a16:creationId xmlns:a16="http://schemas.microsoft.com/office/drawing/2014/main" id="{D574C3EF-9D0B-8F8F-47DD-301BCE03E9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B7EC5F-95B9-B395-2E48-BFAA3476096E}"/>
              </a:ext>
            </a:extLst>
          </p:cNvPr>
          <p:cNvSpPr>
            <a:spLocks noGrp="1"/>
          </p:cNvSpPr>
          <p:nvPr>
            <p:ph type="sldNum" sz="quarter" idx="12"/>
          </p:nvPr>
        </p:nvSpPr>
        <p:spPr/>
        <p:txBody>
          <a:bodyPr/>
          <a:lstStyle/>
          <a:p>
            <a:fld id="{814E1E77-1D5F-4303-B077-A507824B2B6C}" type="slidenum">
              <a:rPr lang="en-US" smtClean="0"/>
              <a:t>‹#›</a:t>
            </a:fld>
            <a:endParaRPr lang="en-US"/>
          </a:p>
        </p:txBody>
      </p:sp>
    </p:spTree>
    <p:extLst>
      <p:ext uri="{BB962C8B-B14F-4D97-AF65-F5344CB8AC3E}">
        <p14:creationId xmlns:p14="http://schemas.microsoft.com/office/powerpoint/2010/main" val="3506065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FDB3-C9E4-5C99-E898-BD6CEBC01B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841107-136B-A769-69E4-2F3A52EFB796}"/>
              </a:ext>
            </a:extLst>
          </p:cNvPr>
          <p:cNvSpPr>
            <a:spLocks noGrp="1"/>
          </p:cNvSpPr>
          <p:nvPr>
            <p:ph type="dt" sz="half" idx="10"/>
          </p:nvPr>
        </p:nvSpPr>
        <p:spPr/>
        <p:txBody>
          <a:bodyPr/>
          <a:lstStyle/>
          <a:p>
            <a:fld id="{87603269-5E0D-4B49-8EFE-034C5B7A90B5}" type="datetimeFigureOut">
              <a:rPr lang="en-US" smtClean="0"/>
              <a:t>9/13/2022</a:t>
            </a:fld>
            <a:endParaRPr lang="en-US"/>
          </a:p>
        </p:txBody>
      </p:sp>
      <p:sp>
        <p:nvSpPr>
          <p:cNvPr id="4" name="Footer Placeholder 3">
            <a:extLst>
              <a:ext uri="{FF2B5EF4-FFF2-40B4-BE49-F238E27FC236}">
                <a16:creationId xmlns:a16="http://schemas.microsoft.com/office/drawing/2014/main" id="{B392A97B-29D1-D089-8550-A6FD3CEEF0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C52DA-9969-16E0-64CC-0EC5F64D9BB5}"/>
              </a:ext>
            </a:extLst>
          </p:cNvPr>
          <p:cNvSpPr>
            <a:spLocks noGrp="1"/>
          </p:cNvSpPr>
          <p:nvPr>
            <p:ph type="sldNum" sz="quarter" idx="12"/>
          </p:nvPr>
        </p:nvSpPr>
        <p:spPr/>
        <p:txBody>
          <a:bodyPr/>
          <a:lstStyle/>
          <a:p>
            <a:fld id="{814E1E77-1D5F-4303-B077-A507824B2B6C}" type="slidenum">
              <a:rPr lang="en-US" smtClean="0"/>
              <a:t>‹#›</a:t>
            </a:fld>
            <a:endParaRPr lang="en-US"/>
          </a:p>
        </p:txBody>
      </p:sp>
    </p:spTree>
    <p:extLst>
      <p:ext uri="{BB962C8B-B14F-4D97-AF65-F5344CB8AC3E}">
        <p14:creationId xmlns:p14="http://schemas.microsoft.com/office/powerpoint/2010/main" val="2582061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D3F998-ECBD-C1E2-430A-31EBB0B6CA7F}"/>
              </a:ext>
            </a:extLst>
          </p:cNvPr>
          <p:cNvSpPr>
            <a:spLocks noGrp="1"/>
          </p:cNvSpPr>
          <p:nvPr>
            <p:ph type="dt" sz="half" idx="10"/>
          </p:nvPr>
        </p:nvSpPr>
        <p:spPr/>
        <p:txBody>
          <a:bodyPr/>
          <a:lstStyle/>
          <a:p>
            <a:fld id="{87603269-5E0D-4B49-8EFE-034C5B7A90B5}" type="datetimeFigureOut">
              <a:rPr lang="en-US" smtClean="0"/>
              <a:t>9/13/2022</a:t>
            </a:fld>
            <a:endParaRPr lang="en-US"/>
          </a:p>
        </p:txBody>
      </p:sp>
      <p:sp>
        <p:nvSpPr>
          <p:cNvPr id="3" name="Footer Placeholder 2">
            <a:extLst>
              <a:ext uri="{FF2B5EF4-FFF2-40B4-BE49-F238E27FC236}">
                <a16:creationId xmlns:a16="http://schemas.microsoft.com/office/drawing/2014/main" id="{5A84ECD0-D1CC-2083-1532-97889D8039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2C5204-EFBD-E505-1282-29C3FB946F11}"/>
              </a:ext>
            </a:extLst>
          </p:cNvPr>
          <p:cNvSpPr>
            <a:spLocks noGrp="1"/>
          </p:cNvSpPr>
          <p:nvPr>
            <p:ph type="sldNum" sz="quarter" idx="12"/>
          </p:nvPr>
        </p:nvSpPr>
        <p:spPr/>
        <p:txBody>
          <a:bodyPr/>
          <a:lstStyle/>
          <a:p>
            <a:fld id="{814E1E77-1D5F-4303-B077-A507824B2B6C}" type="slidenum">
              <a:rPr lang="en-US" smtClean="0"/>
              <a:t>‹#›</a:t>
            </a:fld>
            <a:endParaRPr lang="en-US"/>
          </a:p>
        </p:txBody>
      </p:sp>
    </p:spTree>
    <p:extLst>
      <p:ext uri="{BB962C8B-B14F-4D97-AF65-F5344CB8AC3E}">
        <p14:creationId xmlns:p14="http://schemas.microsoft.com/office/powerpoint/2010/main" val="2988255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FE7EE-5BFB-93AE-352A-F0880FDDE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FF2B7F-237E-5FFE-F6E1-768B91CD4C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344433-160B-42CA-9410-C5D9EF2FB6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4F2A2E-41AF-64AF-325B-B1F30F1D9A7F}"/>
              </a:ext>
            </a:extLst>
          </p:cNvPr>
          <p:cNvSpPr>
            <a:spLocks noGrp="1"/>
          </p:cNvSpPr>
          <p:nvPr>
            <p:ph type="dt" sz="half" idx="10"/>
          </p:nvPr>
        </p:nvSpPr>
        <p:spPr/>
        <p:txBody>
          <a:bodyPr/>
          <a:lstStyle/>
          <a:p>
            <a:fld id="{87603269-5E0D-4B49-8EFE-034C5B7A90B5}" type="datetimeFigureOut">
              <a:rPr lang="en-US" smtClean="0"/>
              <a:t>9/13/2022</a:t>
            </a:fld>
            <a:endParaRPr lang="en-US"/>
          </a:p>
        </p:txBody>
      </p:sp>
      <p:sp>
        <p:nvSpPr>
          <p:cNvPr id="6" name="Footer Placeholder 5">
            <a:extLst>
              <a:ext uri="{FF2B5EF4-FFF2-40B4-BE49-F238E27FC236}">
                <a16:creationId xmlns:a16="http://schemas.microsoft.com/office/drawing/2014/main" id="{90344F50-1EAE-BF58-CF25-32D5EA898F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5C9202-DF1C-539E-F98A-ED3F4E3070A5}"/>
              </a:ext>
            </a:extLst>
          </p:cNvPr>
          <p:cNvSpPr>
            <a:spLocks noGrp="1"/>
          </p:cNvSpPr>
          <p:nvPr>
            <p:ph type="sldNum" sz="quarter" idx="12"/>
          </p:nvPr>
        </p:nvSpPr>
        <p:spPr/>
        <p:txBody>
          <a:bodyPr/>
          <a:lstStyle/>
          <a:p>
            <a:fld id="{814E1E77-1D5F-4303-B077-A507824B2B6C}" type="slidenum">
              <a:rPr lang="en-US" smtClean="0"/>
              <a:t>‹#›</a:t>
            </a:fld>
            <a:endParaRPr lang="en-US"/>
          </a:p>
        </p:txBody>
      </p:sp>
    </p:spTree>
    <p:extLst>
      <p:ext uri="{BB962C8B-B14F-4D97-AF65-F5344CB8AC3E}">
        <p14:creationId xmlns:p14="http://schemas.microsoft.com/office/powerpoint/2010/main" val="2569157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A8F97-C0A1-0A64-BBA8-D23272D2C5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48C85A-329F-C278-7F5E-11DC4D7A1B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1CCD6C-C69C-A9B2-3B88-3E7376585C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B81024-6943-CF72-7DFC-823662FFE597}"/>
              </a:ext>
            </a:extLst>
          </p:cNvPr>
          <p:cNvSpPr>
            <a:spLocks noGrp="1"/>
          </p:cNvSpPr>
          <p:nvPr>
            <p:ph type="dt" sz="half" idx="10"/>
          </p:nvPr>
        </p:nvSpPr>
        <p:spPr/>
        <p:txBody>
          <a:bodyPr/>
          <a:lstStyle/>
          <a:p>
            <a:fld id="{87603269-5E0D-4B49-8EFE-034C5B7A90B5}" type="datetimeFigureOut">
              <a:rPr lang="en-US" smtClean="0"/>
              <a:t>9/13/2022</a:t>
            </a:fld>
            <a:endParaRPr lang="en-US"/>
          </a:p>
        </p:txBody>
      </p:sp>
      <p:sp>
        <p:nvSpPr>
          <p:cNvPr id="6" name="Footer Placeholder 5">
            <a:extLst>
              <a:ext uri="{FF2B5EF4-FFF2-40B4-BE49-F238E27FC236}">
                <a16:creationId xmlns:a16="http://schemas.microsoft.com/office/drawing/2014/main" id="{95F82CAE-9B25-CCAF-1AE1-4D7031374C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D36A14-9BF9-A920-CEA7-33147DDB2135}"/>
              </a:ext>
            </a:extLst>
          </p:cNvPr>
          <p:cNvSpPr>
            <a:spLocks noGrp="1"/>
          </p:cNvSpPr>
          <p:nvPr>
            <p:ph type="sldNum" sz="quarter" idx="12"/>
          </p:nvPr>
        </p:nvSpPr>
        <p:spPr/>
        <p:txBody>
          <a:bodyPr/>
          <a:lstStyle/>
          <a:p>
            <a:fld id="{814E1E77-1D5F-4303-B077-A507824B2B6C}" type="slidenum">
              <a:rPr lang="en-US" smtClean="0"/>
              <a:t>‹#›</a:t>
            </a:fld>
            <a:endParaRPr lang="en-US"/>
          </a:p>
        </p:txBody>
      </p:sp>
    </p:spTree>
    <p:extLst>
      <p:ext uri="{BB962C8B-B14F-4D97-AF65-F5344CB8AC3E}">
        <p14:creationId xmlns:p14="http://schemas.microsoft.com/office/powerpoint/2010/main" val="1144356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587428-0A11-1212-4CEC-7F7E6620F6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1FBA8C-5AF8-6EB0-3966-E701A91B23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48ECE2-C807-5C41-8C1A-B4DCA1970A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603269-5E0D-4B49-8EFE-034C5B7A90B5}" type="datetimeFigureOut">
              <a:rPr lang="en-US" smtClean="0"/>
              <a:t>9/13/2022</a:t>
            </a:fld>
            <a:endParaRPr lang="en-US"/>
          </a:p>
        </p:txBody>
      </p:sp>
      <p:sp>
        <p:nvSpPr>
          <p:cNvPr id="5" name="Footer Placeholder 4">
            <a:extLst>
              <a:ext uri="{FF2B5EF4-FFF2-40B4-BE49-F238E27FC236}">
                <a16:creationId xmlns:a16="http://schemas.microsoft.com/office/drawing/2014/main" id="{F8D4391B-B7ED-5EA9-C61B-5F95BCC0F6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12F8E5-4A34-2DF3-91C3-08845202BC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4E1E77-1D5F-4303-B077-A507824B2B6C}" type="slidenum">
              <a:rPr lang="en-US" smtClean="0"/>
              <a:t>‹#›</a:t>
            </a:fld>
            <a:endParaRPr lang="en-US"/>
          </a:p>
        </p:txBody>
      </p:sp>
    </p:spTree>
    <p:extLst>
      <p:ext uri="{BB962C8B-B14F-4D97-AF65-F5344CB8AC3E}">
        <p14:creationId xmlns:p14="http://schemas.microsoft.com/office/powerpoint/2010/main" val="2628654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7603269-5E0D-4B49-8EFE-034C5B7A90B5}" type="datetimeFigureOut">
              <a:rPr lang="en-US" smtClean="0"/>
              <a:t>9/13/2022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14E1E77-1D5F-4303-B077-A507824B2B6C}" type="slidenum">
              <a:rPr lang="en-US" smtClean="0"/>
              <a:t>‹#›</a:t>
            </a:fld>
            <a:endParaRPr lang="en-US"/>
          </a:p>
        </p:txBody>
      </p:sp>
    </p:spTree>
    <p:extLst>
      <p:ext uri="{BB962C8B-B14F-4D97-AF65-F5344CB8AC3E}">
        <p14:creationId xmlns:p14="http://schemas.microsoft.com/office/powerpoint/2010/main" val="25399754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4" name="Rectangle 103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A44B39-85F3-5388-AEBF-41F578C46AE9}"/>
              </a:ext>
            </a:extLst>
          </p:cNvPr>
          <p:cNvSpPr>
            <a:spLocks noGrp="1"/>
          </p:cNvSpPr>
          <p:nvPr>
            <p:ph type="ctrTitle"/>
          </p:nvPr>
        </p:nvSpPr>
        <p:spPr>
          <a:xfrm>
            <a:off x="5297762" y="640080"/>
            <a:ext cx="6251110" cy="3566160"/>
          </a:xfrm>
        </p:spPr>
        <p:txBody>
          <a:bodyPr anchor="b">
            <a:normAutofit/>
          </a:bodyPr>
          <a:lstStyle/>
          <a:p>
            <a:pPr algn="l"/>
            <a:r>
              <a:rPr lang="en-US" sz="5400"/>
              <a:t>Major Histocompatibility Complex</a:t>
            </a:r>
          </a:p>
        </p:txBody>
      </p:sp>
      <p:sp>
        <p:nvSpPr>
          <p:cNvPr id="3" name="Subtitle 2">
            <a:extLst>
              <a:ext uri="{FF2B5EF4-FFF2-40B4-BE49-F238E27FC236}">
                <a16:creationId xmlns:a16="http://schemas.microsoft.com/office/drawing/2014/main" id="{A6A68E09-95AD-17FD-10BA-84CF94009CC6}"/>
              </a:ext>
            </a:extLst>
          </p:cNvPr>
          <p:cNvSpPr>
            <a:spLocks noGrp="1"/>
          </p:cNvSpPr>
          <p:nvPr>
            <p:ph type="subTitle" idx="1"/>
          </p:nvPr>
        </p:nvSpPr>
        <p:spPr>
          <a:xfrm>
            <a:off x="5297760" y="4636008"/>
            <a:ext cx="6251111" cy="1572768"/>
          </a:xfrm>
        </p:spPr>
        <p:txBody>
          <a:bodyPr>
            <a:normAutofit/>
          </a:bodyPr>
          <a:lstStyle/>
          <a:p>
            <a:pPr algn="l"/>
            <a:r>
              <a:rPr lang="en-US"/>
              <a:t>Dr. (Ms.) Sonali Correa </a:t>
            </a:r>
          </a:p>
        </p:txBody>
      </p:sp>
      <p:pic>
        <p:nvPicPr>
          <p:cNvPr id="1026" name="Picture 2" descr="Diagram&#10;&#10;Description automatically generated">
            <a:extLst>
              <a:ext uri="{FF2B5EF4-FFF2-40B4-BE49-F238E27FC236}">
                <a16:creationId xmlns:a16="http://schemas.microsoft.com/office/drawing/2014/main" id="{27790D1B-2A58-2B9E-C61A-9206B7E75F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33001"/>
          <a:stretch/>
        </p:blipFill>
        <p:spPr bwMode="auto">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033"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2464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EB167-02FA-EA0B-4A26-1F461CE73941}"/>
              </a:ext>
            </a:extLst>
          </p:cNvPr>
          <p:cNvSpPr>
            <a:spLocks noGrp="1"/>
          </p:cNvSpPr>
          <p:nvPr>
            <p:ph type="title"/>
          </p:nvPr>
        </p:nvSpPr>
        <p:spPr/>
        <p:txBody>
          <a:bodyPr/>
          <a:lstStyle/>
          <a:p>
            <a:r>
              <a:rPr lang="en-US" dirty="0"/>
              <a:t>Class II MHC Molecule</a:t>
            </a:r>
          </a:p>
        </p:txBody>
      </p:sp>
      <p:sp>
        <p:nvSpPr>
          <p:cNvPr id="3" name="Content Placeholder 2">
            <a:extLst>
              <a:ext uri="{FF2B5EF4-FFF2-40B4-BE49-F238E27FC236}">
                <a16:creationId xmlns:a16="http://schemas.microsoft.com/office/drawing/2014/main" id="{8B21E1DF-3C82-BF6D-3D7D-2BB9C4521B10}"/>
              </a:ext>
            </a:extLst>
          </p:cNvPr>
          <p:cNvSpPr>
            <a:spLocks noGrp="1"/>
          </p:cNvSpPr>
          <p:nvPr>
            <p:ph idx="1"/>
          </p:nvPr>
        </p:nvSpPr>
        <p:spPr>
          <a:xfrm>
            <a:off x="1069848" y="2121408"/>
            <a:ext cx="6493002" cy="4050792"/>
          </a:xfrm>
        </p:spPr>
        <p:txBody>
          <a:bodyPr>
            <a:noAutofit/>
          </a:bodyPr>
          <a:lstStyle/>
          <a:p>
            <a:pPr marL="457200" lvl="1">
              <a:spcBef>
                <a:spcPts val="1000"/>
              </a:spcBef>
            </a:pPr>
            <a:r>
              <a:rPr lang="el-GR" sz="2000" dirty="0">
                <a:latin typeface="Cambria" panose="02040503050406030204" pitchFamily="18" charset="0"/>
                <a:ea typeface="Cambria" panose="02040503050406030204" pitchFamily="18" charset="0"/>
              </a:rPr>
              <a:t>α-</a:t>
            </a:r>
            <a:r>
              <a:rPr lang="en-US" sz="2000" dirty="0">
                <a:latin typeface="Cambria" panose="02040503050406030204" pitchFamily="18" charset="0"/>
                <a:ea typeface="Cambria" panose="02040503050406030204" pitchFamily="18" charset="0"/>
              </a:rPr>
              <a:t>chain</a:t>
            </a:r>
          </a:p>
          <a:p>
            <a:pPr marL="800100" lvl="2">
              <a:spcBef>
                <a:spcPts val="1000"/>
              </a:spcBef>
            </a:pPr>
            <a:r>
              <a:rPr lang="en-US" sz="2000" dirty="0">
                <a:latin typeface="Cambria" panose="02040503050406030204" pitchFamily="18" charset="0"/>
                <a:ea typeface="Cambria" panose="02040503050406030204" pitchFamily="18" charset="0"/>
              </a:rPr>
              <a:t>Contains 2 extracellular domains – </a:t>
            </a:r>
            <a:r>
              <a:rPr lang="el-GR" sz="2000" dirty="0">
                <a:latin typeface="Cambria" panose="02040503050406030204" pitchFamily="18" charset="0"/>
                <a:ea typeface="Cambria" panose="02040503050406030204" pitchFamily="18" charset="0"/>
              </a:rPr>
              <a:t>α</a:t>
            </a:r>
            <a:r>
              <a:rPr lang="en-US" sz="2000" dirty="0">
                <a:latin typeface="Cambria" panose="02040503050406030204" pitchFamily="18" charset="0"/>
                <a:ea typeface="Cambria" panose="02040503050406030204" pitchFamily="18" charset="0"/>
              </a:rPr>
              <a:t>1 &amp; </a:t>
            </a:r>
            <a:r>
              <a:rPr lang="el-GR" sz="2000" dirty="0">
                <a:latin typeface="Cambria" panose="02040503050406030204" pitchFamily="18" charset="0"/>
                <a:ea typeface="Cambria" panose="02040503050406030204" pitchFamily="18" charset="0"/>
              </a:rPr>
              <a:t>α</a:t>
            </a:r>
            <a:r>
              <a:rPr lang="en-US" sz="2000" dirty="0">
                <a:latin typeface="Cambria" panose="02040503050406030204" pitchFamily="18" charset="0"/>
                <a:ea typeface="Cambria" panose="02040503050406030204" pitchFamily="18" charset="0"/>
              </a:rPr>
              <a:t>2</a:t>
            </a:r>
          </a:p>
          <a:p>
            <a:pPr marL="800100" lvl="2">
              <a:spcBef>
                <a:spcPts val="1000"/>
              </a:spcBef>
            </a:pPr>
            <a:r>
              <a:rPr lang="en-US" sz="2000" dirty="0">
                <a:latin typeface="Cambria" panose="02040503050406030204" pitchFamily="18" charset="0"/>
                <a:ea typeface="Cambria" panose="02040503050406030204" pitchFamily="18" charset="0"/>
              </a:rPr>
              <a:t>A transmembrane segment</a:t>
            </a:r>
          </a:p>
          <a:p>
            <a:pPr marL="800100" lvl="2">
              <a:spcBef>
                <a:spcPts val="1000"/>
              </a:spcBef>
            </a:pPr>
            <a:r>
              <a:rPr lang="en-US" sz="2000" dirty="0">
                <a:latin typeface="Cambria" panose="02040503050406030204" pitchFamily="18" charset="0"/>
                <a:ea typeface="Cambria" panose="02040503050406030204" pitchFamily="18" charset="0"/>
              </a:rPr>
              <a:t>A cytoplasmic anchor segment</a:t>
            </a:r>
          </a:p>
          <a:p>
            <a:pPr marL="457200" lvl="1">
              <a:spcBef>
                <a:spcPts val="1000"/>
              </a:spcBef>
            </a:pPr>
            <a:r>
              <a:rPr lang="el-GR" sz="2000" dirty="0">
                <a:latin typeface="Cambria" panose="02040503050406030204" pitchFamily="18" charset="0"/>
                <a:ea typeface="Cambria" panose="02040503050406030204" pitchFamily="18" charset="0"/>
              </a:rPr>
              <a:t>β</a:t>
            </a:r>
            <a:r>
              <a:rPr lang="en-IN" sz="2000" dirty="0">
                <a:latin typeface="Cambria" panose="02040503050406030204" pitchFamily="18" charset="0"/>
                <a:ea typeface="Cambria" panose="02040503050406030204" pitchFamily="18" charset="0"/>
              </a:rPr>
              <a:t>-chain</a:t>
            </a:r>
          </a:p>
          <a:p>
            <a:pPr marL="800100" lvl="2">
              <a:spcBef>
                <a:spcPts val="1000"/>
              </a:spcBef>
            </a:pPr>
            <a:r>
              <a:rPr lang="en-IN" sz="2000" dirty="0">
                <a:latin typeface="Cambria" panose="02040503050406030204" pitchFamily="18" charset="0"/>
                <a:ea typeface="Cambria" panose="02040503050406030204" pitchFamily="18" charset="0"/>
              </a:rPr>
              <a:t>Similar to the </a:t>
            </a:r>
            <a:r>
              <a:rPr lang="el-GR" sz="2000" dirty="0">
                <a:latin typeface="Cambria" panose="02040503050406030204" pitchFamily="18" charset="0"/>
                <a:ea typeface="Cambria" panose="02040503050406030204" pitchFamily="18" charset="0"/>
              </a:rPr>
              <a:t>α</a:t>
            </a:r>
            <a:r>
              <a:rPr lang="en-IN" sz="2000" dirty="0">
                <a:latin typeface="Cambria" panose="02040503050406030204" pitchFamily="18" charset="0"/>
                <a:ea typeface="Cambria" panose="02040503050406030204" pitchFamily="18" charset="0"/>
              </a:rPr>
              <a:t> chain</a:t>
            </a:r>
          </a:p>
          <a:p>
            <a:pPr marL="800100" lvl="2">
              <a:spcBef>
                <a:spcPts val="1000"/>
              </a:spcBef>
            </a:pPr>
            <a:r>
              <a:rPr lang="en-US" sz="2000" dirty="0">
                <a:latin typeface="Cambria" panose="02040503050406030204" pitchFamily="18" charset="0"/>
                <a:ea typeface="Cambria" panose="02040503050406030204" pitchFamily="18" charset="0"/>
              </a:rPr>
              <a:t>Contains 2 extracellular domains -</a:t>
            </a:r>
            <a:r>
              <a:rPr lang="el-GR" sz="2000" dirty="0">
                <a:latin typeface="Cambria" panose="02040503050406030204" pitchFamily="18" charset="0"/>
                <a:ea typeface="Cambria" panose="02040503050406030204" pitchFamily="18" charset="0"/>
              </a:rPr>
              <a:t>β1 </a:t>
            </a:r>
            <a:r>
              <a:rPr lang="en-IN" sz="2000" dirty="0">
                <a:latin typeface="Cambria" panose="02040503050406030204" pitchFamily="18" charset="0"/>
                <a:ea typeface="Cambria" panose="02040503050406030204" pitchFamily="18" charset="0"/>
              </a:rPr>
              <a:t>and </a:t>
            </a:r>
            <a:r>
              <a:rPr lang="el-GR" sz="2000" dirty="0">
                <a:latin typeface="Cambria" panose="02040503050406030204" pitchFamily="18" charset="0"/>
                <a:ea typeface="Cambria" panose="02040503050406030204" pitchFamily="18" charset="0"/>
              </a:rPr>
              <a:t>β2</a:t>
            </a:r>
            <a:endParaRPr lang="en-IN" sz="2000" dirty="0">
              <a:latin typeface="Cambria" panose="02040503050406030204" pitchFamily="18" charset="0"/>
              <a:ea typeface="Cambria" panose="02040503050406030204" pitchFamily="18" charset="0"/>
            </a:endParaRPr>
          </a:p>
          <a:p>
            <a:pPr marL="457200" lvl="1">
              <a:spcBef>
                <a:spcPts val="1000"/>
              </a:spcBef>
            </a:pPr>
            <a:r>
              <a:rPr lang="en-IN" sz="2000" dirty="0">
                <a:latin typeface="Cambria" panose="02040503050406030204" pitchFamily="18" charset="0"/>
                <a:ea typeface="Cambria" panose="02040503050406030204" pitchFamily="18" charset="0"/>
              </a:rPr>
              <a:t>The peptide biding cleft is a open ended groove formed between α-chain and β-chain at proximal end. The cleft can bind antigenic peptide of 13-18 </a:t>
            </a:r>
            <a:r>
              <a:rPr lang="en-IN" sz="2000" dirty="0" err="1">
                <a:latin typeface="Cambria" panose="02040503050406030204" pitchFamily="18" charset="0"/>
                <a:ea typeface="Cambria" panose="02040503050406030204" pitchFamily="18" charset="0"/>
              </a:rPr>
              <a:t>aminoacids</a:t>
            </a:r>
            <a:r>
              <a:rPr lang="en-IN" sz="2000" dirty="0">
                <a:latin typeface="Cambria" panose="02040503050406030204" pitchFamily="18" charset="0"/>
                <a:ea typeface="Cambria" panose="02040503050406030204" pitchFamily="18" charset="0"/>
              </a:rPr>
              <a:t> long.</a:t>
            </a:r>
          </a:p>
          <a:p>
            <a:pPr marL="800100" lvl="2">
              <a:spcBef>
                <a:spcPts val="1000"/>
              </a:spcBef>
            </a:pPr>
            <a:endParaRPr lang="en-IN" sz="2000" dirty="0">
              <a:latin typeface="Cambria" panose="02040503050406030204" pitchFamily="18" charset="0"/>
              <a:ea typeface="Cambria" panose="02040503050406030204" pitchFamily="18" charset="0"/>
            </a:endParaRPr>
          </a:p>
          <a:p>
            <a:pPr marL="457200" lvl="2" indent="0">
              <a:spcBef>
                <a:spcPts val="1000"/>
              </a:spcBef>
              <a:buNone/>
            </a:pPr>
            <a:endParaRPr lang="en-US" sz="2000" dirty="0"/>
          </a:p>
        </p:txBody>
      </p:sp>
      <p:pic>
        <p:nvPicPr>
          <p:cNvPr id="4" name="Picture 3">
            <a:extLst>
              <a:ext uri="{FF2B5EF4-FFF2-40B4-BE49-F238E27FC236}">
                <a16:creationId xmlns:a16="http://schemas.microsoft.com/office/drawing/2014/main" id="{40A22C48-A672-5F17-2CB7-135CB7F474EC}"/>
              </a:ext>
            </a:extLst>
          </p:cNvPr>
          <p:cNvPicPr>
            <a:picLocks noChangeAspect="1"/>
          </p:cNvPicPr>
          <p:nvPr/>
        </p:nvPicPr>
        <p:blipFill rotWithShape="1">
          <a:blip r:embed="rId3"/>
          <a:srcRect l="4108"/>
          <a:stretch/>
        </p:blipFill>
        <p:spPr>
          <a:xfrm>
            <a:off x="7562850" y="819164"/>
            <a:ext cx="3868615" cy="5354948"/>
          </a:xfrm>
          <a:prstGeom prst="rect">
            <a:avLst/>
          </a:prstGeom>
        </p:spPr>
      </p:pic>
    </p:spTree>
    <p:extLst>
      <p:ext uri="{BB962C8B-B14F-4D97-AF65-F5344CB8AC3E}">
        <p14:creationId xmlns:p14="http://schemas.microsoft.com/office/powerpoint/2010/main" val="3025087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9764A-DDE8-C794-0772-1C8657B3274F}"/>
              </a:ext>
            </a:extLst>
          </p:cNvPr>
          <p:cNvSpPr>
            <a:spLocks noGrp="1"/>
          </p:cNvSpPr>
          <p:nvPr>
            <p:ph type="title"/>
          </p:nvPr>
        </p:nvSpPr>
        <p:spPr/>
        <p:txBody>
          <a:bodyPr/>
          <a:lstStyle/>
          <a:p>
            <a:r>
              <a:rPr lang="en-US" dirty="0"/>
              <a:t>Class III</a:t>
            </a:r>
          </a:p>
        </p:txBody>
      </p:sp>
      <p:sp>
        <p:nvSpPr>
          <p:cNvPr id="3" name="Content Placeholder 2">
            <a:extLst>
              <a:ext uri="{FF2B5EF4-FFF2-40B4-BE49-F238E27FC236}">
                <a16:creationId xmlns:a16="http://schemas.microsoft.com/office/drawing/2014/main" id="{002E8B8F-2C23-0646-5E1F-A68DE23DE97D}"/>
              </a:ext>
            </a:extLst>
          </p:cNvPr>
          <p:cNvSpPr>
            <a:spLocks noGrp="1"/>
          </p:cNvSpPr>
          <p:nvPr>
            <p:ph idx="1"/>
          </p:nvPr>
        </p:nvSpPr>
        <p:spPr>
          <a:xfrm>
            <a:off x="1063752" y="1804988"/>
            <a:ext cx="10058400" cy="4351338"/>
          </a:xfrm>
        </p:spPr>
        <p:txBody>
          <a:bodyPr>
            <a:noAutofit/>
          </a:bodyPr>
          <a:lstStyle/>
          <a:p>
            <a:r>
              <a:rPr lang="en-IN" sz="1900" dirty="0">
                <a:latin typeface="Cambria" panose="02040503050406030204" pitchFamily="18" charset="0"/>
                <a:ea typeface="Cambria" panose="02040503050406030204" pitchFamily="18" charset="0"/>
              </a:rPr>
              <a:t>Class III MHC genes encode for various secreted proteins that have immune functions, including the component of the complement system and molecules that are involved in inflammation such as cytokines.</a:t>
            </a:r>
          </a:p>
        </p:txBody>
      </p:sp>
    </p:spTree>
    <p:extLst>
      <p:ext uri="{BB962C8B-B14F-4D97-AF65-F5344CB8AC3E}">
        <p14:creationId xmlns:p14="http://schemas.microsoft.com/office/powerpoint/2010/main" val="1308165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47DC-532F-AE1A-CE48-2B7AE2C688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E59A5F-3D32-F93D-A841-17E4452B9B17}"/>
              </a:ext>
            </a:extLst>
          </p:cNvPr>
          <p:cNvSpPr>
            <a:spLocks noGrp="1"/>
          </p:cNvSpPr>
          <p:nvPr>
            <p:ph idx="1"/>
          </p:nvPr>
        </p:nvSpPr>
        <p:spPr/>
        <p:txBody>
          <a:bodyPr/>
          <a:lstStyle/>
          <a:p>
            <a:endParaRPr lang="en-US"/>
          </a:p>
        </p:txBody>
      </p:sp>
      <p:pic>
        <p:nvPicPr>
          <p:cNvPr id="1026" name="Picture 2" descr="MHC Class I vs. MHC Class II Protein • Microbe Online">
            <a:extLst>
              <a:ext uri="{FF2B5EF4-FFF2-40B4-BE49-F238E27FC236}">
                <a16:creationId xmlns:a16="http://schemas.microsoft.com/office/drawing/2014/main" id="{5E55C685-1247-C4D9-EF48-32B12488D4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 y="0"/>
            <a:ext cx="114474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807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3832-D226-73B7-7AA0-6B410DFF1DE3}"/>
              </a:ext>
            </a:extLst>
          </p:cNvPr>
          <p:cNvSpPr>
            <a:spLocks noGrp="1"/>
          </p:cNvSpPr>
          <p:nvPr>
            <p:ph type="title"/>
          </p:nvPr>
        </p:nvSpPr>
        <p:spPr/>
        <p:txBody>
          <a:bodyPr/>
          <a:lstStyle/>
          <a:p>
            <a:r>
              <a:rPr lang="en-US" dirty="0"/>
              <a:t>Peptide-MHC interactions</a:t>
            </a:r>
          </a:p>
        </p:txBody>
      </p:sp>
      <p:pic>
        <p:nvPicPr>
          <p:cNvPr id="1028" name="Picture 4" descr="MHC class I MHC class II Structure of MHC antigens: MHC class I antigens  consist of a transmembrane heavy chain (α chain) that">
            <a:extLst>
              <a:ext uri="{FF2B5EF4-FFF2-40B4-BE49-F238E27FC236}">
                <a16:creationId xmlns:a16="http://schemas.microsoft.com/office/drawing/2014/main" id="{96F4F24A-4BB8-9951-AE53-20B4740390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696" y="1749721"/>
            <a:ext cx="5032248" cy="462364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8AEEDF1-D2D8-DCBE-FCCB-2C3AA1E76B74}"/>
              </a:ext>
            </a:extLst>
          </p:cNvPr>
          <p:cNvSpPr txBox="1"/>
          <p:nvPr/>
        </p:nvSpPr>
        <p:spPr>
          <a:xfrm>
            <a:off x="5947914" y="1749721"/>
            <a:ext cx="5525390" cy="1077218"/>
          </a:xfrm>
          <a:prstGeom prst="rect">
            <a:avLst/>
          </a:prstGeom>
          <a:noFill/>
        </p:spPr>
        <p:txBody>
          <a:bodyPr wrap="square">
            <a:spAutoFit/>
          </a:bodyPr>
          <a:lstStyle/>
          <a:p>
            <a:r>
              <a:rPr lang="en-IN" sz="1600" b="0" i="0" dirty="0">
                <a:effectLst/>
                <a:latin typeface="NexusSans"/>
              </a:rPr>
              <a:t>peptide binding cleft commonly accommodates peptides 8 to 11 amino acids long and the classical function of HLA-B27 is to present peptides to a variety of ligands, in particular T-cell receptors on the surface of CD8+ cytotoxic T lymphocytes (CTLs).</a:t>
            </a:r>
            <a:endParaRPr lang="en-US" sz="1600" dirty="0"/>
          </a:p>
        </p:txBody>
      </p:sp>
      <p:sp>
        <p:nvSpPr>
          <p:cNvPr id="10" name="TextBox 9">
            <a:extLst>
              <a:ext uri="{FF2B5EF4-FFF2-40B4-BE49-F238E27FC236}">
                <a16:creationId xmlns:a16="http://schemas.microsoft.com/office/drawing/2014/main" id="{B97E9ABE-B9A7-941C-CE0A-366D059894F3}"/>
              </a:ext>
            </a:extLst>
          </p:cNvPr>
          <p:cNvSpPr txBox="1"/>
          <p:nvPr/>
        </p:nvSpPr>
        <p:spPr>
          <a:xfrm>
            <a:off x="5947914" y="4964144"/>
            <a:ext cx="5786712" cy="1569660"/>
          </a:xfrm>
          <a:prstGeom prst="rect">
            <a:avLst/>
          </a:prstGeom>
          <a:noFill/>
        </p:spPr>
        <p:txBody>
          <a:bodyPr wrap="square">
            <a:spAutoFit/>
          </a:bodyPr>
          <a:lstStyle/>
          <a:p>
            <a:r>
              <a:rPr lang="en-IN" sz="1600" b="1" dirty="0"/>
              <a:t>MHC Class II • </a:t>
            </a:r>
          </a:p>
          <a:p>
            <a:r>
              <a:rPr lang="en-IN" sz="1600" dirty="0"/>
              <a:t>Two long α helices as sides and the β sheet as bottom • The ends of class II peptide-binding cleft are more open, bind longer and irregular peptides (12-16 aa be optimal)</a:t>
            </a:r>
          </a:p>
          <a:p>
            <a:r>
              <a:rPr lang="en-IN" sz="1600" dirty="0"/>
              <a:t>Longer peptides. Ends can hang out. • Central core of about 13 amino acids. • Allele-specific binding motifs. • No bulge.</a:t>
            </a:r>
            <a:endParaRPr lang="en-US" sz="1600" dirty="0"/>
          </a:p>
        </p:txBody>
      </p:sp>
      <p:sp>
        <p:nvSpPr>
          <p:cNvPr id="12" name="TextBox 11">
            <a:extLst>
              <a:ext uri="{FF2B5EF4-FFF2-40B4-BE49-F238E27FC236}">
                <a16:creationId xmlns:a16="http://schemas.microsoft.com/office/drawing/2014/main" id="{2C359C2C-CB3D-5542-4484-70D444F1E6B8}"/>
              </a:ext>
            </a:extLst>
          </p:cNvPr>
          <p:cNvSpPr txBox="1"/>
          <p:nvPr/>
        </p:nvSpPr>
        <p:spPr>
          <a:xfrm>
            <a:off x="5947914" y="3104715"/>
            <a:ext cx="6098874" cy="1815882"/>
          </a:xfrm>
          <a:prstGeom prst="rect">
            <a:avLst/>
          </a:prstGeom>
          <a:noFill/>
        </p:spPr>
        <p:txBody>
          <a:bodyPr wrap="square">
            <a:spAutoFit/>
          </a:bodyPr>
          <a:lstStyle/>
          <a:p>
            <a:r>
              <a:rPr lang="en-IN" sz="1600" b="1" dirty="0"/>
              <a:t>MHC Class I </a:t>
            </a:r>
          </a:p>
          <a:p>
            <a:r>
              <a:rPr lang="en-IN" sz="1600" dirty="0"/>
              <a:t>•  α1 and α2 domains form peptide-binding domains • Antiparallel eight stranded β-pleated sheet form the floor • Two long α helices, oriented adjacent and roughly parallel to each other form sides of the deep cleft • Closed ends, accommodate about 8-11 aa in a flexible, extended conformation • Solvent Accessibility • About 80% Buried.</a:t>
            </a:r>
            <a:endParaRPr lang="en-US" sz="1600" dirty="0"/>
          </a:p>
        </p:txBody>
      </p:sp>
    </p:spTree>
    <p:extLst>
      <p:ext uri="{BB962C8B-B14F-4D97-AF65-F5344CB8AC3E}">
        <p14:creationId xmlns:p14="http://schemas.microsoft.com/office/powerpoint/2010/main" val="2575898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E6FCC-98E2-CAAB-1A08-2B55BE2E1B5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9362CC-3596-85C4-43B1-0BC20EF2D11E}"/>
              </a:ext>
            </a:extLst>
          </p:cNvPr>
          <p:cNvSpPr>
            <a:spLocks noGrp="1"/>
          </p:cNvSpPr>
          <p:nvPr>
            <p:ph idx="1"/>
          </p:nvPr>
        </p:nvSpPr>
        <p:spPr/>
        <p:txBody>
          <a:bodyPr/>
          <a:lstStyle/>
          <a:p>
            <a:endParaRPr lang="en-US"/>
          </a:p>
        </p:txBody>
      </p:sp>
      <p:pic>
        <p:nvPicPr>
          <p:cNvPr id="2050" name="Picture 2" descr="The Major Histocompatibility Complex And Antigen Presentation - ppt video  online download">
            <a:extLst>
              <a:ext uri="{FF2B5EF4-FFF2-40B4-BE49-F238E27FC236}">
                <a16:creationId xmlns:a16="http://schemas.microsoft.com/office/drawing/2014/main" id="{2A5D4D2C-80E8-E8A7-395A-1E6117973B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2528"/>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046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756CE-0C3A-02E9-6609-38E1DAA269E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3529BA-2F18-7E14-6AC8-F160C2F0B8ED}"/>
              </a:ext>
            </a:extLst>
          </p:cNvPr>
          <p:cNvSpPr>
            <a:spLocks noGrp="1"/>
          </p:cNvSpPr>
          <p:nvPr>
            <p:ph idx="1"/>
          </p:nvPr>
        </p:nvSpPr>
        <p:spPr/>
        <p:txBody>
          <a:bodyPr>
            <a:normAutofit/>
          </a:bodyPr>
          <a:lstStyle/>
          <a:p>
            <a:r>
              <a:rPr lang="en-IN" dirty="0"/>
              <a:t>There are about a dozen of types of classical HLA</a:t>
            </a:r>
          </a:p>
          <a:p>
            <a:r>
              <a:rPr lang="en-IN" dirty="0"/>
              <a:t>molecules on the cell surface for one individual</a:t>
            </a:r>
          </a:p>
          <a:p>
            <a:r>
              <a:rPr lang="en-IN" dirty="0"/>
              <a:t>• There are much, much, much more kinds of antigen peptides would be presented in one individual</a:t>
            </a:r>
          </a:p>
          <a:p>
            <a:r>
              <a:rPr lang="en-US" dirty="0"/>
              <a:t>Some amino acid residues of peptides anchor the peptide into the pockets within the groove of the MHC molecule, called anchor residue.</a:t>
            </a:r>
          </a:p>
          <a:p>
            <a:r>
              <a:rPr lang="en-US" dirty="0"/>
              <a:t>a given MHC molecule binds a group peptides with same anchor residues</a:t>
            </a:r>
          </a:p>
          <a:p>
            <a:r>
              <a:rPr lang="en-US" dirty="0"/>
              <a:t>The different MHC molecules bind different groups of peptide</a:t>
            </a:r>
          </a:p>
        </p:txBody>
      </p:sp>
    </p:spTree>
    <p:extLst>
      <p:ext uri="{BB962C8B-B14F-4D97-AF65-F5344CB8AC3E}">
        <p14:creationId xmlns:p14="http://schemas.microsoft.com/office/powerpoint/2010/main" val="2671016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55B49-9631-BD49-5AC5-5272315C9438}"/>
              </a:ext>
            </a:extLst>
          </p:cNvPr>
          <p:cNvSpPr>
            <a:spLocks noGrp="1"/>
          </p:cNvSpPr>
          <p:nvPr>
            <p:ph type="title"/>
          </p:nvPr>
        </p:nvSpPr>
        <p:spPr/>
        <p:txBody>
          <a:bodyPr/>
          <a:lstStyle/>
          <a:p>
            <a:r>
              <a:rPr lang="en-US" dirty="0"/>
              <a:t>SYFPEITHI-peptide database</a:t>
            </a:r>
          </a:p>
        </p:txBody>
      </p:sp>
      <p:sp>
        <p:nvSpPr>
          <p:cNvPr id="3" name="Content Placeholder 2">
            <a:extLst>
              <a:ext uri="{FF2B5EF4-FFF2-40B4-BE49-F238E27FC236}">
                <a16:creationId xmlns:a16="http://schemas.microsoft.com/office/drawing/2014/main" id="{8DBF92B2-E7CB-0E01-AAE0-0A1A2EE3488F}"/>
              </a:ext>
            </a:extLst>
          </p:cNvPr>
          <p:cNvSpPr>
            <a:spLocks noGrp="1"/>
          </p:cNvSpPr>
          <p:nvPr>
            <p:ph idx="1"/>
          </p:nvPr>
        </p:nvSpPr>
        <p:spPr/>
        <p:txBody>
          <a:bodyPr/>
          <a:lstStyle/>
          <a:p>
            <a:r>
              <a:rPr lang="en-US" dirty="0"/>
              <a:t>SYFPEITHI, a database of interactions between proteins of the major histocompatibility complex (MHC) and antigenic peptides, contains information on MHC-associated peptide sequences, anchor positions, MHC molecule specificities and references to the published literature.</a:t>
            </a:r>
          </a:p>
          <a:p>
            <a:r>
              <a:rPr lang="en-IN" b="0" i="0" dirty="0">
                <a:solidFill>
                  <a:srgbClr val="333333"/>
                </a:solidFill>
                <a:effectLst/>
                <a:latin typeface="Georgia" panose="02040502050405020303" pitchFamily="18" charset="0"/>
              </a:rPr>
              <a:t>SYFPEITHI, a database of interactions between proteins of the major histocompatibility complex (MHC) and antigenic peptides, contains information on MHC-associated peptide sequences, anchor positions, MHC molecule specificities and references to the published literature. It is named after one of the first defined MHC-bound epitopes, a peptide that bound to the MHC molecule H2-K</a:t>
            </a:r>
            <a:r>
              <a:rPr lang="en-IN" b="0" i="0" baseline="30000" dirty="0">
                <a:solidFill>
                  <a:srgbClr val="333333"/>
                </a:solidFill>
                <a:effectLst/>
                <a:latin typeface="Georgia" panose="02040502050405020303" pitchFamily="18" charset="0"/>
              </a:rPr>
              <a:t>d</a:t>
            </a:r>
            <a:r>
              <a:rPr lang="en-IN" b="0" i="0" dirty="0">
                <a:solidFill>
                  <a:srgbClr val="333333"/>
                </a:solidFill>
                <a:effectLst/>
                <a:latin typeface="Georgia" panose="02040502050405020303" pitchFamily="18" charset="0"/>
              </a:rPr>
              <a:t>. The database 'search' functions include epitope prediction and the retrieval of sequences on the basis of mass spectrometry data. The site also permits searching for epitopes associated with MHC molecules of known peptide-binding motif and allows for the definition of such motifs from sequence or mass spectrometry data.</a:t>
            </a:r>
            <a:endParaRPr lang="en-US" dirty="0"/>
          </a:p>
        </p:txBody>
      </p:sp>
    </p:spTree>
    <p:extLst>
      <p:ext uri="{BB962C8B-B14F-4D97-AF65-F5344CB8AC3E}">
        <p14:creationId xmlns:p14="http://schemas.microsoft.com/office/powerpoint/2010/main" val="442934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AF8F0-6A6A-581A-B1FB-5A8351B8DE1B}"/>
              </a:ext>
            </a:extLst>
          </p:cNvPr>
          <p:cNvSpPr>
            <a:spLocks noGrp="1"/>
          </p:cNvSpPr>
          <p:nvPr>
            <p:ph type="title"/>
          </p:nvPr>
        </p:nvSpPr>
        <p:spPr/>
        <p:txBody>
          <a:bodyPr/>
          <a:lstStyle/>
          <a:p>
            <a:r>
              <a:rPr lang="en-US" dirty="0"/>
              <a:t>Antigen presentation &amp; processing</a:t>
            </a:r>
          </a:p>
        </p:txBody>
      </p:sp>
      <p:sp>
        <p:nvSpPr>
          <p:cNvPr id="3" name="Content Placeholder 2">
            <a:extLst>
              <a:ext uri="{FF2B5EF4-FFF2-40B4-BE49-F238E27FC236}">
                <a16:creationId xmlns:a16="http://schemas.microsoft.com/office/drawing/2014/main" id="{011801F4-9430-35AF-BF04-B829C02E6436}"/>
              </a:ext>
            </a:extLst>
          </p:cNvPr>
          <p:cNvSpPr>
            <a:spLocks noGrp="1"/>
          </p:cNvSpPr>
          <p:nvPr>
            <p:ph idx="1"/>
          </p:nvPr>
        </p:nvSpPr>
        <p:spPr>
          <a:xfrm>
            <a:off x="1063752" y="1740408"/>
            <a:ext cx="10058400" cy="4050792"/>
          </a:xfrm>
        </p:spPr>
        <p:txBody>
          <a:bodyPr>
            <a:noAutofit/>
          </a:bodyPr>
          <a:lstStyle/>
          <a:p>
            <a:pPr>
              <a:lnSpc>
                <a:spcPct val="100000"/>
              </a:lnSpc>
            </a:pPr>
            <a:r>
              <a:rPr lang="en-IN" sz="1700" dirty="0">
                <a:latin typeface="Cambria" panose="02040503050406030204" pitchFamily="18" charset="0"/>
                <a:ea typeface="Cambria" panose="02040503050406030204" pitchFamily="18" charset="0"/>
              </a:rPr>
              <a:t>The recognition of protein antigens by T-lymphocytes required that the antigens be processed by Antigen-presenting Cells, then displayed within the cleft of the MHC molecules on the membrane of the cell.</a:t>
            </a:r>
          </a:p>
          <a:p>
            <a:pPr>
              <a:lnSpc>
                <a:spcPct val="100000"/>
              </a:lnSpc>
            </a:pPr>
            <a:r>
              <a:rPr lang="en-IN" sz="1700" dirty="0">
                <a:latin typeface="Cambria" panose="02040503050406030204" pitchFamily="18" charset="0"/>
                <a:ea typeface="Cambria" panose="02040503050406030204" pitchFamily="18" charset="0"/>
              </a:rPr>
              <a:t>This involves the degradation of the protein antigens into peptides, a process known as antigen processing.</a:t>
            </a:r>
          </a:p>
          <a:p>
            <a:pPr>
              <a:lnSpc>
                <a:spcPct val="100000"/>
              </a:lnSpc>
            </a:pPr>
            <a:r>
              <a:rPr lang="en-IN" sz="1700" dirty="0">
                <a:latin typeface="Cambria" panose="02040503050406030204" pitchFamily="18" charset="0"/>
                <a:ea typeface="Cambria" panose="02040503050406030204" pitchFamily="18" charset="0"/>
              </a:rPr>
              <a:t>When the antigen has been processed and degraded into peptides, it then associates with MHC molecules within the cell cytoplasm forming a peptide-MHC complex. This complex is then transported to the membrane, where it is displayed by a process of antigen presentation.</a:t>
            </a:r>
          </a:p>
          <a:p>
            <a:pPr>
              <a:lnSpc>
                <a:spcPct val="100000"/>
              </a:lnSpc>
            </a:pPr>
            <a:r>
              <a:rPr lang="en-IN" sz="1700" dirty="0">
                <a:latin typeface="Cambria" panose="02040503050406030204" pitchFamily="18" charset="0"/>
                <a:ea typeface="Cambria" panose="02040503050406030204" pitchFamily="18" charset="0"/>
              </a:rPr>
              <a:t>The MHC Class I and class II MHC molecules associated with peptides that have been processed in different intracellular compartments.</a:t>
            </a:r>
          </a:p>
          <a:p>
            <a:pPr>
              <a:lnSpc>
                <a:spcPct val="100000"/>
              </a:lnSpc>
            </a:pPr>
            <a:r>
              <a:rPr lang="en-IN" sz="1700" dirty="0">
                <a:latin typeface="Cambria" panose="02040503050406030204" pitchFamily="18" charset="0"/>
                <a:ea typeface="Cambria" panose="02040503050406030204" pitchFamily="18" charset="0"/>
              </a:rPr>
              <a:t>The Class I MHC molecules bind peptides derived from endogenous antigens that have been processed within the cytoplasm of the cell such as </a:t>
            </a:r>
            <a:r>
              <a:rPr lang="en-IN" sz="1700" dirty="0" err="1">
                <a:latin typeface="Cambria" panose="02040503050406030204" pitchFamily="18" charset="0"/>
                <a:ea typeface="Cambria" panose="02040503050406030204" pitchFamily="18" charset="0"/>
              </a:rPr>
              <a:t>tumor</a:t>
            </a:r>
            <a:r>
              <a:rPr lang="en-IN" sz="1700" dirty="0">
                <a:latin typeface="Cambria" panose="02040503050406030204" pitchFamily="18" charset="0"/>
                <a:ea typeface="Cambria" panose="02040503050406030204" pitchFamily="18" charset="0"/>
              </a:rPr>
              <a:t> proteins, bacterial proteins, or viral proteins, or cellular proteins, and processed within the cytosolic pathway.</a:t>
            </a:r>
          </a:p>
          <a:p>
            <a:pPr>
              <a:lnSpc>
                <a:spcPct val="100000"/>
              </a:lnSpc>
            </a:pPr>
            <a:r>
              <a:rPr lang="en-IN" sz="1700" dirty="0">
                <a:latin typeface="Cambria" panose="02040503050406030204" pitchFamily="18" charset="0"/>
                <a:ea typeface="Cambria" panose="02040503050406030204" pitchFamily="18" charset="0"/>
              </a:rPr>
              <a:t>Class II MHC molecules bind peptides derived from exogenous antigens that are internalized by phagocytosis or endocytosis and processed within the endocytic pathway.</a:t>
            </a:r>
            <a:endParaRPr lang="en-US" sz="17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60364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6D90D-6397-B795-9BA5-1342B97117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6F891DE-1674-4CDF-1E19-C7D2F03074D2}"/>
              </a:ext>
            </a:extLst>
          </p:cNvPr>
          <p:cNvSpPr>
            <a:spLocks noGrp="1"/>
          </p:cNvSpPr>
          <p:nvPr>
            <p:ph idx="1"/>
          </p:nvPr>
        </p:nvSpPr>
        <p:spPr/>
        <p:txBody>
          <a:bodyPr/>
          <a:lstStyle/>
          <a:p>
            <a:endParaRPr lang="en-US"/>
          </a:p>
        </p:txBody>
      </p:sp>
      <p:pic>
        <p:nvPicPr>
          <p:cNvPr id="8194" name="Picture 2" descr="Antigen Processing and Presentation">
            <a:extLst>
              <a:ext uri="{FF2B5EF4-FFF2-40B4-BE49-F238E27FC236}">
                <a16:creationId xmlns:a16="http://schemas.microsoft.com/office/drawing/2014/main" id="{CF474499-248C-68CF-7355-BF756B7147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63" y="303357"/>
            <a:ext cx="11937873" cy="6251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805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7CBB7-A59D-36AB-B97D-68CBECF2019E}"/>
              </a:ext>
            </a:extLst>
          </p:cNvPr>
          <p:cNvSpPr>
            <a:spLocks noGrp="1"/>
          </p:cNvSpPr>
          <p:nvPr>
            <p:ph type="title"/>
          </p:nvPr>
        </p:nvSpPr>
        <p:spPr/>
        <p:txBody>
          <a:bodyPr>
            <a:normAutofit/>
          </a:bodyPr>
          <a:lstStyle/>
          <a:p>
            <a:r>
              <a:rPr lang="en-IN" dirty="0"/>
              <a:t>Cytosolic pathway: Endogenous antigen</a:t>
            </a:r>
            <a:endParaRPr lang="en-US" dirty="0"/>
          </a:p>
        </p:txBody>
      </p:sp>
      <p:sp>
        <p:nvSpPr>
          <p:cNvPr id="3" name="Content Placeholder 2">
            <a:extLst>
              <a:ext uri="{FF2B5EF4-FFF2-40B4-BE49-F238E27FC236}">
                <a16:creationId xmlns:a16="http://schemas.microsoft.com/office/drawing/2014/main" id="{0EB444F9-C494-044B-E5DD-094CCCAAE102}"/>
              </a:ext>
            </a:extLst>
          </p:cNvPr>
          <p:cNvSpPr>
            <a:spLocks noGrp="1"/>
          </p:cNvSpPr>
          <p:nvPr>
            <p:ph idx="1"/>
          </p:nvPr>
        </p:nvSpPr>
        <p:spPr/>
        <p:txBody>
          <a:bodyPr>
            <a:normAutofit fontScale="70000" lnSpcReduction="20000"/>
          </a:bodyPr>
          <a:lstStyle/>
          <a:p>
            <a:r>
              <a:rPr lang="en-IN" dirty="0">
                <a:latin typeface="Cambria" panose="02040503050406030204" pitchFamily="18" charset="0"/>
                <a:ea typeface="Cambria" panose="02040503050406030204" pitchFamily="18" charset="0"/>
              </a:rPr>
              <a:t>This is the pathway that processes and presents the endogenous antigen using the Class I MHC molecules.</a:t>
            </a:r>
          </a:p>
          <a:p>
            <a:r>
              <a:rPr lang="en-IN" dirty="0">
                <a:latin typeface="Cambria" panose="02040503050406030204" pitchFamily="18" charset="0"/>
                <a:ea typeface="Cambria" panose="02040503050406030204" pitchFamily="18" charset="0"/>
              </a:rPr>
              <a:t>The antigen proteins are degraded intracellularly to short peptides by a cytosolic proteolytic system that is present in all cells. These proteins targeted for proteolysis have a small protein known as ubiquitin attached to them.</a:t>
            </a:r>
          </a:p>
          <a:p>
            <a:r>
              <a:rPr lang="en-IN" dirty="0">
                <a:latin typeface="Cambria" panose="02040503050406030204" pitchFamily="18" charset="0"/>
                <a:ea typeface="Cambria" panose="02040503050406030204" pitchFamily="18" charset="0"/>
              </a:rPr>
              <a:t>The ubiquitin-protein conjugate then gets degraded by a multifunctional protease complex known as a proteasome.</a:t>
            </a:r>
          </a:p>
          <a:p>
            <a:r>
              <a:rPr lang="en-IN" dirty="0">
                <a:latin typeface="Cambria" panose="02040503050406030204" pitchFamily="18" charset="0"/>
                <a:ea typeface="Cambria" panose="02040503050406030204" pitchFamily="18" charset="0"/>
              </a:rPr>
              <a:t>Each proteasome is a large (26S), cylindrical particle that consists of four rings of protein subunits and a central channel of 10–50 Å diameter.</a:t>
            </a:r>
          </a:p>
          <a:p>
            <a:r>
              <a:rPr lang="en-IN" dirty="0">
                <a:latin typeface="Cambria" panose="02040503050406030204" pitchFamily="18" charset="0"/>
                <a:ea typeface="Cambria" panose="02040503050406030204" pitchFamily="18" charset="0"/>
              </a:rPr>
              <a:t>The proteasome can cleave peptide bonds between 2-3 different amino acid combinations in an ATP-dependent process.</a:t>
            </a:r>
          </a:p>
          <a:p>
            <a:r>
              <a:rPr lang="en-IN" dirty="0">
                <a:latin typeface="Cambria" panose="02040503050406030204" pitchFamily="18" charset="0"/>
                <a:ea typeface="Cambria" panose="02040503050406030204" pitchFamily="18" charset="0"/>
              </a:rPr>
              <a:t>Degradation of the ubiquitin-protein complex takes place in the central hollow of the proteasome.</a:t>
            </a:r>
          </a:p>
          <a:p>
            <a:r>
              <a:rPr lang="en-IN" dirty="0">
                <a:latin typeface="Cambria" panose="02040503050406030204" pitchFamily="18" charset="0"/>
                <a:ea typeface="Cambria" panose="02040503050406030204" pitchFamily="18" charset="0"/>
              </a:rPr>
              <a:t>The peptides are then transported from the cytosol to the rough endoplasmic reticulum. This is enabled by the transporter protein, designated TAP (transporter associated with antigen processing) is a membrane-spanning heterodimer consisting of two proteins: TAP1 and TAP2.</a:t>
            </a:r>
          </a:p>
          <a:p>
            <a:r>
              <a:rPr lang="en-IN" dirty="0">
                <a:latin typeface="Cambria" panose="02040503050406030204" pitchFamily="18" charset="0"/>
                <a:ea typeface="Cambria" panose="02040503050406030204" pitchFamily="18" charset="0"/>
              </a:rPr>
              <a:t>The TAP1 and TAP2 proteins each have a domain projecting into the lumen of the Rough endoplasmic reticulum (RER), and an ATP-binding domain that extends into the cytosol.</a:t>
            </a:r>
          </a:p>
          <a:p>
            <a:r>
              <a:rPr lang="en-IN" dirty="0">
                <a:latin typeface="Cambria" panose="02040503050406030204" pitchFamily="18" charset="0"/>
                <a:ea typeface="Cambria" panose="02040503050406030204" pitchFamily="18" charset="0"/>
              </a:rPr>
              <a:t>Both TAP1 and TAP2 belong to the family of ATP-binding cassette proteins found in the membranes of many cells, including bacteria.</a:t>
            </a:r>
          </a:p>
          <a:p>
            <a:r>
              <a:rPr lang="en-IN" dirty="0">
                <a:latin typeface="Cambria" panose="02040503050406030204" pitchFamily="18" charset="0"/>
                <a:ea typeface="Cambria" panose="02040503050406030204" pitchFamily="18" charset="0"/>
              </a:rPr>
              <a:t>They mediate ATP-dependent transport of amino acids, sugars, ions, and peptides.</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25417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6188C-8662-2D90-83C2-19BFFF518653}"/>
              </a:ext>
            </a:extLst>
          </p:cNvPr>
          <p:cNvSpPr>
            <a:spLocks noGrp="1"/>
          </p:cNvSpPr>
          <p:nvPr>
            <p:ph type="title"/>
          </p:nvPr>
        </p:nvSpPr>
        <p:spPr/>
        <p:txBody>
          <a:bodyPr/>
          <a:lstStyle/>
          <a:p>
            <a:r>
              <a:rPr lang="en-US" dirty="0"/>
              <a:t>Definition </a:t>
            </a:r>
          </a:p>
        </p:txBody>
      </p:sp>
      <p:sp>
        <p:nvSpPr>
          <p:cNvPr id="3" name="Content Placeholder 2">
            <a:extLst>
              <a:ext uri="{FF2B5EF4-FFF2-40B4-BE49-F238E27FC236}">
                <a16:creationId xmlns:a16="http://schemas.microsoft.com/office/drawing/2014/main" id="{EC2ABE2B-99CC-3030-693D-780C1C57DFD2}"/>
              </a:ext>
            </a:extLst>
          </p:cNvPr>
          <p:cNvSpPr>
            <a:spLocks noGrp="1"/>
          </p:cNvSpPr>
          <p:nvPr>
            <p:ph idx="1"/>
          </p:nvPr>
        </p:nvSpPr>
        <p:spPr/>
        <p:txBody>
          <a:bodyPr>
            <a:normAutofit fontScale="92500" lnSpcReduction="10000"/>
          </a:bodyPr>
          <a:lstStyle/>
          <a:p>
            <a:r>
              <a:rPr lang="en-US" sz="2000" dirty="0">
                <a:latin typeface="Cambria" panose="02040503050406030204" pitchFamily="18" charset="0"/>
                <a:ea typeface="Cambria" panose="02040503050406030204" pitchFamily="18" charset="0"/>
              </a:rPr>
              <a:t>Is a set of surface proteins located in the  cell membrane of nucleated cells.</a:t>
            </a:r>
          </a:p>
          <a:p>
            <a:r>
              <a:rPr lang="en-US" sz="2000" dirty="0">
                <a:latin typeface="Cambria" panose="02040503050406030204" pitchFamily="18" charset="0"/>
                <a:ea typeface="Cambria" panose="02040503050406030204" pitchFamily="18" charset="0"/>
              </a:rPr>
              <a:t>It plans an important role in identification of self and non self antigen body, intracellular recognition and responsible for antigen presentation </a:t>
            </a:r>
          </a:p>
          <a:p>
            <a:r>
              <a:rPr lang="en-IN" sz="2000" dirty="0">
                <a:latin typeface="Cambria" panose="02040503050406030204" pitchFamily="18" charset="0"/>
                <a:ea typeface="Cambria" panose="02040503050406030204" pitchFamily="18" charset="0"/>
              </a:rPr>
              <a:t>This locus got its name because it was discovered via the study of </a:t>
            </a:r>
            <a:r>
              <a:rPr lang="en-IN" sz="2000" b="1" dirty="0">
                <a:latin typeface="Cambria" panose="02040503050406030204" pitchFamily="18" charset="0"/>
                <a:ea typeface="Cambria" panose="02040503050406030204" pitchFamily="18" charset="0"/>
              </a:rPr>
              <a:t>transplanted tissue </a:t>
            </a:r>
            <a:r>
              <a:rPr lang="en-IN" sz="2000" dirty="0">
                <a:latin typeface="Cambria" panose="02040503050406030204" pitchFamily="18" charset="0"/>
                <a:ea typeface="Cambria" panose="02040503050406030204" pitchFamily="18" charset="0"/>
              </a:rPr>
              <a:t>compatibility.</a:t>
            </a:r>
          </a:p>
          <a:p>
            <a:r>
              <a:rPr lang="en-US" sz="2000" dirty="0" err="1">
                <a:latin typeface="Cambria" panose="02040503050406030204" pitchFamily="18" charset="0"/>
                <a:ea typeface="Cambria" panose="02040503050406030204" pitchFamily="18" charset="0"/>
              </a:rPr>
              <a:t>Histo</a:t>
            </a:r>
            <a:r>
              <a:rPr lang="en-US" sz="2000" dirty="0">
                <a:latin typeface="Cambria" panose="02040503050406030204" pitchFamily="18" charset="0"/>
                <a:ea typeface="Cambria" panose="02040503050406030204" pitchFamily="18" charset="0"/>
              </a:rPr>
              <a:t> referred to tissue and compatibility referred to as harmonious living</a:t>
            </a:r>
          </a:p>
          <a:p>
            <a:r>
              <a:rPr lang="en-US" sz="2000" b="1" dirty="0">
                <a:latin typeface="Cambria" panose="02040503050406030204" pitchFamily="18" charset="0"/>
                <a:ea typeface="Cambria" panose="02040503050406030204" pitchFamily="18" charset="0"/>
              </a:rPr>
              <a:t>Is a large locus </a:t>
            </a:r>
            <a:r>
              <a:rPr lang="en-US" sz="2000" dirty="0">
                <a:latin typeface="Cambria" panose="02040503050406030204" pitchFamily="18" charset="0"/>
                <a:ea typeface="Cambria" panose="02040503050406030204" pitchFamily="18" charset="0"/>
              </a:rPr>
              <a:t>on vertebrate DNA containing a set of </a:t>
            </a:r>
            <a:r>
              <a:rPr lang="en-US" sz="2000" b="1" dirty="0">
                <a:latin typeface="Cambria" panose="02040503050406030204" pitchFamily="18" charset="0"/>
                <a:ea typeface="Cambria" panose="02040503050406030204" pitchFamily="18" charset="0"/>
              </a:rPr>
              <a:t>closely linked polymorphic genes </a:t>
            </a:r>
            <a:r>
              <a:rPr lang="en-US" sz="2000" dirty="0">
                <a:latin typeface="Cambria" panose="02040503050406030204" pitchFamily="18" charset="0"/>
                <a:ea typeface="Cambria" panose="02040503050406030204" pitchFamily="18" charset="0"/>
              </a:rPr>
              <a:t>that </a:t>
            </a:r>
            <a:r>
              <a:rPr lang="en-US" sz="2000" b="1" dirty="0">
                <a:latin typeface="Cambria" panose="02040503050406030204" pitchFamily="18" charset="0"/>
                <a:ea typeface="Cambria" panose="02040503050406030204" pitchFamily="18" charset="0"/>
              </a:rPr>
              <a:t>code</a:t>
            </a:r>
            <a:r>
              <a:rPr lang="en-US" sz="2000" dirty="0">
                <a:latin typeface="Cambria" panose="02040503050406030204" pitchFamily="18" charset="0"/>
                <a:ea typeface="Cambria" panose="02040503050406030204" pitchFamily="18" charset="0"/>
              </a:rPr>
              <a:t> for cell surface proteins essential for the </a:t>
            </a:r>
            <a:r>
              <a:rPr lang="en-US" sz="2000" b="1" dirty="0">
                <a:latin typeface="Cambria" panose="02040503050406030204" pitchFamily="18" charset="0"/>
                <a:ea typeface="Cambria" panose="02040503050406030204" pitchFamily="18" charset="0"/>
              </a:rPr>
              <a:t>adaptive immune system</a:t>
            </a:r>
            <a:r>
              <a:rPr lang="en-US" sz="2000" dirty="0">
                <a:latin typeface="Cambria" panose="02040503050406030204" pitchFamily="18" charset="0"/>
                <a:ea typeface="Cambria" panose="02040503050406030204" pitchFamily="18" charset="0"/>
              </a:rPr>
              <a:t>. </a:t>
            </a:r>
          </a:p>
          <a:p>
            <a:r>
              <a:rPr lang="en-US" sz="2000" dirty="0">
                <a:latin typeface="Cambria" panose="02040503050406030204" pitchFamily="18" charset="0"/>
                <a:ea typeface="Cambria" panose="02040503050406030204" pitchFamily="18" charset="0"/>
              </a:rPr>
              <a:t>These cell surface proteins are </a:t>
            </a:r>
            <a:r>
              <a:rPr lang="en-US" sz="2000" b="1" dirty="0">
                <a:latin typeface="Cambria" panose="02040503050406030204" pitchFamily="18" charset="0"/>
                <a:ea typeface="Cambria" panose="02040503050406030204" pitchFamily="18" charset="0"/>
              </a:rPr>
              <a:t>called MHC molecules.</a:t>
            </a:r>
          </a:p>
          <a:p>
            <a:r>
              <a:rPr lang="en-IN" sz="2000" dirty="0">
                <a:latin typeface="Cambria" panose="02040503050406030204" pitchFamily="18" charset="0"/>
                <a:ea typeface="Cambria" panose="02040503050406030204" pitchFamily="18" charset="0"/>
              </a:rPr>
              <a:t>The function of MHC molecules is to </a:t>
            </a:r>
            <a:r>
              <a:rPr lang="en-IN" sz="2000" b="1" dirty="0">
                <a:latin typeface="Cambria" panose="02040503050406030204" pitchFamily="18" charset="0"/>
                <a:ea typeface="Cambria" panose="02040503050406030204" pitchFamily="18" charset="0"/>
              </a:rPr>
              <a:t>bind peptide fragments </a:t>
            </a:r>
            <a:r>
              <a:rPr lang="en-IN" sz="2000" dirty="0">
                <a:latin typeface="Cambria" panose="02040503050406030204" pitchFamily="18" charset="0"/>
                <a:ea typeface="Cambria" panose="02040503050406030204" pitchFamily="18" charset="0"/>
              </a:rPr>
              <a:t>derived from pathogens and display them on the </a:t>
            </a:r>
            <a:r>
              <a:rPr lang="en-IN" sz="2000" b="1" dirty="0">
                <a:latin typeface="Cambria" panose="02040503050406030204" pitchFamily="18" charset="0"/>
                <a:ea typeface="Cambria" panose="02040503050406030204" pitchFamily="18" charset="0"/>
              </a:rPr>
              <a:t>cell surface for recognition by the appropriate T cells</a:t>
            </a:r>
            <a:r>
              <a:rPr lang="en-IN" sz="2000" dirty="0">
                <a:latin typeface="Cambria" panose="02040503050406030204" pitchFamily="18" charset="0"/>
                <a:ea typeface="Cambria" panose="02040503050406030204" pitchFamily="18" charset="0"/>
              </a:rPr>
              <a:t>.</a:t>
            </a:r>
          </a:p>
          <a:p>
            <a:r>
              <a:rPr lang="en-IN" sz="2000" dirty="0">
                <a:latin typeface="Cambria" panose="02040503050406030204" pitchFamily="18" charset="0"/>
                <a:ea typeface="Cambria" panose="02040503050406030204" pitchFamily="18" charset="0"/>
              </a:rPr>
              <a:t>In humans the MHC is found on Chromosome 6 referred to as the HLA complex </a:t>
            </a:r>
          </a:p>
          <a:p>
            <a:endParaRPr lang="en-IN" sz="2000" dirty="0">
              <a:latin typeface="Cambria" panose="02040503050406030204" pitchFamily="18" charset="0"/>
              <a:ea typeface="Cambria" panose="02040503050406030204" pitchFamily="18" charset="0"/>
            </a:endParaRPr>
          </a:p>
          <a:p>
            <a:endParaRPr lang="en-US" sz="20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14177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E93E0B-A861-6182-3BC0-F553400DA0EC}"/>
              </a:ext>
            </a:extLst>
          </p:cNvPr>
          <p:cNvSpPr>
            <a:spLocks noGrp="1"/>
          </p:cNvSpPr>
          <p:nvPr>
            <p:ph idx="1"/>
          </p:nvPr>
        </p:nvSpPr>
        <p:spPr>
          <a:xfrm>
            <a:off x="1069848" y="819150"/>
            <a:ext cx="10058400" cy="5353050"/>
          </a:xfrm>
        </p:spPr>
        <p:txBody>
          <a:bodyPr/>
          <a:lstStyle/>
          <a:p>
            <a:r>
              <a:rPr lang="en-IN" dirty="0"/>
              <a:t>the peptides that are generated in the cytosol by the proteasome, are translocated into the Rough Endoplasmic Reticulum (RER) by TAP proteins by a process that utilizes </a:t>
            </a:r>
            <a:r>
              <a:rPr lang="en-IN" dirty="0" err="1"/>
              <a:t>hydrolyzed</a:t>
            </a:r>
            <a:r>
              <a:rPr lang="en-IN" dirty="0"/>
              <a:t> ATP. TAP proteins have a high affinity for peptides sizes of 8-10 amino acids, the optimum length for class I MHC binding.</a:t>
            </a:r>
          </a:p>
          <a:p>
            <a:r>
              <a:rPr lang="en-IN" dirty="0"/>
              <a:t>Additionally, TAP proteins </a:t>
            </a:r>
            <a:r>
              <a:rPr lang="en-IN" dirty="0" err="1"/>
              <a:t>favor</a:t>
            </a:r>
            <a:r>
              <a:rPr lang="en-IN" dirty="0"/>
              <a:t> peptides with hydrophobic or basic carboxyl-terminal amino acids, which is the preferred anchor residue for class I MHC molecule, and therefore, TAP is optimized to transport peptides that will interact with class I MHC molecules.</a:t>
            </a:r>
          </a:p>
          <a:p>
            <a:r>
              <a:rPr lang="en-IN" dirty="0"/>
              <a:t>Next, the peptides that are assembled with class I MHC are aided by chaperone molecules that facilitate the folding of polypeptides.</a:t>
            </a:r>
          </a:p>
          <a:p>
            <a:r>
              <a:rPr lang="en-IN" dirty="0"/>
              <a:t>The alpha and beta-2-microglobulin components of the class I MHC molecules are synthesized on the polysomes along the rough endoplasmic reticulum. These components are assembled into a stable class I MHC molecules complex that can exit the RER requiring the presence of a peptide in the binding groove of the class molecule.</a:t>
            </a:r>
          </a:p>
          <a:p>
            <a:endParaRPr lang="en-US" dirty="0"/>
          </a:p>
        </p:txBody>
      </p:sp>
    </p:spTree>
    <p:extLst>
      <p:ext uri="{BB962C8B-B14F-4D97-AF65-F5344CB8AC3E}">
        <p14:creationId xmlns:p14="http://schemas.microsoft.com/office/powerpoint/2010/main" val="2116275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513C06-D1A3-E57C-308B-B2EC64942D16}"/>
              </a:ext>
            </a:extLst>
          </p:cNvPr>
          <p:cNvSpPr>
            <a:spLocks noGrp="1"/>
          </p:cNvSpPr>
          <p:nvPr>
            <p:ph idx="1"/>
          </p:nvPr>
        </p:nvSpPr>
        <p:spPr>
          <a:xfrm>
            <a:off x="1069848" y="933450"/>
            <a:ext cx="10058400" cy="5238750"/>
          </a:xfrm>
        </p:spPr>
        <p:txBody>
          <a:bodyPr>
            <a:normAutofit lnSpcReduction="10000"/>
          </a:bodyPr>
          <a:lstStyle/>
          <a:p>
            <a:pPr algn="l">
              <a:buFont typeface="Arial" panose="020B0604020202020204" pitchFamily="34" charset="0"/>
              <a:buChar char="•"/>
            </a:pPr>
            <a:r>
              <a:rPr lang="en-IN" b="0" i="0" dirty="0">
                <a:solidFill>
                  <a:srgbClr val="000000"/>
                </a:solidFill>
                <a:effectLst/>
                <a:latin typeface="Cambria" panose="02040503050406030204" pitchFamily="18" charset="0"/>
                <a:ea typeface="Cambria" panose="02040503050406030204" pitchFamily="18" charset="0"/>
              </a:rPr>
              <a:t>The first chaperone involved is known as </a:t>
            </a:r>
            <a:r>
              <a:rPr lang="en-IN" b="1" i="0" dirty="0">
                <a:solidFill>
                  <a:srgbClr val="000000"/>
                </a:solidFill>
                <a:effectLst/>
                <a:latin typeface="Cambria" panose="02040503050406030204" pitchFamily="18" charset="0"/>
                <a:ea typeface="Cambria" panose="02040503050406030204" pitchFamily="18" charset="0"/>
              </a:rPr>
              <a:t>calnexin, </a:t>
            </a:r>
            <a:r>
              <a:rPr lang="en-IN" b="0" i="0" dirty="0">
                <a:solidFill>
                  <a:srgbClr val="000000"/>
                </a:solidFill>
                <a:effectLst/>
                <a:latin typeface="Cambria" panose="02040503050406030204" pitchFamily="18" charset="0"/>
                <a:ea typeface="Cambria" panose="02040503050406030204" pitchFamily="18" charset="0"/>
              </a:rPr>
              <a:t>which is a resident membrane protein of the endoplasmic reticulum. Calnexin associates with the class I α chain and promotes its folding. When the Beta-2-microglobulin binds to the α chain, the calnexin is released, and the class I molecule associates with the chaperone calreticulin and with </a:t>
            </a:r>
            <a:r>
              <a:rPr lang="en-IN" b="0" i="0" dirty="0" err="1">
                <a:solidFill>
                  <a:srgbClr val="000000"/>
                </a:solidFill>
                <a:effectLst/>
                <a:latin typeface="Cambria" panose="02040503050406030204" pitchFamily="18" charset="0"/>
                <a:ea typeface="Cambria" panose="02040503050406030204" pitchFamily="18" charset="0"/>
              </a:rPr>
              <a:t>tapasin</a:t>
            </a:r>
            <a:r>
              <a:rPr lang="en-IN" b="0" i="0" dirty="0">
                <a:solidFill>
                  <a:srgbClr val="000000"/>
                </a:solidFill>
                <a:effectLst/>
                <a:latin typeface="Cambria" panose="02040503050406030204" pitchFamily="18" charset="0"/>
                <a:ea typeface="Cambria" panose="02040503050406030204" pitchFamily="18" charset="0"/>
              </a:rPr>
              <a:t>.</a:t>
            </a:r>
          </a:p>
          <a:p>
            <a:pPr algn="l">
              <a:buFont typeface="Arial" panose="020B0604020202020204" pitchFamily="34" charset="0"/>
              <a:buChar char="•"/>
            </a:pPr>
            <a:r>
              <a:rPr lang="en-IN" b="0" i="0" dirty="0" err="1">
                <a:solidFill>
                  <a:srgbClr val="000000"/>
                </a:solidFill>
                <a:effectLst/>
                <a:latin typeface="Cambria" panose="02040503050406030204" pitchFamily="18" charset="0"/>
                <a:ea typeface="Cambria" panose="02040503050406030204" pitchFamily="18" charset="0"/>
              </a:rPr>
              <a:t>Tapasin</a:t>
            </a:r>
            <a:r>
              <a:rPr lang="en-IN" b="0" i="0" dirty="0">
                <a:solidFill>
                  <a:srgbClr val="000000"/>
                </a:solidFill>
                <a:effectLst/>
                <a:latin typeface="Cambria" panose="02040503050406030204" pitchFamily="18" charset="0"/>
                <a:ea typeface="Cambria" panose="02040503050406030204" pitchFamily="18" charset="0"/>
              </a:rPr>
              <a:t> is a TAP-associated protein that brings the TAP transporter into proximity with the class I molecule and allows it to acquire an antigenic peptide. The physical association of the α chain-beta-2-microglobulin heterodimer with the TAP protein promotes peptide capture by the class I molecule before the peptides are exposed to the RER.</a:t>
            </a:r>
          </a:p>
          <a:p>
            <a:pPr algn="l">
              <a:buFont typeface="Arial" panose="020B0604020202020204" pitchFamily="34" charset="0"/>
              <a:buChar char="•"/>
            </a:pPr>
            <a:r>
              <a:rPr lang="en-IN" b="0" i="0" dirty="0">
                <a:solidFill>
                  <a:srgbClr val="000000"/>
                </a:solidFill>
                <a:effectLst/>
                <a:latin typeface="Cambria" panose="02040503050406030204" pitchFamily="18" charset="0"/>
                <a:ea typeface="Cambria" panose="02040503050406030204" pitchFamily="18" charset="0"/>
              </a:rPr>
              <a:t>The peptides not bound by class I molecules are rapidly degraded.</a:t>
            </a:r>
          </a:p>
          <a:p>
            <a:pPr algn="l">
              <a:buFont typeface="Arial" panose="020B0604020202020204" pitchFamily="34" charset="0"/>
              <a:buChar char="•"/>
            </a:pPr>
            <a:r>
              <a:rPr lang="en-IN" b="0" i="0" dirty="0">
                <a:solidFill>
                  <a:srgbClr val="000000"/>
                </a:solidFill>
                <a:effectLst/>
                <a:latin typeface="Cambria" panose="02040503050406030204" pitchFamily="18" charset="0"/>
                <a:ea typeface="Cambria" panose="02040503050406030204" pitchFamily="18" charset="0"/>
              </a:rPr>
              <a:t>After binding, the class I molecule displays increased stability and can dissociate from calreticulin and </a:t>
            </a:r>
            <a:r>
              <a:rPr lang="en-IN" b="0" i="0" dirty="0" err="1">
                <a:solidFill>
                  <a:srgbClr val="000000"/>
                </a:solidFill>
                <a:effectLst/>
                <a:latin typeface="Cambria" panose="02040503050406030204" pitchFamily="18" charset="0"/>
                <a:ea typeface="Cambria" panose="02040503050406030204" pitchFamily="18" charset="0"/>
              </a:rPr>
              <a:t>tapasin</a:t>
            </a:r>
            <a:r>
              <a:rPr lang="en-IN" b="0" i="0" dirty="0">
                <a:solidFill>
                  <a:srgbClr val="000000"/>
                </a:solidFill>
                <a:effectLst/>
                <a:latin typeface="Cambria" panose="02040503050406030204" pitchFamily="18" charset="0"/>
                <a:ea typeface="Cambria" panose="02040503050406030204" pitchFamily="18" charset="0"/>
              </a:rPr>
              <a:t>, exit from the RER, and proceed to the cell surface via the Golgi.</a:t>
            </a:r>
          </a:p>
          <a:p>
            <a:pPr algn="l">
              <a:buFont typeface="Arial" panose="020B0604020202020204" pitchFamily="34" charset="0"/>
              <a:buChar char="•"/>
            </a:pPr>
            <a:r>
              <a:rPr lang="en-IN" b="0" i="0" dirty="0">
                <a:solidFill>
                  <a:srgbClr val="000000"/>
                </a:solidFill>
                <a:effectLst/>
                <a:latin typeface="Cambria" panose="02040503050406030204" pitchFamily="18" charset="0"/>
                <a:ea typeface="Cambria" panose="02040503050406030204" pitchFamily="18" charset="0"/>
              </a:rPr>
              <a:t>An additional chaperone protein, ERp57, associates with calnexin and calreticulin complexes.</a:t>
            </a:r>
          </a:p>
          <a:p>
            <a:r>
              <a:rPr lang="en-IN" b="0" i="0" dirty="0">
                <a:solidFill>
                  <a:srgbClr val="000000"/>
                </a:solidFill>
                <a:effectLst/>
                <a:latin typeface="Cambria" panose="02040503050406030204" pitchFamily="18" charset="0"/>
                <a:ea typeface="Cambria" panose="02040503050406030204" pitchFamily="18" charset="0"/>
              </a:rPr>
              <a:t>The precise role of this resident endoplasmic reticulum protein in the class I peptide assembly and loading process has not yet been defined, but it is thought to contribute to the formation of </a:t>
            </a:r>
            <a:r>
              <a:rPr lang="en-IN" b="0" i="0" dirty="0" err="1">
                <a:solidFill>
                  <a:srgbClr val="000000"/>
                </a:solidFill>
                <a:effectLst/>
                <a:latin typeface="Cambria" panose="02040503050406030204" pitchFamily="18" charset="0"/>
                <a:ea typeface="Cambria" panose="02040503050406030204" pitchFamily="18" charset="0"/>
              </a:rPr>
              <a:t>disulfide</a:t>
            </a:r>
            <a:r>
              <a:rPr lang="en-IN" b="0" i="0" dirty="0">
                <a:solidFill>
                  <a:srgbClr val="000000"/>
                </a:solidFill>
                <a:effectLst/>
                <a:latin typeface="Cambria" panose="02040503050406030204" pitchFamily="18" charset="0"/>
                <a:ea typeface="Cambria" panose="02040503050406030204" pitchFamily="18" charset="0"/>
              </a:rPr>
              <a:t> bonds during the maturation of class I chains.</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75972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FDA6F-4F26-1AF4-09FE-6CE85F8B9D05}"/>
              </a:ext>
            </a:extLst>
          </p:cNvPr>
          <p:cNvSpPr>
            <a:spLocks noGrp="1"/>
          </p:cNvSpPr>
          <p:nvPr>
            <p:ph type="title"/>
          </p:nvPr>
        </p:nvSpPr>
        <p:spPr/>
        <p:txBody>
          <a:bodyPr/>
          <a:lstStyle/>
          <a:p>
            <a:r>
              <a:rPr lang="en-US" dirty="0"/>
              <a:t>Endocytic Pathway: Exogenous antigen</a:t>
            </a:r>
          </a:p>
        </p:txBody>
      </p:sp>
      <p:sp>
        <p:nvSpPr>
          <p:cNvPr id="3" name="Content Placeholder 2">
            <a:extLst>
              <a:ext uri="{FF2B5EF4-FFF2-40B4-BE49-F238E27FC236}">
                <a16:creationId xmlns:a16="http://schemas.microsoft.com/office/drawing/2014/main" id="{3CB467E4-104C-FABE-480B-EA74A57882AE}"/>
              </a:ext>
            </a:extLst>
          </p:cNvPr>
          <p:cNvSpPr>
            <a:spLocks noGrp="1"/>
          </p:cNvSpPr>
          <p:nvPr>
            <p:ph idx="1"/>
          </p:nvPr>
        </p:nvSpPr>
        <p:spPr/>
        <p:txBody>
          <a:bodyPr>
            <a:normAutofit fontScale="77500" lnSpcReduction="20000"/>
          </a:bodyPr>
          <a:lstStyle/>
          <a:p>
            <a:r>
              <a:rPr lang="en-IN" b="0" i="0" dirty="0">
                <a:solidFill>
                  <a:srgbClr val="000000"/>
                </a:solidFill>
                <a:effectLst/>
                <a:latin typeface="Cambria" panose="02040503050406030204" pitchFamily="18" charset="0"/>
                <a:ea typeface="Cambria" panose="02040503050406030204" pitchFamily="18" charset="0"/>
              </a:rPr>
              <a:t>Antigen-presenting cells can internalize antigen by phagocytosis, endocytosis, or both. Macrophages internalize antigen by both phagocytosis and endocytosis. Most of the other APCs are poorly phagocytic and can only internalize the antigen by pinocytosis or endocytosis, whereas most other APCs are not phagocytic and therefore they internalize the exogenous antigen only by endocytosis of by pinocytosis. B-cells which are also APCs internalizes the antigen effectively by receptor-mediated endocytosis using antigen-specific membrane antibody receptors.</a:t>
            </a:r>
          </a:p>
          <a:p>
            <a:r>
              <a:rPr lang="en-IN" dirty="0">
                <a:latin typeface="Cambria" panose="02040503050406030204" pitchFamily="18" charset="0"/>
                <a:ea typeface="Cambria" panose="02040503050406030204" pitchFamily="18" charset="0"/>
              </a:rPr>
              <a:t>When the exogenous antigen is internalized, it is degraded into peptides in the compartments of the endocytic processing pathway.</a:t>
            </a:r>
          </a:p>
          <a:p>
            <a:r>
              <a:rPr lang="en-IN" dirty="0">
                <a:latin typeface="Cambria" panose="02040503050406030204" pitchFamily="18" charset="0"/>
                <a:ea typeface="Cambria" panose="02040503050406030204" pitchFamily="18" charset="0"/>
              </a:rPr>
              <a:t>The breaking down of antigens into peptides takes 1-3 hours to transverse the endocytic pathway and appear at the cell surface in the form of a peptide-class II MHC complex.</a:t>
            </a:r>
          </a:p>
          <a:p>
            <a:r>
              <a:rPr lang="en-IN" dirty="0">
                <a:latin typeface="Cambria" panose="02040503050406030204" pitchFamily="18" charset="0"/>
                <a:ea typeface="Cambria" panose="02040503050406030204" pitchFamily="18" charset="0"/>
              </a:rPr>
              <a:t>In this pathway, three acidic compartments: early endosome (pH 6.0-6.5), late endosome or </a:t>
            </a:r>
            <a:r>
              <a:rPr lang="en-IN" dirty="0" err="1">
                <a:latin typeface="Cambria" panose="02040503050406030204" pitchFamily="18" charset="0"/>
                <a:ea typeface="Cambria" panose="02040503050406030204" pitchFamily="18" charset="0"/>
              </a:rPr>
              <a:t>endolysosomes</a:t>
            </a:r>
            <a:r>
              <a:rPr lang="en-IN" dirty="0">
                <a:latin typeface="Cambria" panose="02040503050406030204" pitchFamily="18" charset="0"/>
                <a:ea typeface="Cambria" panose="02040503050406030204" pitchFamily="18" charset="0"/>
              </a:rPr>
              <a:t> (pH 5.0-6.0); and lysosomes (pH 4.5-5.0). The internalized antigen moves from the early to late endosomes and later to the lysosomes where they encounter the hydrolytic enzyme, with a decreasing pH in each compartment.</a:t>
            </a:r>
          </a:p>
          <a:p>
            <a:r>
              <a:rPr lang="en-IN" dirty="0">
                <a:latin typeface="Cambria" panose="02040503050406030204" pitchFamily="18" charset="0"/>
                <a:ea typeface="Cambria" panose="02040503050406030204" pitchFamily="18" charset="0"/>
              </a:rPr>
              <a:t>the lysosomes have a unique collection of 40 acid-dependent hydrolases including proteases, nucleases, glycosidases,  lipases, phospholipases, and phosphatases. Within the compartments of the endocytic pathway, the antigen is degraded into oligopeptide made up of 13-18 residues, that bind to class II MHC molecule. The hydrolytic enzymes are active in low Ph, they inhibit antigen processing chemical agents that may increase the compartment pH and that of protease inhibitors.</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44426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A8668A-9B9B-CB85-5C3E-9C0E33F83572}"/>
              </a:ext>
            </a:extLst>
          </p:cNvPr>
          <p:cNvSpPr>
            <a:spLocks noGrp="1"/>
          </p:cNvSpPr>
          <p:nvPr>
            <p:ph idx="1"/>
          </p:nvPr>
        </p:nvSpPr>
        <p:spPr>
          <a:xfrm>
            <a:off x="1069848" y="1085850"/>
            <a:ext cx="10058400" cy="5086350"/>
          </a:xfrm>
        </p:spPr>
        <p:txBody>
          <a:bodyPr/>
          <a:lstStyle/>
          <a:p>
            <a:pPr algn="l">
              <a:buFont typeface="Arial" panose="020B0604020202020204" pitchFamily="34" charset="0"/>
              <a:buChar char="•"/>
            </a:pPr>
            <a:r>
              <a:rPr lang="en-IN" b="0" i="0" dirty="0">
                <a:solidFill>
                  <a:srgbClr val="000000"/>
                </a:solidFill>
                <a:effectLst/>
                <a:latin typeface="Cambria" panose="02040503050406030204" pitchFamily="18" charset="0"/>
                <a:ea typeface="Cambria" panose="02040503050406030204" pitchFamily="18" charset="0"/>
              </a:rPr>
              <a:t>Movement of the peptides from one compartment to the next has been associated with small transport vesicles.</a:t>
            </a:r>
          </a:p>
          <a:p>
            <a:pPr algn="l">
              <a:buFont typeface="Arial" panose="020B0604020202020204" pitchFamily="34" charset="0"/>
              <a:buChar char="•"/>
            </a:pPr>
            <a:r>
              <a:rPr lang="en-IN" b="0" i="0" dirty="0">
                <a:solidFill>
                  <a:srgbClr val="000000"/>
                </a:solidFill>
                <a:effectLst/>
                <a:latin typeface="Cambria" panose="02040503050406030204" pitchFamily="18" charset="0"/>
                <a:ea typeface="Cambria" panose="02040503050406030204" pitchFamily="18" charset="0"/>
              </a:rPr>
              <a:t>After getting to the final compartments, they return to the cell periphery fusing with the plasma membrane, enabling the recycling of surface receptors.</a:t>
            </a:r>
          </a:p>
          <a:p>
            <a:pPr algn="l">
              <a:buFont typeface="Arial" panose="020B0604020202020204" pitchFamily="34" charset="0"/>
              <a:buChar char="•"/>
            </a:pPr>
            <a:r>
              <a:rPr lang="en-IN" b="0" i="0" dirty="0">
                <a:solidFill>
                  <a:srgbClr val="000000"/>
                </a:solidFill>
                <a:effectLst/>
                <a:latin typeface="Cambria" panose="02040503050406030204" pitchFamily="18" charset="0"/>
                <a:ea typeface="Cambria" panose="02040503050406030204" pitchFamily="18" charset="0"/>
              </a:rPr>
              <a:t>The antigen-presenting cells express both MHCI and MHC II molecules, therefore to prevent binding of MHC II to the same set of antigenic peptides as those of class I MHC, some mechanisms must exist to prevent this.</a:t>
            </a:r>
          </a:p>
          <a:p>
            <a:pPr algn="l">
              <a:buFont typeface="Arial" panose="020B0604020202020204" pitchFamily="34" charset="0"/>
              <a:buChar char="•"/>
            </a:pPr>
            <a:r>
              <a:rPr lang="en-IN" b="0" i="0" dirty="0">
                <a:solidFill>
                  <a:srgbClr val="000000"/>
                </a:solidFill>
                <a:effectLst/>
                <a:latin typeface="Cambria" panose="02040503050406030204" pitchFamily="18" charset="0"/>
                <a:ea typeface="Cambria" panose="02040503050406030204" pitchFamily="18" charset="0"/>
              </a:rPr>
              <a:t>When the MHC II has been synthesized within the RER, three pairs of class II chains associate with a preassembled trimer of a protein known as an </a:t>
            </a:r>
            <a:r>
              <a:rPr lang="en-IN" b="1" i="0" dirty="0">
                <a:solidFill>
                  <a:srgbClr val="000000"/>
                </a:solidFill>
                <a:effectLst/>
                <a:latin typeface="Cambria" panose="02040503050406030204" pitchFamily="18" charset="0"/>
                <a:ea typeface="Cambria" panose="02040503050406030204" pitchFamily="18" charset="0"/>
              </a:rPr>
              <a:t>invariant chain</a:t>
            </a:r>
            <a:r>
              <a:rPr lang="en-IN" b="0" i="0" dirty="0">
                <a:solidFill>
                  <a:srgbClr val="000000"/>
                </a:solidFill>
                <a:effectLst/>
                <a:latin typeface="Cambria" panose="02040503050406030204" pitchFamily="18" charset="0"/>
                <a:ea typeface="Cambria" panose="02040503050406030204" pitchFamily="18" charset="0"/>
              </a:rPr>
              <a:t> (</a:t>
            </a:r>
            <a:r>
              <a:rPr lang="en-IN" b="0" i="0" dirty="0" err="1">
                <a:solidFill>
                  <a:srgbClr val="000000"/>
                </a:solidFill>
                <a:effectLst/>
                <a:latin typeface="Cambria" panose="02040503050406030204" pitchFamily="18" charset="0"/>
                <a:ea typeface="Cambria" panose="02040503050406030204" pitchFamily="18" charset="0"/>
              </a:rPr>
              <a:t>Ii</a:t>
            </a:r>
            <a:r>
              <a:rPr lang="en-IN" b="0" i="0" dirty="0">
                <a:solidFill>
                  <a:srgbClr val="000000"/>
                </a:solidFill>
                <a:effectLst/>
                <a:latin typeface="Cambria" panose="02040503050406030204" pitchFamily="18" charset="0"/>
                <a:ea typeface="Cambria" panose="02040503050406030204" pitchFamily="18" charset="0"/>
              </a:rPr>
              <a:t>, CD74). The trimeric protein interacts with the peptide-binding cleft of the class II MHC molecules, preventing any endogenously derived peptides from binding to the cleft while the MHC class II remains within the RER.</a:t>
            </a:r>
          </a:p>
          <a:p>
            <a:pPr algn="l">
              <a:buFont typeface="Arial" panose="020B0604020202020204" pitchFamily="34" charset="0"/>
              <a:buChar char="•"/>
            </a:pPr>
            <a:r>
              <a:rPr lang="en-IN" b="0" i="0" dirty="0">
                <a:solidFill>
                  <a:srgbClr val="000000"/>
                </a:solidFill>
                <a:effectLst/>
                <a:latin typeface="Cambria" panose="02040503050406030204" pitchFamily="18" charset="0"/>
                <a:ea typeface="Cambria" panose="02040503050406030204" pitchFamily="18" charset="0"/>
              </a:rPr>
              <a:t>The invariant chain is also involved in the folding of class II MHC and its chains, the exit from the RER, and routing it to the endocytic processing pathway from the trans-Golgi network into the endocytic vesicles.</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80577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45E5B2-243A-5D6C-AECA-C0AB5AF2C7B2}"/>
              </a:ext>
            </a:extLst>
          </p:cNvPr>
          <p:cNvSpPr>
            <a:spLocks noGrp="1"/>
          </p:cNvSpPr>
          <p:nvPr>
            <p:ph idx="1"/>
          </p:nvPr>
        </p:nvSpPr>
        <p:spPr>
          <a:xfrm>
            <a:off x="1069848" y="1028700"/>
            <a:ext cx="10058400" cy="5143500"/>
          </a:xfrm>
        </p:spPr>
        <p:txBody>
          <a:bodyPr>
            <a:normAutofit fontScale="92500" lnSpcReduction="20000"/>
          </a:bodyPr>
          <a:lstStyle/>
          <a:p>
            <a:pPr algn="l">
              <a:buFont typeface="Arial" panose="020B0604020202020204" pitchFamily="34" charset="0"/>
              <a:buChar char="•"/>
            </a:pPr>
            <a:r>
              <a:rPr lang="en-IN" b="0" i="0" dirty="0">
                <a:solidFill>
                  <a:srgbClr val="000000"/>
                </a:solidFill>
                <a:effectLst/>
                <a:latin typeface="Cambria" panose="02040503050406030204" pitchFamily="18" charset="0"/>
                <a:ea typeface="Cambria" panose="02040503050406030204" pitchFamily="18" charset="0"/>
              </a:rPr>
              <a:t>Secondly, the peptides assemble with class II MHC molecule by displacing CLIP (Class-II associated invariant chain peptide). Most of class II MHC-invariant chain complexes are transported from the RER where they are formed through the Golgi complex and trans-Golgi network, and then through the endocytic pathway, moving from early endosomes to late endosomes then finally to the lysosomes.</a:t>
            </a:r>
          </a:p>
          <a:p>
            <a:pPr algn="l">
              <a:buFont typeface="Arial" panose="020B0604020202020204" pitchFamily="34" charset="0"/>
              <a:buChar char="•"/>
            </a:pPr>
            <a:r>
              <a:rPr lang="en-IN" b="0" i="0" dirty="0">
                <a:solidFill>
                  <a:srgbClr val="000000"/>
                </a:solidFill>
                <a:effectLst/>
                <a:latin typeface="Cambria" panose="02040503050406030204" pitchFamily="18" charset="0"/>
                <a:ea typeface="Cambria" panose="02040503050406030204" pitchFamily="18" charset="0"/>
              </a:rPr>
              <a:t>This increases the proteolytic activity from each compartment to the next.</a:t>
            </a:r>
          </a:p>
          <a:p>
            <a:pPr algn="l">
              <a:buFont typeface="Arial" panose="020B0604020202020204" pitchFamily="34" charset="0"/>
              <a:buChar char="•"/>
            </a:pPr>
            <a:r>
              <a:rPr lang="en-IN" b="0" i="0" dirty="0">
                <a:solidFill>
                  <a:srgbClr val="000000"/>
                </a:solidFill>
                <a:effectLst/>
                <a:latin typeface="Cambria" panose="02040503050406030204" pitchFamily="18" charset="0"/>
                <a:ea typeface="Cambria" panose="02040503050406030204" pitchFamily="18" charset="0"/>
              </a:rPr>
              <a:t>This causes the degradation of the invariant chain gradually, leaving a short fragment of the invariant chain known as the CLIP (Class II-associated invariant chain peptide) that remains bound to the class II molecule after the invariant chain has been cleaved with the endosomal compartment.</a:t>
            </a:r>
          </a:p>
          <a:p>
            <a:pPr algn="l">
              <a:buFont typeface="Arial" panose="020B0604020202020204" pitchFamily="34" charset="0"/>
              <a:buChar char="•"/>
            </a:pPr>
            <a:r>
              <a:rPr lang="en-IN" b="0" i="0" dirty="0">
                <a:solidFill>
                  <a:srgbClr val="000000"/>
                </a:solidFill>
                <a:effectLst/>
                <a:latin typeface="Cambria" panose="02040503050406030204" pitchFamily="18" charset="0"/>
                <a:ea typeface="Cambria" panose="02040503050406030204" pitchFamily="18" charset="0"/>
              </a:rPr>
              <a:t>CLIP occupies the peptide-binding groove of the class II MHC molecule, preventing premature binding of the antigenic peptide. HLA-DM molecule </a:t>
            </a:r>
            <a:r>
              <a:rPr lang="en-IN" b="0" i="0" dirty="0" err="1">
                <a:solidFill>
                  <a:srgbClr val="000000"/>
                </a:solidFill>
                <a:effectLst/>
                <a:latin typeface="Cambria" panose="02040503050406030204" pitchFamily="18" charset="0"/>
                <a:ea typeface="Cambria" panose="02040503050406030204" pitchFamily="18" charset="0"/>
              </a:rPr>
              <a:t>catalyzes</a:t>
            </a:r>
            <a:r>
              <a:rPr lang="en-IN" b="0" i="0" dirty="0">
                <a:solidFill>
                  <a:srgbClr val="000000"/>
                </a:solidFill>
                <a:effectLst/>
                <a:latin typeface="Cambria" panose="02040503050406030204" pitchFamily="18" charset="0"/>
                <a:ea typeface="Cambria" panose="02040503050406030204" pitchFamily="18" charset="0"/>
              </a:rPr>
              <a:t> the exchange of CLIP with the antigenic peptides. It is found in mammalian cells, mice, and rabbits. HLA-DM is neoclassical and nonpolymorphic.</a:t>
            </a:r>
          </a:p>
          <a:p>
            <a:pPr algn="l">
              <a:buFont typeface="Arial" panose="020B0604020202020204" pitchFamily="34" charset="0"/>
              <a:buChar char="•"/>
            </a:pPr>
            <a:r>
              <a:rPr lang="en-IN" b="0" i="0" dirty="0">
                <a:solidFill>
                  <a:srgbClr val="000000"/>
                </a:solidFill>
                <a:effectLst/>
                <a:latin typeface="Cambria" panose="02040503050406030204" pitchFamily="18" charset="0"/>
                <a:ea typeface="Cambria" panose="02040503050406030204" pitchFamily="18" charset="0"/>
              </a:rPr>
              <a:t>When the HLA-DM and class II CLIP complex react, it facilitates the exchange of CLIP for another peptide but in the presence of HLA-DO, it can bind to HLA-DM reducing the efficiency of the exchange reaction.</a:t>
            </a:r>
          </a:p>
          <a:p>
            <a:r>
              <a:rPr lang="en-IN" b="0" i="0" dirty="0">
                <a:solidFill>
                  <a:srgbClr val="000000"/>
                </a:solidFill>
                <a:effectLst/>
                <a:latin typeface="Cambria" panose="02040503050406030204" pitchFamily="18" charset="0"/>
                <a:ea typeface="Cambria" panose="02040503050406030204" pitchFamily="18" charset="0"/>
              </a:rPr>
              <a:t>The HLA-DO which has a similar structure as that of HLA-DM helps to modulate the function of HLA-DM, however, the function is obscure.</a:t>
            </a:r>
          </a:p>
        </p:txBody>
      </p:sp>
    </p:spTree>
    <p:extLst>
      <p:ext uri="{BB962C8B-B14F-4D97-AF65-F5344CB8AC3E}">
        <p14:creationId xmlns:p14="http://schemas.microsoft.com/office/powerpoint/2010/main" val="2631768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44ED3-F779-0E75-B325-A4EECEB0A00B}"/>
              </a:ext>
            </a:extLst>
          </p:cNvPr>
          <p:cNvSpPr>
            <a:spLocks noGrp="1"/>
          </p:cNvSpPr>
          <p:nvPr>
            <p:ph type="title"/>
          </p:nvPr>
        </p:nvSpPr>
        <p:spPr/>
        <p:txBody>
          <a:bodyPr/>
          <a:lstStyle/>
          <a:p>
            <a:r>
              <a:rPr lang="en-US" dirty="0"/>
              <a:t>Function of HLA molecules</a:t>
            </a:r>
          </a:p>
        </p:txBody>
      </p:sp>
      <p:sp>
        <p:nvSpPr>
          <p:cNvPr id="3" name="Content Placeholder 2">
            <a:extLst>
              <a:ext uri="{FF2B5EF4-FFF2-40B4-BE49-F238E27FC236}">
                <a16:creationId xmlns:a16="http://schemas.microsoft.com/office/drawing/2014/main" id="{BA5FB370-C24F-9DC6-C080-5301F158952C}"/>
              </a:ext>
            </a:extLst>
          </p:cNvPr>
          <p:cNvSpPr>
            <a:spLocks noGrp="1"/>
          </p:cNvSpPr>
          <p:nvPr>
            <p:ph idx="1"/>
          </p:nvPr>
        </p:nvSpPr>
        <p:spPr/>
        <p:txBody>
          <a:bodyPr>
            <a:normAutofit fontScale="70000" lnSpcReduction="20000"/>
          </a:bodyPr>
          <a:lstStyle/>
          <a:p>
            <a:r>
              <a:rPr lang="en-US" dirty="0"/>
              <a:t>• Antigen presentation</a:t>
            </a:r>
          </a:p>
          <a:p>
            <a:r>
              <a:rPr lang="en-US" dirty="0"/>
              <a:t>– process ： endogenous antigen and exogenous</a:t>
            </a:r>
          </a:p>
          <a:p>
            <a:r>
              <a:rPr lang="en-US" dirty="0"/>
              <a:t>antigen</a:t>
            </a:r>
          </a:p>
          <a:p>
            <a:r>
              <a:rPr lang="en-US" dirty="0"/>
              <a:t>– presentation recognize MHC: peptide complex</a:t>
            </a:r>
          </a:p>
          <a:p>
            <a:r>
              <a:rPr lang="en-US" dirty="0"/>
              <a:t>(double recognition)</a:t>
            </a:r>
          </a:p>
          <a:p>
            <a:r>
              <a:rPr lang="en-US" dirty="0"/>
              <a:t>– MHC restriction of T cell: Any individual’s T cells</a:t>
            </a:r>
          </a:p>
          <a:p>
            <a:r>
              <a:rPr lang="en-US" dirty="0"/>
              <a:t>respond to a specific MHC allele expressed by that</a:t>
            </a:r>
          </a:p>
          <a:p>
            <a:r>
              <a:rPr lang="en-US" dirty="0"/>
              <a:t>individual, that is to “self” MHC</a:t>
            </a:r>
          </a:p>
          <a:p>
            <a:r>
              <a:rPr lang="en-US" dirty="0"/>
              <a:t>• others</a:t>
            </a:r>
          </a:p>
          <a:p>
            <a:r>
              <a:rPr lang="en-US" dirty="0"/>
              <a:t>– Genetically regulator of immune response, so to</a:t>
            </a:r>
          </a:p>
          <a:p>
            <a:r>
              <a:rPr lang="en-US" dirty="0"/>
              <a:t>predispose individuals to particular susceptibility or</a:t>
            </a:r>
          </a:p>
          <a:p>
            <a:r>
              <a:rPr lang="en-US" dirty="0"/>
              <a:t>disorders</a:t>
            </a:r>
          </a:p>
          <a:p>
            <a:r>
              <a:rPr lang="en-US" dirty="0"/>
              <a:t>– Immune regulation</a:t>
            </a:r>
          </a:p>
          <a:p>
            <a:endParaRPr lang="en-US" dirty="0"/>
          </a:p>
        </p:txBody>
      </p:sp>
    </p:spTree>
    <p:extLst>
      <p:ext uri="{BB962C8B-B14F-4D97-AF65-F5344CB8AC3E}">
        <p14:creationId xmlns:p14="http://schemas.microsoft.com/office/powerpoint/2010/main" val="3724110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ifference Between MHC Class 1 and 2 - Comparison Summary">
            <a:extLst>
              <a:ext uri="{FF2B5EF4-FFF2-40B4-BE49-F238E27FC236}">
                <a16:creationId xmlns:a16="http://schemas.microsoft.com/office/drawing/2014/main" id="{3BC66C6A-66EE-BC94-C75A-660CEEEE15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3522"/>
          <a:stretch/>
        </p:blipFill>
        <p:spPr bwMode="auto">
          <a:xfrm>
            <a:off x="358498" y="2053687"/>
            <a:ext cx="3399766" cy="275876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ifference Between MHC Class 1 and 2 - Comparison Summary">
            <a:extLst>
              <a:ext uri="{FF2B5EF4-FFF2-40B4-BE49-F238E27FC236}">
                <a16:creationId xmlns:a16="http://schemas.microsoft.com/office/drawing/2014/main" id="{FE884D49-B023-5B5B-56B4-C6D79C9FDAC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981" b="29560"/>
          <a:stretch/>
        </p:blipFill>
        <p:spPr bwMode="auto">
          <a:xfrm>
            <a:off x="3916684" y="2053687"/>
            <a:ext cx="3706511" cy="275876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Difference Between MHC Class 1 and 2 - Comparison Summary">
            <a:extLst>
              <a:ext uri="{FF2B5EF4-FFF2-40B4-BE49-F238E27FC236}">
                <a16:creationId xmlns:a16="http://schemas.microsoft.com/office/drawing/2014/main" id="{F2B18F70-A827-7FA4-BA87-DBE9C9498A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734"/>
          <a:stretch/>
        </p:blipFill>
        <p:spPr bwMode="auto">
          <a:xfrm>
            <a:off x="7781615" y="2053687"/>
            <a:ext cx="4237529" cy="2758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158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EBEE0BCF-D833-303A-86AC-91E670082624}"/>
              </a:ext>
            </a:extLst>
          </p:cNvPr>
          <p:cNvSpPr>
            <a:spLocks noGrp="1" noChangeArrowheads="1"/>
          </p:cNvSpPr>
          <p:nvPr>
            <p:ph type="title"/>
          </p:nvPr>
        </p:nvSpPr>
        <p:spPr>
          <a:xfrm>
            <a:off x="1790700" y="571500"/>
            <a:ext cx="8610600" cy="1143000"/>
          </a:xfrm>
        </p:spPr>
        <p:txBody>
          <a:bodyPr>
            <a:normAutofit fontScale="90000"/>
          </a:bodyPr>
          <a:lstStyle/>
          <a:p>
            <a:pPr algn="l"/>
            <a:r>
              <a:rPr lang="en-US" altLang="en-US" dirty="0"/>
              <a:t>What are the genetic mechanisms?</a:t>
            </a:r>
            <a:endParaRPr lang="en-US" altLang="en-US" sz="3600" dirty="0">
              <a:latin typeface="Arial" panose="020B0604020202020204" pitchFamily="34" charset="0"/>
            </a:endParaRPr>
          </a:p>
        </p:txBody>
      </p:sp>
      <p:sp>
        <p:nvSpPr>
          <p:cNvPr id="12291" name="Rectangle 3">
            <a:extLst>
              <a:ext uri="{FF2B5EF4-FFF2-40B4-BE49-F238E27FC236}">
                <a16:creationId xmlns:a16="http://schemas.microsoft.com/office/drawing/2014/main" id="{9A91BB9A-703F-38DF-08F7-E3E5508898B7}"/>
              </a:ext>
            </a:extLst>
          </p:cNvPr>
          <p:cNvSpPr>
            <a:spLocks noGrp="1" noChangeArrowheads="1"/>
          </p:cNvSpPr>
          <p:nvPr>
            <p:ph type="body" idx="1"/>
          </p:nvPr>
        </p:nvSpPr>
        <p:spPr>
          <a:xfrm>
            <a:off x="1790700" y="2095500"/>
            <a:ext cx="8915400" cy="2667000"/>
          </a:xfrm>
        </p:spPr>
        <p:txBody>
          <a:bodyPr>
            <a:noAutofit/>
          </a:bodyPr>
          <a:lstStyle/>
          <a:p>
            <a:pPr>
              <a:spcBef>
                <a:spcPts val="1000"/>
              </a:spcBef>
              <a:spcAft>
                <a:spcPts val="200"/>
              </a:spcAft>
              <a:buFont typeface="Wingdings" pitchFamily="2" charset="2"/>
              <a:buNone/>
            </a:pPr>
            <a:r>
              <a:rPr lang="en-US" altLang="en-US" dirty="0">
                <a:latin typeface="Cambria" panose="02040503050406030204" pitchFamily="18" charset="0"/>
                <a:ea typeface="Cambria" panose="02040503050406030204" pitchFamily="18" charset="0"/>
              </a:rPr>
              <a:t>Nota bene:  whatever are the genetic mechanisms, they must account for the huge diversity of “haplotypes”</a:t>
            </a:r>
          </a:p>
          <a:p>
            <a:pPr>
              <a:spcBef>
                <a:spcPts val="1000"/>
              </a:spcBef>
              <a:spcAft>
                <a:spcPts val="200"/>
              </a:spcAft>
              <a:buFont typeface="Wingdings" pitchFamily="2" charset="2"/>
              <a:buNone/>
            </a:pPr>
            <a:r>
              <a:rPr lang="en-US" altLang="en-US" dirty="0">
                <a:latin typeface="Cambria" panose="02040503050406030204" pitchFamily="18" charset="0"/>
                <a:ea typeface="Cambria" panose="02040503050406030204" pitchFamily="18" charset="0"/>
              </a:rPr>
              <a:t>“Haplotype”:  “the set of alleles of linked genes present on one parental chromosome…”   cf. synteny</a:t>
            </a:r>
          </a:p>
          <a:p>
            <a:pPr>
              <a:spcBef>
                <a:spcPts val="1000"/>
              </a:spcBef>
              <a:spcAft>
                <a:spcPts val="200"/>
              </a:spcAft>
              <a:buFont typeface="Wingdings" pitchFamily="2" charset="2"/>
              <a:buNone/>
            </a:pPr>
            <a:r>
              <a:rPr lang="en-US" altLang="en-US" dirty="0">
                <a:latin typeface="Cambria" panose="02040503050406030204" pitchFamily="18" charset="0"/>
                <a:ea typeface="Cambria" panose="02040503050406030204" pitchFamily="18" charset="0"/>
              </a:rPr>
              <a:t>“Synteny”:  the association of genes in a distinct region of a chromosome</a:t>
            </a:r>
          </a:p>
          <a:p>
            <a:pPr>
              <a:spcBef>
                <a:spcPts val="1000"/>
              </a:spcBef>
              <a:spcAft>
                <a:spcPts val="200"/>
              </a:spcAft>
              <a:buFont typeface="Wingdings" pitchFamily="2" charset="2"/>
              <a:buNone/>
            </a:pPr>
            <a:endParaRPr lang="en-US" altLang="en-US" dirty="0">
              <a:latin typeface="Cambria" panose="02040503050406030204" pitchFamily="18" charset="0"/>
              <a:ea typeface="Cambria" panose="02040503050406030204" pitchFamily="18" charset="0"/>
            </a:endParaRPr>
          </a:p>
          <a:p>
            <a:pPr>
              <a:spcBef>
                <a:spcPts val="1000"/>
              </a:spcBef>
              <a:spcAft>
                <a:spcPts val="200"/>
              </a:spcAft>
              <a:buNone/>
            </a:pPr>
            <a:r>
              <a:rPr lang="en-US" altLang="en-US" dirty="0" err="1">
                <a:latin typeface="Cambria" panose="02040503050406030204" pitchFamily="18" charset="0"/>
                <a:ea typeface="Cambria" panose="02040503050406030204" pitchFamily="18" charset="0"/>
              </a:rPr>
              <a:t>Polygenecity</a:t>
            </a:r>
            <a:endParaRPr lang="en-US" altLang="en-US" dirty="0">
              <a:latin typeface="Cambria" panose="02040503050406030204" pitchFamily="18" charset="0"/>
              <a:ea typeface="Cambria" panose="02040503050406030204" pitchFamily="18" charset="0"/>
            </a:endParaRPr>
          </a:p>
          <a:p>
            <a:pPr>
              <a:spcBef>
                <a:spcPts val="1000"/>
              </a:spcBef>
              <a:spcAft>
                <a:spcPts val="200"/>
              </a:spcAft>
              <a:buNone/>
            </a:pPr>
            <a:r>
              <a:rPr lang="en-US" altLang="en-US" dirty="0">
                <a:latin typeface="Cambria" panose="02040503050406030204" pitchFamily="18" charset="0"/>
                <a:ea typeface="Cambria" panose="02040503050406030204" pitchFamily="18" charset="0"/>
              </a:rPr>
              <a:t>Polymorphism</a:t>
            </a:r>
          </a:p>
          <a:p>
            <a:pPr>
              <a:spcBef>
                <a:spcPts val="1000"/>
              </a:spcBef>
              <a:spcAft>
                <a:spcPts val="200"/>
              </a:spcAft>
              <a:buNone/>
            </a:pPr>
            <a:r>
              <a:rPr lang="en-US" altLang="en-US" dirty="0">
                <a:latin typeface="Cambria" panose="02040503050406030204" pitchFamily="18" charset="0"/>
                <a:ea typeface="Cambria" panose="02040503050406030204" pitchFamily="18" charset="0"/>
              </a:rPr>
              <a:t>Co-dominance</a:t>
            </a:r>
          </a:p>
          <a:p>
            <a:pPr>
              <a:spcBef>
                <a:spcPts val="1000"/>
              </a:spcBef>
              <a:spcAft>
                <a:spcPts val="200"/>
              </a:spcAft>
              <a:buNone/>
            </a:pPr>
            <a:r>
              <a:rPr lang="en-US" altLang="en-US" dirty="0">
                <a:latin typeface="Cambria" panose="02040503050406030204" pitchFamily="18" charset="0"/>
                <a:ea typeface="Cambria" panose="02040503050406030204" pitchFamily="18" charset="0"/>
              </a:rPr>
              <a:t>Linkage disequilibrium</a:t>
            </a:r>
          </a:p>
          <a:p>
            <a:pPr>
              <a:spcBef>
                <a:spcPts val="1000"/>
              </a:spcBef>
              <a:spcAft>
                <a:spcPts val="200"/>
              </a:spcAft>
              <a:buFont typeface="Wingdings" pitchFamily="2" charset="2"/>
              <a:buNone/>
            </a:pPr>
            <a:endParaRPr lang="en-US" altLang="en-US" dirty="0">
              <a:latin typeface="Cambria" panose="02040503050406030204" pitchFamily="18" charset="0"/>
              <a:ea typeface="Cambria" panose="02040503050406030204" pitchFamily="18" charset="0"/>
            </a:endParaRPr>
          </a:p>
          <a:p>
            <a:pPr>
              <a:spcBef>
                <a:spcPts val="1000"/>
              </a:spcBef>
              <a:spcAft>
                <a:spcPts val="200"/>
              </a:spcAft>
              <a:buFont typeface="Wingdings" pitchFamily="2" charset="2"/>
              <a:buNone/>
            </a:pPr>
            <a:endParaRPr lang="en-US" altLang="en-US" dirty="0">
              <a:latin typeface="Cambria" panose="02040503050406030204" pitchFamily="18" charset="0"/>
              <a:ea typeface="Cambria" panose="02040503050406030204" pitchFamily="18" charset="0"/>
            </a:endParaRPr>
          </a:p>
          <a:p>
            <a:pPr>
              <a:spcBef>
                <a:spcPts val="1000"/>
              </a:spcBef>
              <a:spcAft>
                <a:spcPts val="200"/>
              </a:spcAft>
              <a:buFont typeface="Wingdings" pitchFamily="2" charset="2"/>
              <a:buNone/>
            </a:pPr>
            <a:endParaRPr lang="en-US" altLang="en-US" dirty="0">
              <a:latin typeface="Cambria" panose="02040503050406030204" pitchFamily="18" charset="0"/>
              <a:ea typeface="Cambria" panose="02040503050406030204" pitchFamily="18" charset="0"/>
            </a:endParaRPr>
          </a:p>
          <a:p>
            <a:pPr>
              <a:spcBef>
                <a:spcPts val="1000"/>
              </a:spcBef>
              <a:spcAft>
                <a:spcPts val="200"/>
              </a:spcAft>
              <a:buFont typeface="Wingdings" pitchFamily="2" charset="2"/>
              <a:buNone/>
            </a:pPr>
            <a:endParaRPr lang="en-US" altLang="en-US" dirty="0">
              <a:latin typeface="Cambria" panose="02040503050406030204" pitchFamily="18" charset="0"/>
              <a:ea typeface="Cambria" panose="02040503050406030204" pitchFamily="18" charset="0"/>
            </a:endParaRPr>
          </a:p>
          <a:p>
            <a:pPr>
              <a:spcBef>
                <a:spcPts val="1000"/>
              </a:spcBef>
              <a:spcAft>
                <a:spcPts val="200"/>
              </a:spcAft>
              <a:buFont typeface="Wingdings" pitchFamily="2" charset="2"/>
              <a:buNone/>
            </a:pPr>
            <a:endParaRPr lang="en-US" altLang="en-US" dirty="0">
              <a:latin typeface="Cambria" panose="02040503050406030204" pitchFamily="18" charset="0"/>
              <a:ea typeface="Cambria" panose="02040503050406030204" pitchFamily="18" charset="0"/>
            </a:endParaRPr>
          </a:p>
          <a:p>
            <a:pPr>
              <a:spcBef>
                <a:spcPts val="1000"/>
              </a:spcBef>
              <a:spcAft>
                <a:spcPts val="200"/>
              </a:spcAft>
              <a:buFont typeface="Wingdings" pitchFamily="2" charset="2"/>
              <a:buNone/>
            </a:pPr>
            <a:endParaRPr lang="en-US" altLang="en-US" dirty="0">
              <a:latin typeface="Cambria" panose="02040503050406030204" pitchFamily="18" charset="0"/>
              <a:ea typeface="Cambria" panose="02040503050406030204" pitchFamily="18" charset="0"/>
            </a:endParaRPr>
          </a:p>
          <a:p>
            <a:pPr>
              <a:buFontTx/>
              <a:buNone/>
            </a:pPr>
            <a:endParaRPr lang="en-US" altLang="en-US" i="1" dirty="0">
              <a:latin typeface="Arial" panose="020B0604020202020204" pitchFamily="34" charset="0"/>
            </a:endParaRPr>
          </a:p>
        </p:txBody>
      </p:sp>
    </p:spTree>
    <p:extLst>
      <p:ext uri="{BB962C8B-B14F-4D97-AF65-F5344CB8AC3E}">
        <p14:creationId xmlns:p14="http://schemas.microsoft.com/office/powerpoint/2010/main" val="2462326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2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29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29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29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2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bldLvl="2"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9E70D1-5EDE-937F-5A0C-4DC11D8FDAE5}"/>
              </a:ext>
            </a:extLst>
          </p:cNvPr>
          <p:cNvSpPr>
            <a:spLocks noGrp="1"/>
          </p:cNvSpPr>
          <p:nvPr>
            <p:ph idx="1"/>
          </p:nvPr>
        </p:nvSpPr>
        <p:spPr>
          <a:xfrm>
            <a:off x="7832785" y="907930"/>
            <a:ext cx="4157932" cy="5165066"/>
          </a:xfrm>
        </p:spPr>
        <p:txBody>
          <a:bodyPr>
            <a:normAutofit/>
          </a:bodyPr>
          <a:lstStyle/>
          <a:p>
            <a:r>
              <a:rPr lang="en-IN" dirty="0"/>
              <a:t>The genes encoding the α chains of MHC class I molecules and the α and β chains of MHC class II molecules are linked within the complex</a:t>
            </a:r>
          </a:p>
          <a:p>
            <a:r>
              <a:rPr lang="en-IN" dirty="0"/>
              <a:t>The genes for β2-microglobulin and the invariant chain are on different chromosomes (chromosomes 15 and 5, respectively, in humans and chromosomes 2 and 18 in the mouse). </a:t>
            </a:r>
          </a:p>
          <a:p>
            <a:r>
              <a:rPr lang="en-IN" dirty="0"/>
              <a:t>In humans these genes are called </a:t>
            </a:r>
            <a:r>
              <a:rPr lang="en-IN" b="1" dirty="0"/>
              <a:t>Human Leukocyte Antigen </a:t>
            </a:r>
            <a:r>
              <a:rPr lang="en-IN" dirty="0"/>
              <a:t>or HLA genes</a:t>
            </a:r>
            <a:endParaRPr lang="en-US" dirty="0"/>
          </a:p>
        </p:txBody>
      </p:sp>
      <p:pic>
        <p:nvPicPr>
          <p:cNvPr id="2050" name="Picture 2" descr="Figure 5.10. The genetic organization of the major histocompatibility complex (MHC) in human and mouse.">
            <a:extLst>
              <a:ext uri="{FF2B5EF4-FFF2-40B4-BE49-F238E27FC236}">
                <a16:creationId xmlns:a16="http://schemas.microsoft.com/office/drawing/2014/main" id="{D1978C9B-F11C-D66F-7C11-E20A864E3E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443" y="907930"/>
            <a:ext cx="7007204" cy="5042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997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09B23-9B75-58B6-BB65-E2EC8E942ABE}"/>
              </a:ext>
            </a:extLst>
          </p:cNvPr>
          <p:cNvSpPr>
            <a:spLocks noGrp="1"/>
          </p:cNvSpPr>
          <p:nvPr>
            <p:ph type="title"/>
          </p:nvPr>
        </p:nvSpPr>
        <p:spPr/>
        <p:txBody>
          <a:bodyPr/>
          <a:lstStyle/>
          <a:p>
            <a:r>
              <a:rPr lang="en-US" dirty="0"/>
              <a:t>Classification</a:t>
            </a:r>
          </a:p>
        </p:txBody>
      </p:sp>
      <p:graphicFrame>
        <p:nvGraphicFramePr>
          <p:cNvPr id="3" name="Object 4">
            <a:extLst>
              <a:ext uri="{FF2B5EF4-FFF2-40B4-BE49-F238E27FC236}">
                <a16:creationId xmlns:a16="http://schemas.microsoft.com/office/drawing/2014/main" id="{A17B99AB-A373-B1D0-B50A-3827DFA3367E}"/>
              </a:ext>
            </a:extLst>
          </p:cNvPr>
          <p:cNvGraphicFramePr>
            <a:graphicFrameLocks noChangeAspect="1"/>
          </p:cNvGraphicFramePr>
          <p:nvPr>
            <p:extLst>
              <p:ext uri="{D42A27DB-BD31-4B8C-83A1-F6EECF244321}">
                <p14:modId xmlns:p14="http://schemas.microsoft.com/office/powerpoint/2010/main" val="1419869830"/>
              </p:ext>
            </p:extLst>
          </p:nvPr>
        </p:nvGraphicFramePr>
        <p:xfrm>
          <a:off x="1069848" y="2321052"/>
          <a:ext cx="8294313" cy="3374898"/>
        </p:xfrm>
        <a:graphic>
          <a:graphicData uri="http://schemas.openxmlformats.org/presentationml/2006/ole">
            <mc:AlternateContent xmlns:mc="http://schemas.openxmlformats.org/markup-compatibility/2006">
              <mc:Choice xmlns:v="urn:schemas-microsoft-com:vml" Requires="v">
                <p:oleObj name="PHOTO-PAINT Image" r:id="rId3" imgW="1837792" imgH="624577" progId="CPaint5">
                  <p:embed/>
                </p:oleObj>
              </mc:Choice>
              <mc:Fallback>
                <p:oleObj name="PHOTO-PAINT Image" r:id="rId3" imgW="1837792" imgH="624577" progId="CPaint5">
                  <p:embed/>
                  <p:pic>
                    <p:nvPicPr>
                      <p:cNvPr id="3" name="Object 4">
                        <a:extLst>
                          <a:ext uri="{FF2B5EF4-FFF2-40B4-BE49-F238E27FC236}">
                            <a16:creationId xmlns:a16="http://schemas.microsoft.com/office/drawing/2014/main" id="{A17B99AB-A373-B1D0-B50A-3827DFA336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848" y="2321052"/>
                        <a:ext cx="8294313" cy="3374898"/>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48089EAD-CDEC-6211-82C2-8FC4C3B926FA}"/>
              </a:ext>
            </a:extLst>
          </p:cNvPr>
          <p:cNvSpPr txBox="1"/>
          <p:nvPr/>
        </p:nvSpPr>
        <p:spPr>
          <a:xfrm>
            <a:off x="9639300" y="2986706"/>
            <a:ext cx="2057400" cy="369332"/>
          </a:xfrm>
          <a:prstGeom prst="rect">
            <a:avLst/>
          </a:prstGeom>
          <a:noFill/>
        </p:spPr>
        <p:txBody>
          <a:bodyPr wrap="square">
            <a:spAutoFit/>
          </a:bodyPr>
          <a:lstStyle/>
          <a:p>
            <a:r>
              <a:rPr lang="en-US" dirty="0"/>
              <a:t>POLYGENECITY</a:t>
            </a:r>
          </a:p>
        </p:txBody>
      </p:sp>
      <p:sp>
        <p:nvSpPr>
          <p:cNvPr id="6" name="TextBox 5">
            <a:extLst>
              <a:ext uri="{FF2B5EF4-FFF2-40B4-BE49-F238E27FC236}">
                <a16:creationId xmlns:a16="http://schemas.microsoft.com/office/drawing/2014/main" id="{8EE1133A-D1D9-C4F1-A679-1ACFF11A6224}"/>
              </a:ext>
            </a:extLst>
          </p:cNvPr>
          <p:cNvSpPr txBox="1"/>
          <p:nvPr/>
        </p:nvSpPr>
        <p:spPr>
          <a:xfrm>
            <a:off x="9639300" y="3639169"/>
            <a:ext cx="2057400" cy="369332"/>
          </a:xfrm>
          <a:prstGeom prst="rect">
            <a:avLst/>
          </a:prstGeom>
          <a:noFill/>
        </p:spPr>
        <p:txBody>
          <a:bodyPr wrap="square">
            <a:spAutoFit/>
          </a:bodyPr>
          <a:lstStyle/>
          <a:p>
            <a:r>
              <a:rPr lang="en-US" dirty="0"/>
              <a:t>POLYMORPHISM</a:t>
            </a:r>
          </a:p>
        </p:txBody>
      </p:sp>
      <p:sp>
        <p:nvSpPr>
          <p:cNvPr id="7" name="TextBox 6">
            <a:extLst>
              <a:ext uri="{FF2B5EF4-FFF2-40B4-BE49-F238E27FC236}">
                <a16:creationId xmlns:a16="http://schemas.microsoft.com/office/drawing/2014/main" id="{2AFE0A48-98F8-42A6-5AC9-71FC31055F87}"/>
              </a:ext>
            </a:extLst>
          </p:cNvPr>
          <p:cNvSpPr txBox="1"/>
          <p:nvPr/>
        </p:nvSpPr>
        <p:spPr>
          <a:xfrm>
            <a:off x="9598152" y="4248768"/>
            <a:ext cx="2057400" cy="369332"/>
          </a:xfrm>
          <a:prstGeom prst="rect">
            <a:avLst/>
          </a:prstGeom>
          <a:noFill/>
        </p:spPr>
        <p:txBody>
          <a:bodyPr wrap="square">
            <a:spAutoFit/>
          </a:bodyPr>
          <a:lstStyle/>
          <a:p>
            <a:r>
              <a:rPr lang="en-US" dirty="0"/>
              <a:t>CO-DOMINANCE</a:t>
            </a:r>
          </a:p>
        </p:txBody>
      </p:sp>
      <p:sp>
        <p:nvSpPr>
          <p:cNvPr id="8" name="TextBox 7">
            <a:extLst>
              <a:ext uri="{FF2B5EF4-FFF2-40B4-BE49-F238E27FC236}">
                <a16:creationId xmlns:a16="http://schemas.microsoft.com/office/drawing/2014/main" id="{1D27993B-05F1-E35D-24B9-BD37B603694F}"/>
              </a:ext>
            </a:extLst>
          </p:cNvPr>
          <p:cNvSpPr txBox="1"/>
          <p:nvPr/>
        </p:nvSpPr>
        <p:spPr>
          <a:xfrm>
            <a:off x="9639300" y="4978048"/>
            <a:ext cx="2057400" cy="646331"/>
          </a:xfrm>
          <a:prstGeom prst="rect">
            <a:avLst/>
          </a:prstGeom>
          <a:noFill/>
        </p:spPr>
        <p:txBody>
          <a:bodyPr wrap="square">
            <a:spAutoFit/>
          </a:bodyPr>
          <a:lstStyle/>
          <a:p>
            <a:r>
              <a:rPr lang="en-US" dirty="0"/>
              <a:t>LINKAGE DISEQUILIBRIUM</a:t>
            </a:r>
          </a:p>
        </p:txBody>
      </p:sp>
    </p:spTree>
    <p:extLst>
      <p:ext uri="{BB962C8B-B14F-4D97-AF65-F5344CB8AC3E}">
        <p14:creationId xmlns:p14="http://schemas.microsoft.com/office/powerpoint/2010/main" val="129487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61521-FFE5-9434-0AC2-188D0C9173FE}"/>
              </a:ext>
            </a:extLst>
          </p:cNvPr>
          <p:cNvSpPr>
            <a:spLocks noGrp="1"/>
          </p:cNvSpPr>
          <p:nvPr>
            <p:ph type="title"/>
          </p:nvPr>
        </p:nvSpPr>
        <p:spPr/>
        <p:txBody>
          <a:bodyPr/>
          <a:lstStyle/>
          <a:p>
            <a:r>
              <a:rPr lang="en-US" dirty="0"/>
              <a:t>Historical background</a:t>
            </a:r>
          </a:p>
        </p:txBody>
      </p:sp>
      <p:sp>
        <p:nvSpPr>
          <p:cNvPr id="3" name="Content Placeholder 2">
            <a:extLst>
              <a:ext uri="{FF2B5EF4-FFF2-40B4-BE49-F238E27FC236}">
                <a16:creationId xmlns:a16="http://schemas.microsoft.com/office/drawing/2014/main" id="{CFB3FA16-05DD-17DD-0C4C-A64082F3D6D7}"/>
              </a:ext>
            </a:extLst>
          </p:cNvPr>
          <p:cNvSpPr>
            <a:spLocks noGrp="1"/>
          </p:cNvSpPr>
          <p:nvPr>
            <p:ph idx="1"/>
          </p:nvPr>
        </p:nvSpPr>
        <p:spPr>
          <a:xfrm>
            <a:off x="1069848" y="2121408"/>
            <a:ext cx="10207752" cy="4050792"/>
          </a:xfrm>
        </p:spPr>
        <p:txBody>
          <a:bodyPr/>
          <a:lstStyle/>
          <a:p>
            <a:r>
              <a:rPr lang="en-IN" dirty="0"/>
              <a:t>The first descriptions of the MHC were made by British immunologist Peter </a:t>
            </a:r>
            <a:r>
              <a:rPr lang="en-IN" dirty="0" err="1"/>
              <a:t>Gorer</a:t>
            </a:r>
            <a:r>
              <a:rPr lang="en-IN" dirty="0"/>
              <a:t> in 1936. MHC genes were first identified in inbred mice strains.</a:t>
            </a:r>
          </a:p>
          <a:p>
            <a:r>
              <a:rPr lang="en-IN" dirty="0"/>
              <a:t>He identified the four group of MHC molecules in the blood sample of mice when he identified the blood group antigen and was designated as class I to IV</a:t>
            </a:r>
          </a:p>
          <a:p>
            <a:endParaRPr lang="en-US" dirty="0"/>
          </a:p>
        </p:txBody>
      </p:sp>
    </p:spTree>
    <p:extLst>
      <p:ext uri="{BB962C8B-B14F-4D97-AF65-F5344CB8AC3E}">
        <p14:creationId xmlns:p14="http://schemas.microsoft.com/office/powerpoint/2010/main" val="4012440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E3604B-050C-C104-9E5F-4CE100ADAEFD}"/>
              </a:ext>
            </a:extLst>
          </p:cNvPr>
          <p:cNvSpPr>
            <a:spLocks noGrp="1"/>
          </p:cNvSpPr>
          <p:nvPr>
            <p:ph idx="1"/>
          </p:nvPr>
        </p:nvSpPr>
        <p:spPr>
          <a:xfrm>
            <a:off x="1069848" y="742950"/>
            <a:ext cx="6454902" cy="5429250"/>
          </a:xfrm>
        </p:spPr>
        <p:txBody>
          <a:bodyPr>
            <a:normAutofit/>
          </a:bodyPr>
          <a:lstStyle/>
          <a:p>
            <a:r>
              <a:rPr lang="en-IN" dirty="0"/>
              <a:t>The most intensely-studied HLA genes are the nine so-called classical MHC genes: </a:t>
            </a:r>
          </a:p>
          <a:p>
            <a:r>
              <a:rPr lang="en-IN" dirty="0"/>
              <a:t>HLA-A, HLA-B, HLA-C, HLA-DPA1, HLA-DPB1, HLA-DQA1, HLA-DQB1, HLA-DRA, and HLA-DRB1. </a:t>
            </a:r>
          </a:p>
          <a:p>
            <a:r>
              <a:rPr lang="en-IN" dirty="0"/>
              <a:t>The A, B, C, E, F, and G genes belong to MHC class I, </a:t>
            </a:r>
          </a:p>
          <a:p>
            <a:r>
              <a:rPr lang="en-IN" dirty="0"/>
              <a:t>whereas the six D genes belong to class II. </a:t>
            </a:r>
          </a:p>
          <a:p>
            <a:r>
              <a:rPr lang="en-IN" dirty="0"/>
              <a:t>MHC genes are expressed in </a:t>
            </a:r>
            <a:r>
              <a:rPr lang="en-IN" b="1" dirty="0"/>
              <a:t>co-dominant </a:t>
            </a:r>
            <a:r>
              <a:rPr lang="en-IN" dirty="0"/>
              <a:t>fashion. This means that the alleles inherited from both progenitors are expressed in an equivalent way. </a:t>
            </a:r>
          </a:p>
          <a:p>
            <a:r>
              <a:rPr lang="en-IN" dirty="0"/>
              <a:t>As there are 3 Class-I genes, named in humans </a:t>
            </a:r>
            <a:r>
              <a:rPr lang="en-IN" b="1" dirty="0"/>
              <a:t>HLA-A, HLA-B and HLA-C</a:t>
            </a:r>
            <a:r>
              <a:rPr lang="en-IN" dirty="0"/>
              <a:t>, and as each person inherits a set of genes from each progenitor, that means that any cell in an individual can express 6 different types of MHC-I molecules.</a:t>
            </a:r>
          </a:p>
        </p:txBody>
      </p:sp>
      <p:pic>
        <p:nvPicPr>
          <p:cNvPr id="10242" name="Picture 2">
            <a:extLst>
              <a:ext uri="{FF2B5EF4-FFF2-40B4-BE49-F238E27FC236}">
                <a16:creationId xmlns:a16="http://schemas.microsoft.com/office/drawing/2014/main" id="{FA2D5F14-DC75-8C56-3286-9E4D151FC4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260" b="11111"/>
          <a:stretch/>
        </p:blipFill>
        <p:spPr bwMode="auto">
          <a:xfrm>
            <a:off x="7315200" y="685800"/>
            <a:ext cx="4591050" cy="23975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7F26560-AE46-AC68-053C-D5F8CEA1AF56}"/>
              </a:ext>
            </a:extLst>
          </p:cNvPr>
          <p:cNvSpPr txBox="1"/>
          <p:nvPr/>
        </p:nvSpPr>
        <p:spPr>
          <a:xfrm>
            <a:off x="7877175" y="2986940"/>
            <a:ext cx="3467100" cy="369332"/>
          </a:xfrm>
          <a:prstGeom prst="rect">
            <a:avLst/>
          </a:prstGeom>
          <a:noFill/>
        </p:spPr>
        <p:txBody>
          <a:bodyPr wrap="square">
            <a:spAutoFit/>
          </a:bodyPr>
          <a:lstStyle/>
          <a:p>
            <a:pPr algn="ctr"/>
            <a:r>
              <a:rPr lang="en-IN" b="1" dirty="0"/>
              <a:t>Co-dominant Expression</a:t>
            </a:r>
            <a:endParaRPr lang="en-US" dirty="0"/>
          </a:p>
        </p:txBody>
      </p:sp>
      <p:pic>
        <p:nvPicPr>
          <p:cNvPr id="3074" name="Picture 2" descr="Co-dominance and Multiple Alleles Based on Blood Group System">
            <a:extLst>
              <a:ext uri="{FF2B5EF4-FFF2-40B4-BE49-F238E27FC236}">
                <a16:creationId xmlns:a16="http://schemas.microsoft.com/office/drawing/2014/main" id="{1B0D29D3-F0D3-5007-4A2A-ED31C3DD841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088"/>
          <a:stretch/>
        </p:blipFill>
        <p:spPr bwMode="auto">
          <a:xfrm>
            <a:off x="8068303" y="3517466"/>
            <a:ext cx="3053849" cy="2815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058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E3604B-050C-C104-9E5F-4CE100ADAEFD}"/>
              </a:ext>
            </a:extLst>
          </p:cNvPr>
          <p:cNvSpPr>
            <a:spLocks noGrp="1"/>
          </p:cNvSpPr>
          <p:nvPr>
            <p:ph idx="1"/>
          </p:nvPr>
        </p:nvSpPr>
        <p:spPr>
          <a:xfrm>
            <a:off x="1069848" y="742950"/>
            <a:ext cx="10058400" cy="5429250"/>
          </a:xfrm>
        </p:spPr>
        <p:txBody>
          <a:bodyPr>
            <a:normAutofit fontScale="85000" lnSpcReduction="20000"/>
          </a:bodyPr>
          <a:lstStyle/>
          <a:p>
            <a:r>
              <a:rPr lang="en-IN" dirty="0"/>
              <a:t>In the Class-II locus, each person inherits \</a:t>
            </a:r>
          </a:p>
          <a:p>
            <a:r>
              <a:rPr lang="en-IN" dirty="0"/>
              <a:t> couple of genes HLA-DP (DPA1 and DPA2, which encode </a:t>
            </a:r>
            <a:br>
              <a:rPr lang="en-IN" dirty="0"/>
            </a:br>
            <a:r>
              <a:rPr lang="en-IN" dirty="0"/>
              <a:t>α and β chains), </a:t>
            </a:r>
          </a:p>
          <a:p>
            <a:r>
              <a:rPr lang="en-IN" dirty="0"/>
              <a:t>a couple of genes HLA-DQ (DQA1 and DQA2, for α and </a:t>
            </a:r>
            <a:br>
              <a:rPr lang="en-IN" dirty="0"/>
            </a:br>
            <a:r>
              <a:rPr lang="en-IN" dirty="0"/>
              <a:t>β chains), </a:t>
            </a:r>
          </a:p>
          <a:p>
            <a:r>
              <a:rPr lang="en-IN" dirty="0"/>
              <a:t>one gene HLA-DRα (DRA1)</a:t>
            </a:r>
          </a:p>
          <a:p>
            <a:r>
              <a:rPr lang="en-IN" dirty="0"/>
              <a:t>one or two genes HLA-DRβ (DRB1 and DRB3, -4 o -5). </a:t>
            </a:r>
          </a:p>
          <a:p>
            <a:r>
              <a:rPr lang="en-IN" dirty="0"/>
              <a:t>That means that one heterozygous individual can inherit 6 or 8 </a:t>
            </a:r>
            <a:br>
              <a:rPr lang="en-IN" dirty="0"/>
            </a:br>
            <a:r>
              <a:rPr lang="en-IN" dirty="0"/>
              <a:t>Class-II alleles, three or four from each progenitor.</a:t>
            </a:r>
          </a:p>
          <a:p>
            <a:r>
              <a:rPr lang="en-IN" dirty="0"/>
              <a:t>The set of alleles that is present in each chromosome is </a:t>
            </a:r>
            <a:br>
              <a:rPr lang="en-IN" dirty="0"/>
            </a:br>
            <a:r>
              <a:rPr lang="en-IN" dirty="0"/>
              <a:t>called MHC haplotype. </a:t>
            </a:r>
          </a:p>
          <a:p>
            <a:r>
              <a:rPr lang="en-IN" dirty="0"/>
              <a:t>In humans, each HLA allele is named with a number. </a:t>
            </a:r>
          </a:p>
          <a:p>
            <a:r>
              <a:rPr lang="en-IN" dirty="0"/>
              <a:t>Each heterozygous individual will have two MHC haplotypes, one </a:t>
            </a:r>
            <a:br>
              <a:rPr lang="en-IN" dirty="0"/>
            </a:br>
            <a:r>
              <a:rPr lang="en-IN" dirty="0"/>
              <a:t>in each chromosome (one of paternal origin and the other of </a:t>
            </a:r>
            <a:br>
              <a:rPr lang="en-IN" dirty="0"/>
            </a:br>
            <a:r>
              <a:rPr lang="en-IN" dirty="0"/>
              <a:t>maternal origin).</a:t>
            </a:r>
          </a:p>
          <a:p>
            <a:r>
              <a:rPr lang="en-IN" dirty="0"/>
              <a:t>The MHC genes are </a:t>
            </a:r>
            <a:r>
              <a:rPr lang="en-IN" b="1" dirty="0"/>
              <a:t>highly polymorphic</a:t>
            </a:r>
            <a:r>
              <a:rPr lang="en-IN" dirty="0"/>
              <a:t>; this means that there are many different alleles in the different individuals inside a population. </a:t>
            </a:r>
          </a:p>
          <a:p>
            <a:r>
              <a:rPr lang="en-IN" dirty="0"/>
              <a:t>The polymorphism is so high that in a mixed population (non-endogamic) </a:t>
            </a:r>
            <a:r>
              <a:rPr lang="en-IN" b="1" dirty="0"/>
              <a:t>there are not two individuals with exactly the same set of MHC genes and molecules, with the exception of identical twins.</a:t>
            </a:r>
            <a:endParaRPr lang="en-US" b="1" dirty="0"/>
          </a:p>
        </p:txBody>
      </p:sp>
      <p:pic>
        <p:nvPicPr>
          <p:cNvPr id="11266" name="Picture 2">
            <a:extLst>
              <a:ext uri="{FF2B5EF4-FFF2-40B4-BE49-F238E27FC236}">
                <a16:creationId xmlns:a16="http://schemas.microsoft.com/office/drawing/2014/main" id="{2829FFB1-AD4B-09B9-F590-7F18E05140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611" t="30000" r="6111" b="39259"/>
          <a:stretch/>
        </p:blipFill>
        <p:spPr bwMode="auto">
          <a:xfrm>
            <a:off x="7943850" y="685800"/>
            <a:ext cx="3790950" cy="158115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35C3E8EB-9372-3D90-D20F-571BADA4EB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446" t="65184" r="5277" b="4075"/>
          <a:stretch/>
        </p:blipFill>
        <p:spPr bwMode="auto">
          <a:xfrm>
            <a:off x="8096250" y="2667000"/>
            <a:ext cx="3790950" cy="15811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72887AF-BFB4-D5AB-F06C-F9A69A587874}"/>
              </a:ext>
            </a:extLst>
          </p:cNvPr>
          <p:cNvSpPr txBox="1"/>
          <p:nvPr/>
        </p:nvSpPr>
        <p:spPr>
          <a:xfrm>
            <a:off x="9258300" y="395585"/>
            <a:ext cx="6096000" cy="369332"/>
          </a:xfrm>
          <a:prstGeom prst="rect">
            <a:avLst/>
          </a:prstGeom>
          <a:noFill/>
        </p:spPr>
        <p:txBody>
          <a:bodyPr wrap="square">
            <a:spAutoFit/>
          </a:bodyPr>
          <a:lstStyle/>
          <a:p>
            <a:r>
              <a:rPr lang="en-IN" dirty="0"/>
              <a:t>Polygeny</a:t>
            </a:r>
            <a:endParaRPr lang="en-US" dirty="0"/>
          </a:p>
        </p:txBody>
      </p:sp>
      <p:sp>
        <p:nvSpPr>
          <p:cNvPr id="5" name="TextBox 4">
            <a:extLst>
              <a:ext uri="{FF2B5EF4-FFF2-40B4-BE49-F238E27FC236}">
                <a16:creationId xmlns:a16="http://schemas.microsoft.com/office/drawing/2014/main" id="{81DD83BC-88E1-8AD3-1684-08DA179ED04D}"/>
              </a:ext>
            </a:extLst>
          </p:cNvPr>
          <p:cNvSpPr txBox="1"/>
          <p:nvPr/>
        </p:nvSpPr>
        <p:spPr>
          <a:xfrm>
            <a:off x="9144000" y="2394466"/>
            <a:ext cx="6096000" cy="369332"/>
          </a:xfrm>
          <a:prstGeom prst="rect">
            <a:avLst/>
          </a:prstGeom>
          <a:noFill/>
        </p:spPr>
        <p:txBody>
          <a:bodyPr wrap="square">
            <a:spAutoFit/>
          </a:bodyPr>
          <a:lstStyle/>
          <a:p>
            <a:r>
              <a:rPr lang="en-IN" dirty="0"/>
              <a:t>Polymorphic</a:t>
            </a:r>
            <a:endParaRPr lang="en-US" dirty="0"/>
          </a:p>
        </p:txBody>
      </p:sp>
    </p:spTree>
    <p:extLst>
      <p:ext uri="{BB962C8B-B14F-4D97-AF65-F5344CB8AC3E}">
        <p14:creationId xmlns:p14="http://schemas.microsoft.com/office/powerpoint/2010/main" val="2389806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345BB5-70B8-CC9A-E482-9FE4E339B30F}"/>
              </a:ext>
            </a:extLst>
          </p:cNvPr>
          <p:cNvSpPr>
            <a:spLocks noGrp="1"/>
          </p:cNvSpPr>
          <p:nvPr>
            <p:ph idx="1"/>
          </p:nvPr>
        </p:nvSpPr>
        <p:spPr>
          <a:xfrm>
            <a:off x="1066800" y="1403604"/>
            <a:ext cx="10058400" cy="4050792"/>
          </a:xfrm>
        </p:spPr>
        <p:txBody>
          <a:bodyPr>
            <a:normAutofit fontScale="92500" lnSpcReduction="20000"/>
          </a:bodyPr>
          <a:lstStyle/>
          <a:p>
            <a:r>
              <a:rPr lang="en-IN" dirty="0"/>
              <a:t>MHC proteins (from the “haplotype”) constitute a life-long cell surface character for any vertebrate.</a:t>
            </a:r>
          </a:p>
          <a:p>
            <a:r>
              <a:rPr lang="en-IN" dirty="0"/>
              <a:t>This circumstance is very different from Ig’s which are constantly 	being generated in response to new foreign proteins and 	carbohydrates in the environment.</a:t>
            </a:r>
          </a:p>
          <a:p>
            <a:endParaRPr lang="en-IN" dirty="0"/>
          </a:p>
          <a:p>
            <a:r>
              <a:rPr lang="en-IN" dirty="0"/>
              <a:t>The loci which specify MHC’s are polymorphic.</a:t>
            </a:r>
          </a:p>
          <a:p>
            <a:r>
              <a:rPr lang="en-IN" dirty="0"/>
              <a:t>Many alleles may exist at a locus:</a:t>
            </a:r>
          </a:p>
          <a:p>
            <a:r>
              <a:rPr lang="en-IN" dirty="0"/>
              <a:t>HLA A locus ~ 60 alleles</a:t>
            </a:r>
          </a:p>
          <a:p>
            <a:r>
              <a:rPr lang="en-IN" dirty="0"/>
              <a:t>HLA B locus ~ 110 alleles</a:t>
            </a:r>
          </a:p>
          <a:p>
            <a:r>
              <a:rPr lang="en-IN" dirty="0"/>
              <a:t>HLA C locus ~ 40 alleles</a:t>
            </a:r>
          </a:p>
          <a:p>
            <a:r>
              <a:rPr lang="en-IN" dirty="0"/>
              <a:t>The high level of allelism creates diversity within a species (thus restricting allografting) but does not produce diversity within an individual.</a:t>
            </a:r>
          </a:p>
          <a:p>
            <a:endParaRPr lang="en-US" dirty="0"/>
          </a:p>
        </p:txBody>
      </p:sp>
    </p:spTree>
    <p:extLst>
      <p:ext uri="{BB962C8B-B14F-4D97-AF65-F5344CB8AC3E}">
        <p14:creationId xmlns:p14="http://schemas.microsoft.com/office/powerpoint/2010/main" val="3950948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70950-E863-B14B-137D-E15FB9496330}"/>
              </a:ext>
            </a:extLst>
          </p:cNvPr>
          <p:cNvSpPr>
            <a:spLocks noGrp="1"/>
          </p:cNvSpPr>
          <p:nvPr>
            <p:ph type="title"/>
          </p:nvPr>
        </p:nvSpPr>
        <p:spPr/>
        <p:txBody>
          <a:bodyPr/>
          <a:lstStyle/>
          <a:p>
            <a:r>
              <a:rPr lang="en-US" dirty="0"/>
              <a:t>MHC gene region </a:t>
            </a:r>
          </a:p>
        </p:txBody>
      </p:sp>
      <p:sp>
        <p:nvSpPr>
          <p:cNvPr id="3" name="Content Placeholder 2">
            <a:extLst>
              <a:ext uri="{FF2B5EF4-FFF2-40B4-BE49-F238E27FC236}">
                <a16:creationId xmlns:a16="http://schemas.microsoft.com/office/drawing/2014/main" id="{0AD0DEAC-3867-F9F0-3A51-253D496CA21B}"/>
              </a:ext>
            </a:extLst>
          </p:cNvPr>
          <p:cNvSpPr>
            <a:spLocks noGrp="1"/>
          </p:cNvSpPr>
          <p:nvPr>
            <p:ph idx="1"/>
          </p:nvPr>
        </p:nvSpPr>
        <p:spPr>
          <a:xfrm>
            <a:off x="1063752" y="1664208"/>
            <a:ext cx="10058400" cy="4050792"/>
          </a:xfrm>
        </p:spPr>
        <p:txBody>
          <a:bodyPr>
            <a:noAutofit/>
          </a:bodyPr>
          <a:lstStyle/>
          <a:p>
            <a:r>
              <a:rPr lang="en-IN" sz="1600" dirty="0">
                <a:latin typeface="Cambria" panose="02040503050406030204" pitchFamily="18" charset="0"/>
                <a:ea typeface="Cambria" panose="02040503050406030204" pitchFamily="18" charset="0"/>
              </a:rPr>
              <a:t>The gene map for the extended major histocompatibility complex (</a:t>
            </a:r>
            <a:r>
              <a:rPr lang="en-IN" sz="1600" dirty="0" err="1">
                <a:latin typeface="Cambria" panose="02040503050406030204" pitchFamily="18" charset="0"/>
                <a:ea typeface="Cambria" panose="02040503050406030204" pitchFamily="18" charset="0"/>
              </a:rPr>
              <a:t>xMHC</a:t>
            </a:r>
            <a:r>
              <a:rPr lang="en-IN" sz="1600" dirty="0">
                <a:latin typeface="Cambria" panose="02040503050406030204" pitchFamily="18" charset="0"/>
                <a:ea typeface="Cambria" panose="02040503050406030204" pitchFamily="18" charset="0"/>
              </a:rPr>
              <a:t>) comprises 421 loci (excluding RNA genes) in a sequence length of 7.6 Mb — extending the previous gene map of the classical MHC, which was 3.6 Mb long and contained 224 loci.</a:t>
            </a:r>
          </a:p>
          <a:p>
            <a:r>
              <a:rPr lang="en-IN" sz="1600" dirty="0">
                <a:latin typeface="Cambria" panose="02040503050406030204" pitchFamily="18" charset="0"/>
                <a:ea typeface="Cambria" panose="02040503050406030204" pitchFamily="18" charset="0"/>
              </a:rPr>
              <a:t>All 421 </a:t>
            </a:r>
            <a:r>
              <a:rPr lang="en-IN" sz="1600" dirty="0" err="1">
                <a:latin typeface="Cambria" panose="02040503050406030204" pitchFamily="18" charset="0"/>
                <a:ea typeface="Cambria" panose="02040503050406030204" pitchFamily="18" charset="0"/>
              </a:rPr>
              <a:t>xMHC</a:t>
            </a:r>
            <a:r>
              <a:rPr lang="en-IN" sz="1600" dirty="0">
                <a:latin typeface="Cambria" panose="02040503050406030204" pitchFamily="18" charset="0"/>
                <a:ea typeface="Cambria" panose="02040503050406030204" pitchFamily="18" charset="0"/>
              </a:rPr>
              <a:t> loci have been assigned definitive and approved gene symbols.</a:t>
            </a:r>
          </a:p>
          <a:p>
            <a:r>
              <a:rPr lang="en-IN" sz="1600" dirty="0">
                <a:latin typeface="Cambria" panose="02040503050406030204" pitchFamily="18" charset="0"/>
                <a:ea typeface="Cambria" panose="02040503050406030204" pitchFamily="18" charset="0"/>
              </a:rPr>
              <a:t>About 50% of the </a:t>
            </a:r>
            <a:r>
              <a:rPr lang="en-IN" sz="1600" dirty="0" err="1">
                <a:latin typeface="Cambria" panose="02040503050406030204" pitchFamily="18" charset="0"/>
                <a:ea typeface="Cambria" panose="02040503050406030204" pitchFamily="18" charset="0"/>
              </a:rPr>
              <a:t>xMHC</a:t>
            </a:r>
            <a:r>
              <a:rPr lang="en-IN" sz="1600" dirty="0">
                <a:latin typeface="Cambria" panose="02040503050406030204" pitchFamily="18" charset="0"/>
                <a:ea typeface="Cambria" panose="02040503050406030204" pitchFamily="18" charset="0"/>
              </a:rPr>
              <a:t> gene loci are present in clusters or superclusters that are not restricted only to immune genes. The two largest clusters, comprising histone and tRNA genes are the largest of their type in the genome.</a:t>
            </a:r>
          </a:p>
          <a:p>
            <a:r>
              <a:rPr lang="en-IN" sz="1600" dirty="0">
                <a:latin typeface="Cambria" panose="02040503050406030204" pitchFamily="18" charset="0"/>
                <a:ea typeface="Cambria" panose="02040503050406030204" pitchFamily="18" charset="0"/>
              </a:rPr>
              <a:t>Transcription hotspot analysis indicates that it is just as likely that the classical MHC is hitch-hiking with gene clusters of the </a:t>
            </a:r>
            <a:r>
              <a:rPr lang="en-IN" sz="1600" dirty="0" err="1">
                <a:latin typeface="Cambria" panose="02040503050406030204" pitchFamily="18" charset="0"/>
                <a:ea typeface="Cambria" panose="02040503050406030204" pitchFamily="18" charset="0"/>
              </a:rPr>
              <a:t>xMHC</a:t>
            </a:r>
            <a:r>
              <a:rPr lang="en-IN" sz="1600" dirty="0">
                <a:latin typeface="Cambria" panose="02040503050406030204" pitchFamily="18" charset="0"/>
                <a:ea typeface="Cambria" panose="02040503050406030204" pitchFamily="18" charset="0"/>
              </a:rPr>
              <a:t> as the reverse.</a:t>
            </a:r>
          </a:p>
          <a:p>
            <a:r>
              <a:rPr lang="en-IN" sz="1600" dirty="0">
                <a:latin typeface="Cambria" panose="02040503050406030204" pitchFamily="18" charset="0"/>
                <a:ea typeface="Cambria" panose="02040503050406030204" pitchFamily="18" charset="0"/>
              </a:rPr>
              <a:t>About 22% of the expressed </a:t>
            </a:r>
            <a:r>
              <a:rPr lang="en-IN" sz="1600" dirty="0" err="1">
                <a:latin typeface="Cambria" panose="02040503050406030204" pitchFamily="18" charset="0"/>
                <a:ea typeface="Cambria" panose="02040503050406030204" pitchFamily="18" charset="0"/>
              </a:rPr>
              <a:t>xMHC</a:t>
            </a:r>
            <a:r>
              <a:rPr lang="en-IN" sz="1600" dirty="0">
                <a:latin typeface="Cambria" panose="02040503050406030204" pitchFamily="18" charset="0"/>
                <a:ea typeface="Cambria" panose="02040503050406030204" pitchFamily="18" charset="0"/>
              </a:rPr>
              <a:t> genes show a higher than average number of non-synonymous coding polymorphisms.</a:t>
            </a:r>
          </a:p>
          <a:p>
            <a:r>
              <a:rPr lang="en-IN" sz="1600" dirty="0">
                <a:latin typeface="Cambria" panose="02040503050406030204" pitchFamily="18" charset="0"/>
                <a:ea typeface="Cambria" panose="02040503050406030204" pitchFamily="18" charset="0"/>
              </a:rPr>
              <a:t>About 28% of the </a:t>
            </a:r>
            <a:r>
              <a:rPr lang="en-IN" sz="1600" dirty="0" err="1">
                <a:latin typeface="Cambria" panose="02040503050406030204" pitchFamily="18" charset="0"/>
                <a:ea typeface="Cambria" panose="02040503050406030204" pitchFamily="18" charset="0"/>
              </a:rPr>
              <a:t>xMHC</a:t>
            </a:r>
            <a:r>
              <a:rPr lang="en-IN" sz="1600" dirty="0">
                <a:latin typeface="Cambria" panose="02040503050406030204" pitchFamily="18" charset="0"/>
                <a:ea typeface="Cambria" panose="02040503050406030204" pitchFamily="18" charset="0"/>
              </a:rPr>
              <a:t> genes can be associated with immune system function.</a:t>
            </a:r>
          </a:p>
          <a:p>
            <a:r>
              <a:rPr lang="en-IN" sz="1600" dirty="0">
                <a:latin typeface="Cambria" panose="02040503050406030204" pitchFamily="18" charset="0"/>
                <a:ea typeface="Cambria" panose="02040503050406030204" pitchFamily="18" charset="0"/>
              </a:rPr>
              <a:t>About 10% of the </a:t>
            </a:r>
            <a:r>
              <a:rPr lang="en-IN" sz="1600" dirty="0" err="1">
                <a:latin typeface="Cambria" panose="02040503050406030204" pitchFamily="18" charset="0"/>
                <a:ea typeface="Cambria" panose="02040503050406030204" pitchFamily="18" charset="0"/>
              </a:rPr>
              <a:t>xMHC</a:t>
            </a:r>
            <a:r>
              <a:rPr lang="en-IN" sz="1600" dirty="0">
                <a:latin typeface="Cambria" panose="02040503050406030204" pitchFamily="18" charset="0"/>
                <a:ea typeface="Cambria" panose="02040503050406030204" pitchFamily="18" charset="0"/>
              </a:rPr>
              <a:t> genes are currently known to be disease-causing or disease-associated.</a:t>
            </a:r>
          </a:p>
          <a:p>
            <a:r>
              <a:rPr lang="en-IN" sz="1600" dirty="0">
                <a:latin typeface="Cambria" panose="02040503050406030204" pitchFamily="18" charset="0"/>
                <a:ea typeface="Cambria" panose="02040503050406030204" pitchFamily="18" charset="0"/>
              </a:rPr>
              <a:t>About 20% of the </a:t>
            </a:r>
            <a:r>
              <a:rPr lang="en-IN" sz="1600" dirty="0" err="1">
                <a:latin typeface="Cambria" panose="02040503050406030204" pitchFamily="18" charset="0"/>
                <a:ea typeface="Cambria" panose="02040503050406030204" pitchFamily="18" charset="0"/>
              </a:rPr>
              <a:t>xMHC</a:t>
            </a:r>
            <a:r>
              <a:rPr lang="en-IN" sz="1600" dirty="0">
                <a:latin typeface="Cambria" panose="02040503050406030204" pitchFamily="18" charset="0"/>
                <a:ea typeface="Cambria" panose="02040503050406030204" pitchFamily="18" charset="0"/>
              </a:rPr>
              <a:t> genes have putative paralogues elsewhere in the genome, indicating considerable potential for functional redundancy.</a:t>
            </a:r>
          </a:p>
          <a:p>
            <a:r>
              <a:rPr lang="en-IN" sz="1600" dirty="0">
                <a:latin typeface="Cambria" panose="02040503050406030204" pitchFamily="18" charset="0"/>
                <a:ea typeface="Cambria" panose="02040503050406030204" pitchFamily="18" charset="0"/>
              </a:rPr>
              <a:t>The gene map of the </a:t>
            </a:r>
            <a:r>
              <a:rPr lang="en-IN" sz="1600" dirty="0" err="1">
                <a:latin typeface="Cambria" panose="02040503050406030204" pitchFamily="18" charset="0"/>
                <a:ea typeface="Cambria" panose="02040503050406030204" pitchFamily="18" charset="0"/>
              </a:rPr>
              <a:t>xMHC</a:t>
            </a:r>
            <a:r>
              <a:rPr lang="en-IN" sz="1600" dirty="0">
                <a:latin typeface="Cambria" panose="02040503050406030204" pitchFamily="18" charset="0"/>
                <a:ea typeface="Cambria" panose="02040503050406030204" pitchFamily="18" charset="0"/>
              </a:rPr>
              <a:t> provides an invaluable resource for the study of the most important genetic region of the human genome in relation to infectious, inflammatory and autoimmune diseases.</a:t>
            </a:r>
            <a:endParaRPr lang="en-US"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98194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5EB53FD1-5408-4A77-4CA2-0011FEE923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89" b="2778"/>
          <a:stretch/>
        </p:blipFill>
        <p:spPr bwMode="auto">
          <a:xfrm>
            <a:off x="1331976" y="484632"/>
            <a:ext cx="9528048" cy="5955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700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767F5-FE90-C62A-35C4-2939DF334D9A}"/>
              </a:ext>
            </a:extLst>
          </p:cNvPr>
          <p:cNvSpPr>
            <a:spLocks noGrp="1"/>
          </p:cNvSpPr>
          <p:nvPr>
            <p:ph type="title"/>
          </p:nvPr>
        </p:nvSpPr>
        <p:spPr/>
        <p:txBody>
          <a:bodyPr/>
          <a:lstStyle/>
          <a:p>
            <a:r>
              <a:rPr lang="en-US" dirty="0"/>
              <a:t>Polymorphism </a:t>
            </a:r>
          </a:p>
        </p:txBody>
      </p:sp>
      <p:pic>
        <p:nvPicPr>
          <p:cNvPr id="14338" name="Picture 2" descr="Figure 5.12. Human MHC genes are highly polymorphic.">
            <a:extLst>
              <a:ext uri="{FF2B5EF4-FFF2-40B4-BE49-F238E27FC236}">
                <a16:creationId xmlns:a16="http://schemas.microsoft.com/office/drawing/2014/main" id="{8B135364-0627-7906-66EC-45C2920DD5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3752" y="2093976"/>
            <a:ext cx="5842000" cy="3632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B40665A-290A-59AE-44EA-AA0D72EBCBF0}"/>
              </a:ext>
            </a:extLst>
          </p:cNvPr>
          <p:cNvSpPr txBox="1"/>
          <p:nvPr/>
        </p:nvSpPr>
        <p:spPr>
          <a:xfrm>
            <a:off x="7277100" y="1769490"/>
            <a:ext cx="4591050" cy="4281172"/>
          </a:xfrm>
          <a:prstGeom prst="rect">
            <a:avLst/>
          </a:prstGeom>
          <a:noFill/>
        </p:spPr>
        <p:txBody>
          <a:bodyPr wrap="square">
            <a:spAutoFit/>
          </a:bodyPr>
          <a:lstStyle/>
          <a:p>
            <a:pPr marL="182880" indent="-182880">
              <a:lnSpc>
                <a:spcPct val="70000"/>
              </a:lnSpc>
              <a:spcBef>
                <a:spcPts val="1200"/>
              </a:spcBef>
              <a:buClr>
                <a:schemeClr val="accent1">
                  <a:lumMod val="75000"/>
                </a:schemeClr>
              </a:buClr>
              <a:buSzPct val="85000"/>
              <a:buFont typeface="Wingdings" pitchFamily="2" charset="2"/>
              <a:buChar char="§"/>
            </a:pPr>
            <a:r>
              <a:rPr lang="en-IN" sz="1700" dirty="0"/>
              <a:t>The term polymorphism comes from the Greek poly, meaning many, and </a:t>
            </a:r>
            <a:r>
              <a:rPr lang="en-IN" sz="1700" dirty="0" err="1"/>
              <a:t>morphe</a:t>
            </a:r>
            <a:r>
              <a:rPr lang="en-IN" sz="1700" dirty="0"/>
              <a:t>, meaning shape or structure</a:t>
            </a:r>
          </a:p>
          <a:p>
            <a:pPr marL="182880" indent="-182880">
              <a:lnSpc>
                <a:spcPct val="70000"/>
              </a:lnSpc>
              <a:spcBef>
                <a:spcPts val="1200"/>
              </a:spcBef>
              <a:buClr>
                <a:schemeClr val="accent1">
                  <a:lumMod val="75000"/>
                </a:schemeClr>
              </a:buClr>
              <a:buSzPct val="85000"/>
              <a:buFont typeface="Wingdings" pitchFamily="2" charset="2"/>
              <a:buChar char="§"/>
            </a:pPr>
            <a:r>
              <a:rPr lang="en-IN" sz="1700" dirty="0"/>
              <a:t>within-species variation at a gene locus, and thus in its protein product; the variant genes that can occupy the locus are termed alleles</a:t>
            </a:r>
          </a:p>
          <a:p>
            <a:pPr marL="182880" indent="-182880">
              <a:lnSpc>
                <a:spcPct val="70000"/>
              </a:lnSpc>
              <a:spcBef>
                <a:spcPts val="1200"/>
              </a:spcBef>
              <a:buClr>
                <a:schemeClr val="accent1">
                  <a:lumMod val="75000"/>
                </a:schemeClr>
              </a:buClr>
              <a:buSzPct val="85000"/>
              <a:buFont typeface="Wingdings" pitchFamily="2" charset="2"/>
              <a:buChar char="§"/>
            </a:pPr>
            <a:r>
              <a:rPr lang="en-IN" sz="1700" dirty="0"/>
              <a:t>more than 200 alleles of some human MHC class I and class II genes</a:t>
            </a:r>
          </a:p>
          <a:p>
            <a:pPr marL="182880" indent="-182880">
              <a:lnSpc>
                <a:spcPct val="70000"/>
              </a:lnSpc>
              <a:spcBef>
                <a:spcPts val="1200"/>
              </a:spcBef>
              <a:buClr>
                <a:schemeClr val="accent1">
                  <a:lumMod val="75000"/>
                </a:schemeClr>
              </a:buClr>
              <a:buSzPct val="85000"/>
              <a:buFont typeface="Wingdings" pitchFamily="2" charset="2"/>
              <a:buChar char="§"/>
            </a:pPr>
            <a:r>
              <a:rPr lang="en-IN" sz="1700" dirty="0"/>
              <a:t>With the notable exception of the DRα locus, which is functionally monomorphic, each locus has many alleles. </a:t>
            </a:r>
          </a:p>
          <a:p>
            <a:pPr marL="182880" indent="-182880">
              <a:lnSpc>
                <a:spcPct val="70000"/>
              </a:lnSpc>
              <a:spcBef>
                <a:spcPts val="1200"/>
              </a:spcBef>
              <a:buClr>
                <a:schemeClr val="accent1">
                  <a:lumMod val="75000"/>
                </a:schemeClr>
              </a:buClr>
              <a:buSzPct val="85000"/>
              <a:buFont typeface="Wingdings" pitchFamily="2" charset="2"/>
              <a:buChar char="§"/>
            </a:pPr>
            <a:r>
              <a:rPr lang="en-IN" sz="1700" dirty="0"/>
              <a:t>The number of different alleles is shown in this figure by the height of the bars. The figures are the numbers of HLA alleles currently officially assigned by the WHO Nomenclature Committee for Factors of the HLA System as of August 2000.</a:t>
            </a:r>
          </a:p>
          <a:p>
            <a:endParaRPr lang="en-US" dirty="0"/>
          </a:p>
        </p:txBody>
      </p:sp>
    </p:spTree>
    <p:extLst>
      <p:ext uri="{BB962C8B-B14F-4D97-AF65-F5344CB8AC3E}">
        <p14:creationId xmlns:p14="http://schemas.microsoft.com/office/powerpoint/2010/main" val="19897277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D4FC6-4368-A149-C7E9-6308F2D15EEC}"/>
              </a:ext>
            </a:extLst>
          </p:cNvPr>
          <p:cNvSpPr>
            <a:spLocks noGrp="1"/>
          </p:cNvSpPr>
          <p:nvPr>
            <p:ph type="title"/>
          </p:nvPr>
        </p:nvSpPr>
        <p:spPr/>
        <p:txBody>
          <a:bodyPr/>
          <a:lstStyle/>
          <a:p>
            <a:r>
              <a:rPr lang="en-IN" dirty="0"/>
              <a:t>MHC polymorphism affects antigen recognition by T cells </a:t>
            </a:r>
            <a:endParaRPr lang="en-US" dirty="0"/>
          </a:p>
        </p:txBody>
      </p:sp>
      <p:pic>
        <p:nvPicPr>
          <p:cNvPr id="15362" name="Picture 2" descr="Figure 5.15. Allelic variation occurs at specific sites within MHC molecules.">
            <a:extLst>
              <a:ext uri="{FF2B5EF4-FFF2-40B4-BE49-F238E27FC236}">
                <a16:creationId xmlns:a16="http://schemas.microsoft.com/office/drawing/2014/main" id="{EABA3AE5-8666-2FF6-C01E-B6A2E4E0839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03615" y="2322068"/>
            <a:ext cx="7171619" cy="4051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CEA452C-BA69-D147-62DD-40F5EE5C0DB1}"/>
              </a:ext>
            </a:extLst>
          </p:cNvPr>
          <p:cNvSpPr txBox="1"/>
          <p:nvPr/>
        </p:nvSpPr>
        <p:spPr>
          <a:xfrm>
            <a:off x="7875234" y="1289304"/>
            <a:ext cx="3984498" cy="5736955"/>
          </a:xfrm>
          <a:prstGeom prst="rect">
            <a:avLst/>
          </a:prstGeom>
          <a:noFill/>
        </p:spPr>
        <p:txBody>
          <a:bodyPr wrap="square">
            <a:spAutoFit/>
          </a:bodyPr>
          <a:lstStyle/>
          <a:p>
            <a:pPr marL="182880" indent="-182880">
              <a:lnSpc>
                <a:spcPct val="90000"/>
              </a:lnSpc>
              <a:spcBef>
                <a:spcPts val="1200"/>
              </a:spcBef>
              <a:buClr>
                <a:schemeClr val="accent1">
                  <a:lumMod val="75000"/>
                </a:schemeClr>
              </a:buClr>
              <a:buSzPct val="85000"/>
              <a:buFont typeface="Wingdings" pitchFamily="2" charset="2"/>
              <a:buChar char="§"/>
            </a:pPr>
            <a:r>
              <a:rPr lang="en-IN" sz="1600" dirty="0">
                <a:latin typeface="Cambria" panose="02040503050406030204" pitchFamily="18" charset="0"/>
                <a:ea typeface="Cambria" panose="02040503050406030204" pitchFamily="18" charset="0"/>
              </a:rPr>
              <a:t>The products of individual MHC alleles can differ from one another by up to 20 amino acids, making each variant protein quite distinct. </a:t>
            </a:r>
          </a:p>
          <a:p>
            <a:pPr marL="182880" indent="-182880">
              <a:lnSpc>
                <a:spcPct val="90000"/>
              </a:lnSpc>
              <a:spcBef>
                <a:spcPts val="1200"/>
              </a:spcBef>
              <a:buClr>
                <a:schemeClr val="accent1">
                  <a:lumMod val="75000"/>
                </a:schemeClr>
              </a:buClr>
              <a:buSzPct val="85000"/>
              <a:buFont typeface="Wingdings" pitchFamily="2" charset="2"/>
              <a:buChar char="§"/>
            </a:pPr>
            <a:r>
              <a:rPr lang="en-IN" sz="1600" dirty="0">
                <a:latin typeface="Cambria" panose="02040503050406030204" pitchFamily="18" charset="0"/>
                <a:ea typeface="Cambria" panose="02040503050406030204" pitchFamily="18" charset="0"/>
              </a:rPr>
              <a:t>Most of the differences are localized to exposed surfaces of the outer domain of the molecule, and to the peptide-binding groove in particular</a:t>
            </a:r>
          </a:p>
          <a:p>
            <a:pPr marL="182880" indent="-182880">
              <a:lnSpc>
                <a:spcPct val="90000"/>
              </a:lnSpc>
              <a:spcBef>
                <a:spcPts val="1200"/>
              </a:spcBef>
              <a:buClr>
                <a:schemeClr val="accent1">
                  <a:lumMod val="75000"/>
                </a:schemeClr>
              </a:buClr>
              <a:buSzPct val="85000"/>
              <a:buFont typeface="Wingdings" pitchFamily="2" charset="2"/>
              <a:buChar char="§"/>
            </a:pPr>
            <a:r>
              <a:rPr lang="en-IN" sz="1600" dirty="0">
                <a:latin typeface="Cambria" panose="02040503050406030204" pitchFamily="18" charset="0"/>
                <a:ea typeface="Cambria" panose="02040503050406030204" pitchFamily="18" charset="0"/>
              </a:rPr>
              <a:t>The polymorphic residues that line the peptide-binding groove determine the peptide-binding properties of the different MHC molecules.</a:t>
            </a:r>
          </a:p>
          <a:p>
            <a:pPr marL="182880" indent="-182880">
              <a:lnSpc>
                <a:spcPct val="90000"/>
              </a:lnSpc>
              <a:spcBef>
                <a:spcPts val="1200"/>
              </a:spcBef>
              <a:buClr>
                <a:schemeClr val="accent1">
                  <a:lumMod val="75000"/>
                </a:schemeClr>
              </a:buClr>
              <a:buSzPct val="85000"/>
              <a:buFont typeface="Wingdings" pitchFamily="2" charset="2"/>
              <a:buChar char="§"/>
            </a:pPr>
            <a:r>
              <a:rPr lang="en-IN" sz="1600" dirty="0">
                <a:latin typeface="Cambria" panose="02040503050406030204" pitchFamily="18" charset="0"/>
                <a:ea typeface="Cambria" panose="02040503050406030204" pitchFamily="18" charset="0"/>
              </a:rPr>
              <a:t>Polymorphism in MHC class I molecules affects which amino acids line these pockets and thus their binding specificity.</a:t>
            </a:r>
          </a:p>
          <a:p>
            <a:pPr marL="182880" indent="-182880">
              <a:lnSpc>
                <a:spcPct val="90000"/>
              </a:lnSpc>
              <a:spcBef>
                <a:spcPts val="1200"/>
              </a:spcBef>
              <a:buClr>
                <a:schemeClr val="accent1">
                  <a:lumMod val="75000"/>
                </a:schemeClr>
              </a:buClr>
              <a:buSzPct val="85000"/>
              <a:buFont typeface="Wingdings" pitchFamily="2" charset="2"/>
              <a:buChar char="§"/>
            </a:pPr>
            <a:r>
              <a:rPr lang="en-IN" sz="1600" b="0" i="0" dirty="0">
                <a:solidFill>
                  <a:srgbClr val="000000"/>
                </a:solidFill>
                <a:effectLst/>
                <a:latin typeface="Times New Roman" panose="02020603050405020304" pitchFamily="18" charset="0"/>
              </a:rPr>
              <a:t> Different allelic variants of MHC class II molecules also bind different peptides, but the more open structure of the MHC class II peptide-binding groove and the greater length of the peptides bound in it allow greater flexibility in peptide binding </a:t>
            </a:r>
            <a:endParaRPr lang="en-IN" sz="1600" dirty="0">
              <a:latin typeface="Cambria" panose="02040503050406030204" pitchFamily="18" charset="0"/>
              <a:ea typeface="Cambria" panose="02040503050406030204" pitchFamily="18" charset="0"/>
            </a:endParaRPr>
          </a:p>
          <a:p>
            <a:pPr marL="182880" indent="-182880">
              <a:lnSpc>
                <a:spcPct val="90000"/>
              </a:lnSpc>
              <a:spcBef>
                <a:spcPts val="1200"/>
              </a:spcBef>
              <a:buClr>
                <a:schemeClr val="accent1">
                  <a:lumMod val="75000"/>
                </a:schemeClr>
              </a:buClr>
              <a:buSzPct val="85000"/>
              <a:buFont typeface="Wingdings" pitchFamily="2" charset="2"/>
              <a:buChar char="§"/>
            </a:pPr>
            <a:endParaRPr lang="en-US"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436650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E0CF7-FF77-85DA-1965-3B41EE557E65}"/>
              </a:ext>
            </a:extLst>
          </p:cNvPr>
          <p:cNvSpPr>
            <a:spLocks noGrp="1"/>
          </p:cNvSpPr>
          <p:nvPr>
            <p:ph type="title"/>
          </p:nvPr>
        </p:nvSpPr>
        <p:spPr/>
        <p:txBody>
          <a:bodyPr/>
          <a:lstStyle/>
          <a:p>
            <a:r>
              <a:rPr lang="en-US" dirty="0" err="1"/>
              <a:t>Mhc</a:t>
            </a:r>
            <a:r>
              <a:rPr lang="en-US" dirty="0"/>
              <a:t> polymorphism &amp; vaccine design </a:t>
            </a:r>
          </a:p>
        </p:txBody>
      </p:sp>
      <p:sp>
        <p:nvSpPr>
          <p:cNvPr id="3" name="Content Placeholder 2">
            <a:extLst>
              <a:ext uri="{FF2B5EF4-FFF2-40B4-BE49-F238E27FC236}">
                <a16:creationId xmlns:a16="http://schemas.microsoft.com/office/drawing/2014/main" id="{7B02757A-7A1F-B946-F168-A5662560109C}"/>
              </a:ext>
            </a:extLst>
          </p:cNvPr>
          <p:cNvSpPr>
            <a:spLocks noGrp="1"/>
          </p:cNvSpPr>
          <p:nvPr>
            <p:ph idx="1"/>
          </p:nvPr>
        </p:nvSpPr>
        <p:spPr/>
        <p:txBody>
          <a:bodyPr/>
          <a:lstStyle/>
          <a:p>
            <a:r>
              <a:rPr lang="en-US" dirty="0"/>
              <a:t>Few human will share the same set of alleles </a:t>
            </a:r>
          </a:p>
          <a:p>
            <a:r>
              <a:rPr lang="en-US" dirty="0"/>
              <a:t> different people will react to a pathogen infection in a non similar manner </a:t>
            </a:r>
          </a:p>
          <a:p>
            <a:r>
              <a:rPr lang="en-US" dirty="0"/>
              <a:t>A CTL based vaccine must include epitopes specific for </a:t>
            </a:r>
            <a:r>
              <a:rPr lang="en-US" dirty="0" err="1"/>
              <a:t>eacg</a:t>
            </a:r>
            <a:r>
              <a:rPr lang="en-US" dirty="0"/>
              <a:t> HLA allele in a population </a:t>
            </a:r>
          </a:p>
          <a:p>
            <a:r>
              <a:rPr lang="en-US" dirty="0"/>
              <a:t>It must consist of ~800 MHC class I epitopes and ~400 class II epitopes </a:t>
            </a:r>
          </a:p>
          <a:p>
            <a:endParaRPr lang="en-US" dirty="0"/>
          </a:p>
        </p:txBody>
      </p:sp>
    </p:spTree>
    <p:extLst>
      <p:ext uri="{BB962C8B-B14F-4D97-AF65-F5344CB8AC3E}">
        <p14:creationId xmlns:p14="http://schemas.microsoft.com/office/powerpoint/2010/main" val="17164463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A02FB-FB7C-2A11-53E2-3FE8266D6263}"/>
              </a:ext>
            </a:extLst>
          </p:cNvPr>
          <p:cNvSpPr>
            <a:spLocks noGrp="1"/>
          </p:cNvSpPr>
          <p:nvPr>
            <p:ph type="title"/>
          </p:nvPr>
        </p:nvSpPr>
        <p:spPr/>
        <p:txBody>
          <a:bodyPr/>
          <a:lstStyle/>
          <a:p>
            <a:r>
              <a:rPr lang="en-US" dirty="0" err="1"/>
              <a:t>Clutering</a:t>
            </a:r>
            <a:r>
              <a:rPr lang="en-US" dirty="0"/>
              <a:t> method</a:t>
            </a:r>
          </a:p>
        </p:txBody>
      </p:sp>
      <p:sp>
        <p:nvSpPr>
          <p:cNvPr id="3" name="Content Placeholder 2">
            <a:extLst>
              <a:ext uri="{FF2B5EF4-FFF2-40B4-BE49-F238E27FC236}">
                <a16:creationId xmlns:a16="http://schemas.microsoft.com/office/drawing/2014/main" id="{4135D186-9FAB-4965-D39D-DECC0D0170A7}"/>
              </a:ext>
            </a:extLst>
          </p:cNvPr>
          <p:cNvSpPr>
            <a:spLocks noGrp="1"/>
          </p:cNvSpPr>
          <p:nvPr>
            <p:ph idx="1"/>
          </p:nvPr>
        </p:nvSpPr>
        <p:spPr/>
        <p:txBody>
          <a:bodyPr/>
          <a:lstStyle/>
          <a:p>
            <a:endParaRPr lang="en-US" dirty="0"/>
          </a:p>
        </p:txBody>
      </p:sp>
      <p:pic>
        <p:nvPicPr>
          <p:cNvPr id="16386" name="Picture 2">
            <a:extLst>
              <a:ext uri="{FF2B5EF4-FFF2-40B4-BE49-F238E27FC236}">
                <a16:creationId xmlns:a16="http://schemas.microsoft.com/office/drawing/2014/main" id="{B3E1543A-0A72-F200-6CBF-406878B4E3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185" b="6059"/>
          <a:stretch/>
        </p:blipFill>
        <p:spPr bwMode="auto">
          <a:xfrm>
            <a:off x="2371725" y="2127326"/>
            <a:ext cx="7448550" cy="4399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7989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0F95F-6A8A-9A07-2715-AA3E9B3D0EF2}"/>
              </a:ext>
            </a:extLst>
          </p:cNvPr>
          <p:cNvSpPr>
            <a:spLocks noGrp="1"/>
          </p:cNvSpPr>
          <p:nvPr>
            <p:ph type="title"/>
          </p:nvPr>
        </p:nvSpPr>
        <p:spPr/>
        <p:txBody>
          <a:bodyPr/>
          <a:lstStyle/>
          <a:p>
            <a:r>
              <a:rPr lang="en-US" dirty="0"/>
              <a:t>MHC supertypes 	</a:t>
            </a:r>
          </a:p>
        </p:txBody>
      </p:sp>
      <p:sp>
        <p:nvSpPr>
          <p:cNvPr id="3" name="Content Placeholder 2">
            <a:extLst>
              <a:ext uri="{FF2B5EF4-FFF2-40B4-BE49-F238E27FC236}">
                <a16:creationId xmlns:a16="http://schemas.microsoft.com/office/drawing/2014/main" id="{89ED5639-3A17-EEA2-07FB-93A427A32F4F}"/>
              </a:ext>
            </a:extLst>
          </p:cNvPr>
          <p:cNvSpPr>
            <a:spLocks noGrp="1"/>
          </p:cNvSpPr>
          <p:nvPr>
            <p:ph idx="1"/>
          </p:nvPr>
        </p:nvSpPr>
        <p:spPr/>
        <p:txBody>
          <a:bodyPr/>
          <a:lstStyle/>
          <a:p>
            <a:r>
              <a:rPr lang="en-US" dirty="0"/>
              <a:t>Many MHC molecules have similar specificities </a:t>
            </a:r>
          </a:p>
          <a:p>
            <a:r>
              <a:rPr lang="en-US" dirty="0"/>
              <a:t>MHC molecules with similar specificities can be grouped together </a:t>
            </a:r>
          </a:p>
          <a:p>
            <a:r>
              <a:rPr lang="en-US" dirty="0"/>
              <a:t>Methods to define Supertypes</a:t>
            </a:r>
          </a:p>
          <a:p>
            <a:pPr lvl="1"/>
            <a:r>
              <a:rPr lang="en-US" dirty="0"/>
              <a:t>Primary (Sequence) </a:t>
            </a:r>
          </a:p>
          <a:p>
            <a:pPr lvl="1"/>
            <a:r>
              <a:rPr lang="en-US" dirty="0"/>
              <a:t>Tertiary (Structure)</a:t>
            </a:r>
          </a:p>
          <a:p>
            <a:r>
              <a:rPr lang="en-US" dirty="0"/>
              <a:t>Shared peptide binding motifs</a:t>
            </a:r>
          </a:p>
          <a:p>
            <a:r>
              <a:rPr lang="en-US" dirty="0"/>
              <a:t>Identification of cross reacting peptides </a:t>
            </a:r>
          </a:p>
          <a:p>
            <a:r>
              <a:rPr lang="en-US" dirty="0"/>
              <a:t>Ability to generate methods that can predict cross binding peptides</a:t>
            </a:r>
          </a:p>
          <a:p>
            <a:endParaRPr lang="en-US" dirty="0"/>
          </a:p>
        </p:txBody>
      </p:sp>
    </p:spTree>
    <p:extLst>
      <p:ext uri="{BB962C8B-B14F-4D97-AF65-F5344CB8AC3E}">
        <p14:creationId xmlns:p14="http://schemas.microsoft.com/office/powerpoint/2010/main" val="3615905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0D566-0B44-69EB-9C9E-8724FBFB3C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C71A12-A4EC-81EA-5BC7-7D95D029822E}"/>
              </a:ext>
            </a:extLst>
          </p:cNvPr>
          <p:cNvSpPr>
            <a:spLocks noGrp="1"/>
          </p:cNvSpPr>
          <p:nvPr>
            <p:ph idx="1"/>
          </p:nvPr>
        </p:nvSpPr>
        <p:spPr/>
        <p:txBody>
          <a:bodyPr/>
          <a:lstStyle/>
          <a:p>
            <a:endParaRPr lang="en-US"/>
          </a:p>
        </p:txBody>
      </p:sp>
      <p:pic>
        <p:nvPicPr>
          <p:cNvPr id="4" name="Picture 2">
            <a:extLst>
              <a:ext uri="{FF2B5EF4-FFF2-40B4-BE49-F238E27FC236}">
                <a16:creationId xmlns:a16="http://schemas.microsoft.com/office/drawing/2014/main" id="{03292DA6-0991-DFE7-F103-5C5F73A592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37443"/>
            <a:ext cx="11582400" cy="4583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70759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6B291-4CF2-B73E-D724-B46545CEECA5}"/>
              </a:ext>
            </a:extLst>
          </p:cNvPr>
          <p:cNvSpPr>
            <a:spLocks noGrp="1"/>
          </p:cNvSpPr>
          <p:nvPr>
            <p:ph type="title"/>
          </p:nvPr>
        </p:nvSpPr>
        <p:spPr/>
        <p:txBody>
          <a:bodyPr/>
          <a:lstStyle/>
          <a:p>
            <a:r>
              <a:rPr lang="en-US" dirty="0"/>
              <a:t>HLA-I Supertypes</a:t>
            </a:r>
          </a:p>
        </p:txBody>
      </p:sp>
      <p:sp>
        <p:nvSpPr>
          <p:cNvPr id="3" name="Content Placeholder 2">
            <a:extLst>
              <a:ext uri="{FF2B5EF4-FFF2-40B4-BE49-F238E27FC236}">
                <a16:creationId xmlns:a16="http://schemas.microsoft.com/office/drawing/2014/main" id="{CE9122AA-80D5-F74F-5097-B004A26F9AD8}"/>
              </a:ext>
            </a:extLst>
          </p:cNvPr>
          <p:cNvSpPr>
            <a:spLocks noGrp="1"/>
          </p:cNvSpPr>
          <p:nvPr>
            <p:ph idx="1"/>
          </p:nvPr>
        </p:nvSpPr>
        <p:spPr/>
        <p:txBody>
          <a:bodyPr/>
          <a:lstStyle/>
          <a:p>
            <a:r>
              <a:rPr lang="en-IN" dirty="0">
                <a:solidFill>
                  <a:srgbClr val="212121"/>
                </a:solidFill>
                <a:latin typeface="Cambria" panose="02040503050406030204" pitchFamily="18" charset="0"/>
              </a:rPr>
              <a:t>HLA-1 has been defined </a:t>
            </a:r>
            <a:r>
              <a:rPr lang="en-IN" b="1" dirty="0">
                <a:solidFill>
                  <a:srgbClr val="212121"/>
                </a:solidFill>
                <a:latin typeface="Cambria" panose="02040503050406030204" pitchFamily="18" charset="0"/>
              </a:rPr>
              <a:t>by </a:t>
            </a:r>
            <a:r>
              <a:rPr lang="en-IN" b="1" i="0" dirty="0">
                <a:solidFill>
                  <a:srgbClr val="212121"/>
                </a:solidFill>
                <a:effectLst/>
                <a:latin typeface="Cambria" panose="02040503050406030204" pitchFamily="18" charset="0"/>
              </a:rPr>
              <a:t>structural similarities, shared peptide-binding motifs, and identification of cross-reacting peptides</a:t>
            </a:r>
          </a:p>
          <a:p>
            <a:r>
              <a:rPr lang="en-IN" b="0" i="0" dirty="0">
                <a:solidFill>
                  <a:srgbClr val="212121"/>
                </a:solidFill>
                <a:effectLst/>
                <a:latin typeface="Cambria" panose="02040503050406030204" pitchFamily="18" charset="0"/>
              </a:rPr>
              <a:t> </a:t>
            </a:r>
            <a:r>
              <a:rPr lang="en-IN" b="0" i="0" dirty="0" err="1">
                <a:solidFill>
                  <a:srgbClr val="212121"/>
                </a:solidFill>
                <a:effectLst/>
                <a:latin typeface="Cambria" panose="02040503050406030204" pitchFamily="18" charset="0"/>
              </a:rPr>
              <a:t>Sette</a:t>
            </a:r>
            <a:r>
              <a:rPr lang="en-IN" b="0" i="0" dirty="0">
                <a:solidFill>
                  <a:srgbClr val="212121"/>
                </a:solidFill>
                <a:effectLst/>
                <a:latin typeface="Cambria" panose="02040503050406030204" pitchFamily="18" charset="0"/>
              </a:rPr>
              <a:t> and Sidney</a:t>
            </a:r>
            <a:r>
              <a:rPr lang="en-IN" dirty="0">
                <a:solidFill>
                  <a:srgbClr val="212121"/>
                </a:solidFill>
                <a:latin typeface="Cambria" panose="02040503050406030204" pitchFamily="18" charset="0"/>
              </a:rPr>
              <a:t>: </a:t>
            </a:r>
            <a:r>
              <a:rPr lang="en-IN" b="0" i="0" dirty="0">
                <a:solidFill>
                  <a:srgbClr val="212121"/>
                </a:solidFill>
                <a:effectLst/>
                <a:latin typeface="Cambria" panose="02040503050406030204" pitchFamily="18" charset="0"/>
              </a:rPr>
              <a:t>Based on motifs derived from binding data or sequencing of endogenously bound peptides, along with simple structural analyses</a:t>
            </a:r>
            <a:r>
              <a:rPr lang="en-US" b="0" i="0" dirty="0">
                <a:solidFill>
                  <a:srgbClr val="212121"/>
                </a:solidFill>
                <a:effectLst/>
                <a:latin typeface="Cambria" panose="02040503050406030204" pitchFamily="18" charset="0"/>
              </a:rPr>
              <a:t>: </a:t>
            </a:r>
            <a:r>
              <a:rPr lang="pt-BR" b="0" i="0" dirty="0">
                <a:solidFill>
                  <a:srgbClr val="212121"/>
                </a:solidFill>
                <a:effectLst/>
                <a:latin typeface="Cambria" panose="02040503050406030204" pitchFamily="18" charset="0"/>
              </a:rPr>
              <a:t>HLA-A1, -A2, -A3, -A24, -B7, -B27, -B44, -B58, -B62</a:t>
            </a:r>
            <a:endParaRPr lang="en-US" b="0" i="0" dirty="0">
              <a:solidFill>
                <a:srgbClr val="212121"/>
              </a:solidFill>
              <a:effectLst/>
              <a:latin typeface="Cambria" panose="02040503050406030204" pitchFamily="18" charset="0"/>
            </a:endParaRPr>
          </a:p>
          <a:p>
            <a:r>
              <a:rPr lang="en-IN" b="0" i="0" dirty="0">
                <a:solidFill>
                  <a:srgbClr val="212121"/>
                </a:solidFill>
                <a:effectLst/>
                <a:latin typeface="Cambria" panose="02040503050406030204" pitchFamily="18" charset="0"/>
              </a:rPr>
              <a:t>Ole Lund’s group</a:t>
            </a:r>
            <a:r>
              <a:rPr lang="en-US" dirty="0">
                <a:solidFill>
                  <a:srgbClr val="212121"/>
                </a:solidFill>
                <a:latin typeface="Cambria" panose="02040503050406030204" pitchFamily="18" charset="0"/>
              </a:rPr>
              <a:t>:</a:t>
            </a:r>
            <a:r>
              <a:rPr lang="en-IN" b="0" i="0" dirty="0">
                <a:solidFill>
                  <a:srgbClr val="212121"/>
                </a:solidFill>
                <a:effectLst/>
                <a:latin typeface="Cambria" panose="02040503050406030204" pitchFamily="18" charset="0"/>
              </a:rPr>
              <a:t>using this similarity to cluster alleles into supertypes:</a:t>
            </a:r>
            <a:r>
              <a:rPr lang="en-US" dirty="0">
                <a:solidFill>
                  <a:srgbClr val="212121"/>
                </a:solidFill>
                <a:latin typeface="Cambria" panose="02040503050406030204" pitchFamily="18" charset="0"/>
              </a:rPr>
              <a:t> c</a:t>
            </a:r>
            <a:r>
              <a:rPr lang="da-DK" b="0" i="0" dirty="0">
                <a:solidFill>
                  <a:srgbClr val="212121"/>
                </a:solidFill>
                <a:effectLst/>
                <a:latin typeface="Cambria" panose="02040503050406030204" pitchFamily="18" charset="0"/>
              </a:rPr>
              <a:t>onstructed hidden Markov models (HMMs)</a:t>
            </a:r>
            <a:r>
              <a:rPr lang="en-US" dirty="0">
                <a:solidFill>
                  <a:srgbClr val="212121"/>
                </a:solidFill>
                <a:latin typeface="Cambria" panose="02040503050406030204" pitchFamily="18" charset="0"/>
              </a:rPr>
              <a:t>: </a:t>
            </a:r>
            <a:r>
              <a:rPr lang="en-IN" b="0" i="0" dirty="0">
                <a:solidFill>
                  <a:srgbClr val="212121"/>
                </a:solidFill>
                <a:effectLst/>
                <a:latin typeface="Cambria" panose="02040503050406030204" pitchFamily="18" charset="0"/>
              </a:rPr>
              <a:t>Gibbs sampling procedure and defined a similarity measure between these sequence motifs: three new HLA-I supertypes HLA-A26, -B8, and -B39</a:t>
            </a:r>
          </a:p>
          <a:p>
            <a:endParaRPr lang="en-IN" dirty="0">
              <a:solidFill>
                <a:srgbClr val="212121"/>
              </a:solidFill>
              <a:latin typeface="Cambria" panose="02040503050406030204" pitchFamily="18" charset="0"/>
            </a:endParaRPr>
          </a:p>
        </p:txBody>
      </p:sp>
    </p:spTree>
    <p:extLst>
      <p:ext uri="{BB962C8B-B14F-4D97-AF65-F5344CB8AC3E}">
        <p14:creationId xmlns:p14="http://schemas.microsoft.com/office/powerpoint/2010/main" val="14467697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58FCE-1D6E-01C9-D617-DBFA4516C974}"/>
              </a:ext>
            </a:extLst>
          </p:cNvPr>
          <p:cNvSpPr>
            <a:spLocks noGrp="1"/>
          </p:cNvSpPr>
          <p:nvPr>
            <p:ph type="title"/>
          </p:nvPr>
        </p:nvSpPr>
        <p:spPr/>
        <p:txBody>
          <a:bodyPr/>
          <a:lstStyle/>
          <a:p>
            <a:r>
              <a:rPr lang="en-US" dirty="0"/>
              <a:t>HLA-II Supertypes</a:t>
            </a:r>
          </a:p>
        </p:txBody>
      </p:sp>
      <p:sp>
        <p:nvSpPr>
          <p:cNvPr id="3" name="Content Placeholder 2">
            <a:extLst>
              <a:ext uri="{FF2B5EF4-FFF2-40B4-BE49-F238E27FC236}">
                <a16:creationId xmlns:a16="http://schemas.microsoft.com/office/drawing/2014/main" id="{192CB8F9-381D-C5FE-AC95-249384F92DDF}"/>
              </a:ext>
            </a:extLst>
          </p:cNvPr>
          <p:cNvSpPr>
            <a:spLocks noGrp="1"/>
          </p:cNvSpPr>
          <p:nvPr>
            <p:ph idx="1"/>
          </p:nvPr>
        </p:nvSpPr>
        <p:spPr/>
        <p:txBody>
          <a:bodyPr/>
          <a:lstStyle/>
          <a:p>
            <a:r>
              <a:rPr lang="en-IN" b="0" i="0" dirty="0">
                <a:solidFill>
                  <a:srgbClr val="212121"/>
                </a:solidFill>
                <a:effectLst/>
                <a:latin typeface="Cambria" panose="02040503050406030204" pitchFamily="18" charset="0"/>
              </a:rPr>
              <a:t>peptide binding data for HLA-II molecules is less available than those for HLA-I molecules due to the complexity of HLA-II structure</a:t>
            </a:r>
          </a:p>
          <a:p>
            <a:r>
              <a:rPr lang="en-IN" b="0" i="0" dirty="0" err="1">
                <a:solidFill>
                  <a:srgbClr val="212121"/>
                </a:solidFill>
                <a:effectLst/>
                <a:latin typeface="Cambria" panose="02040503050406030204" pitchFamily="18" charset="0"/>
              </a:rPr>
              <a:t>Ou</a:t>
            </a:r>
            <a:r>
              <a:rPr lang="en-IN" b="0" i="0" dirty="0">
                <a:solidFill>
                  <a:srgbClr val="212121"/>
                </a:solidFill>
                <a:effectLst/>
                <a:latin typeface="Cambria" panose="02040503050406030204" pitchFamily="18" charset="0"/>
              </a:rPr>
              <a:t> et </a:t>
            </a:r>
            <a:r>
              <a:rPr lang="en-IN" b="0" i="0" dirty="0" err="1">
                <a:solidFill>
                  <a:srgbClr val="212121"/>
                </a:solidFill>
                <a:effectLst/>
                <a:latin typeface="Cambria" panose="02040503050406030204" pitchFamily="18" charset="0"/>
              </a:rPr>
              <a:t>al.</a:t>
            </a:r>
            <a:r>
              <a:rPr lang="en-IN" dirty="0" err="1">
                <a:solidFill>
                  <a:srgbClr val="212121"/>
                </a:solidFill>
                <a:latin typeface="Cambria" panose="02040503050406030204" pitchFamily="18" charset="0"/>
              </a:rPr>
              <a:t>:</a:t>
            </a:r>
            <a:r>
              <a:rPr lang="en-IN" b="0" i="0" dirty="0" err="1">
                <a:solidFill>
                  <a:srgbClr val="212121"/>
                </a:solidFill>
                <a:effectLst/>
                <a:latin typeface="Cambria" panose="02040503050406030204" pitchFamily="18" charset="0"/>
              </a:rPr>
              <a:t>grouped</a:t>
            </a:r>
            <a:r>
              <a:rPr lang="en-IN" b="0" i="0" dirty="0">
                <a:solidFill>
                  <a:srgbClr val="212121"/>
                </a:solidFill>
                <a:effectLst/>
                <a:latin typeface="Cambria" panose="02040503050406030204" pitchFamily="18" charset="0"/>
              </a:rPr>
              <a:t> HLA-DR molecules into seven different functional supertypes on the basis of their ability to bind and present antigenic peptides to T cells and their association with susceptibility or resistance to disease</a:t>
            </a:r>
            <a:endParaRPr lang="en-IN" dirty="0">
              <a:solidFill>
                <a:srgbClr val="212121"/>
              </a:solidFill>
              <a:latin typeface="Cambria" panose="02040503050406030204" pitchFamily="18" charset="0"/>
            </a:endParaRPr>
          </a:p>
          <a:p>
            <a:r>
              <a:rPr lang="en-IN" b="0" i="0" dirty="0">
                <a:solidFill>
                  <a:srgbClr val="212121"/>
                </a:solidFill>
                <a:effectLst/>
                <a:latin typeface="Cambria" panose="02040503050406030204" pitchFamily="18" charset="0"/>
              </a:rPr>
              <a:t>Castelli et al: defined an HLA-DP4 supertype and supported the existence of three main binding supertypes among HLA-DP molecules.</a:t>
            </a:r>
          </a:p>
          <a:p>
            <a:r>
              <a:rPr lang="en-IN" b="0" i="0" dirty="0" err="1">
                <a:solidFill>
                  <a:srgbClr val="212121"/>
                </a:solidFill>
                <a:effectLst/>
                <a:latin typeface="Cambria" panose="02040503050406030204" pitchFamily="18" charset="0"/>
              </a:rPr>
              <a:t>Doytchinova</a:t>
            </a:r>
            <a:r>
              <a:rPr lang="en-IN" b="0" i="0" dirty="0">
                <a:solidFill>
                  <a:srgbClr val="212121"/>
                </a:solidFill>
                <a:effectLst/>
                <a:latin typeface="Cambria" panose="02040503050406030204" pitchFamily="18" charset="0"/>
              </a:rPr>
              <a:t> et al. : applied a combined bioinformatics approach using both protein sequence and structural data, to 2,225 HLA-II molecules, to detect similarities in their peptide-binding sites for definition of HLA-II supertypes: They defined 12 HLA-II supertypes, including five DRs (DR1, DR3, DR4, DR5, and DR9), three DQs (DQ1, DQ2, and DQ3), and four DPs (DPw1, DPw2, DPw4, and DPw6).</a:t>
            </a:r>
          </a:p>
        </p:txBody>
      </p:sp>
    </p:spTree>
    <p:extLst>
      <p:ext uri="{BB962C8B-B14F-4D97-AF65-F5344CB8AC3E}">
        <p14:creationId xmlns:p14="http://schemas.microsoft.com/office/powerpoint/2010/main" val="3383103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FAE9A8-A05C-0D8B-3FBC-383DC5674468}"/>
              </a:ext>
            </a:extLst>
          </p:cNvPr>
          <p:cNvSpPr>
            <a:spLocks noGrp="1"/>
          </p:cNvSpPr>
          <p:nvPr>
            <p:ph idx="1"/>
          </p:nvPr>
        </p:nvSpPr>
        <p:spPr>
          <a:xfrm>
            <a:off x="1069848" y="838200"/>
            <a:ext cx="10058400" cy="5334000"/>
          </a:xfrm>
        </p:spPr>
        <p:txBody>
          <a:bodyPr>
            <a:normAutofit lnSpcReduction="10000"/>
          </a:bodyPr>
          <a:lstStyle/>
          <a:p>
            <a:r>
              <a:rPr lang="en-IN" b="0" i="0" dirty="0">
                <a:solidFill>
                  <a:srgbClr val="212121"/>
                </a:solidFill>
                <a:effectLst/>
                <a:latin typeface="Cambria" panose="02040503050406030204" pitchFamily="18" charset="0"/>
              </a:rPr>
              <a:t>Greenbaum et </a:t>
            </a:r>
            <a:r>
              <a:rPr lang="en-IN" b="0" i="0" dirty="0" err="1">
                <a:solidFill>
                  <a:srgbClr val="212121"/>
                </a:solidFill>
                <a:effectLst/>
                <a:latin typeface="Cambria" panose="02040503050406030204" pitchFamily="18" charset="0"/>
              </a:rPr>
              <a:t>al.:determined</a:t>
            </a:r>
            <a:r>
              <a:rPr lang="en-IN" b="0" i="0" dirty="0">
                <a:solidFill>
                  <a:srgbClr val="212121"/>
                </a:solidFill>
                <a:effectLst/>
                <a:latin typeface="Cambria" panose="02040503050406030204" pitchFamily="18" charset="0"/>
              </a:rPr>
              <a:t> the binding capacity of a large panel of non-redundant peptides for a set of 27 common HLA DR, DQ, and DP molecules: measured binding data were then used to define class II supertypes on the basis of shared binding repertoires: Seven different supertypes (main DR, DR4, DRB3, main DQ, DQ7, main DP, and DP2) were defined</a:t>
            </a:r>
          </a:p>
          <a:p>
            <a:r>
              <a:rPr lang="en-IN" b="0" i="0" dirty="0">
                <a:solidFill>
                  <a:srgbClr val="212121"/>
                </a:solidFill>
                <a:effectLst/>
                <a:latin typeface="Cambria" panose="02040503050406030204" pitchFamily="18" charset="0"/>
              </a:rPr>
              <a:t>according to motif-based supertype classification: seven different supertypes were defined after the analysis of 27 HLA II proteins</a:t>
            </a:r>
          </a:p>
          <a:p>
            <a:r>
              <a:rPr lang="en-IN" b="0" i="0" dirty="0">
                <a:solidFill>
                  <a:srgbClr val="212121"/>
                </a:solidFill>
                <a:effectLst/>
                <a:latin typeface="Cambria" panose="02040503050406030204" pitchFamily="18" charset="0"/>
              </a:rPr>
              <a:t> All the molecules belonging to the DP genetic locus (DPB1*0101, DPB1*0201, DPB1*0401, DPB1*0402, DPB1*0501, and DPB1*1401) were grouped into a single supertype; DQ proteins were grouped into two different supertypes, each containing three HLAs: (DQB1*0301, DQB1*0302, DQB1*0401) and (DQB1*0201, DQB1*0501, DQB1*0602). </a:t>
            </a:r>
          </a:p>
          <a:p>
            <a:r>
              <a:rPr lang="en-IN" b="0" i="0" dirty="0">
                <a:solidFill>
                  <a:srgbClr val="212121"/>
                </a:solidFill>
                <a:effectLst/>
                <a:latin typeface="Cambria" panose="02040503050406030204" pitchFamily="18" charset="0"/>
              </a:rPr>
              <a:t>The motif-based classification of the DR proteins is less defined compared with the other loci. The HLA-DR can be grouped into four supertypes: (DRB1*0401, DRB1*0405, DRB1*0802, DRB1*1101), (DRB3*0101, DRB3*0202), (DRB1*0301, DRB1*1302), and the fourth containing the remaining DR proteins. </a:t>
            </a:r>
          </a:p>
          <a:p>
            <a:r>
              <a:rPr lang="en-IN" b="0" i="0" dirty="0">
                <a:solidFill>
                  <a:srgbClr val="212121"/>
                </a:solidFill>
                <a:effectLst/>
                <a:latin typeface="Cambria" panose="02040503050406030204" pitchFamily="18" charset="0"/>
              </a:rPr>
              <a:t>Functional and motif-based clustering of 27 defined HLA-II molecules revealed the presence of proteins sharing both functional and structural properties, thus supporting the concept of HLA-II supertypes.</a:t>
            </a:r>
            <a:endParaRPr lang="en-US" dirty="0"/>
          </a:p>
        </p:txBody>
      </p:sp>
    </p:spTree>
    <p:extLst>
      <p:ext uri="{BB962C8B-B14F-4D97-AF65-F5344CB8AC3E}">
        <p14:creationId xmlns:p14="http://schemas.microsoft.com/office/powerpoint/2010/main" val="33853204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4B9FC-4526-A36B-F172-E6B5E09F8565}"/>
              </a:ext>
            </a:extLst>
          </p:cNvPr>
          <p:cNvSpPr>
            <a:spLocks noGrp="1"/>
          </p:cNvSpPr>
          <p:nvPr>
            <p:ph type="title"/>
          </p:nvPr>
        </p:nvSpPr>
        <p:spPr/>
        <p:txBody>
          <a:bodyPr/>
          <a:lstStyle/>
          <a:p>
            <a:r>
              <a:rPr lang="en-US" dirty="0"/>
              <a:t>Novel supertypes </a:t>
            </a:r>
          </a:p>
        </p:txBody>
      </p:sp>
      <p:sp>
        <p:nvSpPr>
          <p:cNvPr id="3" name="Content Placeholder 2">
            <a:extLst>
              <a:ext uri="{FF2B5EF4-FFF2-40B4-BE49-F238E27FC236}">
                <a16:creationId xmlns:a16="http://schemas.microsoft.com/office/drawing/2014/main" id="{42066B0E-3A47-AEBE-5B86-16F6654604B2}"/>
              </a:ext>
            </a:extLst>
          </p:cNvPr>
          <p:cNvSpPr>
            <a:spLocks noGrp="1"/>
          </p:cNvSpPr>
          <p:nvPr>
            <p:ph idx="1"/>
          </p:nvPr>
        </p:nvSpPr>
        <p:spPr/>
        <p:txBody>
          <a:bodyPr/>
          <a:lstStyle/>
          <a:p>
            <a:r>
              <a:rPr lang="en-US" dirty="0"/>
              <a:t>Splitting the A1 supertype alleles into a new A26 supertype</a:t>
            </a:r>
          </a:p>
          <a:p>
            <a:r>
              <a:rPr lang="en-US" dirty="0"/>
              <a:t>Splitting the A1 supertype alleles into a new B27 supertype</a:t>
            </a:r>
          </a:p>
          <a:p>
            <a:r>
              <a:rPr lang="en-US" dirty="0"/>
              <a:t>B8 alleles may define their own supertype</a:t>
            </a:r>
          </a:p>
          <a:p>
            <a:endParaRPr lang="en-US" dirty="0"/>
          </a:p>
        </p:txBody>
      </p:sp>
    </p:spTree>
    <p:extLst>
      <p:ext uri="{BB962C8B-B14F-4D97-AF65-F5344CB8AC3E}">
        <p14:creationId xmlns:p14="http://schemas.microsoft.com/office/powerpoint/2010/main" val="2797345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7AA80-76AC-4FE3-B3F0-C02F9B867927}"/>
              </a:ext>
            </a:extLst>
          </p:cNvPr>
          <p:cNvSpPr>
            <a:spLocks noGrp="1"/>
          </p:cNvSpPr>
          <p:nvPr>
            <p:ph type="title"/>
          </p:nvPr>
        </p:nvSpPr>
        <p:spPr/>
        <p:txBody>
          <a:bodyPr/>
          <a:lstStyle/>
          <a:p>
            <a:r>
              <a:rPr lang="en-IN" dirty="0"/>
              <a:t>Main features of MHC </a:t>
            </a:r>
            <a:endParaRPr lang="en-US" dirty="0"/>
          </a:p>
        </p:txBody>
      </p:sp>
      <p:sp>
        <p:nvSpPr>
          <p:cNvPr id="3" name="Content Placeholder 2">
            <a:extLst>
              <a:ext uri="{FF2B5EF4-FFF2-40B4-BE49-F238E27FC236}">
                <a16:creationId xmlns:a16="http://schemas.microsoft.com/office/drawing/2014/main" id="{F70DCDD0-10AD-ACE4-C535-8BB91395BB9C}"/>
              </a:ext>
            </a:extLst>
          </p:cNvPr>
          <p:cNvSpPr>
            <a:spLocks noGrp="1"/>
          </p:cNvSpPr>
          <p:nvPr>
            <p:ph idx="1"/>
          </p:nvPr>
        </p:nvSpPr>
        <p:spPr/>
        <p:txBody>
          <a:bodyPr/>
          <a:lstStyle/>
          <a:p>
            <a:r>
              <a:rPr lang="en-IN" dirty="0"/>
              <a:t>Providing the strongest barrier to transplantation</a:t>
            </a:r>
          </a:p>
          <a:p>
            <a:r>
              <a:rPr lang="en-IN" dirty="0"/>
              <a:t> Play a central role in generation and execution of immune response – Presentation of peptide antigens to T cells </a:t>
            </a:r>
          </a:p>
          <a:p>
            <a:r>
              <a:rPr lang="en-IN" dirty="0"/>
              <a:t>Susceptibility to infectious diseases and development of autoimmune diseases</a:t>
            </a:r>
            <a:endParaRPr lang="en-US" dirty="0"/>
          </a:p>
        </p:txBody>
      </p:sp>
    </p:spTree>
    <p:extLst>
      <p:ext uri="{BB962C8B-B14F-4D97-AF65-F5344CB8AC3E}">
        <p14:creationId xmlns:p14="http://schemas.microsoft.com/office/powerpoint/2010/main" val="15824089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FAB50-5DF7-A419-E819-456C03F27CE8}"/>
              </a:ext>
            </a:extLst>
          </p:cNvPr>
          <p:cNvSpPr>
            <a:spLocks noGrp="1"/>
          </p:cNvSpPr>
          <p:nvPr>
            <p:ph type="title"/>
          </p:nvPr>
        </p:nvSpPr>
        <p:spPr/>
        <p:txBody>
          <a:bodyPr/>
          <a:lstStyle/>
          <a:p>
            <a:r>
              <a:rPr lang="en-IN" dirty="0"/>
              <a:t>HLA and Clinical medicine</a:t>
            </a:r>
            <a:endParaRPr lang="en-US" dirty="0"/>
          </a:p>
        </p:txBody>
      </p:sp>
      <p:sp>
        <p:nvSpPr>
          <p:cNvPr id="3" name="Content Placeholder 2">
            <a:extLst>
              <a:ext uri="{FF2B5EF4-FFF2-40B4-BE49-F238E27FC236}">
                <a16:creationId xmlns:a16="http://schemas.microsoft.com/office/drawing/2014/main" id="{40428A9B-93B4-DAE6-373D-0BC94CE9B770}"/>
              </a:ext>
            </a:extLst>
          </p:cNvPr>
          <p:cNvSpPr>
            <a:spLocks noGrp="1"/>
          </p:cNvSpPr>
          <p:nvPr>
            <p:ph idx="1"/>
          </p:nvPr>
        </p:nvSpPr>
        <p:spPr/>
        <p:txBody>
          <a:bodyPr/>
          <a:lstStyle/>
          <a:p>
            <a:r>
              <a:rPr lang="en-IN" dirty="0"/>
              <a:t>1. HLA and transplantation rejection</a:t>
            </a:r>
          </a:p>
          <a:p>
            <a:r>
              <a:rPr lang="en-IN" dirty="0"/>
              <a:t>2. HLA related-Disease</a:t>
            </a:r>
          </a:p>
          <a:p>
            <a:r>
              <a:rPr lang="en-IN" dirty="0"/>
              <a:t>3. HLA abnormal expression and disease</a:t>
            </a:r>
          </a:p>
          <a:p>
            <a:r>
              <a:rPr lang="en-IN" dirty="0"/>
              <a:t>4. HLA and human ID for crime medical</a:t>
            </a:r>
          </a:p>
          <a:p>
            <a:r>
              <a:rPr lang="en-IN" dirty="0"/>
              <a:t>detection and identification of progeny</a:t>
            </a:r>
          </a:p>
          <a:p>
            <a:r>
              <a:rPr lang="en-IN" dirty="0"/>
              <a:t>5. Mating preference and olfactory sense ?</a:t>
            </a:r>
          </a:p>
          <a:p>
            <a:r>
              <a:rPr lang="en-IN" dirty="0"/>
              <a:t>6. CNS development and repair ?</a:t>
            </a:r>
            <a:endParaRPr lang="en-US" dirty="0"/>
          </a:p>
        </p:txBody>
      </p:sp>
    </p:spTree>
    <p:extLst>
      <p:ext uri="{BB962C8B-B14F-4D97-AF65-F5344CB8AC3E}">
        <p14:creationId xmlns:p14="http://schemas.microsoft.com/office/powerpoint/2010/main" val="16382198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3B925-C2C7-59F2-C320-CF2D0E6D87D0}"/>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A9D3509D-32E1-4317-9370-580CFCFF0776}"/>
              </a:ext>
            </a:extLst>
          </p:cNvPr>
          <p:cNvSpPr>
            <a:spLocks noGrp="1"/>
          </p:cNvSpPr>
          <p:nvPr>
            <p:ph idx="1"/>
          </p:nvPr>
        </p:nvSpPr>
        <p:spPr/>
        <p:txBody>
          <a:bodyPr/>
          <a:lstStyle/>
          <a:p>
            <a:r>
              <a:rPr lang="en-IN" dirty="0"/>
              <a:t>All are features of cell-surface HLA-B molecules, EXCEPT: </a:t>
            </a:r>
          </a:p>
          <a:p>
            <a:r>
              <a:rPr lang="en-IN" dirty="0"/>
              <a:t>A. They are associated with β2 </a:t>
            </a:r>
            <a:r>
              <a:rPr lang="en-IN" dirty="0" err="1"/>
              <a:t>microglobulin</a:t>
            </a:r>
            <a:r>
              <a:rPr lang="en-IN" dirty="0"/>
              <a:t>. </a:t>
            </a:r>
          </a:p>
          <a:p>
            <a:r>
              <a:rPr lang="en-IN" dirty="0"/>
              <a:t>B. They bind exogenous peptides.</a:t>
            </a:r>
          </a:p>
          <a:p>
            <a:r>
              <a:rPr lang="en-IN" dirty="0"/>
              <a:t> C. They are polymorphic. </a:t>
            </a:r>
          </a:p>
          <a:p>
            <a:r>
              <a:rPr lang="en-IN" dirty="0"/>
              <a:t>D. They are expressed on B lymphocytes. </a:t>
            </a:r>
          </a:p>
          <a:p>
            <a:r>
              <a:rPr lang="en-IN" dirty="0"/>
              <a:t>E. They can be bound by CD8 molecules.</a:t>
            </a:r>
            <a:endParaRPr lang="en-US" dirty="0"/>
          </a:p>
        </p:txBody>
      </p:sp>
    </p:spTree>
    <p:extLst>
      <p:ext uri="{BB962C8B-B14F-4D97-AF65-F5344CB8AC3E}">
        <p14:creationId xmlns:p14="http://schemas.microsoft.com/office/powerpoint/2010/main" val="2580491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D884A-908C-F82F-9236-92B3D2845F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D0967D-FF70-A60A-34C7-272C08E0E1D9}"/>
              </a:ext>
            </a:extLst>
          </p:cNvPr>
          <p:cNvSpPr>
            <a:spLocks noGrp="1"/>
          </p:cNvSpPr>
          <p:nvPr>
            <p:ph idx="1"/>
          </p:nvPr>
        </p:nvSpPr>
        <p:spPr/>
        <p:txBody>
          <a:bodyPr/>
          <a:lstStyle/>
          <a:p>
            <a:r>
              <a:rPr lang="en-IN" dirty="0"/>
              <a:t>Which one of the following is TRUE about class II MHC molecules? </a:t>
            </a:r>
          </a:p>
          <a:p>
            <a:r>
              <a:rPr lang="en-IN" dirty="0"/>
              <a:t>A. They consist of an alpha chain of three domains and a β2microglobulin. </a:t>
            </a:r>
          </a:p>
          <a:p>
            <a:r>
              <a:rPr lang="en-IN" dirty="0"/>
              <a:t>B. They are found in all nucleated cells of our body. </a:t>
            </a:r>
          </a:p>
          <a:p>
            <a:r>
              <a:rPr lang="en-IN" dirty="0"/>
              <a:t>C. They are involved in antigen presentation to CD8+ cytotoxic lymphocytes. </a:t>
            </a:r>
          </a:p>
          <a:p>
            <a:r>
              <a:rPr lang="en-IN" dirty="0"/>
              <a:t>D. They consist of DR, DQ, and DP molecules. </a:t>
            </a:r>
          </a:p>
          <a:p>
            <a:r>
              <a:rPr lang="en-IN" dirty="0"/>
              <a:t>E. They are located on the X chromosomes</a:t>
            </a:r>
            <a:endParaRPr lang="en-US" dirty="0"/>
          </a:p>
        </p:txBody>
      </p:sp>
    </p:spTree>
    <p:extLst>
      <p:ext uri="{BB962C8B-B14F-4D97-AF65-F5344CB8AC3E}">
        <p14:creationId xmlns:p14="http://schemas.microsoft.com/office/powerpoint/2010/main" val="7244161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3484-DCCC-5DB9-0604-E9B33361059E}"/>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C8CB7D90-4EAA-D726-1DD2-BCE382F25F4F}"/>
              </a:ext>
            </a:extLst>
          </p:cNvPr>
          <p:cNvSpPr>
            <a:spLocks noGrp="1"/>
          </p:cNvSpPr>
          <p:nvPr>
            <p:ph idx="1"/>
          </p:nvPr>
        </p:nvSpPr>
        <p:spPr/>
        <p:txBody>
          <a:bodyPr/>
          <a:lstStyle/>
          <a:p>
            <a:r>
              <a:rPr lang="en-IN" dirty="0"/>
              <a:t>Janeway CA Jr, Travers P, </a:t>
            </a:r>
            <a:r>
              <a:rPr lang="en-IN" dirty="0" err="1"/>
              <a:t>Walport</a:t>
            </a:r>
            <a:r>
              <a:rPr lang="en-IN" dirty="0"/>
              <a:t> M, et al. Immunobiology: The Immune System in Health and Disease. 5th edition. New York: Garland Science; 2001. The major histocompatibility complex and its functions. Available from: https://www.ncbi.nlm.nih.gov/books/NBK27156/</a:t>
            </a:r>
          </a:p>
          <a:p>
            <a:endParaRPr lang="en-US" dirty="0"/>
          </a:p>
          <a:p>
            <a:endParaRPr lang="en-US" dirty="0"/>
          </a:p>
        </p:txBody>
      </p:sp>
    </p:spTree>
    <p:extLst>
      <p:ext uri="{BB962C8B-B14F-4D97-AF65-F5344CB8AC3E}">
        <p14:creationId xmlns:p14="http://schemas.microsoft.com/office/powerpoint/2010/main" val="897992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89188-8CD8-84F1-0766-38514E43CD38}"/>
              </a:ext>
            </a:extLst>
          </p:cNvPr>
          <p:cNvSpPr>
            <a:spLocks noGrp="1"/>
          </p:cNvSpPr>
          <p:nvPr>
            <p:ph type="title"/>
          </p:nvPr>
        </p:nvSpPr>
        <p:spPr>
          <a:xfrm>
            <a:off x="838200" y="4669839"/>
            <a:ext cx="10515600" cy="1325563"/>
          </a:xfrm>
        </p:spPr>
        <p:txBody>
          <a:bodyPr/>
          <a:lstStyle/>
          <a:p>
            <a:r>
              <a:rPr lang="en-US" dirty="0"/>
              <a:t>Structure and functions of MHC </a:t>
            </a:r>
          </a:p>
        </p:txBody>
      </p:sp>
    </p:spTree>
    <p:extLst>
      <p:ext uri="{BB962C8B-B14F-4D97-AF65-F5344CB8AC3E}">
        <p14:creationId xmlns:p14="http://schemas.microsoft.com/office/powerpoint/2010/main" val="1029701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1335-F6A5-DBC8-881D-28FA0D366D42}"/>
              </a:ext>
            </a:extLst>
          </p:cNvPr>
          <p:cNvSpPr>
            <a:spLocks noGrp="1"/>
          </p:cNvSpPr>
          <p:nvPr>
            <p:ph type="title"/>
          </p:nvPr>
        </p:nvSpPr>
        <p:spPr/>
        <p:txBody>
          <a:bodyPr/>
          <a:lstStyle/>
          <a:p>
            <a:r>
              <a:rPr lang="en-IN" dirty="0"/>
              <a:t>MHC</a:t>
            </a:r>
            <a:r>
              <a:rPr lang="en-IN" b="1" i="0" dirty="0">
                <a:solidFill>
                  <a:srgbClr val="000000"/>
                </a:solidFill>
                <a:effectLst/>
                <a:latin typeface="inherit"/>
              </a:rPr>
              <a:t> </a:t>
            </a:r>
            <a:r>
              <a:rPr lang="en-IN" dirty="0"/>
              <a:t>class-I</a:t>
            </a:r>
            <a:endParaRPr lang="en-US" dirty="0"/>
          </a:p>
        </p:txBody>
      </p:sp>
      <p:sp>
        <p:nvSpPr>
          <p:cNvPr id="3" name="Content Placeholder 2">
            <a:extLst>
              <a:ext uri="{FF2B5EF4-FFF2-40B4-BE49-F238E27FC236}">
                <a16:creationId xmlns:a16="http://schemas.microsoft.com/office/drawing/2014/main" id="{DFD13E82-0D83-EADE-47B2-DAE7A9D5A4ED}"/>
              </a:ext>
            </a:extLst>
          </p:cNvPr>
          <p:cNvSpPr>
            <a:spLocks noGrp="1"/>
          </p:cNvSpPr>
          <p:nvPr>
            <p:ph idx="1"/>
          </p:nvPr>
        </p:nvSpPr>
        <p:spPr>
          <a:xfrm>
            <a:off x="604022" y="2117612"/>
            <a:ext cx="10230755" cy="4050792"/>
          </a:xfrm>
        </p:spPr>
        <p:txBody>
          <a:bodyPr>
            <a:normAutofit fontScale="92500" lnSpcReduction="20000"/>
          </a:bodyPr>
          <a:lstStyle/>
          <a:p>
            <a:r>
              <a:rPr lang="en-US" dirty="0">
                <a:latin typeface="Cambria" panose="02040503050406030204" pitchFamily="18" charset="0"/>
                <a:ea typeface="Cambria" panose="02040503050406030204" pitchFamily="18" charset="0"/>
              </a:rPr>
              <a:t>Class-I MHC </a:t>
            </a:r>
            <a:r>
              <a:rPr lang="en-US" b="1" dirty="0">
                <a:latin typeface="Cambria" panose="02040503050406030204" pitchFamily="18" charset="0"/>
                <a:ea typeface="Cambria" panose="02040503050406030204" pitchFamily="18" charset="0"/>
              </a:rPr>
              <a:t>gene encodes glycoprotein molecule </a:t>
            </a:r>
            <a:r>
              <a:rPr lang="en-US" dirty="0">
                <a:latin typeface="Cambria" panose="02040503050406030204" pitchFamily="18" charset="0"/>
                <a:ea typeface="Cambria" panose="02040503050406030204" pitchFamily="18" charset="0"/>
              </a:rPr>
              <a:t>which </a:t>
            </a:r>
            <a:r>
              <a:rPr lang="en-US" b="1" dirty="0">
                <a:latin typeface="Cambria" panose="02040503050406030204" pitchFamily="18" charset="0"/>
                <a:ea typeface="Cambria" panose="02040503050406030204" pitchFamily="18" charset="0"/>
              </a:rPr>
              <a:t>expressed on the surface of all nucleated cells and platelets</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ie</a:t>
            </a:r>
            <a:r>
              <a:rPr lang="en-US" dirty="0">
                <a:latin typeface="Cambria" panose="02040503050406030204" pitchFamily="18" charset="0"/>
                <a:ea typeface="Cambria" panose="02040503050406030204" pitchFamily="18" charset="0"/>
              </a:rPr>
              <a:t> by all body cells  except red blood cells aka </a:t>
            </a:r>
            <a:r>
              <a:rPr lang="en-IN" dirty="0">
                <a:latin typeface="Cambria" panose="02040503050406030204" pitchFamily="18" charset="0"/>
                <a:ea typeface="Cambria" panose="02040503050406030204" pitchFamily="18" charset="0"/>
              </a:rPr>
              <a:t>HLA-A, -B, and -C genes.</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It present antigens </a:t>
            </a:r>
            <a:r>
              <a:rPr lang="en-US" b="1" dirty="0">
                <a:latin typeface="Cambria" panose="02040503050406030204" pitchFamily="18" charset="0"/>
                <a:ea typeface="Cambria" panose="02040503050406030204" pitchFamily="18" charset="0"/>
              </a:rPr>
              <a:t>Tc cells</a:t>
            </a:r>
          </a:p>
          <a:p>
            <a:r>
              <a:rPr lang="en-US" dirty="0">
                <a:latin typeface="Cambria" panose="02040503050406030204" pitchFamily="18" charset="0"/>
                <a:ea typeface="Cambria" panose="02040503050406030204" pitchFamily="18" charset="0"/>
              </a:rPr>
              <a:t>Present intracellular antigens to CD8+ T-cells</a:t>
            </a:r>
          </a:p>
          <a:p>
            <a:r>
              <a:rPr lang="en-IN" sz="2000" dirty="0">
                <a:latin typeface="Cambria" panose="02040503050406030204" pitchFamily="18" charset="0"/>
                <a:ea typeface="Cambria" panose="02040503050406030204" pitchFamily="18" charset="0"/>
              </a:rPr>
              <a:t>When a cell becomes cancerous or is invaded by a virus, unfamiliar proteins are synthesized in the cell. These proteins are endogenous antigens—that is, </a:t>
            </a:r>
            <a:r>
              <a:rPr lang="en-IN" sz="2000" b="1" dirty="0">
                <a:latin typeface="Cambria" panose="02040503050406030204" pitchFamily="18" charset="0"/>
                <a:ea typeface="Cambria" panose="02040503050406030204" pitchFamily="18" charset="0"/>
              </a:rPr>
              <a:t>antigens produced inside the cell</a:t>
            </a:r>
            <a:r>
              <a:rPr lang="en-IN" sz="2000" dirty="0">
                <a:latin typeface="Cambria" panose="02040503050406030204" pitchFamily="18" charset="0"/>
                <a:ea typeface="Cambria" panose="02040503050406030204" pitchFamily="18" charset="0"/>
              </a:rPr>
              <a:t>. Portions of these antigens are combined with MHC‐I glycoproteins and, when displayed on the plasma membrane, indicate a nonself cell.</a:t>
            </a:r>
          </a:p>
          <a:p>
            <a:r>
              <a:rPr lang="en-US" dirty="0">
                <a:latin typeface="Cambria" panose="02040503050406030204" pitchFamily="18" charset="0"/>
                <a:ea typeface="Cambria" panose="02040503050406030204" pitchFamily="18" charset="0"/>
              </a:rPr>
              <a:t>MHC-I molecule contains a two polypeptide chains</a:t>
            </a:r>
          </a:p>
          <a:p>
            <a:pPr lvl="1"/>
            <a:r>
              <a:rPr lang="en-US" sz="2000" dirty="0">
                <a:latin typeface="Cambria" panose="02040503050406030204" pitchFamily="18" charset="0"/>
                <a:ea typeface="Cambria" panose="02040503050406030204" pitchFamily="18" charset="0"/>
              </a:rPr>
              <a:t>45KDa </a:t>
            </a:r>
            <a:r>
              <a:rPr lang="el-GR" sz="2000" dirty="0">
                <a:latin typeface="Cambria" panose="02040503050406030204" pitchFamily="18" charset="0"/>
                <a:ea typeface="Cambria" panose="02040503050406030204" pitchFamily="18" charset="0"/>
              </a:rPr>
              <a:t>α-</a:t>
            </a:r>
            <a:r>
              <a:rPr lang="en-US" sz="2000" dirty="0">
                <a:latin typeface="Cambria" panose="02040503050406030204" pitchFamily="18" charset="0"/>
                <a:ea typeface="Cambria" panose="02040503050406030204" pitchFamily="18" charset="0"/>
              </a:rPr>
              <a:t>chain associated non-covalently with a </a:t>
            </a:r>
          </a:p>
          <a:p>
            <a:pPr lvl="1"/>
            <a:r>
              <a:rPr lang="en-US" sz="2000" dirty="0">
                <a:latin typeface="Cambria" panose="02040503050406030204" pitchFamily="18" charset="0"/>
                <a:ea typeface="Cambria" panose="02040503050406030204" pitchFamily="18" charset="0"/>
              </a:rPr>
              <a:t>12KDa </a:t>
            </a:r>
            <a:r>
              <a:rPr lang="el-GR" sz="2000" dirty="0">
                <a:latin typeface="Cambria" panose="02040503050406030204" pitchFamily="18" charset="0"/>
                <a:ea typeface="Cambria" panose="02040503050406030204" pitchFamily="18" charset="0"/>
              </a:rPr>
              <a:t>β2 </a:t>
            </a:r>
            <a:r>
              <a:rPr lang="en-US" sz="2000" dirty="0" err="1">
                <a:latin typeface="Cambria" panose="02040503050406030204" pitchFamily="18" charset="0"/>
                <a:ea typeface="Cambria" panose="02040503050406030204" pitchFamily="18" charset="0"/>
              </a:rPr>
              <a:t>microglobulin</a:t>
            </a:r>
            <a:r>
              <a:rPr lang="en-US" sz="2000" dirty="0">
                <a:latin typeface="Cambria" panose="02040503050406030204" pitchFamily="18" charset="0"/>
                <a:ea typeface="Cambria" panose="02040503050406030204" pitchFamily="18" charset="0"/>
              </a:rPr>
              <a:t> molecule.</a:t>
            </a:r>
          </a:p>
          <a:p>
            <a:r>
              <a:rPr lang="en-US" dirty="0">
                <a:latin typeface="Cambria" panose="02040503050406030204" pitchFamily="18" charset="0"/>
                <a:ea typeface="Cambria" panose="02040503050406030204" pitchFamily="18" charset="0"/>
              </a:rPr>
              <a:t>Association of </a:t>
            </a:r>
            <a:r>
              <a:rPr lang="el-GR" dirty="0">
                <a:latin typeface="Cambria" panose="02040503050406030204" pitchFamily="18" charset="0"/>
                <a:ea typeface="Cambria" panose="02040503050406030204" pitchFamily="18" charset="0"/>
              </a:rPr>
              <a:t>α-</a:t>
            </a:r>
            <a:r>
              <a:rPr lang="en-US" dirty="0">
                <a:latin typeface="Cambria" panose="02040503050406030204" pitchFamily="18" charset="0"/>
                <a:ea typeface="Cambria" panose="02040503050406030204" pitchFamily="18" charset="0"/>
              </a:rPr>
              <a:t>chain and </a:t>
            </a:r>
            <a:r>
              <a:rPr lang="el-GR" dirty="0">
                <a:latin typeface="Cambria" panose="02040503050406030204" pitchFamily="18" charset="0"/>
                <a:ea typeface="Cambria" panose="02040503050406030204" pitchFamily="18" charset="0"/>
              </a:rPr>
              <a:t>β2 </a:t>
            </a:r>
            <a:r>
              <a:rPr lang="en-US" dirty="0" err="1">
                <a:latin typeface="Cambria" panose="02040503050406030204" pitchFamily="18" charset="0"/>
                <a:ea typeface="Cambria" panose="02040503050406030204" pitchFamily="18" charset="0"/>
              </a:rPr>
              <a:t>microglobulin</a:t>
            </a:r>
            <a:r>
              <a:rPr lang="en-US" dirty="0">
                <a:latin typeface="Cambria" panose="02040503050406030204" pitchFamily="18" charset="0"/>
                <a:ea typeface="Cambria" panose="02040503050406030204" pitchFamily="18" charset="0"/>
              </a:rPr>
              <a:t> is required for expression of class-I MHC molecule on cell membrane.</a:t>
            </a:r>
          </a:p>
          <a:p>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43384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9764A-DDE8-C794-0772-1C8657B3274F}"/>
              </a:ext>
            </a:extLst>
          </p:cNvPr>
          <p:cNvSpPr>
            <a:spLocks noGrp="1"/>
          </p:cNvSpPr>
          <p:nvPr>
            <p:ph type="title"/>
          </p:nvPr>
        </p:nvSpPr>
        <p:spPr/>
        <p:txBody>
          <a:bodyPr/>
          <a:lstStyle/>
          <a:p>
            <a:r>
              <a:rPr lang="en-US"/>
              <a:t>Class I MHC Molecule	</a:t>
            </a:r>
            <a:endParaRPr lang="en-US" dirty="0"/>
          </a:p>
        </p:txBody>
      </p:sp>
      <p:sp>
        <p:nvSpPr>
          <p:cNvPr id="3" name="Content Placeholder 2">
            <a:extLst>
              <a:ext uri="{FF2B5EF4-FFF2-40B4-BE49-F238E27FC236}">
                <a16:creationId xmlns:a16="http://schemas.microsoft.com/office/drawing/2014/main" id="{002E8B8F-2C23-0646-5E1F-A68DE23DE97D}"/>
              </a:ext>
            </a:extLst>
          </p:cNvPr>
          <p:cNvSpPr>
            <a:spLocks noGrp="1"/>
          </p:cNvSpPr>
          <p:nvPr>
            <p:ph idx="1"/>
          </p:nvPr>
        </p:nvSpPr>
        <p:spPr>
          <a:xfrm>
            <a:off x="590550" y="1690688"/>
            <a:ext cx="8134350" cy="4351338"/>
          </a:xfrm>
        </p:spPr>
        <p:txBody>
          <a:bodyPr>
            <a:noAutofit/>
          </a:bodyPr>
          <a:lstStyle/>
          <a:p>
            <a:r>
              <a:rPr lang="el-GR" sz="1900" dirty="0">
                <a:latin typeface="Cambria" panose="02040503050406030204" pitchFamily="18" charset="0"/>
                <a:ea typeface="Cambria" panose="02040503050406030204" pitchFamily="18" charset="0"/>
              </a:rPr>
              <a:t>α-</a:t>
            </a:r>
            <a:r>
              <a:rPr lang="en-US" sz="1900" dirty="0">
                <a:latin typeface="Cambria" panose="02040503050406030204" pitchFamily="18" charset="0"/>
                <a:ea typeface="Cambria" panose="02040503050406030204" pitchFamily="18" charset="0"/>
              </a:rPr>
              <a:t>chain</a:t>
            </a:r>
          </a:p>
          <a:p>
            <a:pPr lvl="1"/>
            <a:r>
              <a:rPr lang="en-US" sz="1900" dirty="0">
                <a:latin typeface="Cambria" panose="02040503050406030204" pitchFamily="18" charset="0"/>
                <a:ea typeface="Cambria" panose="02040503050406030204" pitchFamily="18" charset="0"/>
              </a:rPr>
              <a:t>3 external domains- each approximately 90 amino acids long</a:t>
            </a:r>
          </a:p>
          <a:p>
            <a:pPr lvl="1"/>
            <a:r>
              <a:rPr lang="en-US" sz="1900" dirty="0">
                <a:latin typeface="Cambria" panose="02040503050406030204" pitchFamily="18" charset="0"/>
                <a:ea typeface="Cambria" panose="02040503050406030204" pitchFamily="18" charset="0"/>
              </a:rPr>
              <a:t>A transmembrane domain – 25 hydrophobic amino acids &amp;</a:t>
            </a:r>
            <a:br>
              <a:rPr lang="en-US" sz="1900" dirty="0">
                <a:latin typeface="Cambria" panose="02040503050406030204" pitchFamily="18" charset="0"/>
                <a:ea typeface="Cambria" panose="02040503050406030204" pitchFamily="18" charset="0"/>
              </a:rPr>
            </a:br>
            <a:r>
              <a:rPr lang="en-US" sz="1900" dirty="0">
                <a:latin typeface="Cambria" panose="02040503050406030204" pitchFamily="18" charset="0"/>
                <a:ea typeface="Cambria" panose="02040503050406030204" pitchFamily="18" charset="0"/>
              </a:rPr>
              <a:t>a short chain of charged hydrophilic amino acids</a:t>
            </a:r>
          </a:p>
          <a:p>
            <a:pPr lvl="1"/>
            <a:r>
              <a:rPr lang="en-US" sz="1900" dirty="0">
                <a:latin typeface="Cambria" panose="02040503050406030204" pitchFamily="18" charset="0"/>
                <a:ea typeface="Cambria" panose="02040503050406030204" pitchFamily="18" charset="0"/>
              </a:rPr>
              <a:t>A cytoplasmic anchor segment- 30 amino acids</a:t>
            </a:r>
          </a:p>
          <a:p>
            <a:pPr lvl="1"/>
            <a:endParaRPr lang="en-US" sz="1900" dirty="0">
              <a:latin typeface="Cambria" panose="02040503050406030204" pitchFamily="18" charset="0"/>
              <a:ea typeface="Cambria" panose="02040503050406030204" pitchFamily="18" charset="0"/>
            </a:endParaRPr>
          </a:p>
          <a:p>
            <a:pPr marL="228600" lvl="1">
              <a:spcBef>
                <a:spcPts val="1000"/>
              </a:spcBef>
            </a:pPr>
            <a:r>
              <a:rPr lang="el-GR" sz="1900" dirty="0">
                <a:latin typeface="Cambria" panose="02040503050406030204" pitchFamily="18" charset="0"/>
                <a:ea typeface="Cambria" panose="02040503050406030204" pitchFamily="18" charset="0"/>
              </a:rPr>
              <a:t>β2 </a:t>
            </a:r>
            <a:r>
              <a:rPr lang="en-US" sz="1900" dirty="0" err="1">
                <a:latin typeface="Cambria" panose="02040503050406030204" pitchFamily="18" charset="0"/>
                <a:ea typeface="Cambria" panose="02040503050406030204" pitchFamily="18" charset="0"/>
              </a:rPr>
              <a:t>microglobulin</a:t>
            </a:r>
            <a:endParaRPr lang="en-US" sz="1900" dirty="0">
              <a:latin typeface="Cambria" panose="02040503050406030204" pitchFamily="18" charset="0"/>
              <a:ea typeface="Cambria" panose="02040503050406030204" pitchFamily="18" charset="0"/>
            </a:endParaRPr>
          </a:p>
          <a:p>
            <a:pPr lvl="1"/>
            <a:r>
              <a:rPr lang="en-US" sz="1900" dirty="0">
                <a:latin typeface="Cambria" panose="02040503050406030204" pitchFamily="18" charset="0"/>
                <a:ea typeface="Cambria" panose="02040503050406030204" pitchFamily="18" charset="0"/>
              </a:rPr>
              <a:t>Similar in size &amp; organization to </a:t>
            </a:r>
            <a:r>
              <a:rPr lang="el-GR" sz="1900" dirty="0">
                <a:latin typeface="Cambria" panose="02040503050406030204" pitchFamily="18" charset="0"/>
                <a:ea typeface="Cambria" panose="02040503050406030204" pitchFamily="18" charset="0"/>
              </a:rPr>
              <a:t>α</a:t>
            </a:r>
            <a:r>
              <a:rPr lang="en-US" sz="1900" dirty="0">
                <a:latin typeface="Cambria" panose="02040503050406030204" pitchFamily="18" charset="0"/>
                <a:ea typeface="Cambria" panose="02040503050406030204" pitchFamily="18" charset="0"/>
              </a:rPr>
              <a:t>3 domain</a:t>
            </a:r>
          </a:p>
          <a:p>
            <a:pPr lvl="1"/>
            <a:r>
              <a:rPr lang="en-US" sz="1900" dirty="0">
                <a:latin typeface="Cambria" panose="02040503050406030204" pitchFamily="18" charset="0"/>
                <a:ea typeface="Cambria" panose="02040503050406030204" pitchFamily="18" charset="0"/>
              </a:rPr>
              <a:t>No transmembrane region</a:t>
            </a:r>
          </a:p>
          <a:p>
            <a:pPr lvl="1"/>
            <a:r>
              <a:rPr lang="en-US" sz="1900" dirty="0">
                <a:latin typeface="Cambria" panose="02040503050406030204" pitchFamily="18" charset="0"/>
                <a:ea typeface="Cambria" panose="02040503050406030204" pitchFamily="18" charset="0"/>
              </a:rPr>
              <a:t>Bound non covalently to the </a:t>
            </a:r>
            <a:r>
              <a:rPr lang="el-GR" sz="1900" dirty="0">
                <a:latin typeface="Cambria" panose="02040503050406030204" pitchFamily="18" charset="0"/>
                <a:ea typeface="Cambria" panose="02040503050406030204" pitchFamily="18" charset="0"/>
              </a:rPr>
              <a:t>α</a:t>
            </a:r>
            <a:r>
              <a:rPr lang="en-IN" sz="1900" dirty="0">
                <a:latin typeface="Cambria" panose="02040503050406030204" pitchFamily="18" charset="0"/>
                <a:ea typeface="Cambria" panose="02040503050406030204" pitchFamily="18" charset="0"/>
              </a:rPr>
              <a:t> </a:t>
            </a:r>
            <a:r>
              <a:rPr lang="en-US" sz="1900" dirty="0">
                <a:latin typeface="Cambria" panose="02040503050406030204" pitchFamily="18" charset="0"/>
                <a:ea typeface="Cambria" panose="02040503050406030204" pitchFamily="18" charset="0"/>
              </a:rPr>
              <a:t>domain</a:t>
            </a:r>
          </a:p>
          <a:p>
            <a:pPr lvl="1"/>
            <a:endParaRPr lang="en-US" sz="1900" dirty="0">
              <a:latin typeface="Cambria" panose="02040503050406030204" pitchFamily="18" charset="0"/>
              <a:ea typeface="Cambria" panose="02040503050406030204" pitchFamily="18" charset="0"/>
            </a:endParaRPr>
          </a:p>
          <a:p>
            <a:pPr lvl="1"/>
            <a:r>
              <a:rPr lang="en-IN" sz="1900" dirty="0">
                <a:latin typeface="Cambria" panose="02040503050406030204" pitchFamily="18" charset="0"/>
                <a:ea typeface="Cambria" panose="02040503050406030204" pitchFamily="18" charset="0"/>
              </a:rPr>
              <a:t>There are no known differences in the structure of the human MHC Class I antigen a chains encoded by the HLA-A locus compared to those encoded by the HLA-B or the HLA-C loci, or in the structure of the murine MHC Class I antigen a chains encoded by the H-2K locus compared to those encoded by the H-2D or H-2L loci.</a:t>
            </a:r>
          </a:p>
          <a:p>
            <a:pPr lvl="1"/>
            <a:endParaRPr lang="en-US" sz="1900" dirty="0">
              <a:latin typeface="Cambria" panose="02040503050406030204" pitchFamily="18" charset="0"/>
              <a:ea typeface="Cambria" panose="02040503050406030204" pitchFamily="18" charset="0"/>
            </a:endParaRPr>
          </a:p>
          <a:p>
            <a:pPr lvl="1"/>
            <a:endParaRPr lang="en-US" sz="19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4C5903EF-A4C1-0020-A0A8-DB6A4D04CFF6}"/>
              </a:ext>
            </a:extLst>
          </p:cNvPr>
          <p:cNvPicPr>
            <a:picLocks noChangeAspect="1"/>
          </p:cNvPicPr>
          <p:nvPr/>
        </p:nvPicPr>
        <p:blipFill rotWithShape="1">
          <a:blip r:embed="rId2"/>
          <a:srcRect r="40649"/>
          <a:stretch/>
        </p:blipFill>
        <p:spPr>
          <a:xfrm>
            <a:off x="7792198" y="1690688"/>
            <a:ext cx="4165341" cy="3719512"/>
          </a:xfrm>
          <a:prstGeom prst="rect">
            <a:avLst/>
          </a:prstGeom>
        </p:spPr>
      </p:pic>
    </p:spTree>
    <p:extLst>
      <p:ext uri="{BB962C8B-B14F-4D97-AF65-F5344CB8AC3E}">
        <p14:creationId xmlns:p14="http://schemas.microsoft.com/office/powerpoint/2010/main" val="1108563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479E8-D77D-9CD5-B86A-0A711BCC0D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406F5E-86AE-3DA2-42D8-E44A8092419B}"/>
              </a:ext>
            </a:extLst>
          </p:cNvPr>
          <p:cNvSpPr>
            <a:spLocks noGrp="1"/>
          </p:cNvSpPr>
          <p:nvPr>
            <p:ph idx="1"/>
          </p:nvPr>
        </p:nvSpPr>
        <p:spPr/>
        <p:txBody>
          <a:bodyPr/>
          <a:lstStyle/>
          <a:p>
            <a:r>
              <a:rPr lang="en-IN" dirty="0"/>
              <a:t>Structure of MHC Class I</a:t>
            </a:r>
          </a:p>
          <a:p>
            <a:r>
              <a:rPr lang="en-IN" dirty="0"/>
              <a:t>MHC Class I molecules in both human and mouse consist of two polypeptide chains that dramatically differ in size.</a:t>
            </a:r>
          </a:p>
          <a:p>
            <a:r>
              <a:rPr lang="en-IN" dirty="0"/>
              <a:t>The larger (α) chain has a molecular weight of 44 </a:t>
            </a:r>
            <a:r>
              <a:rPr lang="en-IN" dirty="0" err="1"/>
              <a:t>kDa</a:t>
            </a:r>
            <a:r>
              <a:rPr lang="en-IN" dirty="0"/>
              <a:t> in humans and 47 </a:t>
            </a:r>
            <a:r>
              <a:rPr lang="en-IN" dirty="0" err="1"/>
              <a:t>kDa</a:t>
            </a:r>
            <a:r>
              <a:rPr lang="en-IN" dirty="0"/>
              <a:t> in the mouse, and is encoded by an MHC Class I gene.</a:t>
            </a:r>
          </a:p>
          <a:p>
            <a:r>
              <a:rPr lang="en-IN" dirty="0"/>
              <a:t>The smaller chain, called β-2 </a:t>
            </a:r>
            <a:r>
              <a:rPr lang="en-IN" dirty="0" err="1"/>
              <a:t>microglobulin</a:t>
            </a:r>
            <a:r>
              <a:rPr lang="en-IN" dirty="0"/>
              <a:t>, has a molecular weight of 12 </a:t>
            </a:r>
            <a:r>
              <a:rPr lang="en-IN" dirty="0" err="1"/>
              <a:t>kDa</a:t>
            </a:r>
            <a:r>
              <a:rPr lang="en-IN" dirty="0"/>
              <a:t> in both species, and is encoded by a nonpolymorphic gene that is mapped outside of the MHC complex.</a:t>
            </a:r>
          </a:p>
          <a:p>
            <a:r>
              <a:rPr lang="en-IN" dirty="0"/>
              <a:t>There are no known differences in the structure of the human MHC Class I antigen a chains encoded by the HLA-A locus compared to those encoded by the HLA-B or the HLA-C loci, or in the structure of the murine MHC Class I antigen a chains encoded by the H-2K locus compared to those encoded by the H-2D or H-2L loci.</a:t>
            </a:r>
            <a:endParaRPr lang="en-US" dirty="0"/>
          </a:p>
        </p:txBody>
      </p:sp>
    </p:spTree>
    <p:extLst>
      <p:ext uri="{BB962C8B-B14F-4D97-AF65-F5344CB8AC3E}">
        <p14:creationId xmlns:p14="http://schemas.microsoft.com/office/powerpoint/2010/main" val="1922624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5FCE-201B-0FF0-5A92-CEFFC903FA9D}"/>
              </a:ext>
            </a:extLst>
          </p:cNvPr>
          <p:cNvSpPr>
            <a:spLocks noGrp="1"/>
          </p:cNvSpPr>
          <p:nvPr>
            <p:ph type="title"/>
          </p:nvPr>
        </p:nvSpPr>
        <p:spPr/>
        <p:txBody>
          <a:bodyPr/>
          <a:lstStyle/>
          <a:p>
            <a:r>
              <a:rPr lang="en-US" dirty="0"/>
              <a:t>Class II MHC Molecule</a:t>
            </a:r>
          </a:p>
        </p:txBody>
      </p:sp>
      <p:sp>
        <p:nvSpPr>
          <p:cNvPr id="3" name="Content Placeholder 2">
            <a:extLst>
              <a:ext uri="{FF2B5EF4-FFF2-40B4-BE49-F238E27FC236}">
                <a16:creationId xmlns:a16="http://schemas.microsoft.com/office/drawing/2014/main" id="{54559BC5-064B-006E-ECF1-104D10D51317}"/>
              </a:ext>
            </a:extLst>
          </p:cNvPr>
          <p:cNvSpPr>
            <a:spLocks noGrp="1"/>
          </p:cNvSpPr>
          <p:nvPr>
            <p:ph idx="1"/>
          </p:nvPr>
        </p:nvSpPr>
        <p:spPr/>
        <p:txBody>
          <a:bodyPr/>
          <a:lstStyle/>
          <a:p>
            <a:r>
              <a:rPr lang="en-US" sz="2000" dirty="0">
                <a:latin typeface="Cambria" panose="02040503050406030204" pitchFamily="18" charset="0"/>
                <a:ea typeface="Cambria" panose="02040503050406030204" pitchFamily="18" charset="0"/>
              </a:rPr>
              <a:t>Antigen presenting cells</a:t>
            </a:r>
          </a:p>
          <a:p>
            <a:r>
              <a:rPr lang="en-US" sz="2000" dirty="0">
                <a:latin typeface="Cambria" panose="02040503050406030204" pitchFamily="18" charset="0"/>
                <a:ea typeface="Cambria" panose="02040503050406030204" pitchFamily="18" charset="0"/>
              </a:rPr>
              <a:t>Present extracellular antigens to the CD4+ T cells</a:t>
            </a:r>
          </a:p>
          <a:p>
            <a:r>
              <a:rPr lang="en-US" dirty="0">
                <a:latin typeface="Cambria" panose="02040503050406030204" pitchFamily="18" charset="0"/>
                <a:ea typeface="Cambria" panose="02040503050406030204" pitchFamily="18" charset="0"/>
              </a:rPr>
              <a:t>I</a:t>
            </a:r>
            <a:r>
              <a:rPr lang="en-US" sz="2000" dirty="0">
                <a:latin typeface="Cambria" panose="02040503050406030204" pitchFamily="18" charset="0"/>
                <a:ea typeface="Cambria" panose="02040503050406030204" pitchFamily="18" charset="0"/>
              </a:rPr>
              <a:t>nitiate immune responses</a:t>
            </a:r>
          </a:p>
          <a:p>
            <a:r>
              <a:rPr lang="en-IN" sz="2000" dirty="0">
                <a:latin typeface="Cambria" panose="02040503050406030204" pitchFamily="18" charset="0"/>
                <a:ea typeface="Cambria" panose="02040503050406030204" pitchFamily="18" charset="0"/>
              </a:rPr>
              <a:t>The antigens presented by class II peptides are derived from extracellular proteins (not cytosolic as in MHC class I)</a:t>
            </a:r>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Consists of two different polypeptide chains</a:t>
            </a:r>
          </a:p>
          <a:p>
            <a:pPr lvl="1"/>
            <a:r>
              <a:rPr lang="el-GR" sz="2000" dirty="0">
                <a:latin typeface="Cambria" panose="02040503050406030204" pitchFamily="18" charset="0"/>
                <a:ea typeface="Cambria" panose="02040503050406030204" pitchFamily="18" charset="0"/>
              </a:rPr>
              <a:t>α-</a:t>
            </a:r>
            <a:r>
              <a:rPr lang="en-US" sz="2000" dirty="0">
                <a:latin typeface="Cambria" panose="02040503050406030204" pitchFamily="18" charset="0"/>
                <a:ea typeface="Cambria" panose="02040503050406030204" pitchFamily="18" charset="0"/>
              </a:rPr>
              <a:t>chain- 33 </a:t>
            </a:r>
            <a:r>
              <a:rPr lang="en-US" sz="2000" dirty="0" err="1">
                <a:latin typeface="Cambria" panose="02040503050406030204" pitchFamily="18" charset="0"/>
                <a:ea typeface="Cambria" panose="02040503050406030204" pitchFamily="18" charset="0"/>
              </a:rPr>
              <a:t>kDa</a:t>
            </a:r>
            <a:endParaRPr lang="en-US" sz="2000" dirty="0">
              <a:latin typeface="Cambria" panose="02040503050406030204" pitchFamily="18" charset="0"/>
              <a:ea typeface="Cambria" panose="02040503050406030204" pitchFamily="18" charset="0"/>
            </a:endParaRPr>
          </a:p>
          <a:p>
            <a:pPr lvl="1"/>
            <a:r>
              <a:rPr lang="el-GR" sz="2000" dirty="0">
                <a:latin typeface="Cambria" panose="02040503050406030204" pitchFamily="18" charset="0"/>
                <a:ea typeface="Cambria" panose="02040503050406030204" pitchFamily="18" charset="0"/>
              </a:rPr>
              <a:t>β</a:t>
            </a:r>
            <a:r>
              <a:rPr lang="en-IN" sz="2000" dirty="0">
                <a:latin typeface="Cambria" panose="02040503050406030204" pitchFamily="18" charset="0"/>
                <a:ea typeface="Cambria" panose="02040503050406030204" pitchFamily="18" charset="0"/>
              </a:rPr>
              <a:t>-chain- 28 </a:t>
            </a:r>
            <a:r>
              <a:rPr lang="en-IN" sz="2000" dirty="0" err="1">
                <a:latin typeface="Cambria" panose="02040503050406030204" pitchFamily="18" charset="0"/>
                <a:ea typeface="Cambria" panose="02040503050406030204" pitchFamily="18" charset="0"/>
              </a:rPr>
              <a:t>kDa</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2544067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1760</TotalTime>
  <Words>5137</Words>
  <Application>Microsoft Office PowerPoint</Application>
  <PresentationFormat>Widescreen</PresentationFormat>
  <Paragraphs>284</Paragraphs>
  <Slides>48</Slides>
  <Notes>7</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48</vt:i4>
      </vt:variant>
    </vt:vector>
  </HeadingPairs>
  <TitlesOfParts>
    <vt:vector size="64" baseType="lpstr">
      <vt:lpstr>Arial</vt:lpstr>
      <vt:lpstr>Arial</vt:lpstr>
      <vt:lpstr>Calibri</vt:lpstr>
      <vt:lpstr>Calibri Light</vt:lpstr>
      <vt:lpstr>Cambria</vt:lpstr>
      <vt:lpstr>Georgia</vt:lpstr>
      <vt:lpstr>inherit</vt:lpstr>
      <vt:lpstr>latoregular</vt:lpstr>
      <vt:lpstr>NexusSans</vt:lpstr>
      <vt:lpstr>Rockwell</vt:lpstr>
      <vt:lpstr>Rockwell Condensed</vt:lpstr>
      <vt:lpstr>Times New Roman</vt:lpstr>
      <vt:lpstr>Wingdings</vt:lpstr>
      <vt:lpstr>Office Theme</vt:lpstr>
      <vt:lpstr>Wood Type</vt:lpstr>
      <vt:lpstr>PHOTO-PAINT Image</vt:lpstr>
      <vt:lpstr>Major Histocompatibility Complex</vt:lpstr>
      <vt:lpstr>Definition </vt:lpstr>
      <vt:lpstr>Historical background</vt:lpstr>
      <vt:lpstr>PowerPoint Presentation</vt:lpstr>
      <vt:lpstr>Structure and functions of MHC </vt:lpstr>
      <vt:lpstr>MHC class-I</vt:lpstr>
      <vt:lpstr>Class I MHC Molecule </vt:lpstr>
      <vt:lpstr>PowerPoint Presentation</vt:lpstr>
      <vt:lpstr>Class II MHC Molecule</vt:lpstr>
      <vt:lpstr>Class II MHC Molecule</vt:lpstr>
      <vt:lpstr>Class III</vt:lpstr>
      <vt:lpstr>PowerPoint Presentation</vt:lpstr>
      <vt:lpstr>Peptide-MHC interactions</vt:lpstr>
      <vt:lpstr>PowerPoint Presentation</vt:lpstr>
      <vt:lpstr>PowerPoint Presentation</vt:lpstr>
      <vt:lpstr>SYFPEITHI-peptide database</vt:lpstr>
      <vt:lpstr>Antigen presentation &amp; processing</vt:lpstr>
      <vt:lpstr>PowerPoint Presentation</vt:lpstr>
      <vt:lpstr>Cytosolic pathway: Endogenous antigen</vt:lpstr>
      <vt:lpstr>PowerPoint Presentation</vt:lpstr>
      <vt:lpstr>PowerPoint Presentation</vt:lpstr>
      <vt:lpstr>Endocytic Pathway: Exogenous antigen</vt:lpstr>
      <vt:lpstr>PowerPoint Presentation</vt:lpstr>
      <vt:lpstr>PowerPoint Presentation</vt:lpstr>
      <vt:lpstr>Function of HLA molecules</vt:lpstr>
      <vt:lpstr>PowerPoint Presentation</vt:lpstr>
      <vt:lpstr>What are the genetic mechanisms?</vt:lpstr>
      <vt:lpstr>PowerPoint Presentation</vt:lpstr>
      <vt:lpstr>Classification</vt:lpstr>
      <vt:lpstr>PowerPoint Presentation</vt:lpstr>
      <vt:lpstr>PowerPoint Presentation</vt:lpstr>
      <vt:lpstr>PowerPoint Presentation</vt:lpstr>
      <vt:lpstr>MHC gene region </vt:lpstr>
      <vt:lpstr>PowerPoint Presentation</vt:lpstr>
      <vt:lpstr>Polymorphism </vt:lpstr>
      <vt:lpstr>MHC polymorphism affects antigen recognition by T cells </vt:lpstr>
      <vt:lpstr>Mhc polymorphism &amp; vaccine design </vt:lpstr>
      <vt:lpstr>Clutering method</vt:lpstr>
      <vt:lpstr>MHC supertypes  </vt:lpstr>
      <vt:lpstr>HLA-I Supertypes</vt:lpstr>
      <vt:lpstr>HLA-II Supertypes</vt:lpstr>
      <vt:lpstr>PowerPoint Presentation</vt:lpstr>
      <vt:lpstr>Novel supertypes </vt:lpstr>
      <vt:lpstr>Main features of MHC </vt:lpstr>
      <vt:lpstr>HLA and Clinical medicine</vt:lpstr>
      <vt:lpstr>Questions</vt:lpstr>
      <vt:lpstr>PowerPoint Presentation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Histocompatibility Complex</dc:title>
  <dc:creator>Sonali Correa</dc:creator>
  <cp:lastModifiedBy>Sonali Correa</cp:lastModifiedBy>
  <cp:revision>15</cp:revision>
  <dcterms:created xsi:type="dcterms:W3CDTF">2022-08-29T06:18:19Z</dcterms:created>
  <dcterms:modified xsi:type="dcterms:W3CDTF">2022-09-13T06:37:24Z</dcterms:modified>
</cp:coreProperties>
</file>