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48"/>
  </p:notesMasterIdLst>
  <p:sldIdLst>
    <p:sldId id="256" r:id="rId2"/>
    <p:sldId id="289" r:id="rId3"/>
    <p:sldId id="290" r:id="rId4"/>
    <p:sldId id="292" r:id="rId5"/>
    <p:sldId id="291" r:id="rId6"/>
    <p:sldId id="257" r:id="rId7"/>
    <p:sldId id="258" r:id="rId8"/>
    <p:sldId id="259" r:id="rId9"/>
    <p:sldId id="262" r:id="rId10"/>
    <p:sldId id="266" r:id="rId11"/>
    <p:sldId id="287" r:id="rId12"/>
    <p:sldId id="264" r:id="rId13"/>
    <p:sldId id="263"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3" r:id="rId35"/>
    <p:sldId id="288" r:id="rId36"/>
    <p:sldId id="294" r:id="rId37"/>
    <p:sldId id="295" r:id="rId38"/>
    <p:sldId id="296" r:id="rId39"/>
    <p:sldId id="297" r:id="rId40"/>
    <p:sldId id="298" r:id="rId41"/>
    <p:sldId id="299" r:id="rId42"/>
    <p:sldId id="300" r:id="rId43"/>
    <p:sldId id="301" r:id="rId44"/>
    <p:sldId id="302" r:id="rId45"/>
    <p:sldId id="260"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67" autoAdjust="0"/>
  </p:normalViewPr>
  <p:slideViewPr>
    <p:cSldViewPr snapToGrid="0">
      <p:cViewPr>
        <p:scale>
          <a:sx n="40" d="100"/>
          <a:sy n="40" d="100"/>
        </p:scale>
        <p:origin x="1818"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9392C0-7D4D-4C12-B806-3FC169F3371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0355DAF-6A68-42C4-9F41-93C10F0D2C6D}">
      <dgm:prSet custT="1"/>
      <dgm:spPr/>
      <dgm:t>
        <a:bodyPr/>
        <a:lstStyle/>
        <a:p>
          <a:r>
            <a:rPr lang="en-IN" sz="1600" b="0" baseline="0" dirty="0"/>
            <a:t>Signal 1</a:t>
          </a:r>
          <a:endParaRPr lang="en-US" sz="1600" dirty="0"/>
        </a:p>
      </dgm:t>
    </dgm:pt>
    <dgm:pt modelId="{D23CAC81-B056-4607-9D16-8A79C545BA44}" type="parTrans" cxnId="{1BB54AC6-5439-42FA-834E-1B262F7A1FD3}">
      <dgm:prSet/>
      <dgm:spPr/>
      <dgm:t>
        <a:bodyPr/>
        <a:lstStyle/>
        <a:p>
          <a:endParaRPr lang="en-US"/>
        </a:p>
      </dgm:t>
    </dgm:pt>
    <dgm:pt modelId="{D1E270B3-A743-4B14-8A15-100C525B6661}" type="sibTrans" cxnId="{1BB54AC6-5439-42FA-834E-1B262F7A1FD3}">
      <dgm:prSet/>
      <dgm:spPr/>
      <dgm:t>
        <a:bodyPr/>
        <a:lstStyle/>
        <a:p>
          <a:endParaRPr lang="en-US"/>
        </a:p>
      </dgm:t>
    </dgm:pt>
    <dgm:pt modelId="{18D9534D-1BA3-47B5-ACD8-BA6D9AE37F58}">
      <dgm:prSet custT="1"/>
      <dgm:spPr/>
      <dgm:t>
        <a:bodyPr/>
        <a:lstStyle/>
        <a:p>
          <a:r>
            <a:rPr lang="en-IN" sz="1600" b="0" baseline="0" dirty="0"/>
            <a:t>Signal 3</a:t>
          </a:r>
          <a:endParaRPr lang="en-US" sz="1600" dirty="0"/>
        </a:p>
      </dgm:t>
    </dgm:pt>
    <dgm:pt modelId="{54283094-FCA7-4B6F-A0B8-209841F2F513}" type="parTrans" cxnId="{80339F35-802B-44ED-A32E-601BF118B198}">
      <dgm:prSet/>
      <dgm:spPr/>
      <dgm:t>
        <a:bodyPr/>
        <a:lstStyle/>
        <a:p>
          <a:endParaRPr lang="en-US"/>
        </a:p>
      </dgm:t>
    </dgm:pt>
    <dgm:pt modelId="{8EE4037C-70E5-46EB-BF91-0AF3E15D0031}" type="sibTrans" cxnId="{80339F35-802B-44ED-A32E-601BF118B198}">
      <dgm:prSet/>
      <dgm:spPr/>
      <dgm:t>
        <a:bodyPr/>
        <a:lstStyle/>
        <a:p>
          <a:endParaRPr lang="en-US"/>
        </a:p>
      </dgm:t>
    </dgm:pt>
    <dgm:pt modelId="{0ADFCC7B-1169-494A-87E5-31146B48C393}">
      <dgm:prSet custT="1"/>
      <dgm:spPr/>
      <dgm:t>
        <a:bodyPr/>
        <a:lstStyle/>
        <a:p>
          <a:r>
            <a:rPr lang="en-IN" sz="1600" b="0" baseline="0" dirty="0"/>
            <a:t>Signal 2</a:t>
          </a:r>
          <a:endParaRPr lang="en-US" sz="1600" dirty="0"/>
        </a:p>
      </dgm:t>
    </dgm:pt>
    <dgm:pt modelId="{9CB571A7-7011-41F5-AFAE-BCA41D5E291A}" type="sibTrans" cxnId="{B4616618-994B-4940-93D3-47F3E5CFED26}">
      <dgm:prSet/>
      <dgm:spPr/>
      <dgm:t>
        <a:bodyPr/>
        <a:lstStyle/>
        <a:p>
          <a:endParaRPr lang="en-US"/>
        </a:p>
      </dgm:t>
    </dgm:pt>
    <dgm:pt modelId="{E8268032-EDFA-438D-91E2-7D698BF420C3}" type="parTrans" cxnId="{B4616618-994B-4940-93D3-47F3E5CFED26}">
      <dgm:prSet/>
      <dgm:spPr/>
      <dgm:t>
        <a:bodyPr/>
        <a:lstStyle/>
        <a:p>
          <a:endParaRPr lang="en-US"/>
        </a:p>
      </dgm:t>
    </dgm:pt>
    <dgm:pt modelId="{1A5F6128-807E-4132-B20D-4328E9D016E4}">
      <dgm:prSet custT="1"/>
      <dgm:spPr/>
      <dgm:t>
        <a:bodyPr/>
        <a:lstStyle/>
        <a:p>
          <a:r>
            <a:rPr lang="en-IN" sz="1500" b="0" baseline="0" dirty="0"/>
            <a:t>is provided by the T-cell receptor when recognising a specific antigen on a MHC molecule. </a:t>
          </a:r>
          <a:endParaRPr lang="en-US" sz="1500" dirty="0"/>
        </a:p>
      </dgm:t>
    </dgm:pt>
    <dgm:pt modelId="{0A41ACB6-E25D-4BC8-9541-B16809AB82D2}" type="parTrans" cxnId="{CB04F08E-ED72-4F28-B20C-346E1B3B9469}">
      <dgm:prSet/>
      <dgm:spPr/>
      <dgm:t>
        <a:bodyPr/>
        <a:lstStyle/>
        <a:p>
          <a:endParaRPr lang="en-US"/>
        </a:p>
      </dgm:t>
    </dgm:pt>
    <dgm:pt modelId="{6E9D485D-649E-49D2-9DDE-F1E74569B390}" type="sibTrans" cxnId="{CB04F08E-ED72-4F28-B20C-346E1B3B9469}">
      <dgm:prSet/>
      <dgm:spPr/>
      <dgm:t>
        <a:bodyPr/>
        <a:lstStyle/>
        <a:p>
          <a:endParaRPr lang="en-US"/>
        </a:p>
      </dgm:t>
    </dgm:pt>
    <dgm:pt modelId="{0C88A868-B964-49F0-92C3-67B5DDA13AAD}">
      <dgm:prSet/>
      <dgm:spPr/>
      <dgm:t>
        <a:bodyPr/>
        <a:lstStyle/>
        <a:p>
          <a:r>
            <a:rPr lang="en-IN" b="0" baseline="0" dirty="0"/>
            <a:t>comes from co-stimulatory receptors such as CD28, presented on the surface of other immune cells. It is expressed only when an infection was detected by the innate immune system, it is a "Danger indicating signal". This two-signal system makes sure that T cells only respond to harmful pathogens and not to self-antigens. </a:t>
          </a:r>
          <a:endParaRPr lang="en-US" dirty="0"/>
        </a:p>
      </dgm:t>
    </dgm:pt>
    <dgm:pt modelId="{3478A313-C380-40DC-89CD-0253A4171530}" type="parTrans" cxnId="{2A7F2E09-48CF-4EDC-8BBF-2BBA6D6A8EB5}">
      <dgm:prSet/>
      <dgm:spPr/>
      <dgm:t>
        <a:bodyPr/>
        <a:lstStyle/>
        <a:p>
          <a:endParaRPr lang="en-US"/>
        </a:p>
      </dgm:t>
    </dgm:pt>
    <dgm:pt modelId="{E0AA1C7C-2A55-4549-8186-6450345B60C2}" type="sibTrans" cxnId="{2A7F2E09-48CF-4EDC-8BBF-2BBA6D6A8EB5}">
      <dgm:prSet/>
      <dgm:spPr/>
      <dgm:t>
        <a:bodyPr/>
        <a:lstStyle/>
        <a:p>
          <a:endParaRPr lang="en-US"/>
        </a:p>
      </dgm:t>
    </dgm:pt>
    <dgm:pt modelId="{573A1D2B-F165-4988-AD24-72D5FBC629A4}">
      <dgm:prSet custT="1"/>
      <dgm:spPr/>
      <dgm:t>
        <a:bodyPr/>
        <a:lstStyle/>
        <a:p>
          <a:r>
            <a:rPr lang="en-IN" sz="1500" b="0" baseline="0" dirty="0"/>
            <a:t>is provided by cytokines, which regulate the differentiation of T cells into different subsets of effector T cells. </a:t>
          </a:r>
          <a:endParaRPr lang="en-US" sz="1500" dirty="0"/>
        </a:p>
      </dgm:t>
    </dgm:pt>
    <dgm:pt modelId="{AE03015B-3936-47B9-A65A-EB070360159B}" type="parTrans" cxnId="{AC08611A-980A-4D5B-8CF3-A2F095239950}">
      <dgm:prSet/>
      <dgm:spPr/>
      <dgm:t>
        <a:bodyPr/>
        <a:lstStyle/>
        <a:p>
          <a:endParaRPr lang="en-US"/>
        </a:p>
      </dgm:t>
    </dgm:pt>
    <dgm:pt modelId="{2CA21285-5B2B-472B-BCFB-58850D82018E}" type="sibTrans" cxnId="{AC08611A-980A-4D5B-8CF3-A2F095239950}">
      <dgm:prSet/>
      <dgm:spPr/>
      <dgm:t>
        <a:bodyPr/>
        <a:lstStyle/>
        <a:p>
          <a:endParaRPr lang="en-US"/>
        </a:p>
      </dgm:t>
    </dgm:pt>
    <dgm:pt modelId="{C661BF6E-0039-47F7-A4F6-AA7192A486FB}" type="pres">
      <dgm:prSet presAssocID="{799392C0-7D4D-4C12-B806-3FC169F33715}" presName="Name0" presStyleCnt="0">
        <dgm:presLayoutVars>
          <dgm:dir/>
          <dgm:animLvl val="lvl"/>
          <dgm:resizeHandles val="exact"/>
        </dgm:presLayoutVars>
      </dgm:prSet>
      <dgm:spPr/>
    </dgm:pt>
    <dgm:pt modelId="{13501FBE-891E-4136-89BE-799457857165}" type="pres">
      <dgm:prSet presAssocID="{E0355DAF-6A68-42C4-9F41-93C10F0D2C6D}" presName="composite" presStyleCnt="0"/>
      <dgm:spPr/>
    </dgm:pt>
    <dgm:pt modelId="{451AE96A-CC8E-4973-8658-E888C414D59A}" type="pres">
      <dgm:prSet presAssocID="{E0355DAF-6A68-42C4-9F41-93C10F0D2C6D}" presName="parTx" presStyleLbl="alignNode1" presStyleIdx="0" presStyleCnt="3">
        <dgm:presLayoutVars>
          <dgm:chMax val="0"/>
          <dgm:chPref val="0"/>
          <dgm:bulletEnabled val="1"/>
        </dgm:presLayoutVars>
      </dgm:prSet>
      <dgm:spPr/>
    </dgm:pt>
    <dgm:pt modelId="{E977958D-BBC7-4027-9A6B-96FF8C6CA24B}" type="pres">
      <dgm:prSet presAssocID="{E0355DAF-6A68-42C4-9F41-93C10F0D2C6D}" presName="desTx" presStyleLbl="alignAccFollowNode1" presStyleIdx="0" presStyleCnt="3">
        <dgm:presLayoutVars>
          <dgm:bulletEnabled val="1"/>
        </dgm:presLayoutVars>
      </dgm:prSet>
      <dgm:spPr/>
    </dgm:pt>
    <dgm:pt modelId="{34EF8157-9E1B-40F6-9E96-2F450601F3C7}" type="pres">
      <dgm:prSet presAssocID="{D1E270B3-A743-4B14-8A15-100C525B6661}" presName="space" presStyleCnt="0"/>
      <dgm:spPr/>
    </dgm:pt>
    <dgm:pt modelId="{009EAEFE-3660-472D-8CC8-FFCD9F25C635}" type="pres">
      <dgm:prSet presAssocID="{0ADFCC7B-1169-494A-87E5-31146B48C393}" presName="composite" presStyleCnt="0"/>
      <dgm:spPr/>
    </dgm:pt>
    <dgm:pt modelId="{DA17040F-1B25-4950-8887-DEC7FB598BCB}" type="pres">
      <dgm:prSet presAssocID="{0ADFCC7B-1169-494A-87E5-31146B48C393}" presName="parTx" presStyleLbl="alignNode1" presStyleIdx="1" presStyleCnt="3">
        <dgm:presLayoutVars>
          <dgm:chMax val="0"/>
          <dgm:chPref val="0"/>
          <dgm:bulletEnabled val="1"/>
        </dgm:presLayoutVars>
      </dgm:prSet>
      <dgm:spPr/>
    </dgm:pt>
    <dgm:pt modelId="{3D15923C-45E0-4658-9358-24F1F9A933E2}" type="pres">
      <dgm:prSet presAssocID="{0ADFCC7B-1169-494A-87E5-31146B48C393}" presName="desTx" presStyleLbl="alignAccFollowNode1" presStyleIdx="1" presStyleCnt="3">
        <dgm:presLayoutVars>
          <dgm:bulletEnabled val="1"/>
        </dgm:presLayoutVars>
      </dgm:prSet>
      <dgm:spPr/>
    </dgm:pt>
    <dgm:pt modelId="{DDE10986-B226-4A38-A3E4-27E75B313DDE}" type="pres">
      <dgm:prSet presAssocID="{9CB571A7-7011-41F5-AFAE-BCA41D5E291A}" presName="space" presStyleCnt="0"/>
      <dgm:spPr/>
    </dgm:pt>
    <dgm:pt modelId="{D9700F9F-1F49-4C20-BBFA-2AA04EB20073}" type="pres">
      <dgm:prSet presAssocID="{18D9534D-1BA3-47B5-ACD8-BA6D9AE37F58}" presName="composite" presStyleCnt="0"/>
      <dgm:spPr/>
    </dgm:pt>
    <dgm:pt modelId="{A7F95416-E09C-4720-9562-43582D766560}" type="pres">
      <dgm:prSet presAssocID="{18D9534D-1BA3-47B5-ACD8-BA6D9AE37F58}" presName="parTx" presStyleLbl="alignNode1" presStyleIdx="2" presStyleCnt="3">
        <dgm:presLayoutVars>
          <dgm:chMax val="0"/>
          <dgm:chPref val="0"/>
          <dgm:bulletEnabled val="1"/>
        </dgm:presLayoutVars>
      </dgm:prSet>
      <dgm:spPr/>
    </dgm:pt>
    <dgm:pt modelId="{37C5F016-3D5A-4187-9E90-34A5619888F3}" type="pres">
      <dgm:prSet presAssocID="{18D9534D-1BA3-47B5-ACD8-BA6D9AE37F58}" presName="desTx" presStyleLbl="alignAccFollowNode1" presStyleIdx="2" presStyleCnt="3">
        <dgm:presLayoutVars>
          <dgm:bulletEnabled val="1"/>
        </dgm:presLayoutVars>
      </dgm:prSet>
      <dgm:spPr/>
    </dgm:pt>
  </dgm:ptLst>
  <dgm:cxnLst>
    <dgm:cxn modelId="{2A7F2E09-48CF-4EDC-8BBF-2BBA6D6A8EB5}" srcId="{0ADFCC7B-1169-494A-87E5-31146B48C393}" destId="{0C88A868-B964-49F0-92C3-67B5DDA13AAD}" srcOrd="0" destOrd="0" parTransId="{3478A313-C380-40DC-89CD-0253A4171530}" sibTransId="{E0AA1C7C-2A55-4549-8186-6450345B60C2}"/>
    <dgm:cxn modelId="{B4616618-994B-4940-93D3-47F3E5CFED26}" srcId="{799392C0-7D4D-4C12-B806-3FC169F33715}" destId="{0ADFCC7B-1169-494A-87E5-31146B48C393}" srcOrd="1" destOrd="0" parTransId="{E8268032-EDFA-438D-91E2-7D698BF420C3}" sibTransId="{9CB571A7-7011-41F5-AFAE-BCA41D5E291A}"/>
    <dgm:cxn modelId="{AC08611A-980A-4D5B-8CF3-A2F095239950}" srcId="{18D9534D-1BA3-47B5-ACD8-BA6D9AE37F58}" destId="{573A1D2B-F165-4988-AD24-72D5FBC629A4}" srcOrd="0" destOrd="0" parTransId="{AE03015B-3936-47B9-A65A-EB070360159B}" sibTransId="{2CA21285-5B2B-472B-BCFB-58850D82018E}"/>
    <dgm:cxn modelId="{0CA4CD20-01D0-4148-98DF-E02AA5A1B905}" type="presOf" srcId="{799392C0-7D4D-4C12-B806-3FC169F33715}" destId="{C661BF6E-0039-47F7-A4F6-AA7192A486FB}" srcOrd="0" destOrd="0" presId="urn:microsoft.com/office/officeart/2005/8/layout/hList1"/>
    <dgm:cxn modelId="{80339F35-802B-44ED-A32E-601BF118B198}" srcId="{799392C0-7D4D-4C12-B806-3FC169F33715}" destId="{18D9534D-1BA3-47B5-ACD8-BA6D9AE37F58}" srcOrd="2" destOrd="0" parTransId="{54283094-FCA7-4B6F-A0B8-209841F2F513}" sibTransId="{8EE4037C-70E5-46EB-BF91-0AF3E15D0031}"/>
    <dgm:cxn modelId="{027FC06B-7914-465D-BCC3-3380BD681286}" type="presOf" srcId="{573A1D2B-F165-4988-AD24-72D5FBC629A4}" destId="{37C5F016-3D5A-4187-9E90-34A5619888F3}" srcOrd="0" destOrd="0" presId="urn:microsoft.com/office/officeart/2005/8/layout/hList1"/>
    <dgm:cxn modelId="{C2C24F72-E245-451D-A254-22E61D918D43}" type="presOf" srcId="{E0355DAF-6A68-42C4-9F41-93C10F0D2C6D}" destId="{451AE96A-CC8E-4973-8658-E888C414D59A}" srcOrd="0" destOrd="0" presId="urn:microsoft.com/office/officeart/2005/8/layout/hList1"/>
    <dgm:cxn modelId="{CB04F08E-ED72-4F28-B20C-346E1B3B9469}" srcId="{E0355DAF-6A68-42C4-9F41-93C10F0D2C6D}" destId="{1A5F6128-807E-4132-B20D-4328E9D016E4}" srcOrd="0" destOrd="0" parTransId="{0A41ACB6-E25D-4BC8-9541-B16809AB82D2}" sibTransId="{6E9D485D-649E-49D2-9DDE-F1E74569B390}"/>
    <dgm:cxn modelId="{9B8E9695-933A-48DB-BD19-B41BDB0A5E0D}" type="presOf" srcId="{18D9534D-1BA3-47B5-ACD8-BA6D9AE37F58}" destId="{A7F95416-E09C-4720-9562-43582D766560}" srcOrd="0" destOrd="0" presId="urn:microsoft.com/office/officeart/2005/8/layout/hList1"/>
    <dgm:cxn modelId="{F6120FA5-DC20-45E7-8277-19C9FD2D18D9}" type="presOf" srcId="{0ADFCC7B-1169-494A-87E5-31146B48C393}" destId="{DA17040F-1B25-4950-8887-DEC7FB598BCB}" srcOrd="0" destOrd="0" presId="urn:microsoft.com/office/officeart/2005/8/layout/hList1"/>
    <dgm:cxn modelId="{1BB54AC6-5439-42FA-834E-1B262F7A1FD3}" srcId="{799392C0-7D4D-4C12-B806-3FC169F33715}" destId="{E0355DAF-6A68-42C4-9F41-93C10F0D2C6D}" srcOrd="0" destOrd="0" parTransId="{D23CAC81-B056-4607-9D16-8A79C545BA44}" sibTransId="{D1E270B3-A743-4B14-8A15-100C525B6661}"/>
    <dgm:cxn modelId="{E2521BCD-8DEB-41EA-9F0D-D407F4A2482B}" type="presOf" srcId="{0C88A868-B964-49F0-92C3-67B5DDA13AAD}" destId="{3D15923C-45E0-4658-9358-24F1F9A933E2}" srcOrd="0" destOrd="0" presId="urn:microsoft.com/office/officeart/2005/8/layout/hList1"/>
    <dgm:cxn modelId="{8C206FF6-8A47-4017-8E7A-1330495C97D2}" type="presOf" srcId="{1A5F6128-807E-4132-B20D-4328E9D016E4}" destId="{E977958D-BBC7-4027-9A6B-96FF8C6CA24B}" srcOrd="0" destOrd="0" presId="urn:microsoft.com/office/officeart/2005/8/layout/hList1"/>
    <dgm:cxn modelId="{CFDB0E52-EF1B-4DBF-A3F4-F14FEE66E42D}" type="presParOf" srcId="{C661BF6E-0039-47F7-A4F6-AA7192A486FB}" destId="{13501FBE-891E-4136-89BE-799457857165}" srcOrd="0" destOrd="0" presId="urn:microsoft.com/office/officeart/2005/8/layout/hList1"/>
    <dgm:cxn modelId="{83E3AD2F-0C38-4417-8E5D-A3F46317810F}" type="presParOf" srcId="{13501FBE-891E-4136-89BE-799457857165}" destId="{451AE96A-CC8E-4973-8658-E888C414D59A}" srcOrd="0" destOrd="0" presId="urn:microsoft.com/office/officeart/2005/8/layout/hList1"/>
    <dgm:cxn modelId="{528CECFC-47BD-4307-A291-B35F0F008D71}" type="presParOf" srcId="{13501FBE-891E-4136-89BE-799457857165}" destId="{E977958D-BBC7-4027-9A6B-96FF8C6CA24B}" srcOrd="1" destOrd="0" presId="urn:microsoft.com/office/officeart/2005/8/layout/hList1"/>
    <dgm:cxn modelId="{81B69DEB-8854-4F0A-AE84-1D0687CDC731}" type="presParOf" srcId="{C661BF6E-0039-47F7-A4F6-AA7192A486FB}" destId="{34EF8157-9E1B-40F6-9E96-2F450601F3C7}" srcOrd="1" destOrd="0" presId="urn:microsoft.com/office/officeart/2005/8/layout/hList1"/>
    <dgm:cxn modelId="{AB8AFF44-CAEE-4D70-8A33-37F3668BF53A}" type="presParOf" srcId="{C661BF6E-0039-47F7-A4F6-AA7192A486FB}" destId="{009EAEFE-3660-472D-8CC8-FFCD9F25C635}" srcOrd="2" destOrd="0" presId="urn:microsoft.com/office/officeart/2005/8/layout/hList1"/>
    <dgm:cxn modelId="{9E6E01E0-606A-4D13-A34B-06F24DDFC9B2}" type="presParOf" srcId="{009EAEFE-3660-472D-8CC8-FFCD9F25C635}" destId="{DA17040F-1B25-4950-8887-DEC7FB598BCB}" srcOrd="0" destOrd="0" presId="urn:microsoft.com/office/officeart/2005/8/layout/hList1"/>
    <dgm:cxn modelId="{C19E8CDD-84F4-41C1-A728-2BA9DAEBEF79}" type="presParOf" srcId="{009EAEFE-3660-472D-8CC8-FFCD9F25C635}" destId="{3D15923C-45E0-4658-9358-24F1F9A933E2}" srcOrd="1" destOrd="0" presId="urn:microsoft.com/office/officeart/2005/8/layout/hList1"/>
    <dgm:cxn modelId="{28DC9D45-4FA9-4160-9C7E-CB04A4111A1C}" type="presParOf" srcId="{C661BF6E-0039-47F7-A4F6-AA7192A486FB}" destId="{DDE10986-B226-4A38-A3E4-27E75B313DDE}" srcOrd="3" destOrd="0" presId="urn:microsoft.com/office/officeart/2005/8/layout/hList1"/>
    <dgm:cxn modelId="{708D0F99-3BC5-48D6-9EBE-EAC3CF434FBA}" type="presParOf" srcId="{C661BF6E-0039-47F7-A4F6-AA7192A486FB}" destId="{D9700F9F-1F49-4C20-BBFA-2AA04EB20073}" srcOrd="4" destOrd="0" presId="urn:microsoft.com/office/officeart/2005/8/layout/hList1"/>
    <dgm:cxn modelId="{10C87318-D8AB-4FE5-847B-3514E375FC19}" type="presParOf" srcId="{D9700F9F-1F49-4C20-BBFA-2AA04EB20073}" destId="{A7F95416-E09C-4720-9562-43582D766560}" srcOrd="0" destOrd="0" presId="urn:microsoft.com/office/officeart/2005/8/layout/hList1"/>
    <dgm:cxn modelId="{C3C4A609-1582-4F7C-9177-59D19337A594}" type="presParOf" srcId="{D9700F9F-1F49-4C20-BBFA-2AA04EB20073}" destId="{37C5F016-3D5A-4187-9E90-34A5619888F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AE96A-CC8E-4973-8658-E888C414D59A}">
      <dsp:nvSpPr>
        <dsp:cNvPr id="0" name=""/>
        <dsp:cNvSpPr/>
      </dsp:nvSpPr>
      <dsp:spPr>
        <a:xfrm>
          <a:off x="3157" y="247199"/>
          <a:ext cx="3078187" cy="50670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0" kern="1200" baseline="0" dirty="0"/>
            <a:t>Signal 1</a:t>
          </a:r>
          <a:endParaRPr lang="en-US" sz="1600" kern="1200" dirty="0"/>
        </a:p>
      </dsp:txBody>
      <dsp:txXfrm>
        <a:off x="3157" y="247199"/>
        <a:ext cx="3078187" cy="506709"/>
      </dsp:txXfrm>
    </dsp:sp>
    <dsp:sp modelId="{E977958D-BBC7-4027-9A6B-96FF8C6CA24B}">
      <dsp:nvSpPr>
        <dsp:cNvPr id="0" name=""/>
        <dsp:cNvSpPr/>
      </dsp:nvSpPr>
      <dsp:spPr>
        <a:xfrm>
          <a:off x="3157" y="753908"/>
          <a:ext cx="3078187" cy="403755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kern="1200" baseline="0" dirty="0"/>
            <a:t>is provided by the T-cell receptor when recognising a specific antigen on a MHC molecule. </a:t>
          </a:r>
          <a:endParaRPr lang="en-US" sz="1500" kern="1200" dirty="0"/>
        </a:p>
      </dsp:txBody>
      <dsp:txXfrm>
        <a:off x="3157" y="753908"/>
        <a:ext cx="3078187" cy="4037551"/>
      </dsp:txXfrm>
    </dsp:sp>
    <dsp:sp modelId="{DA17040F-1B25-4950-8887-DEC7FB598BCB}">
      <dsp:nvSpPr>
        <dsp:cNvPr id="0" name=""/>
        <dsp:cNvSpPr/>
      </dsp:nvSpPr>
      <dsp:spPr>
        <a:xfrm>
          <a:off x="3512290" y="247199"/>
          <a:ext cx="3078187" cy="506709"/>
        </a:xfrm>
        <a:prstGeom prst="rect">
          <a:avLst/>
        </a:prstGeom>
        <a:solidFill>
          <a:schemeClr val="accent2">
            <a:hueOff val="-398442"/>
            <a:satOff val="6385"/>
            <a:lumOff val="5784"/>
            <a:alphaOff val="0"/>
          </a:schemeClr>
        </a:solidFill>
        <a:ln w="12700" cap="flat" cmpd="sng" algn="ctr">
          <a:solidFill>
            <a:schemeClr val="accent2">
              <a:hueOff val="-398442"/>
              <a:satOff val="6385"/>
              <a:lumOff val="5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0" kern="1200" baseline="0" dirty="0"/>
            <a:t>Signal 2</a:t>
          </a:r>
          <a:endParaRPr lang="en-US" sz="1600" kern="1200" dirty="0"/>
        </a:p>
      </dsp:txBody>
      <dsp:txXfrm>
        <a:off x="3512290" y="247199"/>
        <a:ext cx="3078187" cy="506709"/>
      </dsp:txXfrm>
    </dsp:sp>
    <dsp:sp modelId="{3D15923C-45E0-4658-9358-24F1F9A933E2}">
      <dsp:nvSpPr>
        <dsp:cNvPr id="0" name=""/>
        <dsp:cNvSpPr/>
      </dsp:nvSpPr>
      <dsp:spPr>
        <a:xfrm>
          <a:off x="3512290" y="753908"/>
          <a:ext cx="3078187" cy="4037551"/>
        </a:xfrm>
        <a:prstGeom prst="rect">
          <a:avLst/>
        </a:prstGeom>
        <a:solidFill>
          <a:schemeClr val="accent2">
            <a:tint val="40000"/>
            <a:alpha val="90000"/>
            <a:hueOff val="-423558"/>
            <a:satOff val="8294"/>
            <a:lumOff val="1360"/>
            <a:alphaOff val="0"/>
          </a:schemeClr>
        </a:solidFill>
        <a:ln w="12700" cap="flat" cmpd="sng" algn="ctr">
          <a:solidFill>
            <a:schemeClr val="accent2">
              <a:tint val="40000"/>
              <a:alpha val="90000"/>
              <a:hueOff val="-423558"/>
              <a:satOff val="8294"/>
              <a:lumOff val="13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b="0" kern="1200" baseline="0" dirty="0"/>
            <a:t>comes from co-stimulatory receptors such as CD28, presented on the surface of other immune cells. It is expressed only when an infection was detected by the innate immune system, it is a "Danger indicating signal". This two-signal system makes sure that T cells only respond to harmful pathogens and not to self-antigens. </a:t>
          </a:r>
          <a:endParaRPr lang="en-US" sz="1400" kern="1200" dirty="0"/>
        </a:p>
      </dsp:txBody>
      <dsp:txXfrm>
        <a:off x="3512290" y="753908"/>
        <a:ext cx="3078187" cy="4037551"/>
      </dsp:txXfrm>
    </dsp:sp>
    <dsp:sp modelId="{A7F95416-E09C-4720-9562-43582D766560}">
      <dsp:nvSpPr>
        <dsp:cNvPr id="0" name=""/>
        <dsp:cNvSpPr/>
      </dsp:nvSpPr>
      <dsp:spPr>
        <a:xfrm>
          <a:off x="7021424" y="247199"/>
          <a:ext cx="3078187" cy="506709"/>
        </a:xfrm>
        <a:prstGeom prst="rect">
          <a:avLst/>
        </a:prstGeom>
        <a:solidFill>
          <a:schemeClr val="accent2">
            <a:hueOff val="-796883"/>
            <a:satOff val="12770"/>
            <a:lumOff val="11569"/>
            <a:alphaOff val="0"/>
          </a:schemeClr>
        </a:solidFill>
        <a:ln w="12700" cap="flat" cmpd="sng" algn="ctr">
          <a:solidFill>
            <a:schemeClr val="accent2">
              <a:hueOff val="-796883"/>
              <a:satOff val="12770"/>
              <a:lumOff val="1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0" kern="1200" baseline="0" dirty="0"/>
            <a:t>Signal 3</a:t>
          </a:r>
          <a:endParaRPr lang="en-US" sz="1600" kern="1200" dirty="0"/>
        </a:p>
      </dsp:txBody>
      <dsp:txXfrm>
        <a:off x="7021424" y="247199"/>
        <a:ext cx="3078187" cy="506709"/>
      </dsp:txXfrm>
    </dsp:sp>
    <dsp:sp modelId="{37C5F016-3D5A-4187-9E90-34A5619888F3}">
      <dsp:nvSpPr>
        <dsp:cNvPr id="0" name=""/>
        <dsp:cNvSpPr/>
      </dsp:nvSpPr>
      <dsp:spPr>
        <a:xfrm>
          <a:off x="7021424" y="753908"/>
          <a:ext cx="3078187" cy="4037551"/>
        </a:xfrm>
        <a:prstGeom prst="rect">
          <a:avLst/>
        </a:prstGeom>
        <a:solidFill>
          <a:schemeClr val="accent2">
            <a:tint val="40000"/>
            <a:alpha val="90000"/>
            <a:hueOff val="-847117"/>
            <a:satOff val="16588"/>
            <a:lumOff val="2720"/>
            <a:alphaOff val="0"/>
          </a:schemeClr>
        </a:solidFill>
        <a:ln w="12700" cap="flat" cmpd="sng" algn="ctr">
          <a:solidFill>
            <a:schemeClr val="accent2">
              <a:tint val="40000"/>
              <a:alpha val="90000"/>
              <a:hueOff val="-847117"/>
              <a:satOff val="16588"/>
              <a:lumOff val="27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b="0" kern="1200" baseline="0" dirty="0"/>
            <a:t>is provided by cytokines, which regulate the differentiation of T cells into different subsets of effector T cells. </a:t>
          </a:r>
          <a:endParaRPr lang="en-US" sz="1500" kern="1200" dirty="0"/>
        </a:p>
      </dsp:txBody>
      <dsp:txXfrm>
        <a:off x="7021424" y="753908"/>
        <a:ext cx="3078187" cy="403755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AF347-FFDA-4311-9376-0691801D8051}"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98E63-6657-4E25-AB66-49B83018A249}" type="slidenum">
              <a:rPr lang="en-US" smtClean="0"/>
              <a:t>‹#›</a:t>
            </a:fld>
            <a:endParaRPr lang="en-US"/>
          </a:p>
        </p:txBody>
      </p:sp>
    </p:spTree>
    <p:extLst>
      <p:ext uri="{BB962C8B-B14F-4D97-AF65-F5344CB8AC3E}">
        <p14:creationId xmlns:p14="http://schemas.microsoft.com/office/powerpoint/2010/main" val="373005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5</a:t>
            </a:fld>
            <a:endParaRPr lang="en-US"/>
          </a:p>
        </p:txBody>
      </p:sp>
    </p:spTree>
    <p:extLst>
      <p:ext uri="{BB962C8B-B14F-4D97-AF65-F5344CB8AC3E}">
        <p14:creationId xmlns:p14="http://schemas.microsoft.com/office/powerpoint/2010/main" val="1776161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18</a:t>
            </a:fld>
            <a:endParaRPr lang="en-US"/>
          </a:p>
        </p:txBody>
      </p:sp>
    </p:spTree>
    <p:extLst>
      <p:ext uri="{BB962C8B-B14F-4D97-AF65-F5344CB8AC3E}">
        <p14:creationId xmlns:p14="http://schemas.microsoft.com/office/powerpoint/2010/main" val="2885506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20</a:t>
            </a:fld>
            <a:endParaRPr lang="en-US"/>
          </a:p>
        </p:txBody>
      </p:sp>
    </p:spTree>
    <p:extLst>
      <p:ext uri="{BB962C8B-B14F-4D97-AF65-F5344CB8AC3E}">
        <p14:creationId xmlns:p14="http://schemas.microsoft.com/office/powerpoint/2010/main" val="1656727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23</a:t>
            </a:fld>
            <a:endParaRPr lang="en-US"/>
          </a:p>
        </p:txBody>
      </p:sp>
    </p:spTree>
    <p:extLst>
      <p:ext uri="{BB962C8B-B14F-4D97-AF65-F5344CB8AC3E}">
        <p14:creationId xmlns:p14="http://schemas.microsoft.com/office/powerpoint/2010/main" val="1392716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222222"/>
                </a:solidFill>
                <a:effectLst/>
                <a:latin typeface="Harding"/>
              </a:rPr>
              <a:t>Linker for activation of T cells (LAT) and protein tyrosine phosphatase non-receptor type 22 (PTPN22) have roles in activating TCR feedback loops, as revealed from studies of individuals with point mutations or of mice with loss of expression of these molecules. Disruption of the normal function of these molecules can lead to inflammatory and autoimmune disorders.</a:t>
            </a:r>
          </a:p>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24</a:t>
            </a:fld>
            <a:endParaRPr lang="en-US"/>
          </a:p>
        </p:txBody>
      </p:sp>
    </p:spTree>
    <p:extLst>
      <p:ext uri="{BB962C8B-B14F-4D97-AF65-F5344CB8AC3E}">
        <p14:creationId xmlns:p14="http://schemas.microsoft.com/office/powerpoint/2010/main" val="2272645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25</a:t>
            </a:fld>
            <a:endParaRPr lang="en-US"/>
          </a:p>
        </p:txBody>
      </p:sp>
    </p:spTree>
    <p:extLst>
      <p:ext uri="{BB962C8B-B14F-4D97-AF65-F5344CB8AC3E}">
        <p14:creationId xmlns:p14="http://schemas.microsoft.com/office/powerpoint/2010/main" val="4036557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Direct activation of the human phospholipase C-γ isozymes (PLC-γ1, -γ2) by tyrosine phosphorylation is fundamental to the </a:t>
            </a:r>
            <a:r>
              <a:rPr lang="en-IN" b="1" i="0" dirty="0">
                <a:solidFill>
                  <a:srgbClr val="202124"/>
                </a:solidFill>
                <a:effectLst/>
                <a:latin typeface="arial" panose="020B0604020202020204" pitchFamily="34" charset="0"/>
              </a:rPr>
              <a:t>control of diverse biological processes, including chemotaxis, platelet aggregation, and adaptive immunity</a:t>
            </a:r>
          </a:p>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26</a:t>
            </a:fld>
            <a:endParaRPr lang="en-US"/>
          </a:p>
        </p:txBody>
      </p:sp>
    </p:spTree>
    <p:extLst>
      <p:ext uri="{BB962C8B-B14F-4D97-AF65-F5344CB8AC3E}">
        <p14:creationId xmlns:p14="http://schemas.microsoft.com/office/powerpoint/2010/main" val="4166164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27</a:t>
            </a:fld>
            <a:endParaRPr lang="en-US"/>
          </a:p>
        </p:txBody>
      </p:sp>
    </p:spTree>
    <p:extLst>
      <p:ext uri="{BB962C8B-B14F-4D97-AF65-F5344CB8AC3E}">
        <p14:creationId xmlns:p14="http://schemas.microsoft.com/office/powerpoint/2010/main" val="1143807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Direct activation of the human phospholipase C-γ isozymes (PLC-γ1, -γ2) by tyrosine phosphorylation is fundamental to the </a:t>
            </a:r>
            <a:r>
              <a:rPr lang="en-IN" b="1" i="0" dirty="0">
                <a:solidFill>
                  <a:srgbClr val="202124"/>
                </a:solidFill>
                <a:effectLst/>
                <a:latin typeface="arial" panose="020B0604020202020204" pitchFamily="34" charset="0"/>
              </a:rPr>
              <a:t>control of diverse biological processes, including chemotaxis, platelet aggregation, and adaptive immunity</a:t>
            </a:r>
          </a:p>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28</a:t>
            </a:fld>
            <a:endParaRPr lang="en-US"/>
          </a:p>
        </p:txBody>
      </p:sp>
    </p:spTree>
    <p:extLst>
      <p:ext uri="{BB962C8B-B14F-4D97-AF65-F5344CB8AC3E}">
        <p14:creationId xmlns:p14="http://schemas.microsoft.com/office/powerpoint/2010/main" val="4118014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29</a:t>
            </a:fld>
            <a:endParaRPr lang="en-US"/>
          </a:p>
        </p:txBody>
      </p:sp>
    </p:spTree>
    <p:extLst>
      <p:ext uri="{BB962C8B-B14F-4D97-AF65-F5344CB8AC3E}">
        <p14:creationId xmlns:p14="http://schemas.microsoft.com/office/powerpoint/2010/main" val="2413087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12121"/>
                </a:solidFill>
                <a:effectLst/>
                <a:latin typeface="Cambria" panose="02040503050406030204" pitchFamily="18" charset="0"/>
              </a:rPr>
              <a:t>The transcription factor NF-</a:t>
            </a:r>
            <a:r>
              <a:rPr lang="en-IN" b="0" i="0" dirty="0" err="1">
                <a:solidFill>
                  <a:srgbClr val="212121"/>
                </a:solidFill>
                <a:effectLst/>
                <a:latin typeface="Cambria" panose="02040503050406030204" pitchFamily="18" charset="0"/>
              </a:rPr>
              <a:t>κB</a:t>
            </a:r>
            <a:r>
              <a:rPr lang="en-IN" b="0" i="0" dirty="0">
                <a:solidFill>
                  <a:srgbClr val="212121"/>
                </a:solidFill>
                <a:effectLst/>
                <a:latin typeface="Cambria" panose="02040503050406030204" pitchFamily="18" charset="0"/>
              </a:rPr>
              <a:t> regulates multiple aspects of innate and adaptive immune functions and serves as a pivotal mediator of inflammatory responses. NF-</a:t>
            </a:r>
            <a:r>
              <a:rPr lang="en-IN" b="0" i="0" dirty="0" err="1">
                <a:solidFill>
                  <a:srgbClr val="212121"/>
                </a:solidFill>
                <a:effectLst/>
                <a:latin typeface="Cambria" panose="02040503050406030204" pitchFamily="18" charset="0"/>
              </a:rPr>
              <a:t>κB</a:t>
            </a:r>
            <a:r>
              <a:rPr lang="en-IN" b="0" i="0" dirty="0">
                <a:solidFill>
                  <a:srgbClr val="212121"/>
                </a:solidFill>
                <a:effectLst/>
                <a:latin typeface="Cambria" panose="02040503050406030204" pitchFamily="18" charset="0"/>
              </a:rPr>
              <a:t> induces the expression of various pro-inflammatory genes, including those encoding cytokines and chemokines, and also participates in inflammasome regulation.</a:t>
            </a:r>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30</a:t>
            </a:fld>
            <a:endParaRPr lang="en-US"/>
          </a:p>
        </p:txBody>
      </p:sp>
    </p:spTree>
    <p:extLst>
      <p:ext uri="{BB962C8B-B14F-4D97-AF65-F5344CB8AC3E}">
        <p14:creationId xmlns:p14="http://schemas.microsoft.com/office/powerpoint/2010/main" val="73018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Transfer genes or </a:t>
            </a:r>
            <a:r>
              <a:rPr lang="en-IN" b="0" i="0" dirty="0" err="1">
                <a:solidFill>
                  <a:srgbClr val="202124"/>
                </a:solidFill>
                <a:effectLst/>
                <a:latin typeface="arial" panose="020B0604020202020204" pitchFamily="34" charset="0"/>
              </a:rPr>
              <a:t>tra</a:t>
            </a:r>
            <a:r>
              <a:rPr lang="en-IN" b="0" i="0" dirty="0">
                <a:solidFill>
                  <a:srgbClr val="202124"/>
                </a:solidFill>
                <a:effectLst/>
                <a:latin typeface="arial" panose="020B0604020202020204" pitchFamily="34" charset="0"/>
              </a:rPr>
              <a:t> genes (also transfer operons or </a:t>
            </a:r>
            <a:r>
              <a:rPr lang="en-IN" b="0" i="0" dirty="0" err="1">
                <a:solidFill>
                  <a:srgbClr val="202124"/>
                </a:solidFill>
                <a:effectLst/>
                <a:latin typeface="arial" panose="020B0604020202020204" pitchFamily="34" charset="0"/>
              </a:rPr>
              <a:t>tra</a:t>
            </a:r>
            <a:r>
              <a:rPr lang="en-IN" b="0" i="0" dirty="0">
                <a:solidFill>
                  <a:srgbClr val="202124"/>
                </a:solidFill>
                <a:effectLst/>
                <a:latin typeface="arial" panose="020B0604020202020204" pitchFamily="34" charset="0"/>
              </a:rPr>
              <a:t> operons), are </a:t>
            </a:r>
            <a:r>
              <a:rPr lang="en-IN" b="1" i="0" dirty="0">
                <a:solidFill>
                  <a:srgbClr val="202124"/>
                </a:solidFill>
                <a:effectLst/>
                <a:latin typeface="arial" panose="020B0604020202020204" pitchFamily="34" charset="0"/>
              </a:rPr>
              <a:t>some genes necessary for non-sexual transfer of genetic material in both gram-positive and gram-negative bacteria</a:t>
            </a:r>
            <a:r>
              <a:rPr lang="en-IN" b="0" i="0" dirty="0">
                <a:solidFill>
                  <a:srgbClr val="202124"/>
                </a:solidFill>
                <a:effectLst/>
                <a:latin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7</a:t>
            </a:fld>
            <a:endParaRPr lang="en-US"/>
          </a:p>
        </p:txBody>
      </p:sp>
    </p:spTree>
    <p:extLst>
      <p:ext uri="{BB962C8B-B14F-4D97-AF65-F5344CB8AC3E}">
        <p14:creationId xmlns:p14="http://schemas.microsoft.com/office/powerpoint/2010/main" val="3015950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31</a:t>
            </a:fld>
            <a:endParaRPr lang="en-US"/>
          </a:p>
        </p:txBody>
      </p:sp>
    </p:spTree>
    <p:extLst>
      <p:ext uri="{BB962C8B-B14F-4D97-AF65-F5344CB8AC3E}">
        <p14:creationId xmlns:p14="http://schemas.microsoft.com/office/powerpoint/2010/main" val="1941265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12121"/>
                </a:solidFill>
                <a:effectLst/>
                <a:latin typeface="Cambria" panose="02040503050406030204" pitchFamily="18" charset="0"/>
              </a:rPr>
              <a:t>The transcription factor NF-</a:t>
            </a:r>
            <a:r>
              <a:rPr lang="en-IN" b="0" i="0" dirty="0" err="1">
                <a:solidFill>
                  <a:srgbClr val="212121"/>
                </a:solidFill>
                <a:effectLst/>
                <a:latin typeface="Cambria" panose="02040503050406030204" pitchFamily="18" charset="0"/>
              </a:rPr>
              <a:t>κB</a:t>
            </a:r>
            <a:r>
              <a:rPr lang="en-IN" b="0" i="0" dirty="0">
                <a:solidFill>
                  <a:srgbClr val="212121"/>
                </a:solidFill>
                <a:effectLst/>
                <a:latin typeface="Cambria" panose="02040503050406030204" pitchFamily="18" charset="0"/>
              </a:rPr>
              <a:t> regulates multiple aspects of innate and adaptive immune functions and serves as a pivotal mediator of inflammatory responses. NF-</a:t>
            </a:r>
            <a:r>
              <a:rPr lang="en-IN" b="0" i="0" dirty="0" err="1">
                <a:solidFill>
                  <a:srgbClr val="212121"/>
                </a:solidFill>
                <a:effectLst/>
                <a:latin typeface="Cambria" panose="02040503050406030204" pitchFamily="18" charset="0"/>
              </a:rPr>
              <a:t>κB</a:t>
            </a:r>
            <a:r>
              <a:rPr lang="en-IN" b="0" i="0" dirty="0">
                <a:solidFill>
                  <a:srgbClr val="212121"/>
                </a:solidFill>
                <a:effectLst/>
                <a:latin typeface="Cambria" panose="02040503050406030204" pitchFamily="18" charset="0"/>
              </a:rPr>
              <a:t> induces the expression of various pro-inflammatory genes, including those encoding cytokines and chemokines, and also participates in inflammasome regulation.</a:t>
            </a:r>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32</a:t>
            </a:fld>
            <a:endParaRPr lang="en-US"/>
          </a:p>
        </p:txBody>
      </p:sp>
    </p:spTree>
    <p:extLst>
      <p:ext uri="{BB962C8B-B14F-4D97-AF65-F5344CB8AC3E}">
        <p14:creationId xmlns:p14="http://schemas.microsoft.com/office/powerpoint/2010/main" val="3726706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33</a:t>
            </a:fld>
            <a:endParaRPr lang="en-US"/>
          </a:p>
        </p:txBody>
      </p:sp>
    </p:spTree>
    <p:extLst>
      <p:ext uri="{BB962C8B-B14F-4D97-AF65-F5344CB8AC3E}">
        <p14:creationId xmlns:p14="http://schemas.microsoft.com/office/powerpoint/2010/main" val="392454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4D5156"/>
                </a:solidFill>
                <a:effectLst/>
                <a:latin typeface="arial" panose="020B0604020202020204" pitchFamily="34" charset="0"/>
              </a:rPr>
              <a:t>The </a:t>
            </a:r>
            <a:r>
              <a:rPr lang="en-IN" b="1" i="0" dirty="0">
                <a:solidFill>
                  <a:srgbClr val="5F6368"/>
                </a:solidFill>
                <a:effectLst/>
                <a:latin typeface="arial" panose="020B0604020202020204" pitchFamily="34" charset="0"/>
              </a:rPr>
              <a:t>immunoglobulin superfamily</a:t>
            </a:r>
            <a:r>
              <a:rPr lang="en-IN" b="0" i="0" dirty="0">
                <a:solidFill>
                  <a:srgbClr val="4D5156"/>
                </a:solidFill>
                <a:effectLst/>
                <a:latin typeface="arial" panose="020B0604020202020204" pitchFamily="34" charset="0"/>
              </a:rPr>
              <a:t> (</a:t>
            </a:r>
            <a:r>
              <a:rPr lang="en-IN" b="0" i="0" dirty="0" err="1">
                <a:solidFill>
                  <a:srgbClr val="4D5156"/>
                </a:solidFill>
                <a:effectLst/>
                <a:latin typeface="arial" panose="020B0604020202020204" pitchFamily="34" charset="0"/>
              </a:rPr>
              <a:t>IgSF</a:t>
            </a:r>
            <a:r>
              <a:rPr lang="en-IN" b="0" i="0" dirty="0">
                <a:solidFill>
                  <a:srgbClr val="4D5156"/>
                </a:solidFill>
                <a:effectLst/>
                <a:latin typeface="arial" panose="020B0604020202020204" pitchFamily="34" charset="0"/>
              </a:rPr>
              <a:t>) is a class of proteins that are associated with the adhesion, binding and recognition processes of cells.</a:t>
            </a:r>
          </a:p>
          <a:p>
            <a:endParaRPr lang="en-IN" b="0" i="0" dirty="0">
              <a:solidFill>
                <a:srgbClr val="4D5156"/>
              </a:solidFill>
              <a:effectLst/>
              <a:latin typeface="arial" panose="020B0604020202020204" pitchFamily="34" charset="0"/>
            </a:endParaRPr>
          </a:p>
          <a:p>
            <a:r>
              <a:rPr lang="en-IN" b="0" i="0" dirty="0">
                <a:solidFill>
                  <a:srgbClr val="2E2E2E"/>
                </a:solidFill>
                <a:effectLst/>
                <a:latin typeface="NexusSans"/>
              </a:rPr>
              <a:t>The immunoglobulin superfamily is a group of cell surface proteins characterized by the presence of a variable number of related 70–110 amino acid Ig-like domains originally described in the Ig variable and constant regions. Included are CD2, CD3, CD4, CD7, CD8, CD28, T cell receptor (TCR), MHC class I and MHC class II molecules, leukocyte function-associated antigen 3 (LFA-3), the IgG receptor, and a dozen other proteins</a:t>
            </a:r>
          </a:p>
          <a:p>
            <a:endParaRPr lang="en-IN" b="0" i="0" dirty="0">
              <a:solidFill>
                <a:srgbClr val="2E2E2E"/>
              </a:solidFill>
              <a:effectLst/>
              <a:latin typeface="NexusSans"/>
            </a:endParaRPr>
          </a:p>
          <a:p>
            <a:r>
              <a:rPr lang="en-IN" b="0" i="0" dirty="0">
                <a:solidFill>
                  <a:srgbClr val="2E2E2E"/>
                </a:solidFill>
                <a:effectLst/>
                <a:latin typeface="NexusSans"/>
              </a:rPr>
              <a:t>These molecules share in common with each other an immunoglobulin-like domain, with a length of approximately 100 amino acid residues and a central </a:t>
            </a:r>
            <a:r>
              <a:rPr lang="en-IN" b="0" i="0" dirty="0" err="1">
                <a:solidFill>
                  <a:srgbClr val="2E2E2E"/>
                </a:solidFill>
                <a:effectLst/>
                <a:latin typeface="NexusSans"/>
              </a:rPr>
              <a:t>disulfide</a:t>
            </a:r>
            <a:r>
              <a:rPr lang="en-IN" b="0" i="0" dirty="0">
                <a:solidFill>
                  <a:srgbClr val="2E2E2E"/>
                </a:solidFill>
                <a:effectLst/>
                <a:latin typeface="NexusSans"/>
              </a:rPr>
              <a:t> bond that anchors and stabilizes antiparallel </a:t>
            </a:r>
            <a:r>
              <a:rPr lang="el-GR" b="0" i="0" dirty="0">
                <a:solidFill>
                  <a:srgbClr val="2E2E2E"/>
                </a:solidFill>
                <a:effectLst/>
                <a:latin typeface="NexusSans"/>
              </a:rPr>
              <a:t>β </a:t>
            </a:r>
            <a:r>
              <a:rPr lang="en-IN" b="0" i="0" dirty="0">
                <a:solidFill>
                  <a:srgbClr val="2E2E2E"/>
                </a:solidFill>
                <a:effectLst/>
                <a:latin typeface="NexusSans"/>
              </a:rPr>
              <a:t>strands into a folded structure resembling immunoglobulin</a:t>
            </a:r>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8</a:t>
            </a:fld>
            <a:endParaRPr lang="en-US"/>
          </a:p>
        </p:txBody>
      </p:sp>
    </p:spTree>
    <p:extLst>
      <p:ext uri="{BB962C8B-B14F-4D97-AF65-F5344CB8AC3E}">
        <p14:creationId xmlns:p14="http://schemas.microsoft.com/office/powerpoint/2010/main" val="375854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Superantigens (</a:t>
            </a:r>
            <a:r>
              <a:rPr lang="en-IN" dirty="0" err="1"/>
              <a:t>SAgs</a:t>
            </a:r>
            <a:r>
              <a:rPr lang="en-IN" dirty="0"/>
              <a:t>) are a class of antigens that result in excessive activation of the immune system. </a:t>
            </a:r>
          </a:p>
          <a:p>
            <a:r>
              <a:rPr lang="en-IN" dirty="0"/>
              <a:t>Specifically it causes non-specific activation of T-cells resulting in polyclonal T cell activation and massive cytokine release. </a:t>
            </a:r>
          </a:p>
          <a:p>
            <a:r>
              <a:rPr lang="en-IN" dirty="0" err="1"/>
              <a:t>SAgs</a:t>
            </a:r>
            <a:r>
              <a:rPr lang="en-IN" dirty="0"/>
              <a:t> are produced by some pathogenic viruses and bacteria most likely as a </a:t>
            </a:r>
            <a:r>
              <a:rPr lang="en-IN" dirty="0" err="1"/>
              <a:t>defense</a:t>
            </a:r>
            <a:r>
              <a:rPr lang="en-IN" dirty="0"/>
              <a:t> mechanism against the immune system.</a:t>
            </a:r>
          </a:p>
          <a:p>
            <a:r>
              <a:rPr lang="en-IN" dirty="0"/>
              <a:t>Compared to a normal antigen-induced T-cell response where 0.0001-0.001% of the body's T-cells are activated, these </a:t>
            </a:r>
            <a:r>
              <a:rPr lang="en-IN" dirty="0" err="1"/>
              <a:t>SAgs</a:t>
            </a:r>
            <a:r>
              <a:rPr lang="en-IN" dirty="0"/>
              <a:t> are capable of activating up to 20% of the body's T-cells.</a:t>
            </a:r>
          </a:p>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9</a:t>
            </a:fld>
            <a:endParaRPr lang="en-US"/>
          </a:p>
        </p:txBody>
      </p:sp>
    </p:spTree>
    <p:extLst>
      <p:ext uri="{BB962C8B-B14F-4D97-AF65-F5344CB8AC3E}">
        <p14:creationId xmlns:p14="http://schemas.microsoft.com/office/powerpoint/2010/main" val="189842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Superantigens (</a:t>
            </a:r>
            <a:r>
              <a:rPr lang="en-IN" dirty="0" err="1"/>
              <a:t>SAgs</a:t>
            </a:r>
            <a:r>
              <a:rPr lang="en-IN" dirty="0"/>
              <a:t>) are a class of antigens that result in excessive activation of the immune system. </a:t>
            </a:r>
          </a:p>
          <a:p>
            <a:r>
              <a:rPr lang="en-IN" dirty="0"/>
              <a:t>Specifically it causes non-specific activation of T-cells resulting in polyclonal T cell activation and massive cytokine release. </a:t>
            </a:r>
          </a:p>
          <a:p>
            <a:r>
              <a:rPr lang="en-IN" dirty="0" err="1"/>
              <a:t>SAgs</a:t>
            </a:r>
            <a:r>
              <a:rPr lang="en-IN" dirty="0"/>
              <a:t> are produced by some pathogenic viruses and bacteria most likely as a </a:t>
            </a:r>
            <a:r>
              <a:rPr lang="en-IN" dirty="0" err="1"/>
              <a:t>defense</a:t>
            </a:r>
            <a:r>
              <a:rPr lang="en-IN" dirty="0"/>
              <a:t> mechanism against the immune system.</a:t>
            </a:r>
          </a:p>
          <a:p>
            <a:r>
              <a:rPr lang="en-IN" dirty="0"/>
              <a:t>Compared to a normal antigen-induced T-cell response where 0.0001-0.001% of the body's T-cells are activated, these </a:t>
            </a:r>
            <a:r>
              <a:rPr lang="en-IN" dirty="0" err="1"/>
              <a:t>SAgs</a:t>
            </a:r>
            <a:r>
              <a:rPr lang="en-IN" dirty="0"/>
              <a:t> are capable of activating up to 20% of the body's T-cells.</a:t>
            </a:r>
          </a:p>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10</a:t>
            </a:fld>
            <a:endParaRPr lang="en-US"/>
          </a:p>
        </p:txBody>
      </p:sp>
    </p:spTree>
    <p:extLst>
      <p:ext uri="{BB962C8B-B14F-4D97-AF65-F5344CB8AC3E}">
        <p14:creationId xmlns:p14="http://schemas.microsoft.com/office/powerpoint/2010/main" val="3114225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11</a:t>
            </a:fld>
            <a:endParaRPr lang="en-US"/>
          </a:p>
        </p:txBody>
      </p:sp>
    </p:spTree>
    <p:extLst>
      <p:ext uri="{BB962C8B-B14F-4D97-AF65-F5344CB8AC3E}">
        <p14:creationId xmlns:p14="http://schemas.microsoft.com/office/powerpoint/2010/main" val="383951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13</a:t>
            </a:fld>
            <a:endParaRPr lang="en-US"/>
          </a:p>
        </p:txBody>
      </p:sp>
    </p:spTree>
    <p:extLst>
      <p:ext uri="{BB962C8B-B14F-4D97-AF65-F5344CB8AC3E}">
        <p14:creationId xmlns:p14="http://schemas.microsoft.com/office/powerpoint/2010/main" val="63355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14</a:t>
            </a:fld>
            <a:endParaRPr lang="en-US"/>
          </a:p>
        </p:txBody>
      </p:sp>
    </p:spTree>
    <p:extLst>
      <p:ext uri="{BB962C8B-B14F-4D97-AF65-F5344CB8AC3E}">
        <p14:creationId xmlns:p14="http://schemas.microsoft.com/office/powerpoint/2010/main" val="311681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98E63-6657-4E25-AB66-49B83018A249}" type="slidenum">
              <a:rPr lang="en-US" smtClean="0"/>
              <a:t>16</a:t>
            </a:fld>
            <a:endParaRPr lang="en-US"/>
          </a:p>
        </p:txBody>
      </p:sp>
    </p:spTree>
    <p:extLst>
      <p:ext uri="{BB962C8B-B14F-4D97-AF65-F5344CB8AC3E}">
        <p14:creationId xmlns:p14="http://schemas.microsoft.com/office/powerpoint/2010/main" val="4087631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9/5/2022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84125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9/5/2022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440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9/5/2022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40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9/5/2022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125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9/5/2022</a:t>
            </a:fld>
            <a:endParaRPr lang="en-US" dirty="0"/>
          </a:p>
        </p:txBody>
      </p:sp>
    </p:spTree>
    <p:extLst>
      <p:ext uri="{BB962C8B-B14F-4D97-AF65-F5344CB8AC3E}">
        <p14:creationId xmlns:p14="http://schemas.microsoft.com/office/powerpoint/2010/main" val="211927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9/5/2022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288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9/5/2022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681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9/5/2022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492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9/5/2022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062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9/5/2022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8824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9/5/2022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5944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9/5/2022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2216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pm"/><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5" name="Picture 3" descr="Purple patterned lights">
            <a:extLst>
              <a:ext uri="{FF2B5EF4-FFF2-40B4-BE49-F238E27FC236}">
                <a16:creationId xmlns:a16="http://schemas.microsoft.com/office/drawing/2014/main" id="{903B9B9A-4CF8-A336-8347-75CB6A038621}"/>
              </a:ext>
            </a:extLst>
          </p:cNvPr>
          <p:cNvPicPr>
            <a:picLocks noChangeAspect="1"/>
          </p:cNvPicPr>
          <p:nvPr/>
        </p:nvPicPr>
        <p:blipFill rotWithShape="1">
          <a:blip r:embed="rId2"/>
          <a:srcRect t="15710" r="-1" b="-1"/>
          <a:stretch/>
        </p:blipFill>
        <p:spPr>
          <a:xfrm>
            <a:off x="1524" y="10"/>
            <a:ext cx="12188952" cy="6857990"/>
          </a:xfrm>
          <a:prstGeom prst="rect">
            <a:avLst/>
          </a:prstGeom>
        </p:spPr>
      </p:pic>
      <p:grpSp>
        <p:nvGrpSpPr>
          <p:cNvPr id="23" name="Group 22">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24" name="Freeform: Shape 23">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FD187BE-C8CF-DFF3-BFCA-FB2E184AC8ED}"/>
              </a:ext>
            </a:extLst>
          </p:cNvPr>
          <p:cNvSpPr>
            <a:spLocks noGrp="1"/>
          </p:cNvSpPr>
          <p:nvPr>
            <p:ph type="ctrTitle"/>
          </p:nvPr>
        </p:nvSpPr>
        <p:spPr>
          <a:xfrm>
            <a:off x="1369557" y="1889793"/>
            <a:ext cx="4181444" cy="2362673"/>
          </a:xfrm>
        </p:spPr>
        <p:txBody>
          <a:bodyPr anchor="b">
            <a:normAutofit/>
          </a:bodyPr>
          <a:lstStyle/>
          <a:p>
            <a:pPr algn="ctr">
              <a:lnSpc>
                <a:spcPct val="110000"/>
              </a:lnSpc>
            </a:pPr>
            <a:r>
              <a:rPr lang="en-US" sz="3700" dirty="0">
                <a:solidFill>
                  <a:schemeClr val="tx1">
                    <a:lumMod val="75000"/>
                    <a:lumOff val="25000"/>
                  </a:schemeClr>
                </a:solidFill>
              </a:rPr>
              <a:t>Membrane antigen receptors- </a:t>
            </a:r>
            <a:r>
              <a:rPr lang="en-US" sz="3700" dirty="0" err="1">
                <a:solidFill>
                  <a:schemeClr val="tx1">
                    <a:lumMod val="75000"/>
                    <a:lumOff val="25000"/>
                  </a:schemeClr>
                </a:solidFill>
              </a:rPr>
              <a:t>TcR</a:t>
            </a:r>
            <a:endParaRPr lang="en-US" sz="3700" dirty="0">
              <a:solidFill>
                <a:schemeClr val="tx1">
                  <a:lumMod val="75000"/>
                  <a:lumOff val="25000"/>
                </a:schemeClr>
              </a:solidFill>
            </a:endParaRPr>
          </a:p>
        </p:txBody>
      </p:sp>
      <p:sp>
        <p:nvSpPr>
          <p:cNvPr id="3" name="Subtitle 2">
            <a:extLst>
              <a:ext uri="{FF2B5EF4-FFF2-40B4-BE49-F238E27FC236}">
                <a16:creationId xmlns:a16="http://schemas.microsoft.com/office/drawing/2014/main" id="{AD969A7E-A101-AECC-EA50-79F2E6C03E39}"/>
              </a:ext>
            </a:extLst>
          </p:cNvPr>
          <p:cNvSpPr>
            <a:spLocks noGrp="1"/>
          </p:cNvSpPr>
          <p:nvPr>
            <p:ph type="subTitle" idx="1"/>
          </p:nvPr>
        </p:nvSpPr>
        <p:spPr>
          <a:xfrm>
            <a:off x="1850949" y="4403872"/>
            <a:ext cx="3283888" cy="816301"/>
          </a:xfrm>
        </p:spPr>
        <p:txBody>
          <a:bodyPr anchor="t">
            <a:normAutofit/>
          </a:bodyPr>
          <a:lstStyle/>
          <a:p>
            <a:pPr algn="ctr">
              <a:lnSpc>
                <a:spcPct val="120000"/>
              </a:lnSpc>
            </a:pPr>
            <a:r>
              <a:rPr lang="en-US" sz="1700" dirty="0">
                <a:solidFill>
                  <a:schemeClr val="tx1">
                    <a:lumMod val="75000"/>
                    <a:lumOff val="25000"/>
                  </a:schemeClr>
                </a:solidFill>
              </a:rPr>
              <a:t>Dr. (Ms.) Sonali Correa</a:t>
            </a:r>
          </a:p>
        </p:txBody>
      </p:sp>
    </p:spTree>
    <p:extLst>
      <p:ext uri="{BB962C8B-B14F-4D97-AF65-F5344CB8AC3E}">
        <p14:creationId xmlns:p14="http://schemas.microsoft.com/office/powerpoint/2010/main" val="349800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0" name="Rectangle 20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91" name="Freeform: Shape 20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92" name="Freeform: Shape 20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495780" y="292923"/>
            <a:ext cx="6438899" cy="4973638"/>
          </a:xfrm>
        </p:spPr>
        <p:txBody>
          <a:bodyPr anchor="t">
            <a:noAutofit/>
          </a:bodyPr>
          <a:lstStyle/>
          <a:p>
            <a:r>
              <a:rPr lang="en-IN" sz="1600" dirty="0"/>
              <a:t>The constant domain of the TCR consists of short connecting sequences in which a cysteine residue forms </a:t>
            </a:r>
            <a:r>
              <a:rPr lang="en-IN" sz="1600" dirty="0" err="1"/>
              <a:t>disulfide</a:t>
            </a:r>
            <a:r>
              <a:rPr lang="en-IN" sz="1600" dirty="0"/>
              <a:t> bonds, which form a link between the two chains</a:t>
            </a:r>
          </a:p>
          <a:p>
            <a:r>
              <a:rPr lang="en-IN" sz="1600" dirty="0"/>
              <a:t> The TCR is similar to a half-antibody consisting of a single heavy and single light chain, except the heavy chain is without its crystallisable fraction (Fc)</a:t>
            </a:r>
            <a:r>
              <a:rPr lang="en-US" sz="1600" dirty="0"/>
              <a:t> and the subunits are twisted together </a:t>
            </a:r>
          </a:p>
          <a:p>
            <a:r>
              <a:rPr lang="en-IN" sz="1600" dirty="0"/>
              <a:t>the antibody uses its Fc region to bind to Fc Receptors on leukocytes, TCR is already docked onto the cell membrane</a:t>
            </a:r>
          </a:p>
          <a:p>
            <a:r>
              <a:rPr lang="en-IN" sz="1600" dirty="0"/>
              <a:t> it is not able to mediate signal transduction itself due to its short cytoplasmic tail, so TCR still requires CD3 and zeta to carry out the signal transduction in its place</a:t>
            </a:r>
          </a:p>
          <a:p>
            <a:endParaRPr lang="en-IN" sz="1600" b="1" dirty="0"/>
          </a:p>
        </p:txBody>
      </p:sp>
      <p:sp>
        <p:nvSpPr>
          <p:cNvPr id="2093" name="Freeform: Shape 20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054" name="Picture 6" descr="The structure of a T-cell mechanosensor">
            <a:extLst>
              <a:ext uri="{FF2B5EF4-FFF2-40B4-BE49-F238E27FC236}">
                <a16:creationId xmlns:a16="http://schemas.microsoft.com/office/drawing/2014/main" id="{A6074A88-3EBB-7FF5-4005-97E5BA1AF3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1" r="-3" b="-3"/>
          <a:stretch/>
        </p:blipFill>
        <p:spPr bwMode="auto">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71CB4E-4931-3F39-D97C-4EFE97B93801}"/>
              </a:ext>
            </a:extLst>
          </p:cNvPr>
          <p:cNvSpPr txBox="1"/>
          <p:nvPr/>
        </p:nvSpPr>
        <p:spPr>
          <a:xfrm>
            <a:off x="495780" y="5865170"/>
            <a:ext cx="11458978" cy="1038746"/>
          </a:xfrm>
          <a:prstGeom prst="rect">
            <a:avLst/>
          </a:prstGeom>
          <a:noFill/>
        </p:spPr>
        <p:txBody>
          <a:bodyPr wrap="square">
            <a:spAutoFit/>
          </a:bodyPr>
          <a:lstStyle/>
          <a:p>
            <a:pPr>
              <a:lnSpc>
                <a:spcPct val="140000"/>
              </a:lnSpc>
              <a:spcBef>
                <a:spcPts val="930"/>
              </a:spcBef>
            </a:pPr>
            <a:r>
              <a:rPr lang="en-IN" sz="1500" b="1" spc="150" dirty="0">
                <a:solidFill>
                  <a:schemeClr val="tx1">
                    <a:lumMod val="75000"/>
                    <a:lumOff val="25000"/>
                  </a:schemeClr>
                </a:solidFill>
              </a:rPr>
              <a:t>MHC-TCR-CD3 interaction for T cells is functionally similar to the antigen(Ag)-immunoglobulin(Ig)-</a:t>
            </a:r>
            <a:r>
              <a:rPr lang="en-IN" sz="1500" b="1" spc="150" dirty="0" err="1">
                <a:solidFill>
                  <a:schemeClr val="tx1">
                    <a:lumMod val="75000"/>
                    <a:lumOff val="25000"/>
                  </a:schemeClr>
                </a:solidFill>
              </a:rPr>
              <a:t>FcR</a:t>
            </a:r>
            <a:r>
              <a:rPr lang="en-IN" sz="1500" b="1" spc="150" dirty="0">
                <a:solidFill>
                  <a:schemeClr val="tx1">
                    <a:lumMod val="75000"/>
                    <a:lumOff val="25000"/>
                  </a:schemeClr>
                </a:solidFill>
              </a:rPr>
              <a:t> interaction for myeloid leukocytes, and Ag-Ig-CD79 interaction for B cells.</a:t>
            </a:r>
            <a:endParaRPr lang="en-US" sz="1500" b="1" spc="150" dirty="0">
              <a:solidFill>
                <a:schemeClr val="tx1">
                  <a:lumMod val="75000"/>
                  <a:lumOff val="25000"/>
                </a:schemeClr>
              </a:solidFill>
            </a:endParaRPr>
          </a:p>
        </p:txBody>
      </p:sp>
    </p:spTree>
    <p:extLst>
      <p:ext uri="{BB962C8B-B14F-4D97-AF65-F5344CB8AC3E}">
        <p14:creationId xmlns:p14="http://schemas.microsoft.com/office/powerpoint/2010/main" val="74022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38" name="Rectangle 923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0" name="Freeform: Shape 9239">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42" name="Freeform: Shape 924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244" name="Freeform: Shape 924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218" name="Picture 2" descr="The T Cell Receptor: Proteins and Genes - ScienceDirect">
            <a:extLst>
              <a:ext uri="{FF2B5EF4-FFF2-40B4-BE49-F238E27FC236}">
                <a16:creationId xmlns:a16="http://schemas.microsoft.com/office/drawing/2014/main" id="{0BFEB84E-4F75-BD37-100B-D8279CA292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4550" y="307074"/>
            <a:ext cx="8165806" cy="599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1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C2CA-8DC2-4976-8355-4D32923CF8AC}"/>
              </a:ext>
            </a:extLst>
          </p:cNvPr>
          <p:cNvSpPr>
            <a:spLocks noGrp="1"/>
          </p:cNvSpPr>
          <p:nvPr>
            <p:ph type="title"/>
          </p:nvPr>
        </p:nvSpPr>
        <p:spPr/>
        <p:txBody>
          <a:bodyPr/>
          <a:lstStyle/>
          <a:p>
            <a:endParaRPr lang="en-US"/>
          </a:p>
        </p:txBody>
      </p:sp>
      <p:pic>
        <p:nvPicPr>
          <p:cNvPr id="6" name="Content Placeholder 5" descr="Chart, waterfall chart&#10;&#10;Description automatically generated">
            <a:extLst>
              <a:ext uri="{FF2B5EF4-FFF2-40B4-BE49-F238E27FC236}">
                <a16:creationId xmlns:a16="http://schemas.microsoft.com/office/drawing/2014/main" id="{E8C1B5F9-A587-8CC0-6CF8-FBB70A654D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976"/>
          <a:stretch/>
        </p:blipFill>
        <p:spPr>
          <a:xfrm>
            <a:off x="683120" y="442220"/>
            <a:ext cx="10825755" cy="4746778"/>
          </a:xfrm>
        </p:spPr>
      </p:pic>
      <p:sp>
        <p:nvSpPr>
          <p:cNvPr id="8" name="TextBox 7">
            <a:extLst>
              <a:ext uri="{FF2B5EF4-FFF2-40B4-BE49-F238E27FC236}">
                <a16:creationId xmlns:a16="http://schemas.microsoft.com/office/drawing/2014/main" id="{E6166B42-68A9-D7C7-218D-115CAD42C1DC}"/>
              </a:ext>
            </a:extLst>
          </p:cNvPr>
          <p:cNvSpPr txBox="1"/>
          <p:nvPr/>
        </p:nvSpPr>
        <p:spPr>
          <a:xfrm>
            <a:off x="683121" y="5188998"/>
            <a:ext cx="10825755" cy="1685077"/>
          </a:xfrm>
          <a:prstGeom prst="rect">
            <a:avLst/>
          </a:prstGeom>
          <a:noFill/>
        </p:spPr>
        <p:txBody>
          <a:bodyPr wrap="square">
            <a:spAutoFit/>
          </a:bodyPr>
          <a:lstStyle/>
          <a:p>
            <a:pPr>
              <a:lnSpc>
                <a:spcPct val="140000"/>
              </a:lnSpc>
              <a:spcBef>
                <a:spcPts val="930"/>
              </a:spcBef>
            </a:pPr>
            <a:r>
              <a:rPr lang="en-IN" sz="1500" spc="150" dirty="0">
                <a:solidFill>
                  <a:schemeClr val="tx1">
                    <a:lumMod val="75000"/>
                    <a:lumOff val="25000"/>
                  </a:schemeClr>
                </a:solidFill>
              </a:rPr>
              <a:t>(</a:t>
            </a:r>
            <a:r>
              <a:rPr lang="en-IN" sz="1500" spc="150" dirty="0" err="1">
                <a:solidFill>
                  <a:schemeClr val="tx1">
                    <a:lumMod val="75000"/>
                    <a:lumOff val="25000"/>
                  </a:schemeClr>
                </a:solidFill>
              </a:rPr>
              <a:t>a,b</a:t>
            </a:r>
            <a:r>
              <a:rPr lang="en-IN" sz="1500" spc="150" dirty="0">
                <a:solidFill>
                  <a:schemeClr val="tx1">
                    <a:lumMod val="75000"/>
                    <a:lumOff val="25000"/>
                  </a:schemeClr>
                </a:solidFill>
              </a:rPr>
              <a:t>) The diversity of T-cell receptor (TCR)αβ is a result of genetic recombination and diversification mechanisms occurring at the α and β TCR chain loci. Diversity is first created in the germline via recombination of variable V, diversity D (for β chain), and joining J segments. Further diversification occurs through imprecise junctions of these gene segments (addition of P-and N-nucleotides adjacent to the D segment), and the combination of α and β chains.</a:t>
            </a:r>
          </a:p>
        </p:txBody>
      </p:sp>
    </p:spTree>
    <p:extLst>
      <p:ext uri="{BB962C8B-B14F-4D97-AF65-F5344CB8AC3E}">
        <p14:creationId xmlns:p14="http://schemas.microsoft.com/office/powerpoint/2010/main" val="336252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lnSpcReduction="10000"/>
          </a:bodyPr>
          <a:lstStyle/>
          <a:p>
            <a:pPr>
              <a:lnSpc>
                <a:spcPct val="130000"/>
              </a:lnSpc>
            </a:pPr>
            <a:r>
              <a:rPr lang="en-IN" sz="1400" dirty="0"/>
              <a:t>The generation of TCR diversity is similar to that for antibodies and B-cell antigen receptors. </a:t>
            </a:r>
          </a:p>
          <a:p>
            <a:pPr>
              <a:lnSpc>
                <a:spcPct val="130000"/>
              </a:lnSpc>
            </a:pPr>
            <a:r>
              <a:rPr lang="en-IN" sz="1400" dirty="0"/>
              <a:t>It arises mainly from genetic recombination of the DNA-encoded segments in individual somatic T cells by somatic V(D)J recombination using RAG1 and RAG2 recombinases. </a:t>
            </a:r>
          </a:p>
          <a:p>
            <a:pPr>
              <a:lnSpc>
                <a:spcPct val="130000"/>
              </a:lnSpc>
            </a:pPr>
            <a:r>
              <a:rPr lang="en-IN" sz="1400" dirty="0"/>
              <a:t>TCR genes do not undergo somatic hypermutation, and T cells do not express activation-induced cytidine deaminase(AID). </a:t>
            </a:r>
          </a:p>
          <a:p>
            <a:pPr>
              <a:lnSpc>
                <a:spcPct val="130000"/>
              </a:lnSpc>
            </a:pPr>
            <a:r>
              <a:rPr lang="en-IN" sz="1400" dirty="0"/>
              <a:t>The recombination process that creates diversity in BCR (antibodies) and TCR is unique to lymphocytes (T and B cells) during the early stages of their development in primary lymphoid organs (thymus for T cells, bone marrow for B cells).</a:t>
            </a:r>
          </a:p>
          <a:p>
            <a:pPr>
              <a:lnSpc>
                <a:spcPct val="130000"/>
              </a:lnSpc>
            </a:pPr>
            <a:r>
              <a:rPr lang="en-IN" sz="1400" b="1" dirty="0"/>
              <a:t>Each recombined TCR possess unique antigen specificity, determined by the structure of the antigen-binding site formed by the α and β chains in case of αβ T cells or γ and δ chains on case of </a:t>
            </a:r>
            <a:r>
              <a:rPr lang="en-IN" sz="1400" b="1" dirty="0" err="1"/>
              <a:t>γδ</a:t>
            </a:r>
            <a:r>
              <a:rPr lang="en-IN" sz="1400" b="1" dirty="0"/>
              <a:t> T cells</a:t>
            </a:r>
          </a:p>
          <a:p>
            <a:pPr>
              <a:lnSpc>
                <a:spcPct val="130000"/>
              </a:lnSpc>
            </a:pPr>
            <a:r>
              <a:rPr lang="en-IN" sz="1400" dirty="0"/>
              <a:t>The TCR alpha chain is generated by VJ recombination, whereas the beta chain is generated by VDJ recombination (both involving a random joining of gene segments to generate the complete TCR chain</a:t>
            </a:r>
            <a:endParaRPr lang="en-IN" sz="1400" b="1" dirty="0"/>
          </a:p>
          <a:p>
            <a:pPr>
              <a:lnSpc>
                <a:spcPct val="130000"/>
              </a:lnSpc>
            </a:pPr>
            <a:r>
              <a:rPr lang="en-IN" sz="1400" dirty="0"/>
              <a:t>generation of the TCR gamma chain involves VJ recombination, whereas generation of the TCR delta chain occurs by VDJ recombination.</a:t>
            </a:r>
            <a:endParaRPr lang="en-IN" sz="1400" b="1" dirty="0"/>
          </a:p>
          <a:p>
            <a:pPr>
              <a:lnSpc>
                <a:spcPct val="130000"/>
              </a:lnSpc>
            </a:pPr>
            <a:r>
              <a:rPr lang="en-IN" sz="1400" b="1" dirty="0"/>
              <a:t> </a:t>
            </a:r>
            <a:r>
              <a:rPr lang="en-IN" sz="1400" b="1" dirty="0" err="1"/>
              <a:t>ntersection</a:t>
            </a:r>
            <a:r>
              <a:rPr lang="en-IN" sz="1400" b="1" dirty="0"/>
              <a:t> of these specific regions (V and J for the alpha or gamma chain; V, D, and J for the beta or delta chain) corresponds to the CDR3 region that is important for peptide/MHC recognition</a:t>
            </a:r>
          </a:p>
        </p:txBody>
      </p:sp>
    </p:spTree>
    <p:extLst>
      <p:ext uri="{BB962C8B-B14F-4D97-AF65-F5344CB8AC3E}">
        <p14:creationId xmlns:p14="http://schemas.microsoft.com/office/powerpoint/2010/main" val="68095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400" dirty="0"/>
              <a:t>It is the unique combination of the segments at this region, along with palindromic and random nucleotide additions (respectively termed "P-" and "N-"), which accounts for the even greater diversity of T-cell receptor specificity for processed antigenic peptides.</a:t>
            </a:r>
          </a:p>
          <a:p>
            <a:pPr>
              <a:lnSpc>
                <a:spcPct val="130000"/>
              </a:lnSpc>
            </a:pPr>
            <a:r>
              <a:rPr lang="en-IN" sz="1400" b="1" dirty="0"/>
              <a:t>individual CDR loops of TCR can be re-edited in the periphery outside thymus by reactivation of recombinases using a process termed TCR revision (editing) and change its antigenic specificity.</a:t>
            </a:r>
          </a:p>
        </p:txBody>
      </p:sp>
    </p:spTree>
    <p:extLst>
      <p:ext uri="{BB962C8B-B14F-4D97-AF65-F5344CB8AC3E}">
        <p14:creationId xmlns:p14="http://schemas.microsoft.com/office/powerpoint/2010/main" val="135910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D294-C098-C0B7-7862-DF4395515A37}"/>
              </a:ext>
            </a:extLst>
          </p:cNvPr>
          <p:cNvSpPr>
            <a:spLocks noGrp="1"/>
          </p:cNvSpPr>
          <p:nvPr>
            <p:ph type="title"/>
          </p:nvPr>
        </p:nvSpPr>
        <p:spPr/>
        <p:txBody>
          <a:bodyPr/>
          <a:lstStyle/>
          <a:p>
            <a:r>
              <a:rPr lang="en-US" dirty="0"/>
              <a:t>TCR complex</a:t>
            </a:r>
          </a:p>
        </p:txBody>
      </p:sp>
      <p:sp>
        <p:nvSpPr>
          <p:cNvPr id="3" name="Content Placeholder 2">
            <a:extLst>
              <a:ext uri="{FF2B5EF4-FFF2-40B4-BE49-F238E27FC236}">
                <a16:creationId xmlns:a16="http://schemas.microsoft.com/office/drawing/2014/main" id="{B0EDEAB4-CDCF-B0C7-499F-7ACC281B7248}"/>
              </a:ext>
            </a:extLst>
          </p:cNvPr>
          <p:cNvSpPr>
            <a:spLocks noGrp="1"/>
          </p:cNvSpPr>
          <p:nvPr>
            <p:ph idx="1"/>
          </p:nvPr>
        </p:nvSpPr>
        <p:spPr>
          <a:xfrm>
            <a:off x="1920240" y="2312276"/>
            <a:ext cx="8770571" cy="4103504"/>
          </a:xfrm>
        </p:spPr>
        <p:txBody>
          <a:bodyPr>
            <a:normAutofit fontScale="92500" lnSpcReduction="20000"/>
          </a:bodyPr>
          <a:lstStyle/>
          <a:p>
            <a:r>
              <a:rPr lang="en-IN" dirty="0"/>
              <a:t>In the plasma membrane the TCR receptor chains α and β associate with six additional adaptor proteins to form an octameric complex</a:t>
            </a:r>
          </a:p>
          <a:p>
            <a:r>
              <a:rPr lang="en-IN" dirty="0"/>
              <a:t>The complex contains both α and β chains, forming the ligand-binding site, and the signalling modules CD3δ, CD3γ, CD3ε and CD3ζ in the stoichiometry TCR α β - CD3εγ - CD3εδ - CD3ζζ</a:t>
            </a:r>
          </a:p>
          <a:p>
            <a:r>
              <a:rPr lang="en-IN" dirty="0"/>
              <a:t>Charged residues in the transmembrane domain of each subunit form polar interactions allowing a correct and stable assembly of the complex</a:t>
            </a:r>
          </a:p>
          <a:p>
            <a:r>
              <a:rPr lang="en-IN" dirty="0"/>
              <a:t>The cytoplasmic tail of the TCR is extremely short, hence the CD3 adaptor proteins contain the signalling motifs needed for propagating the signal from the triggered TCR into the cell</a:t>
            </a:r>
          </a:p>
          <a:p>
            <a:endParaRPr lang="en-IN" dirty="0"/>
          </a:p>
          <a:p>
            <a:endParaRPr lang="en-US" dirty="0"/>
          </a:p>
        </p:txBody>
      </p:sp>
    </p:spTree>
    <p:extLst>
      <p:ext uri="{BB962C8B-B14F-4D97-AF65-F5344CB8AC3E}">
        <p14:creationId xmlns:p14="http://schemas.microsoft.com/office/powerpoint/2010/main" val="333672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600" dirty="0"/>
              <a:t>The signalling motifs involved in TCR signalling are tyrosine residues in the cytoplasmic tail of these adaptor proteins that can be phosphorylated in the event of TCR-</a:t>
            </a:r>
            <a:r>
              <a:rPr lang="en-IN" sz="1600" dirty="0" err="1"/>
              <a:t>pMHC</a:t>
            </a:r>
            <a:r>
              <a:rPr lang="en-IN" sz="1600" dirty="0"/>
              <a:t> binding</a:t>
            </a:r>
          </a:p>
          <a:p>
            <a:pPr>
              <a:lnSpc>
                <a:spcPct val="130000"/>
              </a:lnSpc>
            </a:pPr>
            <a:r>
              <a:rPr lang="en-IN" sz="1600" dirty="0"/>
              <a:t>The tyrosine residues reside in a specific amino acid sequence of the signature </a:t>
            </a:r>
            <a:r>
              <a:rPr lang="en-IN" sz="1600" dirty="0" err="1"/>
              <a:t>Yxx</a:t>
            </a:r>
            <a:r>
              <a:rPr lang="en-IN" sz="1600" dirty="0"/>
              <a:t>(L/I)x6-8Yxx(L/I), where Y, L, I indicate tyrosine, leucine and isoleucine residues, x denotes any amino acids, the subscript 6-8 indicates a sequence of 6 to 8 amino acids in length </a:t>
            </a:r>
          </a:p>
          <a:p>
            <a:pPr>
              <a:lnSpc>
                <a:spcPct val="130000"/>
              </a:lnSpc>
            </a:pPr>
            <a:r>
              <a:rPr lang="en-IN" sz="1600" dirty="0"/>
              <a:t>This motif is very common in activator receptors of the non-catalytic tyrosine-phosphorylated receptor (NTR) family and is referred to as immunoreceptor tyrosine-based activation motif (ITAM)</a:t>
            </a:r>
          </a:p>
          <a:p>
            <a:pPr>
              <a:lnSpc>
                <a:spcPct val="130000"/>
              </a:lnSpc>
            </a:pPr>
            <a:r>
              <a:rPr lang="en-IN" sz="1600" dirty="0"/>
              <a:t>CD3δ, CD3γ and CD3ε each contain a single ITAM, while CD3ζ contains three ITAMs. In total the TCR complex contains 10 ITAMs</a:t>
            </a:r>
          </a:p>
          <a:p>
            <a:pPr>
              <a:lnSpc>
                <a:spcPct val="130000"/>
              </a:lnSpc>
            </a:pPr>
            <a:r>
              <a:rPr lang="en-IN" sz="1600" dirty="0"/>
              <a:t>Phosphorylated ITAMs act as binding site for SH2-domains of additionally recruited proteins.</a:t>
            </a:r>
          </a:p>
        </p:txBody>
      </p:sp>
    </p:spTree>
    <p:extLst>
      <p:ext uri="{BB962C8B-B14F-4D97-AF65-F5344CB8AC3E}">
        <p14:creationId xmlns:p14="http://schemas.microsoft.com/office/powerpoint/2010/main" val="1294969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D294-C098-C0B7-7862-DF4395515A37}"/>
              </a:ext>
            </a:extLst>
          </p:cNvPr>
          <p:cNvSpPr>
            <a:spLocks noGrp="1"/>
          </p:cNvSpPr>
          <p:nvPr>
            <p:ph type="title"/>
          </p:nvPr>
        </p:nvSpPr>
        <p:spPr/>
        <p:txBody>
          <a:bodyPr/>
          <a:lstStyle/>
          <a:p>
            <a:r>
              <a:rPr lang="en-US" dirty="0"/>
              <a:t>Antigen discrimination</a:t>
            </a:r>
          </a:p>
        </p:txBody>
      </p:sp>
      <p:sp>
        <p:nvSpPr>
          <p:cNvPr id="3" name="Content Placeholder 2">
            <a:extLst>
              <a:ext uri="{FF2B5EF4-FFF2-40B4-BE49-F238E27FC236}">
                <a16:creationId xmlns:a16="http://schemas.microsoft.com/office/drawing/2014/main" id="{B0EDEAB4-CDCF-B0C7-499F-7ACC281B7248}"/>
              </a:ext>
            </a:extLst>
          </p:cNvPr>
          <p:cNvSpPr>
            <a:spLocks noGrp="1"/>
          </p:cNvSpPr>
          <p:nvPr>
            <p:ph idx="1"/>
          </p:nvPr>
        </p:nvSpPr>
        <p:spPr>
          <a:xfrm>
            <a:off x="1920240" y="2312276"/>
            <a:ext cx="8770571" cy="4103504"/>
          </a:xfrm>
        </p:spPr>
        <p:txBody>
          <a:bodyPr>
            <a:normAutofit lnSpcReduction="10000"/>
          </a:bodyPr>
          <a:lstStyle/>
          <a:p>
            <a:r>
              <a:rPr lang="en-IN" dirty="0"/>
              <a:t>Each T cell expresses clonal TCRs which recognize a specific peptide loaded on a MHC molecule (</a:t>
            </a:r>
            <a:r>
              <a:rPr lang="en-IN" dirty="0" err="1"/>
              <a:t>pMHC</a:t>
            </a:r>
            <a:r>
              <a:rPr lang="en-IN" dirty="0"/>
              <a:t>), either on MHC class II on the surface of antigen-presenting cells or MHC class I on any other cell type</a:t>
            </a:r>
          </a:p>
          <a:p>
            <a:r>
              <a:rPr lang="en-IN" dirty="0"/>
              <a:t>A unique feature of T cells is their ability to discriminate between peptides derived from healthy, endogenous cells and peptides from foreign or abnormal (e.g. infected or cancerous) cells in the body</a:t>
            </a:r>
          </a:p>
          <a:p>
            <a:r>
              <a:rPr lang="en-IN" dirty="0"/>
              <a:t>T cells undergo positive selection in the thymus, there is a non-negligible affinity between self-</a:t>
            </a:r>
            <a:r>
              <a:rPr lang="en-IN" dirty="0" err="1"/>
              <a:t>pMHC</a:t>
            </a:r>
            <a:r>
              <a:rPr lang="en-IN" dirty="0"/>
              <a:t> and the TCR</a:t>
            </a:r>
          </a:p>
        </p:txBody>
      </p:sp>
    </p:spTree>
    <p:extLst>
      <p:ext uri="{BB962C8B-B14F-4D97-AF65-F5344CB8AC3E}">
        <p14:creationId xmlns:p14="http://schemas.microsoft.com/office/powerpoint/2010/main" val="265893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600" dirty="0"/>
              <a:t>the T-cell receptor signalling should not be activated by self-</a:t>
            </a:r>
            <a:r>
              <a:rPr lang="en-IN" sz="1600" dirty="0" err="1"/>
              <a:t>pMHC</a:t>
            </a:r>
            <a:r>
              <a:rPr lang="en-IN" sz="1600" dirty="0"/>
              <a:t> so that endogenous, healthy cells are ignored by T cells</a:t>
            </a:r>
          </a:p>
          <a:p>
            <a:pPr>
              <a:lnSpc>
                <a:spcPct val="130000"/>
              </a:lnSpc>
            </a:pPr>
            <a:r>
              <a:rPr lang="en-IN" sz="1600" dirty="0"/>
              <a:t>The ability of T cells to ignore healthy cells but respond when these same cells express a small number of foreign </a:t>
            </a:r>
            <a:r>
              <a:rPr lang="en-IN" sz="1600" dirty="0" err="1"/>
              <a:t>pMHCs</a:t>
            </a:r>
            <a:r>
              <a:rPr lang="en-IN" sz="1600" dirty="0"/>
              <a:t> is known </a:t>
            </a:r>
            <a:r>
              <a:rPr lang="en-IN" sz="1600" b="1" dirty="0"/>
              <a:t>as antigen discrimination</a:t>
            </a:r>
          </a:p>
          <a:p>
            <a:pPr>
              <a:lnSpc>
                <a:spcPct val="130000"/>
              </a:lnSpc>
            </a:pPr>
            <a:r>
              <a:rPr lang="en-IN" sz="1600" b="1" dirty="0"/>
              <a:t>T cells have a very high degree of antigen specificity, despite the fact that the affinity to the peptide/MHC ligand is rather low in comparison to other receptor types</a:t>
            </a:r>
          </a:p>
          <a:p>
            <a:pPr>
              <a:lnSpc>
                <a:spcPct val="130000"/>
              </a:lnSpc>
            </a:pPr>
            <a:endParaRPr lang="en-IN" sz="1600" b="1" dirty="0"/>
          </a:p>
        </p:txBody>
      </p:sp>
    </p:spTree>
    <p:extLst>
      <p:ext uri="{BB962C8B-B14F-4D97-AF65-F5344CB8AC3E}">
        <p14:creationId xmlns:p14="http://schemas.microsoft.com/office/powerpoint/2010/main" val="178851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D294-C098-C0B7-7862-DF4395515A37}"/>
              </a:ext>
            </a:extLst>
          </p:cNvPr>
          <p:cNvSpPr>
            <a:spLocks noGrp="1"/>
          </p:cNvSpPr>
          <p:nvPr>
            <p:ph type="title"/>
          </p:nvPr>
        </p:nvSpPr>
        <p:spPr/>
        <p:txBody>
          <a:bodyPr/>
          <a:lstStyle/>
          <a:p>
            <a:r>
              <a:rPr lang="en-US" dirty="0"/>
              <a:t>Signaling pathway</a:t>
            </a:r>
          </a:p>
        </p:txBody>
      </p:sp>
      <p:sp>
        <p:nvSpPr>
          <p:cNvPr id="3" name="Content Placeholder 2">
            <a:extLst>
              <a:ext uri="{FF2B5EF4-FFF2-40B4-BE49-F238E27FC236}">
                <a16:creationId xmlns:a16="http://schemas.microsoft.com/office/drawing/2014/main" id="{B0EDEAB4-CDCF-B0C7-499F-7ACC281B7248}"/>
              </a:ext>
            </a:extLst>
          </p:cNvPr>
          <p:cNvSpPr>
            <a:spLocks noGrp="1"/>
          </p:cNvSpPr>
          <p:nvPr>
            <p:ph idx="1"/>
          </p:nvPr>
        </p:nvSpPr>
        <p:spPr>
          <a:xfrm>
            <a:off x="1920240" y="2312276"/>
            <a:ext cx="8770571" cy="4103504"/>
          </a:xfrm>
        </p:spPr>
        <p:txBody>
          <a:bodyPr>
            <a:normAutofit/>
          </a:bodyPr>
          <a:lstStyle/>
          <a:p>
            <a:r>
              <a:rPr lang="en-IN" b="1" dirty="0"/>
              <a:t>The essential function of the TCR complex is to identify specific bound antigen derived from a potentially harmful pathogen and elicit a distinct and critical response.</a:t>
            </a:r>
          </a:p>
          <a:p>
            <a:r>
              <a:rPr lang="en-IN" dirty="0"/>
              <a:t>The signal transduction mechanism by which a T cell elicits this response upon contact with its unique antigen is termed T-cell activation</a:t>
            </a:r>
          </a:p>
          <a:p>
            <a:r>
              <a:rPr lang="en-IN" dirty="0"/>
              <a:t>Upon binding to </a:t>
            </a:r>
            <a:r>
              <a:rPr lang="en-IN" dirty="0" err="1"/>
              <a:t>pMHC</a:t>
            </a:r>
            <a:r>
              <a:rPr lang="en-IN" dirty="0"/>
              <a:t>, the TCR initiates a signalling cascade, involving transcription factor activation and cytoskeletal remodelling resulting in T cell activation</a:t>
            </a:r>
          </a:p>
        </p:txBody>
      </p:sp>
    </p:spTree>
    <p:extLst>
      <p:ext uri="{BB962C8B-B14F-4D97-AF65-F5344CB8AC3E}">
        <p14:creationId xmlns:p14="http://schemas.microsoft.com/office/powerpoint/2010/main" val="412055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9C22-4C04-DF2A-C0FF-2E4C793CB2E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631FF03-8C69-37FC-E40D-660D3420D07B}"/>
              </a:ext>
            </a:extLst>
          </p:cNvPr>
          <p:cNvSpPr>
            <a:spLocks noGrp="1"/>
          </p:cNvSpPr>
          <p:nvPr>
            <p:ph idx="1"/>
          </p:nvPr>
        </p:nvSpPr>
        <p:spPr>
          <a:xfrm>
            <a:off x="1920240" y="2312276"/>
            <a:ext cx="8770571" cy="4103504"/>
          </a:xfrm>
        </p:spPr>
        <p:txBody>
          <a:bodyPr>
            <a:normAutofit fontScale="92500" lnSpcReduction="10000"/>
          </a:bodyPr>
          <a:lstStyle/>
          <a:p>
            <a:r>
              <a:rPr lang="en-IN" b="0" i="0" dirty="0">
                <a:solidFill>
                  <a:srgbClr val="4F4F4F"/>
                </a:solidFill>
                <a:effectLst/>
                <a:latin typeface="Lato" panose="020F0502020204030203" pitchFamily="34" charset="0"/>
              </a:rPr>
              <a:t>T cell is a type of lymphocyte</a:t>
            </a:r>
          </a:p>
          <a:p>
            <a:r>
              <a:rPr lang="en-IN" b="0" i="0" dirty="0">
                <a:solidFill>
                  <a:srgbClr val="4F4F4F"/>
                </a:solidFill>
                <a:effectLst/>
                <a:latin typeface="Lato" panose="020F0502020204030203" pitchFamily="34" charset="0"/>
              </a:rPr>
              <a:t>T cells are one of the important white blood cells</a:t>
            </a:r>
            <a:endParaRPr lang="en-IN" dirty="0">
              <a:solidFill>
                <a:srgbClr val="4F4F4F"/>
              </a:solidFill>
              <a:latin typeface="Lato" panose="020F0502020204030203" pitchFamily="34" charset="0"/>
            </a:endParaRPr>
          </a:p>
          <a:p>
            <a:r>
              <a:rPr lang="en-IN" b="0" i="0" dirty="0">
                <a:solidFill>
                  <a:srgbClr val="4F4F4F"/>
                </a:solidFill>
                <a:effectLst/>
                <a:latin typeface="Lato" panose="020F0502020204030203" pitchFamily="34" charset="0"/>
              </a:rPr>
              <a:t>T cells are born from hematopoietic stem cells, found in the bone marrow</a:t>
            </a:r>
          </a:p>
          <a:p>
            <a:r>
              <a:rPr lang="en-IN" b="0" i="0" dirty="0">
                <a:solidFill>
                  <a:srgbClr val="4F4F4F"/>
                </a:solidFill>
                <a:effectLst/>
                <a:latin typeface="Lato" panose="020F0502020204030203" pitchFamily="34" charset="0"/>
              </a:rPr>
              <a:t>Developing T cells then migrate to the thymus gland to develop (or mature).</a:t>
            </a:r>
            <a:endParaRPr lang="en-IN" dirty="0">
              <a:solidFill>
                <a:srgbClr val="4F4F4F"/>
              </a:solidFill>
              <a:latin typeface="Lato" panose="020F0502020204030203" pitchFamily="34" charset="0"/>
            </a:endParaRPr>
          </a:p>
          <a:p>
            <a:r>
              <a:rPr lang="en-IN" b="0" i="0" dirty="0">
                <a:solidFill>
                  <a:srgbClr val="4F4F4F"/>
                </a:solidFill>
                <a:effectLst/>
                <a:latin typeface="Lato" panose="020F0502020204030203" pitchFamily="34" charset="0"/>
              </a:rPr>
              <a:t>Precursor cells mature into several distinct types of T cells.</a:t>
            </a:r>
          </a:p>
          <a:p>
            <a:r>
              <a:rPr lang="en-IN" b="0" i="0" dirty="0">
                <a:solidFill>
                  <a:srgbClr val="4F4F4F"/>
                </a:solidFill>
                <a:effectLst/>
                <a:latin typeface="Lato" panose="020F0502020204030203" pitchFamily="34" charset="0"/>
              </a:rPr>
              <a:t>T cell differentiation also continues after they have left the thymus. </a:t>
            </a:r>
          </a:p>
          <a:p>
            <a:r>
              <a:rPr lang="en-IN" b="0" i="0" dirty="0">
                <a:solidFill>
                  <a:srgbClr val="4F4F4F"/>
                </a:solidFill>
                <a:effectLst/>
                <a:latin typeface="Lato" panose="020F0502020204030203" pitchFamily="34" charset="0"/>
              </a:rPr>
              <a:t>Groups of specific, differentiated T cell subtypes have a variety of important functions in controlling and shaping the immune response.</a:t>
            </a:r>
          </a:p>
          <a:p>
            <a:endParaRPr lang="en-US" dirty="0"/>
          </a:p>
        </p:txBody>
      </p:sp>
    </p:spTree>
    <p:extLst>
      <p:ext uri="{BB962C8B-B14F-4D97-AF65-F5344CB8AC3E}">
        <p14:creationId xmlns:p14="http://schemas.microsoft.com/office/powerpoint/2010/main" val="249304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600" dirty="0"/>
              <a:t>Active T cells secrete cytokines, undergo rapid proliferation, have cytotoxic activity and differentiate into effector and memory cells. </a:t>
            </a:r>
          </a:p>
          <a:p>
            <a:pPr>
              <a:lnSpc>
                <a:spcPct val="130000"/>
              </a:lnSpc>
            </a:pPr>
            <a:r>
              <a:rPr lang="en-IN" sz="1600" dirty="0"/>
              <a:t>When the TCR is triggered, T cells form an immunological synapse allowing them to stay in contact with the antigen presenting cell for several hours</a:t>
            </a:r>
          </a:p>
          <a:p>
            <a:pPr>
              <a:lnSpc>
                <a:spcPct val="130000"/>
              </a:lnSpc>
            </a:pPr>
            <a:r>
              <a:rPr lang="en-IN" sz="1600" dirty="0"/>
              <a:t> T cell activation depends on the strength of TCR stimulation, the dose–response curve of ligand to cytokine production is sigmoidal</a:t>
            </a:r>
          </a:p>
          <a:p>
            <a:pPr>
              <a:lnSpc>
                <a:spcPct val="130000"/>
              </a:lnSpc>
            </a:pPr>
            <a:r>
              <a:rPr lang="en-IN" sz="1600" dirty="0"/>
              <a:t>T cell activation on a single cell level can be characterised by a digital switch-like response, meaning the T cell is fully activated if the stimulus is higher than a given threshold, otherwise the T cell stay in its non-activated state. </a:t>
            </a:r>
          </a:p>
          <a:p>
            <a:pPr>
              <a:lnSpc>
                <a:spcPct val="130000"/>
              </a:lnSpc>
            </a:pPr>
            <a:endParaRPr lang="en-IN" sz="1600" dirty="0"/>
          </a:p>
          <a:p>
            <a:pPr>
              <a:lnSpc>
                <a:spcPct val="130000"/>
              </a:lnSpc>
            </a:pPr>
            <a:endParaRPr lang="en-IN" sz="1600" b="1" dirty="0"/>
          </a:p>
        </p:txBody>
      </p:sp>
    </p:spTree>
    <p:extLst>
      <p:ext uri="{BB962C8B-B14F-4D97-AF65-F5344CB8AC3E}">
        <p14:creationId xmlns:p14="http://schemas.microsoft.com/office/powerpoint/2010/main" val="3249120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5A761C1-01F5-27B5-35BA-16457DCA582F}"/>
              </a:ext>
            </a:extLst>
          </p:cNvPr>
          <p:cNvSpPr>
            <a:spLocks noGrp="1"/>
          </p:cNvSpPr>
          <p:nvPr>
            <p:ph type="title"/>
          </p:nvPr>
        </p:nvSpPr>
        <p:spPr>
          <a:xfrm>
            <a:off x="2377440" y="442220"/>
            <a:ext cx="8397987" cy="1345269"/>
          </a:xfrm>
        </p:spPr>
        <p:txBody>
          <a:bodyPr anchor="b">
            <a:normAutofit/>
          </a:bodyPr>
          <a:lstStyle/>
          <a:p>
            <a:endParaRPr lang="en-US" dirty="0"/>
          </a:p>
        </p:txBody>
      </p:sp>
      <p:graphicFrame>
        <p:nvGraphicFramePr>
          <p:cNvPr id="5" name="Content Placeholder 2">
            <a:extLst>
              <a:ext uri="{FF2B5EF4-FFF2-40B4-BE49-F238E27FC236}">
                <a16:creationId xmlns:a16="http://schemas.microsoft.com/office/drawing/2014/main" id="{C4FD2117-12D8-3895-D178-8DB8D5F3636F}"/>
              </a:ext>
            </a:extLst>
          </p:cNvPr>
          <p:cNvGraphicFramePr>
            <a:graphicFrameLocks noGrp="1"/>
          </p:cNvGraphicFramePr>
          <p:nvPr>
            <p:ph idx="1"/>
            <p:extLst>
              <p:ext uri="{D42A27DB-BD31-4B8C-83A1-F6EECF244321}">
                <p14:modId xmlns:p14="http://schemas.microsoft.com/office/powerpoint/2010/main" val="31609828"/>
              </p:ext>
            </p:extLst>
          </p:nvPr>
        </p:nvGraphicFramePr>
        <p:xfrm>
          <a:off x="1100373" y="523940"/>
          <a:ext cx="10102769" cy="5038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C67B63B-3031-38B4-6856-C888C0A80FC4}"/>
              </a:ext>
            </a:extLst>
          </p:cNvPr>
          <p:cNvSpPr txBox="1"/>
          <p:nvPr/>
        </p:nvSpPr>
        <p:spPr>
          <a:xfrm>
            <a:off x="1100373" y="5578240"/>
            <a:ext cx="10335044" cy="541687"/>
          </a:xfrm>
          <a:prstGeom prst="rect">
            <a:avLst/>
          </a:prstGeom>
          <a:noFill/>
        </p:spPr>
        <p:txBody>
          <a:bodyPr wrap="square">
            <a:spAutoFit/>
          </a:bodyPr>
          <a:lstStyle/>
          <a:p>
            <a:pPr marL="114300" lvl="1" indent="-114300" defTabSz="622300">
              <a:lnSpc>
                <a:spcPct val="90000"/>
              </a:lnSpc>
              <a:spcBef>
                <a:spcPct val="0"/>
              </a:spcBef>
              <a:spcAft>
                <a:spcPct val="15000"/>
              </a:spcAft>
              <a:buChar char="•"/>
            </a:pPr>
            <a:r>
              <a:rPr lang="en-IN" sz="1600" dirty="0">
                <a:solidFill>
                  <a:prstClr val="black">
                    <a:hueOff val="0"/>
                    <a:satOff val="0"/>
                    <a:lumOff val="0"/>
                    <a:alphaOff val="0"/>
                  </a:prstClr>
                </a:solidFill>
                <a:latin typeface="Meiryo"/>
              </a:rPr>
              <a:t>There are myriad molecules involved in the complex biochemical process (called trans-membrane </a:t>
            </a:r>
            <a:r>
              <a:rPr lang="en-IN" sz="1600" dirty="0" err="1">
                <a:solidFill>
                  <a:prstClr val="black">
                    <a:hueOff val="0"/>
                    <a:satOff val="0"/>
                    <a:lumOff val="0"/>
                    <a:alphaOff val="0"/>
                  </a:prstClr>
                </a:solidFill>
                <a:latin typeface="Meiryo"/>
              </a:rPr>
              <a:t>signaling</a:t>
            </a:r>
            <a:r>
              <a:rPr lang="en-IN" sz="1600" dirty="0">
                <a:solidFill>
                  <a:prstClr val="black">
                    <a:hueOff val="0"/>
                    <a:satOff val="0"/>
                    <a:lumOff val="0"/>
                    <a:alphaOff val="0"/>
                  </a:prstClr>
                </a:solidFill>
                <a:latin typeface="Meiryo"/>
              </a:rPr>
              <a:t>) by which T-cell activation occurs. </a:t>
            </a:r>
            <a:endParaRPr lang="en-US" sz="1600" dirty="0">
              <a:solidFill>
                <a:prstClr val="black">
                  <a:hueOff val="0"/>
                  <a:satOff val="0"/>
                  <a:lumOff val="0"/>
                  <a:alphaOff val="0"/>
                </a:prstClr>
              </a:solidFill>
              <a:latin typeface="Meiryo"/>
            </a:endParaRPr>
          </a:p>
        </p:txBody>
      </p:sp>
    </p:spTree>
    <p:extLst>
      <p:ext uri="{BB962C8B-B14F-4D97-AF65-F5344CB8AC3E}">
        <p14:creationId xmlns:p14="http://schemas.microsoft.com/office/powerpoint/2010/main" val="3437639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926FBEB-737A-9A44-D3A6-67772AF2DD8E}"/>
              </a:ext>
            </a:extLst>
          </p:cNvPr>
          <p:cNvSpPr>
            <a:spLocks noGrp="1"/>
          </p:cNvSpPr>
          <p:nvPr>
            <p:ph type="title"/>
          </p:nvPr>
        </p:nvSpPr>
        <p:spPr>
          <a:xfrm>
            <a:off x="5650620" y="311150"/>
            <a:ext cx="5197655" cy="901701"/>
          </a:xfrm>
        </p:spPr>
        <p:txBody>
          <a:bodyPr anchor="b">
            <a:normAutofit/>
          </a:bodyPr>
          <a:lstStyle/>
          <a:p>
            <a:r>
              <a:rPr lang="en-IN" b="1" i="0" dirty="0">
                <a:effectLst/>
                <a:latin typeface="Arial" panose="020B0604020202020204" pitchFamily="34" charset="0"/>
              </a:rPr>
              <a:t>Receptor activation</a:t>
            </a:r>
            <a:endParaRPr lang="en-US" dirty="0"/>
          </a:p>
        </p:txBody>
      </p:sp>
      <p:grpSp>
        <p:nvGrpSpPr>
          <p:cNvPr id="18" name="Group 10">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 name="Picture 2" descr="Figure thumbnail gr1">
            <a:extLst>
              <a:ext uri="{FF2B5EF4-FFF2-40B4-BE49-F238E27FC236}">
                <a16:creationId xmlns:a16="http://schemas.microsoft.com/office/drawing/2014/main" id="{58A3863F-C612-C8D6-2731-96E3D46F35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3" r="66719" b="49341"/>
          <a:stretch/>
        </p:blipFill>
        <p:spPr bwMode="auto">
          <a:xfrm>
            <a:off x="0" y="1676400"/>
            <a:ext cx="4648200" cy="37166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7C90BEF-679B-760A-D16F-B5DDF4601BDA}"/>
              </a:ext>
            </a:extLst>
          </p:cNvPr>
          <p:cNvSpPr>
            <a:spLocks noGrp="1"/>
          </p:cNvSpPr>
          <p:nvPr>
            <p:ph idx="1"/>
          </p:nvPr>
        </p:nvSpPr>
        <p:spPr>
          <a:xfrm>
            <a:off x="5566001" y="1524001"/>
            <a:ext cx="5966435" cy="3651250"/>
          </a:xfrm>
        </p:spPr>
        <p:txBody>
          <a:bodyPr>
            <a:noAutofit/>
          </a:bodyPr>
          <a:lstStyle/>
          <a:p>
            <a:pPr>
              <a:lnSpc>
                <a:spcPct val="130000"/>
              </a:lnSpc>
            </a:pPr>
            <a:r>
              <a:rPr lang="en-IN" sz="1400" dirty="0"/>
              <a:t>The initial triggering follows the mechanism common for all NTR receptor family members. </a:t>
            </a:r>
          </a:p>
          <a:p>
            <a:pPr>
              <a:lnSpc>
                <a:spcPct val="130000"/>
              </a:lnSpc>
            </a:pPr>
            <a:r>
              <a:rPr lang="en-IN" sz="1400" dirty="0"/>
              <a:t>Once the TCR binds a specific </a:t>
            </a:r>
            <a:r>
              <a:rPr lang="en-IN" sz="1400" dirty="0" err="1"/>
              <a:t>pMHC</a:t>
            </a:r>
            <a:r>
              <a:rPr lang="en-IN" sz="1400" dirty="0"/>
              <a:t>, the tyrosine residues of the ITAMs in its CD3 adaptor proteins are phosphorylated. </a:t>
            </a:r>
          </a:p>
          <a:p>
            <a:pPr>
              <a:lnSpc>
                <a:spcPct val="130000"/>
              </a:lnSpc>
            </a:pPr>
            <a:r>
              <a:rPr lang="en-IN" sz="1400" dirty="0"/>
              <a:t>The residues serve as docking sites for downstream signalling molecules, which can propagate the signal</a:t>
            </a:r>
          </a:p>
          <a:p>
            <a:pPr>
              <a:lnSpc>
                <a:spcPct val="130000"/>
              </a:lnSpc>
            </a:pPr>
            <a:r>
              <a:rPr lang="en-IN" sz="1400" dirty="0"/>
              <a:t>Phosphorylation of ITAMs is mediated by the </a:t>
            </a:r>
            <a:r>
              <a:rPr lang="en-IN" sz="1400" b="1" dirty="0" err="1"/>
              <a:t>Src</a:t>
            </a:r>
            <a:r>
              <a:rPr lang="en-IN" sz="1400" b="1" dirty="0"/>
              <a:t> kinase </a:t>
            </a:r>
            <a:r>
              <a:rPr lang="en-IN" sz="1400" b="1" dirty="0" err="1"/>
              <a:t>Lck</a:t>
            </a:r>
            <a:r>
              <a:rPr lang="en-IN" sz="1400" dirty="0"/>
              <a:t>.</a:t>
            </a:r>
          </a:p>
          <a:p>
            <a:pPr>
              <a:lnSpc>
                <a:spcPct val="130000"/>
              </a:lnSpc>
            </a:pPr>
            <a:r>
              <a:rPr lang="en-IN" sz="1400" dirty="0" err="1"/>
              <a:t>Lck</a:t>
            </a:r>
            <a:r>
              <a:rPr lang="en-IN" sz="1400" dirty="0"/>
              <a:t> is </a:t>
            </a:r>
            <a:r>
              <a:rPr lang="en-IN" sz="1400" b="1" dirty="0"/>
              <a:t>anchored to the plasma membrane </a:t>
            </a:r>
            <a:r>
              <a:rPr lang="en-IN" sz="1400" dirty="0"/>
              <a:t>by associating with the co-receptor CD4 or CD8, depending on the T cell subtype</a:t>
            </a:r>
          </a:p>
          <a:p>
            <a:pPr>
              <a:lnSpc>
                <a:spcPct val="130000"/>
              </a:lnSpc>
            </a:pPr>
            <a:r>
              <a:rPr lang="en-IN" sz="1400" dirty="0"/>
              <a:t>CD4 is expressed on helper T cells and regulatory T cells, and is specific for MHC class II. CD8, on the other hand, specific for MHC class I, is expressed on cytotoxic T cells. </a:t>
            </a:r>
          </a:p>
          <a:p>
            <a:pPr>
              <a:lnSpc>
                <a:spcPct val="130000"/>
              </a:lnSpc>
            </a:pPr>
            <a:endParaRPr lang="en-US" sz="1400" dirty="0"/>
          </a:p>
        </p:txBody>
      </p:sp>
      <p:sp>
        <p:nvSpPr>
          <p:cNvPr id="5" name="TextBox 4">
            <a:extLst>
              <a:ext uri="{FF2B5EF4-FFF2-40B4-BE49-F238E27FC236}">
                <a16:creationId xmlns:a16="http://schemas.microsoft.com/office/drawing/2014/main" id="{EE48286D-D26D-DE26-50D3-61ED44CAEFDD}"/>
              </a:ext>
            </a:extLst>
          </p:cNvPr>
          <p:cNvSpPr txBox="1"/>
          <p:nvPr/>
        </p:nvSpPr>
        <p:spPr>
          <a:xfrm>
            <a:off x="119371" y="5393038"/>
            <a:ext cx="4960769" cy="1169551"/>
          </a:xfrm>
          <a:prstGeom prst="rect">
            <a:avLst/>
          </a:prstGeom>
          <a:noFill/>
        </p:spPr>
        <p:txBody>
          <a:bodyPr wrap="square">
            <a:spAutoFit/>
          </a:bodyPr>
          <a:lstStyle/>
          <a:p>
            <a:r>
              <a:rPr lang="en-IN" sz="1400" b="1" i="1" dirty="0">
                <a:solidFill>
                  <a:srgbClr val="505050"/>
                </a:solidFill>
                <a:latin typeface="Helvetica" panose="020B0604020202020204" pitchFamily="34" charset="0"/>
              </a:rPr>
              <a:t>I</a:t>
            </a:r>
            <a:r>
              <a:rPr lang="en-IN" sz="1400" b="1" i="0" dirty="0">
                <a:solidFill>
                  <a:srgbClr val="505050"/>
                </a:solidFill>
                <a:effectLst/>
                <a:latin typeface="Helvetica" panose="020B0604020202020204" pitchFamily="34" charset="0"/>
              </a:rPr>
              <a:t>n the aggregation model, </a:t>
            </a:r>
            <a:r>
              <a:rPr lang="en-IN" sz="1400" b="1" i="0" dirty="0" err="1">
                <a:solidFill>
                  <a:srgbClr val="505050"/>
                </a:solidFill>
                <a:effectLst/>
                <a:latin typeface="Helvetica" panose="020B0604020202020204" pitchFamily="34" charset="0"/>
              </a:rPr>
              <a:t>pMHC</a:t>
            </a:r>
            <a:r>
              <a:rPr lang="en-IN" sz="1400" b="1" i="0" dirty="0">
                <a:solidFill>
                  <a:srgbClr val="505050"/>
                </a:solidFill>
                <a:effectLst/>
                <a:latin typeface="Helvetica" panose="020B0604020202020204" pitchFamily="34" charset="0"/>
              </a:rPr>
              <a:t> binding induces oligomerization of TCR–CD3 complexes. This clustering could increase the proximity of associated </a:t>
            </a:r>
            <a:r>
              <a:rPr lang="en-IN" sz="1400" b="1" i="0" dirty="0" err="1">
                <a:solidFill>
                  <a:srgbClr val="505050"/>
                </a:solidFill>
                <a:effectLst/>
                <a:latin typeface="Helvetica" panose="020B0604020202020204" pitchFamily="34" charset="0"/>
              </a:rPr>
              <a:t>Lck</a:t>
            </a:r>
            <a:r>
              <a:rPr lang="en-IN" sz="1400" b="1" i="0" dirty="0">
                <a:solidFill>
                  <a:srgbClr val="505050"/>
                </a:solidFill>
                <a:effectLst/>
                <a:latin typeface="Helvetica" panose="020B0604020202020204" pitchFamily="34" charset="0"/>
              </a:rPr>
              <a:t> molecules, resulting in activation of receptors in the aggregate by </a:t>
            </a:r>
            <a:r>
              <a:rPr lang="en-IN" sz="1400" b="1" i="1" dirty="0">
                <a:solidFill>
                  <a:srgbClr val="505050"/>
                </a:solidFill>
                <a:effectLst/>
                <a:latin typeface="Helvetica" panose="020B0604020202020204" pitchFamily="34" charset="0"/>
              </a:rPr>
              <a:t>trans</a:t>
            </a:r>
            <a:r>
              <a:rPr lang="en-IN" sz="1400" b="1" i="0" dirty="0">
                <a:solidFill>
                  <a:srgbClr val="505050"/>
                </a:solidFill>
                <a:effectLst/>
                <a:latin typeface="Helvetica" panose="020B0604020202020204" pitchFamily="34" charset="0"/>
              </a:rPr>
              <a:t>-autophosphorylation</a:t>
            </a:r>
            <a:endParaRPr lang="en-US" sz="1400" dirty="0"/>
          </a:p>
        </p:txBody>
      </p:sp>
    </p:spTree>
    <p:extLst>
      <p:ext uri="{BB962C8B-B14F-4D97-AF65-F5344CB8AC3E}">
        <p14:creationId xmlns:p14="http://schemas.microsoft.com/office/powerpoint/2010/main" val="2695400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600" dirty="0"/>
              <a:t>Binding of the co-receptor to the MHC brings </a:t>
            </a:r>
            <a:r>
              <a:rPr lang="en-IN" sz="1600" dirty="0" err="1"/>
              <a:t>Lck</a:t>
            </a:r>
            <a:r>
              <a:rPr lang="en-IN" sz="1600" dirty="0"/>
              <a:t> in close proximity to the CD3 ITAMs</a:t>
            </a:r>
          </a:p>
          <a:p>
            <a:pPr>
              <a:lnSpc>
                <a:spcPct val="130000"/>
              </a:lnSpc>
            </a:pPr>
            <a:r>
              <a:rPr lang="en-IN" sz="1600" b="1" dirty="0"/>
              <a:t>It has been shown that 40% of </a:t>
            </a:r>
            <a:r>
              <a:rPr lang="en-IN" sz="1600" b="1" dirty="0" err="1"/>
              <a:t>Lck</a:t>
            </a:r>
            <a:r>
              <a:rPr lang="en-IN" sz="1600" b="1" dirty="0"/>
              <a:t> is active even before the TCR binds </a:t>
            </a:r>
            <a:r>
              <a:rPr lang="en-IN" sz="1600" b="1" dirty="0" err="1"/>
              <a:t>pMHC</a:t>
            </a:r>
            <a:r>
              <a:rPr lang="en-IN" sz="1600" b="1" dirty="0"/>
              <a:t> and therefore has the ability to constantly phosphorylate the TCR.</a:t>
            </a:r>
          </a:p>
          <a:p>
            <a:pPr>
              <a:lnSpc>
                <a:spcPct val="130000"/>
              </a:lnSpc>
            </a:pPr>
            <a:r>
              <a:rPr lang="en-IN" sz="1600" b="1" dirty="0"/>
              <a:t>Tonic TCR signalling is avoided by the presence of phosphatase CD45 that removes phosphorylation from tyrosine residues and inhibits signal initiation</a:t>
            </a:r>
          </a:p>
          <a:p>
            <a:pPr>
              <a:lnSpc>
                <a:spcPct val="130000"/>
              </a:lnSpc>
            </a:pPr>
            <a:endParaRPr lang="en-IN" sz="1600" b="1" dirty="0"/>
          </a:p>
        </p:txBody>
      </p:sp>
    </p:spTree>
    <p:extLst>
      <p:ext uri="{BB962C8B-B14F-4D97-AF65-F5344CB8AC3E}">
        <p14:creationId xmlns:p14="http://schemas.microsoft.com/office/powerpoint/2010/main" val="76538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66A19DF-0788-D179-AA76-6508E9D25F43}"/>
              </a:ext>
            </a:extLst>
          </p:cNvPr>
          <p:cNvSpPr>
            <a:spLocks noGrp="1"/>
          </p:cNvSpPr>
          <p:nvPr>
            <p:ph type="title"/>
          </p:nvPr>
        </p:nvSpPr>
        <p:spPr>
          <a:xfrm>
            <a:off x="914400" y="442912"/>
            <a:ext cx="5295569" cy="1822123"/>
          </a:xfrm>
        </p:spPr>
        <p:txBody>
          <a:bodyPr anchor="b">
            <a:normAutofit/>
          </a:bodyPr>
          <a:lstStyle/>
          <a:p>
            <a:r>
              <a:rPr lang="en-IN" b="1" i="0" dirty="0">
                <a:effectLst/>
                <a:latin typeface="Arial" panose="020B0604020202020204" pitchFamily="34" charset="0"/>
              </a:rPr>
              <a:t>Proximal TCR </a:t>
            </a:r>
            <a:r>
              <a:rPr lang="en-IN" b="1" i="0" dirty="0" err="1">
                <a:effectLst/>
                <a:latin typeface="Arial" panose="020B0604020202020204" pitchFamily="34" charset="0"/>
              </a:rPr>
              <a:t>signaling</a:t>
            </a:r>
            <a:endParaRPr lang="en-US" dirty="0"/>
          </a:p>
        </p:txBody>
      </p:sp>
      <p:sp>
        <p:nvSpPr>
          <p:cNvPr id="3" name="Content Placeholder 2">
            <a:extLst>
              <a:ext uri="{FF2B5EF4-FFF2-40B4-BE49-F238E27FC236}">
                <a16:creationId xmlns:a16="http://schemas.microsoft.com/office/drawing/2014/main" id="{DBC5DD12-FCCD-95CF-629E-A7A28B841355}"/>
              </a:ext>
            </a:extLst>
          </p:cNvPr>
          <p:cNvSpPr>
            <a:spLocks noGrp="1"/>
          </p:cNvSpPr>
          <p:nvPr>
            <p:ph idx="1"/>
          </p:nvPr>
        </p:nvSpPr>
        <p:spPr>
          <a:xfrm>
            <a:off x="697249" y="2386586"/>
            <a:ext cx="5866550" cy="3467518"/>
          </a:xfrm>
        </p:spPr>
        <p:txBody>
          <a:bodyPr anchor="t">
            <a:noAutofit/>
          </a:bodyPr>
          <a:lstStyle/>
          <a:p>
            <a:pPr>
              <a:lnSpc>
                <a:spcPct val="130000"/>
              </a:lnSpc>
            </a:pPr>
            <a:r>
              <a:rPr lang="en-IN" sz="1500" dirty="0"/>
              <a:t>Phosphorylated ITAMs in the cytoplasmic tails of CD3 recruit protein tyrosine kinase Zap70 that can bind to the phosphorylated tyrosine residues with its SH2 domain.</a:t>
            </a:r>
          </a:p>
          <a:p>
            <a:pPr>
              <a:lnSpc>
                <a:spcPct val="130000"/>
              </a:lnSpc>
            </a:pPr>
            <a:r>
              <a:rPr lang="en-IN" sz="1500" dirty="0"/>
              <a:t>This brings Zap70 into close proximity to </a:t>
            </a:r>
            <a:r>
              <a:rPr lang="en-IN" sz="1500" dirty="0" err="1"/>
              <a:t>Lck</a:t>
            </a:r>
            <a:r>
              <a:rPr lang="en-IN" sz="1500" dirty="0"/>
              <a:t> which results to its phosphorylation and activation by </a:t>
            </a:r>
            <a:r>
              <a:rPr lang="en-IN" sz="1500" dirty="0" err="1"/>
              <a:t>Lck</a:t>
            </a:r>
            <a:r>
              <a:rPr lang="en-IN" sz="1500" dirty="0"/>
              <a:t>.</a:t>
            </a:r>
          </a:p>
          <a:p>
            <a:pPr>
              <a:lnSpc>
                <a:spcPct val="130000"/>
              </a:lnSpc>
            </a:pPr>
            <a:r>
              <a:rPr lang="en-IN" sz="1500" dirty="0" err="1"/>
              <a:t>Lck</a:t>
            </a:r>
            <a:r>
              <a:rPr lang="en-IN" sz="1500" dirty="0"/>
              <a:t> phosphorylates a number of different proteins in the TCR pathway.</a:t>
            </a:r>
          </a:p>
          <a:p>
            <a:pPr>
              <a:lnSpc>
                <a:spcPct val="130000"/>
              </a:lnSpc>
            </a:pPr>
            <a:r>
              <a:rPr lang="en-IN" sz="1500" dirty="0"/>
              <a:t> Zap70 is able to phosphorylate multiple tyrosine residues of the transmembrane protein LAT (Linker for activation of T cells ). LAT is a scaffold protein associated with the membrane</a:t>
            </a:r>
            <a:endParaRPr lang="en-US" sz="1500" dirty="0"/>
          </a:p>
        </p:txBody>
      </p:sp>
      <p:sp>
        <p:nvSpPr>
          <p:cNvPr id="13" name="Freeform: Shape 1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4" name="Picture 13" descr="Diagram&#10;&#10;Description automatically generated">
            <a:extLst>
              <a:ext uri="{FF2B5EF4-FFF2-40B4-BE49-F238E27FC236}">
                <a16:creationId xmlns:a16="http://schemas.microsoft.com/office/drawing/2014/main" id="{A6C6135D-4457-1BB0-C946-7C4C7FF1C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799" y="2090415"/>
            <a:ext cx="5400438" cy="4059859"/>
          </a:xfrm>
          <a:prstGeom prst="rect">
            <a:avLst/>
          </a:prstGeom>
        </p:spPr>
      </p:pic>
    </p:spTree>
    <p:extLst>
      <p:ext uri="{BB962C8B-B14F-4D97-AF65-F5344CB8AC3E}">
        <p14:creationId xmlns:p14="http://schemas.microsoft.com/office/powerpoint/2010/main" val="3440134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600" dirty="0"/>
              <a:t>LAT associates with another scaffolding protein Slp-76 via the Grap2 adaptor protein, which provides additional binding sites</a:t>
            </a:r>
          </a:p>
          <a:p>
            <a:pPr>
              <a:lnSpc>
                <a:spcPct val="130000"/>
              </a:lnSpc>
            </a:pPr>
            <a:r>
              <a:rPr lang="en-IN" sz="1600" b="1" dirty="0"/>
              <a:t>LAT and Slp-76 provide a platform for the recruitment of many downstream signalling molecules</a:t>
            </a:r>
          </a:p>
          <a:p>
            <a:pPr>
              <a:lnSpc>
                <a:spcPct val="130000"/>
              </a:lnSpc>
            </a:pPr>
            <a:r>
              <a:rPr lang="en-IN" sz="1600" b="1" dirty="0"/>
              <a:t>LAT/Slp76 complex act as a highly cooperative signalosome</a:t>
            </a:r>
          </a:p>
          <a:p>
            <a:pPr>
              <a:lnSpc>
                <a:spcPct val="130000"/>
              </a:lnSpc>
            </a:pPr>
            <a:endParaRPr lang="en-IN" sz="1600" b="1" dirty="0"/>
          </a:p>
          <a:p>
            <a:pPr>
              <a:lnSpc>
                <a:spcPct val="130000"/>
              </a:lnSpc>
            </a:pPr>
            <a:r>
              <a:rPr lang="en-IN" sz="1600" dirty="0"/>
              <a:t>Molecules that bind the LAT/Slp76 complex include: Phospholipase C</a:t>
            </a:r>
            <a:r>
              <a:rPr lang="el-GR" sz="1600" dirty="0"/>
              <a:t>γ1 (</a:t>
            </a:r>
            <a:r>
              <a:rPr lang="en-IN" sz="1600" dirty="0"/>
              <a:t>PLC</a:t>
            </a:r>
            <a:r>
              <a:rPr lang="el-GR" sz="1600" dirty="0"/>
              <a:t>γ1), </a:t>
            </a:r>
            <a:r>
              <a:rPr lang="en-IN" sz="1600" dirty="0"/>
              <a:t>SOS via a Grb2 adaptor, </a:t>
            </a:r>
            <a:r>
              <a:rPr lang="en-IN" sz="1600" dirty="0" err="1"/>
              <a:t>Itk</a:t>
            </a:r>
            <a:r>
              <a:rPr lang="en-IN" sz="1600" dirty="0"/>
              <a:t>, Vav, Nck1 and </a:t>
            </a:r>
            <a:r>
              <a:rPr lang="en-IN" sz="1600" dirty="0" err="1"/>
              <a:t>Fyb</a:t>
            </a:r>
            <a:endParaRPr lang="en-IN" sz="1600" dirty="0"/>
          </a:p>
          <a:p>
            <a:pPr>
              <a:lnSpc>
                <a:spcPct val="130000"/>
              </a:lnSpc>
            </a:pPr>
            <a:endParaRPr lang="en-IN" sz="1600" dirty="0"/>
          </a:p>
        </p:txBody>
      </p:sp>
    </p:spTree>
    <p:extLst>
      <p:ext uri="{BB962C8B-B14F-4D97-AF65-F5344CB8AC3E}">
        <p14:creationId xmlns:p14="http://schemas.microsoft.com/office/powerpoint/2010/main" val="366538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9DF-0788-D179-AA76-6508E9D25F43}"/>
              </a:ext>
            </a:extLst>
          </p:cNvPr>
          <p:cNvSpPr>
            <a:spLocks noGrp="1"/>
          </p:cNvSpPr>
          <p:nvPr>
            <p:ph type="title"/>
          </p:nvPr>
        </p:nvSpPr>
        <p:spPr/>
        <p:txBody>
          <a:bodyPr>
            <a:normAutofit/>
          </a:bodyPr>
          <a:lstStyle/>
          <a:p>
            <a:pPr algn="l"/>
            <a:r>
              <a:rPr lang="en-IN" b="1" i="0" dirty="0">
                <a:solidFill>
                  <a:srgbClr val="000000"/>
                </a:solidFill>
                <a:effectLst/>
                <a:latin typeface="Arial" panose="020B0604020202020204" pitchFamily="34" charset="0"/>
              </a:rPr>
              <a:t>Signal transduction to the nucleus</a:t>
            </a:r>
          </a:p>
        </p:txBody>
      </p:sp>
      <p:sp>
        <p:nvSpPr>
          <p:cNvPr id="3" name="Content Placeholder 2">
            <a:extLst>
              <a:ext uri="{FF2B5EF4-FFF2-40B4-BE49-F238E27FC236}">
                <a16:creationId xmlns:a16="http://schemas.microsoft.com/office/drawing/2014/main" id="{DBC5DD12-FCCD-95CF-629E-A7A28B841355}"/>
              </a:ext>
            </a:extLst>
          </p:cNvPr>
          <p:cNvSpPr>
            <a:spLocks noGrp="1"/>
          </p:cNvSpPr>
          <p:nvPr>
            <p:ph idx="1"/>
          </p:nvPr>
        </p:nvSpPr>
        <p:spPr/>
        <p:txBody>
          <a:bodyPr>
            <a:normAutofit lnSpcReduction="10000"/>
          </a:bodyPr>
          <a:lstStyle/>
          <a:p>
            <a:r>
              <a:rPr lang="en-IN" dirty="0" err="1"/>
              <a:t>PLCγ</a:t>
            </a:r>
            <a:r>
              <a:rPr lang="en-IN" dirty="0"/>
              <a:t> is a very important enzyme in the pathway as it generates second messenger molecules</a:t>
            </a:r>
          </a:p>
          <a:p>
            <a:r>
              <a:rPr lang="en-IN" dirty="0"/>
              <a:t>Direct activation of the human phospholipase C-γ isozymes (PLC-γ1, -γ2) by tyrosine phosphorylation is fundamental to the control of diverse biological processes, including chemotaxis, platelet aggregation, and adaptive immunity</a:t>
            </a:r>
          </a:p>
          <a:p>
            <a:r>
              <a:rPr lang="en-IN" dirty="0"/>
              <a:t>It is activated by the tyrosine kinase </a:t>
            </a:r>
            <a:r>
              <a:rPr lang="en-IN" dirty="0" err="1"/>
              <a:t>Itk</a:t>
            </a:r>
            <a:r>
              <a:rPr lang="en-IN" dirty="0"/>
              <a:t> which is recruited to the cell membrane by binding to Phosphatidylinositol (3,4,5)-trisphosphate (PIP3)</a:t>
            </a:r>
          </a:p>
          <a:p>
            <a:endParaRPr lang="en-IN" dirty="0"/>
          </a:p>
          <a:p>
            <a:endParaRPr lang="en-US" dirty="0"/>
          </a:p>
        </p:txBody>
      </p:sp>
    </p:spTree>
    <p:extLst>
      <p:ext uri="{BB962C8B-B14F-4D97-AF65-F5344CB8AC3E}">
        <p14:creationId xmlns:p14="http://schemas.microsoft.com/office/powerpoint/2010/main" val="3744029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lnSpcReduction="10000"/>
          </a:bodyPr>
          <a:lstStyle/>
          <a:p>
            <a:pPr>
              <a:lnSpc>
                <a:spcPct val="130000"/>
              </a:lnSpc>
            </a:pPr>
            <a:r>
              <a:rPr lang="en-IN" sz="1600" dirty="0"/>
              <a:t>PIP3 is produced by the action of Phosphoinositide 3-kinase(PI-3K), which phosphorylates Phosphatidylinositol 4,5-bisphosphate (PIP2) to produce PIP3. </a:t>
            </a:r>
          </a:p>
          <a:p>
            <a:pPr>
              <a:lnSpc>
                <a:spcPct val="130000"/>
              </a:lnSpc>
            </a:pPr>
            <a:r>
              <a:rPr lang="en-IN" sz="1600" dirty="0"/>
              <a:t>The interaction between </a:t>
            </a:r>
            <a:r>
              <a:rPr lang="en-IN" sz="1600" dirty="0" err="1"/>
              <a:t>PLCγ</a:t>
            </a:r>
            <a:r>
              <a:rPr lang="en-IN" sz="1600" dirty="0"/>
              <a:t>, </a:t>
            </a:r>
            <a:r>
              <a:rPr lang="en-IN" sz="1600" dirty="0" err="1"/>
              <a:t>Itk</a:t>
            </a:r>
            <a:r>
              <a:rPr lang="en-IN" sz="1600" dirty="0"/>
              <a:t> and PI-3K could be the point in the pathway where the first and the second signal are integrated</a:t>
            </a:r>
          </a:p>
          <a:p>
            <a:pPr>
              <a:lnSpc>
                <a:spcPct val="130000"/>
              </a:lnSpc>
            </a:pPr>
            <a:r>
              <a:rPr lang="en-IN" sz="1600" dirty="0"/>
              <a:t>Only if both signals are present, </a:t>
            </a:r>
            <a:r>
              <a:rPr lang="en-IN" sz="1600" dirty="0" err="1"/>
              <a:t>PLCγ</a:t>
            </a:r>
            <a:r>
              <a:rPr lang="en-IN" sz="1600" dirty="0"/>
              <a:t> is activated.</a:t>
            </a:r>
          </a:p>
          <a:p>
            <a:pPr>
              <a:lnSpc>
                <a:spcPct val="130000"/>
              </a:lnSpc>
            </a:pPr>
            <a:r>
              <a:rPr lang="en-IN" sz="1600" dirty="0"/>
              <a:t>Once PLC</a:t>
            </a:r>
            <a:r>
              <a:rPr lang="el-GR" sz="1600" dirty="0"/>
              <a:t>γ </a:t>
            </a:r>
            <a:r>
              <a:rPr lang="en-IN" sz="1600" dirty="0"/>
              <a:t>is activated by phosphorylation, it hydrolyses PIP2 into two secondary messenger molecules, namely the membrane-bound diacyl glycerol(DAG) and the soluble inositol 1,4,5-trisphosphate (IP3).</a:t>
            </a:r>
          </a:p>
          <a:p>
            <a:pPr>
              <a:lnSpc>
                <a:spcPct val="130000"/>
              </a:lnSpc>
            </a:pPr>
            <a:r>
              <a:rPr lang="en-IN" sz="1600" dirty="0"/>
              <a:t>These second messenger molecules amplify the TCR signal and distribute the prior localised activation to the entire cell and activate protein cascades that finally lead to the activation of transcription factors( regulation of genes </a:t>
            </a:r>
            <a:r>
              <a:rPr lang="en-IN" sz="1600" dirty="0" err="1"/>
              <a:t>inorder</a:t>
            </a:r>
            <a:r>
              <a:rPr lang="en-IN" sz="1600" dirty="0"/>
              <a:t> to express them)</a:t>
            </a:r>
          </a:p>
          <a:p>
            <a:pPr>
              <a:lnSpc>
                <a:spcPct val="130000"/>
              </a:lnSpc>
            </a:pPr>
            <a:r>
              <a:rPr lang="en-IN" sz="1600" dirty="0"/>
              <a:t>Transcription factors involved : are the NFAT, NF-</a:t>
            </a:r>
            <a:r>
              <a:rPr lang="en-IN" sz="1600" dirty="0" err="1"/>
              <a:t>κB</a:t>
            </a:r>
            <a:r>
              <a:rPr lang="en-IN" sz="1600" dirty="0"/>
              <a:t> and AP1, a heterodimer of proteins </a:t>
            </a:r>
            <a:r>
              <a:rPr lang="en-IN" sz="1600" dirty="0" err="1"/>
              <a:t>Fos</a:t>
            </a:r>
            <a:r>
              <a:rPr lang="en-IN" sz="1600" dirty="0"/>
              <a:t> and Jun. </a:t>
            </a:r>
          </a:p>
          <a:p>
            <a:pPr>
              <a:lnSpc>
                <a:spcPct val="130000"/>
              </a:lnSpc>
            </a:pPr>
            <a:r>
              <a:rPr lang="en-IN" sz="1600" dirty="0"/>
              <a:t>All three transcription factors are needed to activate the transcription of interleukin-2(IL2) gene.</a:t>
            </a:r>
          </a:p>
          <a:p>
            <a:pPr>
              <a:lnSpc>
                <a:spcPct val="130000"/>
              </a:lnSpc>
            </a:pPr>
            <a:endParaRPr lang="en-IN" sz="1600" dirty="0"/>
          </a:p>
        </p:txBody>
      </p:sp>
    </p:spTree>
    <p:extLst>
      <p:ext uri="{BB962C8B-B14F-4D97-AF65-F5344CB8AC3E}">
        <p14:creationId xmlns:p14="http://schemas.microsoft.com/office/powerpoint/2010/main" val="568671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9DF-0788-D179-AA76-6508E9D25F43}"/>
              </a:ext>
            </a:extLst>
          </p:cNvPr>
          <p:cNvSpPr>
            <a:spLocks noGrp="1"/>
          </p:cNvSpPr>
          <p:nvPr>
            <p:ph type="title"/>
          </p:nvPr>
        </p:nvSpPr>
        <p:spPr/>
        <p:txBody>
          <a:bodyPr>
            <a:normAutofit/>
          </a:bodyPr>
          <a:lstStyle/>
          <a:p>
            <a:pPr algn="l"/>
            <a:r>
              <a:rPr lang="en-IN" b="1" i="0" dirty="0">
                <a:solidFill>
                  <a:srgbClr val="000000"/>
                </a:solidFill>
                <a:effectLst/>
                <a:latin typeface="Arial" panose="020B0604020202020204" pitchFamily="34" charset="0"/>
              </a:rPr>
              <a:t>NFAT</a:t>
            </a:r>
          </a:p>
        </p:txBody>
      </p:sp>
      <p:sp>
        <p:nvSpPr>
          <p:cNvPr id="3" name="Content Placeholder 2">
            <a:extLst>
              <a:ext uri="{FF2B5EF4-FFF2-40B4-BE49-F238E27FC236}">
                <a16:creationId xmlns:a16="http://schemas.microsoft.com/office/drawing/2014/main" id="{DBC5DD12-FCCD-95CF-629E-A7A28B841355}"/>
              </a:ext>
            </a:extLst>
          </p:cNvPr>
          <p:cNvSpPr>
            <a:spLocks noGrp="1"/>
          </p:cNvSpPr>
          <p:nvPr>
            <p:ph idx="1"/>
          </p:nvPr>
        </p:nvSpPr>
        <p:spPr/>
        <p:txBody>
          <a:bodyPr>
            <a:normAutofit fontScale="92500" lnSpcReduction="20000"/>
          </a:bodyPr>
          <a:lstStyle/>
          <a:p>
            <a:r>
              <a:rPr lang="en-IN" dirty="0"/>
              <a:t>NFAT activation depends on calcium </a:t>
            </a:r>
            <a:r>
              <a:rPr lang="en-IN" dirty="0" err="1"/>
              <a:t>signaling</a:t>
            </a:r>
            <a:endParaRPr lang="en-IN" dirty="0"/>
          </a:p>
          <a:p>
            <a:r>
              <a:rPr lang="en-IN" dirty="0"/>
              <a:t>IP3 produced by PLC-γ is no longer bound to the membrane and diffuses rapidly in the cell</a:t>
            </a:r>
          </a:p>
          <a:p>
            <a:r>
              <a:rPr lang="en-IN" dirty="0"/>
              <a:t>Binding of IP3 to calcium channel receptors on the endoplasmic reticulum (ER) induces the release of calcium (Ca2+) into the cytosol</a:t>
            </a:r>
            <a:endParaRPr lang="en-US" dirty="0"/>
          </a:p>
          <a:p>
            <a:r>
              <a:rPr lang="en-IN" dirty="0"/>
              <a:t>The resulting low Ca2+ concentration in the ER causes STIM1 clustering on the ER membrane, which in turn leads to activation of cell membrane CRAC channels that allows additional calcium to flow into the cytosol from the extracellular space</a:t>
            </a:r>
          </a:p>
        </p:txBody>
      </p:sp>
    </p:spTree>
    <p:extLst>
      <p:ext uri="{BB962C8B-B14F-4D97-AF65-F5344CB8AC3E}">
        <p14:creationId xmlns:p14="http://schemas.microsoft.com/office/powerpoint/2010/main" val="4294631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600" dirty="0"/>
              <a:t>This cytosolic calcium binds calmodulin, inducing a conformational change of the protein such that it can then bind and activate calcineurin</a:t>
            </a:r>
          </a:p>
          <a:p>
            <a:pPr>
              <a:lnSpc>
                <a:spcPct val="130000"/>
              </a:lnSpc>
            </a:pPr>
            <a:r>
              <a:rPr lang="en-IN" sz="1600" dirty="0"/>
              <a:t>Calcineurin, in turn, dephosphorylates NFAT. In its deactivated state, NFAT cannot enter the nucleus as its nuclear localisation sequence (NLS) cannot be recognised by nuclear transporters due to phosphorylation by GSK-3</a:t>
            </a:r>
          </a:p>
          <a:p>
            <a:pPr>
              <a:lnSpc>
                <a:spcPct val="130000"/>
              </a:lnSpc>
            </a:pPr>
            <a:r>
              <a:rPr lang="en-IN" sz="1600" b="1" dirty="0"/>
              <a:t>When dephosphorylated by Calcineurin translocation of NFAT into the nucleus is possible</a:t>
            </a:r>
          </a:p>
          <a:p>
            <a:pPr>
              <a:lnSpc>
                <a:spcPct val="130000"/>
              </a:lnSpc>
            </a:pPr>
            <a:r>
              <a:rPr lang="en-IN" sz="1600" b="1" dirty="0"/>
              <a:t>PI-3K via signal molecules recruits the protein kinase AKT to the cell membrane. </a:t>
            </a:r>
          </a:p>
          <a:p>
            <a:pPr>
              <a:lnSpc>
                <a:spcPct val="130000"/>
              </a:lnSpc>
            </a:pPr>
            <a:r>
              <a:rPr lang="en-IN" sz="1600" b="1" dirty="0"/>
              <a:t>AKT is able to deactivate GSK3 and thereby inhibiting the phosphorylation of NFAT, which could contribute to NFAT activation</a:t>
            </a:r>
          </a:p>
          <a:p>
            <a:pPr>
              <a:lnSpc>
                <a:spcPct val="130000"/>
              </a:lnSpc>
            </a:pPr>
            <a:endParaRPr lang="en-IN" sz="1600" b="1" dirty="0"/>
          </a:p>
        </p:txBody>
      </p:sp>
    </p:spTree>
    <p:extLst>
      <p:ext uri="{BB962C8B-B14F-4D97-AF65-F5344CB8AC3E}">
        <p14:creationId xmlns:p14="http://schemas.microsoft.com/office/powerpoint/2010/main" val="169911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6" name="Content Placeholder 5">
            <a:extLst>
              <a:ext uri="{FF2B5EF4-FFF2-40B4-BE49-F238E27FC236}">
                <a16:creationId xmlns:a16="http://schemas.microsoft.com/office/drawing/2014/main" id="{CC099CCD-876B-6FA0-5732-AEBB609C8EAD}"/>
              </a:ext>
            </a:extLst>
          </p:cNvPr>
          <p:cNvSpPr>
            <a:spLocks noGrp="1"/>
          </p:cNvSpPr>
          <p:nvPr>
            <p:ph idx="1"/>
          </p:nvPr>
        </p:nvSpPr>
        <p:spPr/>
        <p:txBody>
          <a:bodyPr/>
          <a:lstStyle/>
          <a:p>
            <a:r>
              <a:rPr lang="en-IN" dirty="0"/>
              <a:t>T lymphocytes use co-receptors to bind to the MHC molecules. Co-receptors can be either CD4 or CD8. </a:t>
            </a:r>
          </a:p>
          <a:p>
            <a:r>
              <a:rPr lang="en-IN" dirty="0"/>
              <a:t>CD proteins help to differentiate major groups of effector T lymphocytes.</a:t>
            </a:r>
          </a:p>
          <a:p>
            <a:r>
              <a:rPr lang="en-IN" dirty="0"/>
              <a:t>Naïve CD8+ T lymphocytes will become cytotoxic T lymphocytes</a:t>
            </a:r>
          </a:p>
          <a:p>
            <a:r>
              <a:rPr lang="en-IN" dirty="0"/>
              <a:t>CD4+ T lymphocytes will become T helper lymphocytes</a:t>
            </a:r>
          </a:p>
          <a:p>
            <a:endParaRPr lang="en-IN" dirty="0"/>
          </a:p>
          <a:p>
            <a:endParaRPr lang="en-US" dirty="0"/>
          </a:p>
        </p:txBody>
      </p:sp>
    </p:spTree>
    <p:extLst>
      <p:ext uri="{BB962C8B-B14F-4D97-AF65-F5344CB8AC3E}">
        <p14:creationId xmlns:p14="http://schemas.microsoft.com/office/powerpoint/2010/main" val="82954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8233-4FB3-E8DB-09C8-79F10A8A5AB3}"/>
              </a:ext>
            </a:extLst>
          </p:cNvPr>
          <p:cNvSpPr>
            <a:spLocks noGrp="1"/>
          </p:cNvSpPr>
          <p:nvPr>
            <p:ph type="title"/>
          </p:nvPr>
        </p:nvSpPr>
        <p:spPr/>
        <p:txBody>
          <a:bodyPr>
            <a:normAutofit/>
          </a:bodyPr>
          <a:lstStyle/>
          <a:p>
            <a:r>
              <a:rPr lang="en-IN" b="1" i="0" dirty="0">
                <a:solidFill>
                  <a:srgbClr val="000000"/>
                </a:solidFill>
                <a:effectLst/>
                <a:latin typeface="Arial" panose="020B0604020202020204" pitchFamily="34" charset="0"/>
              </a:rPr>
              <a:t>NF-</a:t>
            </a:r>
            <a:r>
              <a:rPr lang="el-GR" b="1" i="0" dirty="0">
                <a:solidFill>
                  <a:srgbClr val="000000"/>
                </a:solidFill>
                <a:effectLst/>
                <a:latin typeface="Arial" panose="020B0604020202020204" pitchFamily="34" charset="0"/>
              </a:rPr>
              <a:t>κ</a:t>
            </a:r>
            <a:r>
              <a:rPr lang="en-IN" b="1" i="0" dirty="0">
                <a:solidFill>
                  <a:srgbClr val="000000"/>
                </a:solidFill>
                <a:effectLst/>
                <a:latin typeface="Arial" panose="020B0604020202020204" pitchFamily="34" charset="0"/>
              </a:rPr>
              <a:t>B</a:t>
            </a:r>
            <a:endParaRPr lang="en-US" dirty="0"/>
          </a:p>
        </p:txBody>
      </p:sp>
      <p:sp>
        <p:nvSpPr>
          <p:cNvPr id="3" name="Content Placeholder 2">
            <a:extLst>
              <a:ext uri="{FF2B5EF4-FFF2-40B4-BE49-F238E27FC236}">
                <a16:creationId xmlns:a16="http://schemas.microsoft.com/office/drawing/2014/main" id="{1C24076D-871F-7738-DB43-06FA914E4427}"/>
              </a:ext>
            </a:extLst>
          </p:cNvPr>
          <p:cNvSpPr>
            <a:spLocks noGrp="1"/>
          </p:cNvSpPr>
          <p:nvPr>
            <p:ph idx="1"/>
          </p:nvPr>
        </p:nvSpPr>
        <p:spPr/>
        <p:txBody>
          <a:bodyPr>
            <a:normAutofit fontScale="77500" lnSpcReduction="20000"/>
          </a:bodyPr>
          <a:lstStyle/>
          <a:p>
            <a:r>
              <a:rPr lang="en-IN" dirty="0"/>
              <a:t>Nuclear factor kappa-light-chain-enhancer plays a critical role in regulating the survival, activation and differentiation of innate immune cells and inflammatory T cells</a:t>
            </a:r>
          </a:p>
          <a:p>
            <a:r>
              <a:rPr lang="en-IN" dirty="0"/>
              <a:t>NF-</a:t>
            </a:r>
            <a:r>
              <a:rPr lang="en-IN" dirty="0" err="1"/>
              <a:t>κB</a:t>
            </a:r>
            <a:r>
              <a:rPr lang="en-IN" dirty="0"/>
              <a:t> activation is initiated by DAG</a:t>
            </a:r>
          </a:p>
          <a:p>
            <a:r>
              <a:rPr lang="en-IN" dirty="0"/>
              <a:t> DAG binds and recruits Protein kinase C θ (</a:t>
            </a:r>
            <a:r>
              <a:rPr lang="en-IN" dirty="0" err="1"/>
              <a:t>PKCθ</a:t>
            </a:r>
            <a:r>
              <a:rPr lang="en-IN" dirty="0"/>
              <a:t>) to the membrane where it can activated the membrane bound scaffold protein CARMA1 </a:t>
            </a:r>
            <a:r>
              <a:rPr lang="en-IN" dirty="0" err="1"/>
              <a:t>Capsase</a:t>
            </a:r>
            <a:r>
              <a:rPr lang="en-IN" dirty="0"/>
              <a:t> recruitment domain containing protein aka CARD </a:t>
            </a:r>
          </a:p>
          <a:p>
            <a:r>
              <a:rPr lang="en-IN" dirty="0"/>
              <a:t> CARMA1 then undergoes a conformational change which allow it to oligomerise and bind the adapter proteins BCL10, CARD domain and MALT1 Mucosa-associated lymphoid tissue lymphoma translocation protein 1 </a:t>
            </a:r>
          </a:p>
          <a:p>
            <a:r>
              <a:rPr lang="en-IN" dirty="0"/>
              <a:t>This multi-subunit complex binds the Ubiquitin ligase TRAF6</a:t>
            </a:r>
          </a:p>
          <a:p>
            <a:endParaRPr lang="en-US" dirty="0"/>
          </a:p>
        </p:txBody>
      </p:sp>
    </p:spTree>
    <p:extLst>
      <p:ext uri="{BB962C8B-B14F-4D97-AF65-F5344CB8AC3E}">
        <p14:creationId xmlns:p14="http://schemas.microsoft.com/office/powerpoint/2010/main" val="3288049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a:bodyPr>
          <a:lstStyle/>
          <a:p>
            <a:pPr>
              <a:lnSpc>
                <a:spcPct val="130000"/>
              </a:lnSpc>
            </a:pPr>
            <a:r>
              <a:rPr lang="en-IN" sz="1600" dirty="0"/>
              <a:t> Ubiquitination of TRAF6 serves as scaffold to recruit NEMO, </a:t>
            </a:r>
            <a:r>
              <a:rPr lang="en-IN" sz="1600" dirty="0" err="1"/>
              <a:t>IκB</a:t>
            </a:r>
            <a:r>
              <a:rPr lang="en-IN" sz="1600" dirty="0"/>
              <a:t> kinase (IKK) and TAK1</a:t>
            </a:r>
          </a:p>
          <a:p>
            <a:pPr>
              <a:lnSpc>
                <a:spcPct val="130000"/>
              </a:lnSpc>
            </a:pPr>
            <a:r>
              <a:rPr lang="en-IN" sz="1600" dirty="0"/>
              <a:t>AK 1 phosphorylates IKK, which in turn phosphorylates the NF-</a:t>
            </a:r>
            <a:r>
              <a:rPr lang="en-IN" sz="1600" dirty="0" err="1"/>
              <a:t>κB</a:t>
            </a:r>
            <a:r>
              <a:rPr lang="en-IN" sz="1600" dirty="0"/>
              <a:t> inhibitor I-</a:t>
            </a:r>
            <a:r>
              <a:rPr lang="en-IN" sz="1600" dirty="0" err="1"/>
              <a:t>κB</a:t>
            </a:r>
            <a:r>
              <a:rPr lang="en-IN" sz="1600" dirty="0"/>
              <a:t>, leading to the ubiquitination and subsequent degradation of I-</a:t>
            </a:r>
            <a:r>
              <a:rPr lang="en-IN" sz="1600" dirty="0" err="1"/>
              <a:t>κB</a:t>
            </a:r>
            <a:r>
              <a:rPr lang="en-IN" sz="1600" dirty="0"/>
              <a:t>. I-</a:t>
            </a:r>
            <a:r>
              <a:rPr lang="en-IN" sz="1600" dirty="0" err="1"/>
              <a:t>κB</a:t>
            </a:r>
            <a:r>
              <a:rPr lang="en-IN" sz="1600" dirty="0"/>
              <a:t> blocks the NLS of NF-</a:t>
            </a:r>
            <a:r>
              <a:rPr lang="en-IN" sz="1600" dirty="0" err="1"/>
              <a:t>κB</a:t>
            </a:r>
            <a:r>
              <a:rPr lang="en-IN" sz="1600" dirty="0"/>
              <a:t> therefore preventing its translocation to the nucleus</a:t>
            </a:r>
          </a:p>
          <a:p>
            <a:pPr>
              <a:lnSpc>
                <a:spcPct val="130000"/>
              </a:lnSpc>
            </a:pPr>
            <a:r>
              <a:rPr lang="en-IN" sz="1600" dirty="0"/>
              <a:t>I-</a:t>
            </a:r>
            <a:r>
              <a:rPr lang="en-IN" sz="1600" dirty="0" err="1"/>
              <a:t>κB</a:t>
            </a:r>
            <a:r>
              <a:rPr lang="en-IN" sz="1600" dirty="0"/>
              <a:t> is degraded, it cannot bind to NF-</a:t>
            </a:r>
            <a:r>
              <a:rPr lang="en-IN" sz="1600" dirty="0" err="1"/>
              <a:t>κB</a:t>
            </a:r>
            <a:r>
              <a:rPr lang="en-IN" sz="1600" dirty="0"/>
              <a:t> and the NLS of NF-</a:t>
            </a:r>
            <a:r>
              <a:rPr lang="en-IN" sz="1600" dirty="0" err="1"/>
              <a:t>κB</a:t>
            </a:r>
            <a:r>
              <a:rPr lang="en-IN" sz="1600" dirty="0"/>
              <a:t> becomes accessible for nuclear translocation</a:t>
            </a:r>
          </a:p>
          <a:p>
            <a:pPr>
              <a:lnSpc>
                <a:spcPct val="130000"/>
              </a:lnSpc>
            </a:pPr>
            <a:endParaRPr lang="en-IN" sz="1600" b="1" dirty="0"/>
          </a:p>
        </p:txBody>
      </p:sp>
    </p:spTree>
    <p:extLst>
      <p:ext uri="{BB962C8B-B14F-4D97-AF65-F5344CB8AC3E}">
        <p14:creationId xmlns:p14="http://schemas.microsoft.com/office/powerpoint/2010/main" val="525956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8233-4FB3-E8DB-09C8-79F10A8A5AB3}"/>
              </a:ext>
            </a:extLst>
          </p:cNvPr>
          <p:cNvSpPr>
            <a:spLocks noGrp="1"/>
          </p:cNvSpPr>
          <p:nvPr>
            <p:ph type="title"/>
          </p:nvPr>
        </p:nvSpPr>
        <p:spPr/>
        <p:txBody>
          <a:bodyPr>
            <a:normAutofit/>
          </a:bodyPr>
          <a:lstStyle/>
          <a:p>
            <a:r>
              <a:rPr lang="en-IN" b="1" i="0" dirty="0">
                <a:solidFill>
                  <a:srgbClr val="000000"/>
                </a:solidFill>
                <a:effectLst/>
                <a:latin typeface="Arial" panose="020B0604020202020204" pitchFamily="34" charset="0"/>
              </a:rPr>
              <a:t>AP1</a:t>
            </a:r>
            <a:endParaRPr lang="en-US" dirty="0"/>
          </a:p>
        </p:txBody>
      </p:sp>
      <p:sp>
        <p:nvSpPr>
          <p:cNvPr id="3" name="Content Placeholder 2">
            <a:extLst>
              <a:ext uri="{FF2B5EF4-FFF2-40B4-BE49-F238E27FC236}">
                <a16:creationId xmlns:a16="http://schemas.microsoft.com/office/drawing/2014/main" id="{1C24076D-871F-7738-DB43-06FA914E4427}"/>
              </a:ext>
            </a:extLst>
          </p:cNvPr>
          <p:cNvSpPr>
            <a:spLocks noGrp="1"/>
          </p:cNvSpPr>
          <p:nvPr>
            <p:ph idx="1"/>
          </p:nvPr>
        </p:nvSpPr>
        <p:spPr/>
        <p:txBody>
          <a:bodyPr>
            <a:normAutofit fontScale="92500" lnSpcReduction="20000"/>
          </a:bodyPr>
          <a:lstStyle/>
          <a:p>
            <a:r>
              <a:rPr lang="en-IN" dirty="0"/>
              <a:t>Activation of AP1 involves three MAPK signalling pathways which use a phosphorylation cascade of three successive acting protein kinases to transmit a signal.</a:t>
            </a:r>
          </a:p>
          <a:p>
            <a:r>
              <a:rPr lang="en-IN" dirty="0"/>
              <a:t>The three MAPK pathways in T cells involve kinases of different specificities belonging to each of the MAP3K, MAP2K, MAPK families</a:t>
            </a:r>
          </a:p>
          <a:p>
            <a:r>
              <a:rPr lang="en-IN" dirty="0"/>
              <a:t>Initial activation is done by the GTPase Ras or </a:t>
            </a:r>
            <a:r>
              <a:rPr lang="en-IN" dirty="0" err="1"/>
              <a:t>Rac</a:t>
            </a:r>
            <a:r>
              <a:rPr lang="en-IN" dirty="0"/>
              <a:t> which phosphorylate the MAP3K</a:t>
            </a:r>
          </a:p>
          <a:p>
            <a:r>
              <a:rPr lang="en-IN" dirty="0"/>
              <a:t>A cascade involving the enzymes Raf, MEK1, ERK results in the phosphorylation of Jun, conformational change allows Jun to bind to </a:t>
            </a:r>
            <a:r>
              <a:rPr lang="en-IN" dirty="0" err="1"/>
              <a:t>Fos</a:t>
            </a:r>
            <a:r>
              <a:rPr lang="en-IN" dirty="0"/>
              <a:t> and hence AP-1 to form</a:t>
            </a:r>
          </a:p>
        </p:txBody>
      </p:sp>
    </p:spTree>
    <p:extLst>
      <p:ext uri="{BB962C8B-B14F-4D97-AF65-F5344CB8AC3E}">
        <p14:creationId xmlns:p14="http://schemas.microsoft.com/office/powerpoint/2010/main" val="2861725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00" name="Group 209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101" name="Freeform: Shape 210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2" name="Freeform: Shape 210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3" name="Freeform: Shape 210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04" name="Freeform: Shape 210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79332" y="687510"/>
            <a:ext cx="10233025" cy="5856341"/>
          </a:xfrm>
        </p:spPr>
        <p:txBody>
          <a:bodyPr>
            <a:normAutofit lnSpcReduction="10000"/>
          </a:bodyPr>
          <a:lstStyle/>
          <a:p>
            <a:pPr>
              <a:lnSpc>
                <a:spcPct val="130000"/>
              </a:lnSpc>
            </a:pPr>
            <a:r>
              <a:rPr lang="en-IN" sz="1600" dirty="0"/>
              <a:t>AP-1 then acts as transcription factor. </a:t>
            </a:r>
          </a:p>
          <a:p>
            <a:pPr>
              <a:lnSpc>
                <a:spcPct val="130000"/>
              </a:lnSpc>
            </a:pPr>
            <a:r>
              <a:rPr lang="en-IN" sz="1600" dirty="0"/>
              <a:t>Raf is activated via the second messenger DAG, SOS, and Ras. </a:t>
            </a:r>
          </a:p>
          <a:p>
            <a:pPr>
              <a:lnSpc>
                <a:spcPct val="130000"/>
              </a:lnSpc>
            </a:pPr>
            <a:r>
              <a:rPr lang="en-IN" sz="1600" dirty="0"/>
              <a:t>DAG recruits among other proteins the RAS guanyl nucleotide-releasing protein (</a:t>
            </a:r>
            <a:r>
              <a:rPr lang="en-IN" sz="1600" dirty="0" err="1"/>
              <a:t>RasGRP</a:t>
            </a:r>
            <a:r>
              <a:rPr lang="en-IN" sz="1600" dirty="0"/>
              <a:t>), a guanine nucleotide exchange factor (GEF), to the membrane. </a:t>
            </a:r>
          </a:p>
          <a:p>
            <a:pPr>
              <a:lnSpc>
                <a:spcPct val="130000"/>
              </a:lnSpc>
            </a:pPr>
            <a:r>
              <a:rPr lang="en-IN" sz="1600" dirty="0" err="1"/>
              <a:t>RasGRP</a:t>
            </a:r>
            <a:r>
              <a:rPr lang="en-IN" sz="1600" dirty="0"/>
              <a:t> activates the small GTPase Ras by exchanging Guanosine diphosphate (GDP) bound to Ras against Guanosine triphosphate (GTP).</a:t>
            </a:r>
          </a:p>
          <a:p>
            <a:pPr>
              <a:lnSpc>
                <a:spcPct val="130000"/>
              </a:lnSpc>
            </a:pPr>
            <a:r>
              <a:rPr lang="en-IN" sz="1600" dirty="0"/>
              <a:t>Ras can also be activated by the guanine nucleotide exchange factor SOS which binds to the LAT signalosome. </a:t>
            </a:r>
          </a:p>
          <a:p>
            <a:pPr>
              <a:lnSpc>
                <a:spcPct val="130000"/>
              </a:lnSpc>
            </a:pPr>
            <a:r>
              <a:rPr lang="en-IN" sz="1600" dirty="0"/>
              <a:t>Ras then initiates the MAPK cascade.</a:t>
            </a:r>
          </a:p>
          <a:p>
            <a:pPr>
              <a:lnSpc>
                <a:spcPct val="130000"/>
              </a:lnSpc>
            </a:pPr>
            <a:r>
              <a:rPr lang="en-IN" sz="1600" dirty="0"/>
              <a:t>The second MAPK cascade with MEKK1, JNKK, JNK induces protein expression of Jun. </a:t>
            </a:r>
          </a:p>
          <a:p>
            <a:pPr>
              <a:lnSpc>
                <a:spcPct val="130000"/>
              </a:lnSpc>
            </a:pPr>
            <a:r>
              <a:rPr lang="en-IN" sz="1600" dirty="0"/>
              <a:t>Another cascade, also involving MEKK1 as MAPK3, but then activating MKK3 /6 and p38 induces </a:t>
            </a:r>
            <a:r>
              <a:rPr lang="en-IN" sz="1600" dirty="0" err="1"/>
              <a:t>Fos</a:t>
            </a:r>
            <a:r>
              <a:rPr lang="en-IN" sz="1600" dirty="0"/>
              <a:t> transcription.</a:t>
            </a:r>
          </a:p>
          <a:p>
            <a:pPr>
              <a:lnSpc>
                <a:spcPct val="130000"/>
              </a:lnSpc>
            </a:pPr>
            <a:r>
              <a:rPr lang="en-IN" sz="1600" dirty="0"/>
              <a:t>Activation of MEKK1, additionally to being activated by Ras, involves Slp-76 recruiting the GEF Vav to the LAT signalosome, which then activates the GTPase </a:t>
            </a:r>
            <a:r>
              <a:rPr lang="en-IN" sz="1600" dirty="0" err="1"/>
              <a:t>Rac</a:t>
            </a:r>
            <a:r>
              <a:rPr lang="en-IN" sz="1600" dirty="0"/>
              <a:t>. </a:t>
            </a:r>
            <a:r>
              <a:rPr lang="en-IN" sz="1600" dirty="0" err="1"/>
              <a:t>Rac</a:t>
            </a:r>
            <a:r>
              <a:rPr lang="en-IN" sz="1600" dirty="0"/>
              <a:t> and Ras activate MEKK1 and thereby initiate the MAPK cascade</a:t>
            </a:r>
          </a:p>
        </p:txBody>
      </p:sp>
    </p:spTree>
    <p:extLst>
      <p:ext uri="{BB962C8B-B14F-4D97-AF65-F5344CB8AC3E}">
        <p14:creationId xmlns:p14="http://schemas.microsoft.com/office/powerpoint/2010/main" val="3608300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E525-73AA-1246-8009-8CF17ED1E401}"/>
              </a:ext>
            </a:extLst>
          </p:cNvPr>
          <p:cNvSpPr>
            <a:spLocks noGrp="1"/>
          </p:cNvSpPr>
          <p:nvPr>
            <p:ph type="title"/>
          </p:nvPr>
        </p:nvSpPr>
        <p:spPr/>
        <p:txBody>
          <a:bodyPr/>
          <a:lstStyle/>
          <a:p>
            <a:r>
              <a:rPr lang="en-US" dirty="0"/>
              <a:t>CD8 Co-Receptor</a:t>
            </a:r>
          </a:p>
        </p:txBody>
      </p:sp>
      <p:sp>
        <p:nvSpPr>
          <p:cNvPr id="3" name="Content Placeholder 2">
            <a:extLst>
              <a:ext uri="{FF2B5EF4-FFF2-40B4-BE49-F238E27FC236}">
                <a16:creationId xmlns:a16="http://schemas.microsoft.com/office/drawing/2014/main" id="{01934EB3-8F3E-3DC8-BED5-7B3C73B69F47}"/>
              </a:ext>
            </a:extLst>
          </p:cNvPr>
          <p:cNvSpPr>
            <a:spLocks noGrp="1"/>
          </p:cNvSpPr>
          <p:nvPr>
            <p:ph idx="1"/>
          </p:nvPr>
        </p:nvSpPr>
        <p:spPr/>
        <p:txBody>
          <a:bodyPr/>
          <a:lstStyle/>
          <a:p>
            <a:r>
              <a:rPr lang="en-IN" dirty="0"/>
              <a:t>The CD8 co-receptor is predominantly expressed on the surface of cytotoxic T cells, but can also be found on natural killer cells, cortical thymocytes, and dendritic cells. </a:t>
            </a:r>
          </a:p>
          <a:p>
            <a:r>
              <a:rPr lang="en-IN" dirty="0"/>
              <a:t>The CD8 molecule is a marker for cytotoxic T cell population. </a:t>
            </a:r>
          </a:p>
          <a:p>
            <a:r>
              <a:rPr lang="en-IN" dirty="0"/>
              <a:t>It is expressed in T cell lymphoblastic lymphoma and hypo-pigmented mycosis fungoides</a:t>
            </a:r>
            <a:endParaRPr lang="en-US" dirty="0"/>
          </a:p>
        </p:txBody>
      </p:sp>
    </p:spTree>
    <p:extLst>
      <p:ext uri="{BB962C8B-B14F-4D97-AF65-F5344CB8AC3E}">
        <p14:creationId xmlns:p14="http://schemas.microsoft.com/office/powerpoint/2010/main" val="98908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7806FAAF-B742-E278-1AB4-22AD0265C8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22474"/>
            <a:ext cx="10918464" cy="461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532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9F67-B889-5AA7-445B-22A20DFB4E39}"/>
              </a:ext>
            </a:extLst>
          </p:cNvPr>
          <p:cNvSpPr>
            <a:spLocks noGrp="1"/>
          </p:cNvSpPr>
          <p:nvPr>
            <p:ph type="title"/>
          </p:nvPr>
        </p:nvSpPr>
        <p:spPr/>
        <p:txBody>
          <a:bodyPr/>
          <a:lstStyle/>
          <a:p>
            <a:r>
              <a:rPr lang="en-US" dirty="0"/>
              <a:t>Structure </a:t>
            </a:r>
          </a:p>
        </p:txBody>
      </p:sp>
      <p:sp>
        <p:nvSpPr>
          <p:cNvPr id="3" name="Content Placeholder 2">
            <a:extLst>
              <a:ext uri="{FF2B5EF4-FFF2-40B4-BE49-F238E27FC236}">
                <a16:creationId xmlns:a16="http://schemas.microsoft.com/office/drawing/2014/main" id="{34236D29-0477-CC69-C8CC-39821DD3190B}"/>
              </a:ext>
            </a:extLst>
          </p:cNvPr>
          <p:cNvSpPr>
            <a:spLocks noGrp="1"/>
          </p:cNvSpPr>
          <p:nvPr>
            <p:ph idx="1"/>
          </p:nvPr>
        </p:nvSpPr>
        <p:spPr/>
        <p:txBody>
          <a:bodyPr/>
          <a:lstStyle/>
          <a:p>
            <a:r>
              <a:rPr lang="en-IN" dirty="0"/>
              <a:t>To function, CD8 forms a dimer, consisting of a pair of CD8 chains. </a:t>
            </a:r>
            <a:endParaRPr lang="en-US" dirty="0"/>
          </a:p>
          <a:p>
            <a:r>
              <a:rPr lang="en-IN" dirty="0"/>
              <a:t>The most common form of CD8 is composed of a CD8-α and CD8-β chain, both members of the immunoglobulin superfamily with an immunoglobulin variable (</a:t>
            </a:r>
            <a:r>
              <a:rPr lang="en-IN" dirty="0" err="1"/>
              <a:t>IgV</a:t>
            </a:r>
            <a:r>
              <a:rPr lang="en-IN" dirty="0"/>
              <a:t>)-like extracellular domain connected to the membrane by a thin stalk, and an intracellular tail.</a:t>
            </a:r>
            <a:endParaRPr lang="en-US" dirty="0"/>
          </a:p>
          <a:p>
            <a:r>
              <a:rPr lang="en-IN" dirty="0"/>
              <a:t>The molecular weight of each CD8 chain is about 34 </a:t>
            </a:r>
            <a:r>
              <a:rPr lang="en-IN" dirty="0" err="1"/>
              <a:t>kDa</a:t>
            </a:r>
            <a:endParaRPr lang="en-IN" dirty="0"/>
          </a:p>
          <a:p>
            <a:endParaRPr lang="en-US" dirty="0"/>
          </a:p>
        </p:txBody>
      </p:sp>
    </p:spTree>
    <p:extLst>
      <p:ext uri="{BB962C8B-B14F-4D97-AF65-F5344CB8AC3E}">
        <p14:creationId xmlns:p14="http://schemas.microsoft.com/office/powerpoint/2010/main" val="1387503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03C3-189F-6388-DDB7-36F5E32A951D}"/>
              </a:ext>
            </a:extLst>
          </p:cNvPr>
          <p:cNvSpPr>
            <a:spLocks noGrp="1"/>
          </p:cNvSpPr>
          <p:nvPr>
            <p:ph type="title"/>
          </p:nvPr>
        </p:nvSpPr>
        <p:spPr/>
        <p:txBody>
          <a:bodyPr/>
          <a:lstStyle/>
          <a:p>
            <a:r>
              <a:rPr lang="en-US" dirty="0"/>
              <a:t>Function </a:t>
            </a:r>
          </a:p>
        </p:txBody>
      </p:sp>
      <p:sp>
        <p:nvSpPr>
          <p:cNvPr id="3" name="Content Placeholder 2">
            <a:extLst>
              <a:ext uri="{FF2B5EF4-FFF2-40B4-BE49-F238E27FC236}">
                <a16:creationId xmlns:a16="http://schemas.microsoft.com/office/drawing/2014/main" id="{D2AD25B6-E942-151F-6105-79F782DF476B}"/>
              </a:ext>
            </a:extLst>
          </p:cNvPr>
          <p:cNvSpPr>
            <a:spLocks noGrp="1"/>
          </p:cNvSpPr>
          <p:nvPr>
            <p:ph idx="1"/>
          </p:nvPr>
        </p:nvSpPr>
        <p:spPr>
          <a:xfrm>
            <a:off x="1920240" y="2312276"/>
            <a:ext cx="8770571" cy="3898024"/>
          </a:xfrm>
        </p:spPr>
        <p:txBody>
          <a:bodyPr>
            <a:noAutofit/>
          </a:bodyPr>
          <a:lstStyle/>
          <a:p>
            <a:r>
              <a:rPr lang="en-IN" sz="1600" b="0" i="0" dirty="0">
                <a:solidFill>
                  <a:srgbClr val="202122"/>
                </a:solidFill>
                <a:effectLst/>
                <a:latin typeface="Arial" panose="020B0604020202020204" pitchFamily="34" charset="0"/>
              </a:rPr>
              <a:t>The extracellular </a:t>
            </a:r>
            <a:r>
              <a:rPr lang="en-IN" sz="1600" b="0" i="0" dirty="0" err="1">
                <a:solidFill>
                  <a:srgbClr val="202122"/>
                </a:solidFill>
                <a:effectLst/>
                <a:latin typeface="Arial" panose="020B0604020202020204" pitchFamily="34" charset="0"/>
              </a:rPr>
              <a:t>IgV</a:t>
            </a:r>
            <a:r>
              <a:rPr lang="en-IN" sz="1600" b="0" i="0" dirty="0">
                <a:solidFill>
                  <a:srgbClr val="202122"/>
                </a:solidFill>
                <a:effectLst/>
                <a:latin typeface="Arial" panose="020B0604020202020204" pitchFamily="34" charset="0"/>
              </a:rPr>
              <a:t>-like domain of CD8-α interacts with the α</a:t>
            </a:r>
            <a:r>
              <a:rPr lang="en-IN" sz="1600" b="0" i="0" baseline="-25000" dirty="0">
                <a:solidFill>
                  <a:srgbClr val="202122"/>
                </a:solidFill>
                <a:effectLst/>
                <a:latin typeface="Arial" panose="020B0604020202020204" pitchFamily="34" charset="0"/>
              </a:rPr>
              <a:t>3</a:t>
            </a:r>
            <a:r>
              <a:rPr lang="en-IN" sz="1600" b="0" i="0" dirty="0">
                <a:solidFill>
                  <a:srgbClr val="202122"/>
                </a:solidFill>
                <a:effectLst/>
                <a:latin typeface="Arial" panose="020B0604020202020204" pitchFamily="34" charset="0"/>
              </a:rPr>
              <a:t> portion of the Class I MHC molecule</a:t>
            </a:r>
          </a:p>
          <a:p>
            <a:r>
              <a:rPr lang="en-IN" sz="1600" dirty="0"/>
              <a:t>This affinity keeps the T cell receptor of the cytotoxic T cell and the target cell bound closely together during antigen-specific activation. Cytotoxic T cells with CD8 surface protein are called CD8+ T cells.</a:t>
            </a:r>
            <a:endParaRPr lang="en-IN" sz="1600" dirty="0">
              <a:solidFill>
                <a:srgbClr val="202122"/>
              </a:solidFill>
              <a:latin typeface="Arial" panose="020B0604020202020204" pitchFamily="34" charset="0"/>
            </a:endParaRPr>
          </a:p>
          <a:p>
            <a:r>
              <a:rPr lang="en-IN" sz="1600" dirty="0"/>
              <a:t>The main recognition site is a flexible loop at the α3 domain of an MHC molecule</a:t>
            </a:r>
            <a:endParaRPr lang="en-IN" sz="1600" dirty="0">
              <a:solidFill>
                <a:srgbClr val="202122"/>
              </a:solidFill>
              <a:latin typeface="Arial" panose="020B0604020202020204" pitchFamily="34" charset="0"/>
            </a:endParaRPr>
          </a:p>
          <a:p>
            <a:r>
              <a:rPr lang="en-IN" sz="1600" dirty="0"/>
              <a:t>The flexible α3 domain is located between residues 223 and 229 in the genome</a:t>
            </a:r>
          </a:p>
          <a:p>
            <a:r>
              <a:rPr lang="en-IN" sz="1600" dirty="0"/>
              <a:t>In addition to aiding with cytotoxic T cell antigen interactions the CD8 co-receptor also plays a role in T cell </a:t>
            </a:r>
            <a:r>
              <a:rPr lang="en-IN" sz="1600" dirty="0" err="1"/>
              <a:t>signaling</a:t>
            </a:r>
            <a:endParaRPr lang="en-US" sz="1600" dirty="0"/>
          </a:p>
        </p:txBody>
      </p:sp>
    </p:spTree>
    <p:extLst>
      <p:ext uri="{BB962C8B-B14F-4D97-AF65-F5344CB8AC3E}">
        <p14:creationId xmlns:p14="http://schemas.microsoft.com/office/powerpoint/2010/main" val="1620326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38B30043-B3D5-93D3-4B0D-52172AAFE37E}"/>
              </a:ext>
            </a:extLst>
          </p:cNvPr>
          <p:cNvSpPr>
            <a:spLocks noGrp="1"/>
          </p:cNvSpPr>
          <p:nvPr>
            <p:ph idx="1"/>
          </p:nvPr>
        </p:nvSpPr>
        <p:spPr>
          <a:xfrm>
            <a:off x="1025019" y="560388"/>
            <a:ext cx="10252581" cy="3651250"/>
          </a:xfrm>
        </p:spPr>
        <p:txBody>
          <a:bodyPr>
            <a:normAutofit/>
          </a:bodyPr>
          <a:lstStyle/>
          <a:p>
            <a:r>
              <a:rPr lang="en-IN" b="0" i="0" dirty="0">
                <a:effectLst/>
                <a:latin typeface="Arial" panose="020B0604020202020204" pitchFamily="34" charset="0"/>
              </a:rPr>
              <a:t>The cytoplasmic tails of the CD8 co-receptor interact with </a:t>
            </a:r>
            <a:r>
              <a:rPr lang="en-IN" b="0" i="0" dirty="0" err="1">
                <a:effectLst/>
                <a:latin typeface="Arial" panose="020B0604020202020204" pitchFamily="34" charset="0"/>
              </a:rPr>
              <a:t>Lck</a:t>
            </a:r>
            <a:r>
              <a:rPr lang="en-IN" b="0" i="0" dirty="0">
                <a:effectLst/>
                <a:latin typeface="Arial" panose="020B0604020202020204" pitchFamily="34" charset="0"/>
              </a:rPr>
              <a:t> (lymphocyte-specific protein tyrosine kinase). </a:t>
            </a:r>
          </a:p>
          <a:p>
            <a:r>
              <a:rPr lang="en-IN" b="0" i="0" dirty="0">
                <a:effectLst/>
                <a:latin typeface="Arial" panose="020B0604020202020204" pitchFamily="34" charset="0"/>
              </a:rPr>
              <a:t>Once the T cell receptor binds its specific antigen </a:t>
            </a:r>
            <a:r>
              <a:rPr lang="en-IN" b="0" i="0" dirty="0" err="1">
                <a:effectLst/>
                <a:latin typeface="Arial" panose="020B0604020202020204" pitchFamily="34" charset="0"/>
              </a:rPr>
              <a:t>Lck</a:t>
            </a:r>
            <a:r>
              <a:rPr lang="en-IN" b="0" i="0" dirty="0">
                <a:effectLst/>
                <a:latin typeface="Arial" panose="020B0604020202020204" pitchFamily="34" charset="0"/>
              </a:rPr>
              <a:t> phosphorylates the cytoplasmic CD3 and ζ-chains of the TCR complex which initiates a cascade of phosphorylation eventually leading to activation of transcription factors like NFAT, NF-</a:t>
            </a:r>
            <a:r>
              <a:rPr lang="en-IN" b="0" i="0" dirty="0" err="1">
                <a:effectLst/>
                <a:latin typeface="Arial" panose="020B0604020202020204" pitchFamily="34" charset="0"/>
              </a:rPr>
              <a:t>κB</a:t>
            </a:r>
            <a:r>
              <a:rPr lang="en-IN" b="0" i="0" dirty="0">
                <a:effectLst/>
                <a:latin typeface="Arial" panose="020B0604020202020204" pitchFamily="34" charset="0"/>
              </a:rPr>
              <a:t>, and AP-1 which affect the expression of certain genes.</a:t>
            </a:r>
            <a:endParaRPr lang="en-US" dirty="0"/>
          </a:p>
        </p:txBody>
      </p:sp>
    </p:spTree>
    <p:extLst>
      <p:ext uri="{BB962C8B-B14F-4D97-AF65-F5344CB8AC3E}">
        <p14:creationId xmlns:p14="http://schemas.microsoft.com/office/powerpoint/2010/main" val="168934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B12-6D7A-8D7C-40DF-AF9DAB243C82}"/>
              </a:ext>
            </a:extLst>
          </p:cNvPr>
          <p:cNvSpPr>
            <a:spLocks noGrp="1"/>
          </p:cNvSpPr>
          <p:nvPr>
            <p:ph type="title"/>
          </p:nvPr>
        </p:nvSpPr>
        <p:spPr/>
        <p:txBody>
          <a:bodyPr/>
          <a:lstStyle/>
          <a:p>
            <a:r>
              <a:rPr lang="en-US" dirty="0"/>
              <a:t>CD4</a:t>
            </a:r>
          </a:p>
        </p:txBody>
      </p:sp>
      <p:sp>
        <p:nvSpPr>
          <p:cNvPr id="3" name="Content Placeholder 2">
            <a:extLst>
              <a:ext uri="{FF2B5EF4-FFF2-40B4-BE49-F238E27FC236}">
                <a16:creationId xmlns:a16="http://schemas.microsoft.com/office/drawing/2014/main" id="{B2D588DE-FB01-C28D-E308-CD1242431198}"/>
              </a:ext>
            </a:extLst>
          </p:cNvPr>
          <p:cNvSpPr>
            <a:spLocks noGrp="1"/>
          </p:cNvSpPr>
          <p:nvPr>
            <p:ph idx="1"/>
          </p:nvPr>
        </p:nvSpPr>
        <p:spPr/>
        <p:txBody>
          <a:bodyPr/>
          <a:lstStyle/>
          <a:p>
            <a:r>
              <a:rPr lang="en-IN" dirty="0"/>
              <a:t>In molecular biology, CD4 (cluster of differentiation 4) is a glycoprotein that serves as a co-receptor for the T-cell receptor (TCR). </a:t>
            </a:r>
          </a:p>
          <a:p>
            <a:r>
              <a:rPr lang="en-IN" dirty="0"/>
              <a:t>CD4 is found on the surface of immune cells such as T helper cells, monocytes, macrophages, and dendritic cells. </a:t>
            </a:r>
          </a:p>
          <a:p>
            <a:r>
              <a:rPr lang="en-IN" dirty="0"/>
              <a:t> originally known as leu-3 and T4 (after the OKT4 monoclonal antibody that reacted with it) before being named CD4 in 1984</a:t>
            </a:r>
          </a:p>
          <a:p>
            <a:r>
              <a:rPr lang="en-IN" dirty="0"/>
              <a:t>CD4 protein is encoded by the CD4 gene</a:t>
            </a:r>
            <a:endParaRPr lang="en-US" dirty="0"/>
          </a:p>
        </p:txBody>
      </p:sp>
    </p:spTree>
    <p:extLst>
      <p:ext uri="{BB962C8B-B14F-4D97-AF65-F5344CB8AC3E}">
        <p14:creationId xmlns:p14="http://schemas.microsoft.com/office/powerpoint/2010/main" val="370193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9AEF-680C-3F1D-B834-BADC1CC32C2A}"/>
              </a:ext>
            </a:extLst>
          </p:cNvPr>
          <p:cNvSpPr>
            <a:spLocks noGrp="1"/>
          </p:cNvSpPr>
          <p:nvPr>
            <p:ph type="title"/>
          </p:nvPr>
        </p:nvSpPr>
        <p:spPr/>
        <p:txBody>
          <a:bodyPr/>
          <a:lstStyle/>
          <a:p>
            <a:endParaRPr lang="en-US"/>
          </a:p>
        </p:txBody>
      </p:sp>
      <p:graphicFrame>
        <p:nvGraphicFramePr>
          <p:cNvPr id="10" name="Table 10">
            <a:extLst>
              <a:ext uri="{FF2B5EF4-FFF2-40B4-BE49-F238E27FC236}">
                <a16:creationId xmlns:a16="http://schemas.microsoft.com/office/drawing/2014/main" id="{D5F4C8F2-6D78-47A0-14D6-D6B571DD5527}"/>
              </a:ext>
            </a:extLst>
          </p:cNvPr>
          <p:cNvGraphicFramePr>
            <a:graphicFrameLocks noGrp="1"/>
          </p:cNvGraphicFramePr>
          <p:nvPr>
            <p:ph idx="1"/>
            <p:extLst>
              <p:ext uri="{D42A27DB-BD31-4B8C-83A1-F6EECF244321}">
                <p14:modId xmlns:p14="http://schemas.microsoft.com/office/powerpoint/2010/main" val="1196527444"/>
              </p:ext>
            </p:extLst>
          </p:nvPr>
        </p:nvGraphicFramePr>
        <p:xfrm>
          <a:off x="265112" y="442220"/>
          <a:ext cx="11661776" cy="6217920"/>
        </p:xfrm>
        <a:graphic>
          <a:graphicData uri="http://schemas.openxmlformats.org/drawingml/2006/table">
            <a:tbl>
              <a:tblPr firstRow="1" bandRow="1">
                <a:tableStyleId>{5C22544A-7EE6-4342-B048-85BDC9FD1C3A}</a:tableStyleId>
              </a:tblPr>
              <a:tblGrid>
                <a:gridCol w="1665968">
                  <a:extLst>
                    <a:ext uri="{9D8B030D-6E8A-4147-A177-3AD203B41FA5}">
                      <a16:colId xmlns:a16="http://schemas.microsoft.com/office/drawing/2014/main" val="39153273"/>
                    </a:ext>
                  </a:extLst>
                </a:gridCol>
                <a:gridCol w="1665968">
                  <a:extLst>
                    <a:ext uri="{9D8B030D-6E8A-4147-A177-3AD203B41FA5}">
                      <a16:colId xmlns:a16="http://schemas.microsoft.com/office/drawing/2014/main" val="2584610628"/>
                    </a:ext>
                  </a:extLst>
                </a:gridCol>
                <a:gridCol w="1335314">
                  <a:extLst>
                    <a:ext uri="{9D8B030D-6E8A-4147-A177-3AD203B41FA5}">
                      <a16:colId xmlns:a16="http://schemas.microsoft.com/office/drawing/2014/main" val="421413922"/>
                    </a:ext>
                  </a:extLst>
                </a:gridCol>
                <a:gridCol w="1543050">
                  <a:extLst>
                    <a:ext uri="{9D8B030D-6E8A-4147-A177-3AD203B41FA5}">
                      <a16:colId xmlns:a16="http://schemas.microsoft.com/office/drawing/2014/main" val="3699502023"/>
                    </a:ext>
                  </a:extLst>
                </a:gridCol>
                <a:gridCol w="2119540">
                  <a:extLst>
                    <a:ext uri="{9D8B030D-6E8A-4147-A177-3AD203B41FA5}">
                      <a16:colId xmlns:a16="http://schemas.microsoft.com/office/drawing/2014/main" val="1849559580"/>
                    </a:ext>
                  </a:extLst>
                </a:gridCol>
                <a:gridCol w="1665968">
                  <a:extLst>
                    <a:ext uri="{9D8B030D-6E8A-4147-A177-3AD203B41FA5}">
                      <a16:colId xmlns:a16="http://schemas.microsoft.com/office/drawing/2014/main" val="3158792842"/>
                    </a:ext>
                  </a:extLst>
                </a:gridCol>
                <a:gridCol w="1665968">
                  <a:extLst>
                    <a:ext uri="{9D8B030D-6E8A-4147-A177-3AD203B41FA5}">
                      <a16:colId xmlns:a16="http://schemas.microsoft.com/office/drawing/2014/main" val="3012788056"/>
                    </a:ext>
                  </a:extLst>
                </a:gridCol>
              </a:tblGrid>
              <a:tr h="370840">
                <a:tc>
                  <a:txBody>
                    <a:bodyPr/>
                    <a:lstStyle/>
                    <a:p>
                      <a:endParaRPr lang="en-US" sz="1600"/>
                    </a:p>
                  </a:txBody>
                  <a:tcPr/>
                </a:tc>
                <a:tc>
                  <a:txBody>
                    <a:bodyPr/>
                    <a:lstStyle/>
                    <a:p>
                      <a:r>
                        <a:rPr lang="en-IN" sz="1600" dirty="0">
                          <a:effectLst/>
                        </a:rPr>
                        <a:t>Type</a:t>
                      </a:r>
                    </a:p>
                  </a:txBody>
                  <a:tcPr anchor="ctr"/>
                </a:tc>
                <a:tc>
                  <a:txBody>
                    <a:bodyPr/>
                    <a:lstStyle/>
                    <a:p>
                      <a:r>
                        <a:rPr lang="en-IN" sz="1600">
                          <a:effectLst/>
                        </a:rPr>
                        <a:t>Stimulus cytokines</a:t>
                      </a:r>
                    </a:p>
                  </a:txBody>
                  <a:tcPr anchor="ctr"/>
                </a:tc>
                <a:tc>
                  <a:txBody>
                    <a:bodyPr/>
                    <a:lstStyle/>
                    <a:p>
                      <a:r>
                        <a:rPr lang="en-IN" sz="1600" dirty="0">
                          <a:effectLst/>
                        </a:rPr>
                        <a:t>Transcription factor</a:t>
                      </a:r>
                    </a:p>
                  </a:txBody>
                  <a:tcPr anchor="ctr"/>
                </a:tc>
                <a:tc>
                  <a:txBody>
                    <a:bodyPr/>
                    <a:lstStyle/>
                    <a:p>
                      <a:r>
                        <a:rPr lang="en-IN" sz="1600">
                          <a:effectLst/>
                        </a:rPr>
                        <a:t>Function</a:t>
                      </a:r>
                    </a:p>
                  </a:txBody>
                  <a:tcPr anchor="ctr"/>
                </a:tc>
                <a:tc>
                  <a:txBody>
                    <a:bodyPr/>
                    <a:lstStyle/>
                    <a:p>
                      <a:r>
                        <a:rPr lang="en-IN" sz="1600">
                          <a:effectLst/>
                        </a:rPr>
                        <a:t>Effector molecules</a:t>
                      </a:r>
                    </a:p>
                  </a:txBody>
                  <a:tcPr anchor="ctr"/>
                </a:tc>
                <a:tc>
                  <a:txBody>
                    <a:bodyPr/>
                    <a:lstStyle/>
                    <a:p>
                      <a:r>
                        <a:rPr lang="en-IN" sz="1600" dirty="0">
                          <a:effectLst/>
                        </a:rPr>
                        <a:t>Target organisms</a:t>
                      </a:r>
                    </a:p>
                  </a:txBody>
                  <a:tcPr anchor="ctr"/>
                </a:tc>
                <a:extLst>
                  <a:ext uri="{0D108BD9-81ED-4DB2-BD59-A6C34878D82A}">
                    <a16:rowId xmlns:a16="http://schemas.microsoft.com/office/drawing/2014/main" val="3851570530"/>
                  </a:ext>
                </a:extLst>
              </a:tr>
              <a:tr h="370840">
                <a:tc>
                  <a:txBody>
                    <a:bodyPr/>
                    <a:lstStyle/>
                    <a:p>
                      <a:pPr algn="ctr"/>
                      <a:r>
                        <a:rPr lang="en-IN" sz="1600" b="0" i="0" kern="1200" dirty="0">
                          <a:solidFill>
                            <a:schemeClr val="dk1"/>
                          </a:solidFill>
                          <a:effectLst/>
                          <a:latin typeface="+mn-lt"/>
                          <a:ea typeface="+mn-ea"/>
                          <a:cs typeface="+mn-cs"/>
                        </a:rPr>
                        <a:t>CD8</a:t>
                      </a:r>
                      <a:endParaRPr lang="en-US" sz="1600" dirty="0"/>
                    </a:p>
                  </a:txBody>
                  <a:tcPr anchor="ctr"/>
                </a:tc>
                <a:tc>
                  <a:txBody>
                    <a:bodyPr/>
                    <a:lstStyle/>
                    <a:p>
                      <a:r>
                        <a:rPr lang="en-IN" sz="1600" dirty="0">
                          <a:effectLst/>
                        </a:rPr>
                        <a:t>Cytotoxic T cells</a:t>
                      </a:r>
                    </a:p>
                  </a:txBody>
                  <a:tcPr anchor="ctr"/>
                </a:tc>
                <a:tc>
                  <a:txBody>
                    <a:bodyPr/>
                    <a:lstStyle/>
                    <a:p>
                      <a:r>
                        <a:rPr lang="en-IN" sz="1600">
                          <a:effectLst/>
                        </a:rPr>
                        <a:t>IL-12IL-18</a:t>
                      </a:r>
                    </a:p>
                  </a:txBody>
                  <a:tcPr anchor="ctr"/>
                </a:tc>
                <a:tc>
                  <a:txBody>
                    <a:bodyPr/>
                    <a:lstStyle/>
                    <a:p>
                      <a:r>
                        <a:rPr lang="en-IN" sz="1600">
                          <a:effectLst/>
                        </a:rPr>
                        <a:t>T-betBlimp1</a:t>
                      </a:r>
                    </a:p>
                  </a:txBody>
                  <a:tcPr anchor="ctr"/>
                </a:tc>
                <a:tc>
                  <a:txBody>
                    <a:bodyPr/>
                    <a:lstStyle/>
                    <a:p>
                      <a:r>
                        <a:rPr lang="en-IN" sz="1600">
                          <a:effectLst/>
                        </a:rPr>
                        <a:t>Kills virus-infected cells.</a:t>
                      </a:r>
                    </a:p>
                  </a:txBody>
                  <a:tcPr anchor="ctr"/>
                </a:tc>
                <a:tc>
                  <a:txBody>
                    <a:bodyPr/>
                    <a:lstStyle/>
                    <a:p>
                      <a:r>
                        <a:rPr lang="en-IN" sz="1600">
                          <a:effectLst/>
                        </a:rPr>
                        <a:t>GranzymePerforin</a:t>
                      </a:r>
                    </a:p>
                    <a:p>
                      <a:r>
                        <a:rPr lang="en-IN" sz="1600">
                          <a:effectLst/>
                        </a:rPr>
                        <a:t>TNF-</a:t>
                      </a:r>
                      <a:r>
                        <a:rPr lang="el-GR" sz="1600">
                          <a:effectLst/>
                        </a:rPr>
                        <a:t>α</a:t>
                      </a:r>
                    </a:p>
                    <a:p>
                      <a:r>
                        <a:rPr lang="en-IN" sz="1600">
                          <a:effectLst/>
                        </a:rPr>
                        <a:t>Fas ligand</a:t>
                      </a:r>
                    </a:p>
                  </a:txBody>
                  <a:tcPr anchor="ctr"/>
                </a:tc>
                <a:tc>
                  <a:txBody>
                    <a:bodyPr/>
                    <a:lstStyle/>
                    <a:p>
                      <a:r>
                        <a:rPr lang="en-IN" sz="1600" dirty="0">
                          <a:effectLst/>
                        </a:rPr>
                        <a:t>Viruses</a:t>
                      </a:r>
                    </a:p>
                  </a:txBody>
                  <a:tcPr anchor="ctr"/>
                </a:tc>
                <a:extLst>
                  <a:ext uri="{0D108BD9-81ED-4DB2-BD59-A6C34878D82A}">
                    <a16:rowId xmlns:a16="http://schemas.microsoft.com/office/drawing/2014/main" val="1959423366"/>
                  </a:ext>
                </a:extLst>
              </a:tr>
              <a:tr h="370840">
                <a:tc rowSpan="2">
                  <a:txBody>
                    <a:bodyPr/>
                    <a:lstStyle/>
                    <a:p>
                      <a:pPr algn="ctr"/>
                      <a:r>
                        <a:rPr lang="en-IN" sz="1600" b="0" i="0" kern="1200" dirty="0">
                          <a:solidFill>
                            <a:schemeClr val="dk1"/>
                          </a:solidFill>
                          <a:effectLst/>
                          <a:latin typeface="+mn-lt"/>
                          <a:ea typeface="+mn-ea"/>
                          <a:cs typeface="+mn-cs"/>
                        </a:rPr>
                        <a:t>CD4</a:t>
                      </a:r>
                      <a:endParaRPr lang="en-US" sz="1600" dirty="0"/>
                    </a:p>
                  </a:txBody>
                  <a:tcPr anchor="ctr"/>
                </a:tc>
                <a:tc>
                  <a:txBody>
                    <a:bodyPr/>
                    <a:lstStyle/>
                    <a:p>
                      <a:r>
                        <a:rPr lang="en-IN">
                          <a:effectLst/>
                        </a:rPr>
                        <a:t>T</a:t>
                      </a:r>
                      <a:r>
                        <a:rPr lang="en-IN" baseline="-25000">
                          <a:effectLst/>
                        </a:rPr>
                        <a:t>H</a:t>
                      </a:r>
                      <a:r>
                        <a:rPr lang="en-IN">
                          <a:effectLst/>
                        </a:rPr>
                        <a:t>1 cells</a:t>
                      </a:r>
                    </a:p>
                  </a:txBody>
                  <a:tcPr anchor="ctr"/>
                </a:tc>
                <a:tc>
                  <a:txBody>
                    <a:bodyPr/>
                    <a:lstStyle/>
                    <a:p>
                      <a:r>
                        <a:rPr lang="en-IN">
                          <a:effectLst/>
                        </a:rPr>
                        <a:t>IL-12IFN-</a:t>
                      </a:r>
                      <a:r>
                        <a:rPr lang="el-GR">
                          <a:effectLst/>
                        </a:rPr>
                        <a:t>γ</a:t>
                      </a:r>
                    </a:p>
                    <a:p>
                      <a:r>
                        <a:rPr lang="en-IN">
                          <a:effectLst/>
                        </a:rPr>
                        <a:t>IL-2</a:t>
                      </a:r>
                    </a:p>
                  </a:txBody>
                  <a:tcPr anchor="ctr"/>
                </a:tc>
                <a:tc>
                  <a:txBody>
                    <a:bodyPr/>
                    <a:lstStyle/>
                    <a:p>
                      <a:r>
                        <a:rPr lang="en-IN">
                          <a:effectLst/>
                        </a:rPr>
                        <a:t>T-bet</a:t>
                      </a:r>
                    </a:p>
                  </a:txBody>
                  <a:tcPr anchor="ctr"/>
                </a:tc>
                <a:tc>
                  <a:txBody>
                    <a:bodyPr/>
                    <a:lstStyle/>
                    <a:p>
                      <a:r>
                        <a:rPr lang="en-IN">
                          <a:effectLst/>
                        </a:rPr>
                        <a:t>Activates macrophages. </a:t>
                      </a:r>
                    </a:p>
                    <a:p>
                      <a:r>
                        <a:rPr lang="en-IN">
                          <a:effectLst/>
                        </a:rPr>
                        <a:t>Helps cytotoxic T-cells.</a:t>
                      </a:r>
                    </a:p>
                    <a:p>
                      <a:r>
                        <a:rPr lang="en-IN">
                          <a:effectLst/>
                        </a:rPr>
                        <a:t> </a:t>
                      </a:r>
                    </a:p>
                    <a:p>
                      <a:r>
                        <a:rPr lang="en-IN">
                          <a:effectLst/>
                        </a:rPr>
                        <a:t>Provides B-cell help for antibody production</a:t>
                      </a:r>
                    </a:p>
                  </a:txBody>
                  <a:tcPr anchor="ctr"/>
                </a:tc>
                <a:tc>
                  <a:txBody>
                    <a:bodyPr/>
                    <a:lstStyle/>
                    <a:p>
                      <a:r>
                        <a:rPr lang="en-IN">
                          <a:effectLst/>
                        </a:rPr>
                        <a:t>IL-12IFN-</a:t>
                      </a:r>
                      <a:r>
                        <a:rPr lang="el-GR">
                          <a:effectLst/>
                        </a:rPr>
                        <a:t>γ</a:t>
                      </a:r>
                    </a:p>
                    <a:p>
                      <a:r>
                        <a:rPr lang="en-IN">
                          <a:effectLst/>
                        </a:rPr>
                        <a:t>IL-2</a:t>
                      </a:r>
                    </a:p>
                  </a:txBody>
                  <a:tcPr anchor="ctr"/>
                </a:tc>
                <a:tc>
                  <a:txBody>
                    <a:bodyPr/>
                    <a:lstStyle/>
                    <a:p>
                      <a:r>
                        <a:rPr lang="en-IN" dirty="0">
                          <a:effectLst/>
                        </a:rPr>
                        <a:t>Intracellular (mycobacteria, listeria, leishmania) and extracellular </a:t>
                      </a:r>
                      <a:r>
                        <a:rPr lang="en-IN" dirty="0" err="1">
                          <a:effectLst/>
                        </a:rPr>
                        <a:t>bacteria.Fungi</a:t>
                      </a:r>
                      <a:r>
                        <a:rPr lang="en-IN" dirty="0">
                          <a:effectLst/>
                        </a:rPr>
                        <a:t>.</a:t>
                      </a:r>
                    </a:p>
                  </a:txBody>
                  <a:tcPr anchor="ctr"/>
                </a:tc>
                <a:extLst>
                  <a:ext uri="{0D108BD9-81ED-4DB2-BD59-A6C34878D82A}">
                    <a16:rowId xmlns:a16="http://schemas.microsoft.com/office/drawing/2014/main" val="2438204517"/>
                  </a:ext>
                </a:extLst>
              </a:tr>
              <a:tr h="370840">
                <a:tc vMerge="1">
                  <a:txBody>
                    <a:bodyPr/>
                    <a:lstStyle/>
                    <a:p>
                      <a:endParaRPr lang="en-US" dirty="0"/>
                    </a:p>
                  </a:txBody>
                  <a:tcPr/>
                </a:tc>
                <a:tc>
                  <a:txBody>
                    <a:bodyPr/>
                    <a:lstStyle/>
                    <a:p>
                      <a:r>
                        <a:rPr lang="en-IN">
                          <a:effectLst/>
                        </a:rPr>
                        <a:t>T</a:t>
                      </a:r>
                      <a:r>
                        <a:rPr lang="en-IN" baseline="-25000">
                          <a:effectLst/>
                        </a:rPr>
                        <a:t>H</a:t>
                      </a:r>
                      <a:r>
                        <a:rPr lang="en-IN">
                          <a:effectLst/>
                        </a:rPr>
                        <a:t>2 cells</a:t>
                      </a:r>
                    </a:p>
                  </a:txBody>
                  <a:tcPr anchor="ctr"/>
                </a:tc>
                <a:tc>
                  <a:txBody>
                    <a:bodyPr/>
                    <a:lstStyle/>
                    <a:p>
                      <a:r>
                        <a:rPr lang="en-IN">
                          <a:effectLst/>
                        </a:rPr>
                        <a:t>IL-4</a:t>
                      </a:r>
                    </a:p>
                  </a:txBody>
                  <a:tcPr anchor="ctr"/>
                </a:tc>
                <a:tc>
                  <a:txBody>
                    <a:bodyPr/>
                    <a:lstStyle/>
                    <a:p>
                      <a:r>
                        <a:rPr lang="en-IN">
                          <a:effectLst/>
                        </a:rPr>
                        <a:t>GATA3STAT6</a:t>
                      </a:r>
                    </a:p>
                  </a:txBody>
                  <a:tcPr anchor="ctr"/>
                </a:tc>
                <a:tc>
                  <a:txBody>
                    <a:bodyPr/>
                    <a:lstStyle/>
                    <a:p>
                      <a:r>
                        <a:rPr lang="en-IN">
                          <a:effectLst/>
                        </a:rPr>
                        <a:t>Provide help to B cells for antibody production-  especially IgE antibodies. </a:t>
                      </a:r>
                    </a:p>
                    <a:p>
                      <a:r>
                        <a:rPr lang="en-IN">
                          <a:effectLst/>
                        </a:rPr>
                        <a:t>Activates eosinophils and mast cells.</a:t>
                      </a:r>
                    </a:p>
                  </a:txBody>
                  <a:tcPr anchor="ctr"/>
                </a:tc>
                <a:tc>
                  <a:txBody>
                    <a:bodyPr/>
                    <a:lstStyle/>
                    <a:p>
                      <a:r>
                        <a:rPr lang="en-IN">
                          <a:effectLst/>
                        </a:rPr>
                        <a:t>IL-4IL-5</a:t>
                      </a:r>
                    </a:p>
                    <a:p>
                      <a:r>
                        <a:rPr lang="en-IN">
                          <a:effectLst/>
                        </a:rPr>
                        <a:t>IL-13</a:t>
                      </a:r>
                    </a:p>
                  </a:txBody>
                  <a:tcPr anchor="ctr"/>
                </a:tc>
                <a:tc>
                  <a:txBody>
                    <a:bodyPr/>
                    <a:lstStyle/>
                    <a:p>
                      <a:r>
                        <a:rPr lang="en-IN" dirty="0" err="1">
                          <a:effectLst/>
                        </a:rPr>
                        <a:t>HelminthExtracellular</a:t>
                      </a:r>
                      <a:r>
                        <a:rPr lang="en-IN" dirty="0">
                          <a:effectLst/>
                        </a:rPr>
                        <a:t> Parasites</a:t>
                      </a:r>
                    </a:p>
                    <a:p>
                      <a:r>
                        <a:rPr lang="en-IN" dirty="0">
                          <a:effectLst/>
                        </a:rPr>
                        <a:t> </a:t>
                      </a:r>
                    </a:p>
                  </a:txBody>
                  <a:tcPr anchor="ctr"/>
                </a:tc>
                <a:extLst>
                  <a:ext uri="{0D108BD9-81ED-4DB2-BD59-A6C34878D82A}">
                    <a16:rowId xmlns:a16="http://schemas.microsoft.com/office/drawing/2014/main" val="3695607401"/>
                  </a:ext>
                </a:extLst>
              </a:tr>
            </a:tbl>
          </a:graphicData>
        </a:graphic>
      </p:graphicFrame>
    </p:spTree>
    <p:extLst>
      <p:ext uri="{BB962C8B-B14F-4D97-AF65-F5344CB8AC3E}">
        <p14:creationId xmlns:p14="http://schemas.microsoft.com/office/powerpoint/2010/main" val="936523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C7DA0520-0630-C2DD-9518-58840B2DA45B}"/>
              </a:ext>
            </a:extLst>
          </p:cNvPr>
          <p:cNvSpPr>
            <a:spLocks noGrp="1"/>
          </p:cNvSpPr>
          <p:nvPr>
            <p:ph idx="1"/>
          </p:nvPr>
        </p:nvSpPr>
        <p:spPr>
          <a:xfrm>
            <a:off x="922533" y="750888"/>
            <a:ext cx="10126467" cy="5440362"/>
          </a:xfrm>
        </p:spPr>
        <p:txBody>
          <a:bodyPr>
            <a:normAutofit/>
          </a:bodyPr>
          <a:lstStyle/>
          <a:p>
            <a:r>
              <a:rPr lang="en-IN" dirty="0"/>
              <a:t>CD4+ T helper cells are white blood cells that are an essential part of the human immune system. </a:t>
            </a:r>
          </a:p>
          <a:p>
            <a:r>
              <a:rPr lang="en-IN" dirty="0"/>
              <a:t>They are often referred to as CD4 cells, T-helper cells or T4 cells. </a:t>
            </a:r>
          </a:p>
          <a:p>
            <a:r>
              <a:rPr lang="en-IN" dirty="0"/>
              <a:t>They are called helper cells because one of their main roles is to send signals to other types of immune cells, including CD8 killer cells, which then destroy the infectious particle.</a:t>
            </a:r>
          </a:p>
          <a:p>
            <a:r>
              <a:rPr lang="en-IN" dirty="0"/>
              <a:t>If CD4 cells become depleted, for example in untreated HIV infection, or following immune suppression prior to a transplant, the body is left vulnerable to a wide range of infections that it would otherwise have been able to fight.</a:t>
            </a:r>
            <a:endParaRPr lang="en-US" dirty="0"/>
          </a:p>
        </p:txBody>
      </p:sp>
    </p:spTree>
    <p:extLst>
      <p:ext uri="{BB962C8B-B14F-4D97-AF65-F5344CB8AC3E}">
        <p14:creationId xmlns:p14="http://schemas.microsoft.com/office/powerpoint/2010/main" val="3628528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6D16-EFC7-5890-A252-A1DB1442328D}"/>
              </a:ext>
            </a:extLst>
          </p:cNvPr>
          <p:cNvSpPr>
            <a:spLocks noGrp="1"/>
          </p:cNvSpPr>
          <p:nvPr>
            <p:ph type="title"/>
          </p:nvPr>
        </p:nvSpPr>
        <p:spPr/>
        <p:txBody>
          <a:bodyPr/>
          <a:lstStyle/>
          <a:p>
            <a:r>
              <a:rPr lang="en-US" dirty="0"/>
              <a:t>Structure </a:t>
            </a:r>
          </a:p>
        </p:txBody>
      </p:sp>
      <p:sp>
        <p:nvSpPr>
          <p:cNvPr id="3" name="Content Placeholder 2">
            <a:extLst>
              <a:ext uri="{FF2B5EF4-FFF2-40B4-BE49-F238E27FC236}">
                <a16:creationId xmlns:a16="http://schemas.microsoft.com/office/drawing/2014/main" id="{4F62773C-52E2-D25D-1F1B-1CDE000A9669}"/>
              </a:ext>
            </a:extLst>
          </p:cNvPr>
          <p:cNvSpPr>
            <a:spLocks noGrp="1"/>
          </p:cNvSpPr>
          <p:nvPr>
            <p:ph idx="1"/>
          </p:nvPr>
        </p:nvSpPr>
        <p:spPr/>
        <p:txBody>
          <a:bodyPr>
            <a:noAutofit/>
          </a:bodyPr>
          <a:lstStyle/>
          <a:p>
            <a:r>
              <a:rPr lang="en-IN" sz="1600" dirty="0"/>
              <a:t>CD4 is a member of the immunoglobulin superfamily.</a:t>
            </a:r>
          </a:p>
          <a:p>
            <a:r>
              <a:rPr lang="en-IN" sz="1600" dirty="0"/>
              <a:t>It has four immunoglobulin domains (D1 to D4) that are exposed on the extracellular surface of the cell:</a:t>
            </a:r>
          </a:p>
          <a:p>
            <a:r>
              <a:rPr lang="en-IN" sz="1600" dirty="0"/>
              <a:t>D1 and D3 resemble immunoglobulin variable (</a:t>
            </a:r>
            <a:r>
              <a:rPr lang="en-IN" sz="1600" dirty="0" err="1"/>
              <a:t>IgV</a:t>
            </a:r>
            <a:r>
              <a:rPr lang="en-IN" sz="1600" dirty="0"/>
              <a:t>) domains.</a:t>
            </a:r>
          </a:p>
          <a:p>
            <a:r>
              <a:rPr lang="en-IN" sz="1600" dirty="0"/>
              <a:t>D2 and D4 resemble immunoglobulin constant (</a:t>
            </a:r>
            <a:r>
              <a:rPr lang="en-IN" sz="1600" dirty="0" err="1"/>
              <a:t>IgC</a:t>
            </a:r>
            <a:r>
              <a:rPr lang="en-IN" sz="1600" dirty="0"/>
              <a:t>) domains.</a:t>
            </a:r>
          </a:p>
          <a:p>
            <a:r>
              <a:rPr lang="en-IN" sz="1600" dirty="0"/>
              <a:t>The immunoglobulin variable (</a:t>
            </a:r>
            <a:r>
              <a:rPr lang="en-IN" sz="1600" dirty="0" err="1"/>
              <a:t>IgV</a:t>
            </a:r>
            <a:r>
              <a:rPr lang="en-IN" sz="1600" dirty="0"/>
              <a:t>) domain of D1 adopts an immunoglobulin-like β-sandwich fold with seven β-strands in 2 β-sheets</a:t>
            </a:r>
          </a:p>
        </p:txBody>
      </p:sp>
    </p:spTree>
    <p:extLst>
      <p:ext uri="{BB962C8B-B14F-4D97-AF65-F5344CB8AC3E}">
        <p14:creationId xmlns:p14="http://schemas.microsoft.com/office/powerpoint/2010/main" val="548167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12D9FEA7-405C-7468-B9EF-52F8E7869CB1}"/>
              </a:ext>
            </a:extLst>
          </p:cNvPr>
          <p:cNvSpPr>
            <a:spLocks noGrp="1"/>
          </p:cNvSpPr>
          <p:nvPr>
            <p:ph idx="1"/>
          </p:nvPr>
        </p:nvSpPr>
        <p:spPr>
          <a:xfrm>
            <a:off x="922533" y="750888"/>
            <a:ext cx="10438361" cy="3651250"/>
          </a:xfrm>
        </p:spPr>
        <p:txBody>
          <a:bodyPr>
            <a:normAutofit/>
          </a:bodyPr>
          <a:lstStyle/>
          <a:p>
            <a:pPr>
              <a:lnSpc>
                <a:spcPct val="130000"/>
              </a:lnSpc>
            </a:pPr>
            <a:r>
              <a:rPr lang="en-IN" sz="1500" dirty="0"/>
              <a:t>CD4 interacts with the β2-domain of MHC class II molecules through its D1 domain. </a:t>
            </a:r>
          </a:p>
          <a:p>
            <a:pPr>
              <a:lnSpc>
                <a:spcPct val="130000"/>
              </a:lnSpc>
            </a:pPr>
            <a:r>
              <a:rPr lang="en-IN" sz="1500" dirty="0"/>
              <a:t>T cells displaying CD4 molecules (and not CD8) on their surface, therefore, are specific for antigens presented by MHC II and not by MHC class I (they are MHC class II-restricted). MHC class I contains Beta-2 </a:t>
            </a:r>
            <a:r>
              <a:rPr lang="en-IN" sz="1500" dirty="0" err="1"/>
              <a:t>microglobulin</a:t>
            </a:r>
            <a:r>
              <a:rPr lang="en-IN" sz="1500" dirty="0"/>
              <a:t>.</a:t>
            </a:r>
          </a:p>
          <a:p>
            <a:pPr>
              <a:lnSpc>
                <a:spcPct val="130000"/>
              </a:lnSpc>
            </a:pPr>
            <a:r>
              <a:rPr lang="en-IN" sz="1500" dirty="0"/>
              <a:t>The short cytoplasmic/intracellular tail (C) of CD4 contains a special sequence of amino acids that allow it to recruit and interact with the tyrosine kinase </a:t>
            </a:r>
            <a:r>
              <a:rPr lang="en-IN" sz="1500" dirty="0" err="1"/>
              <a:t>Lck</a:t>
            </a:r>
            <a:r>
              <a:rPr lang="en-IN" sz="1500" dirty="0"/>
              <a:t>.</a:t>
            </a:r>
            <a:endParaRPr lang="en-US" sz="1500" dirty="0"/>
          </a:p>
          <a:p>
            <a:pPr>
              <a:lnSpc>
                <a:spcPct val="130000"/>
              </a:lnSpc>
            </a:pPr>
            <a:endParaRPr lang="en-US" sz="1500" dirty="0"/>
          </a:p>
        </p:txBody>
      </p:sp>
    </p:spTree>
    <p:extLst>
      <p:ext uri="{BB962C8B-B14F-4D97-AF65-F5344CB8AC3E}">
        <p14:creationId xmlns:p14="http://schemas.microsoft.com/office/powerpoint/2010/main" val="95010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9409-A1E7-DC2C-3D33-99CE81E36C0E}"/>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C7F60899-01F9-56F4-A8E8-DE25E4CA2A88}"/>
              </a:ext>
            </a:extLst>
          </p:cNvPr>
          <p:cNvSpPr>
            <a:spLocks noGrp="1"/>
          </p:cNvSpPr>
          <p:nvPr>
            <p:ph idx="1"/>
          </p:nvPr>
        </p:nvSpPr>
        <p:spPr/>
        <p:txBody>
          <a:bodyPr>
            <a:normAutofit fontScale="92500" lnSpcReduction="20000"/>
          </a:bodyPr>
          <a:lstStyle/>
          <a:p>
            <a:r>
              <a:rPr lang="en-IN" dirty="0"/>
              <a:t>CD4 is a co-receptor of the T cell receptor (TCR) and assists the latter in communicating with antigen-presenting cells. </a:t>
            </a:r>
          </a:p>
          <a:p>
            <a:r>
              <a:rPr lang="en-IN" dirty="0"/>
              <a:t>The TCR complex and CD4 bind to distinct regions of the antigen-presenting MHC class II molecule. </a:t>
            </a:r>
          </a:p>
          <a:p>
            <a:r>
              <a:rPr lang="en-IN" dirty="0"/>
              <a:t>The extracellular D1 domain of CD4 binds to the β2 region of MHC class II. The resulting close proximity between the TCR complex and CD4 allows the tyrosine kinase </a:t>
            </a:r>
            <a:r>
              <a:rPr lang="en-IN" dirty="0" err="1"/>
              <a:t>Lck</a:t>
            </a:r>
            <a:r>
              <a:rPr lang="en-IN" dirty="0"/>
              <a:t> bound to the cytoplasmic tail of CD4 to phosphorylate tyrosine residues of immunoreceptor tyrosine activation motifs (ITAMs) on the cytoplasmic domains of CD3 to amplify the signal generated by the TCR</a:t>
            </a:r>
            <a:endParaRPr lang="en-US" dirty="0"/>
          </a:p>
        </p:txBody>
      </p:sp>
    </p:spTree>
    <p:extLst>
      <p:ext uri="{BB962C8B-B14F-4D97-AF65-F5344CB8AC3E}">
        <p14:creationId xmlns:p14="http://schemas.microsoft.com/office/powerpoint/2010/main" val="1648420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A4A71FA8-E5D1-1516-C507-10A15EE07BD7}"/>
              </a:ext>
            </a:extLst>
          </p:cNvPr>
          <p:cNvSpPr>
            <a:spLocks noGrp="1"/>
          </p:cNvSpPr>
          <p:nvPr>
            <p:ph idx="1"/>
          </p:nvPr>
        </p:nvSpPr>
        <p:spPr>
          <a:xfrm>
            <a:off x="1152075" y="750888"/>
            <a:ext cx="9701669" cy="3651250"/>
          </a:xfrm>
        </p:spPr>
        <p:txBody>
          <a:bodyPr>
            <a:normAutofit/>
          </a:bodyPr>
          <a:lstStyle/>
          <a:p>
            <a:r>
              <a:rPr lang="en-IN" dirty="0"/>
              <a:t>. Phosphorylated ITAMs on CD3 recruit and activate SH2 domain-containing protein tyrosine kinases (PTK), such as ZAP70, to further mediate downstream signalling through tyrosine phosphorylation. </a:t>
            </a:r>
          </a:p>
          <a:p>
            <a:r>
              <a:rPr lang="en-IN" dirty="0"/>
              <a:t>These signals lead to the activation of transcription factors, including NF-</a:t>
            </a:r>
            <a:r>
              <a:rPr lang="en-IN" dirty="0" err="1"/>
              <a:t>κB</a:t>
            </a:r>
            <a:r>
              <a:rPr lang="en-IN" dirty="0"/>
              <a:t>, NFAT, AP-1, to promote T cell activation.</a:t>
            </a:r>
            <a:endParaRPr lang="en-US" dirty="0"/>
          </a:p>
        </p:txBody>
      </p:sp>
    </p:spTree>
    <p:extLst>
      <p:ext uri="{BB962C8B-B14F-4D97-AF65-F5344CB8AC3E}">
        <p14:creationId xmlns:p14="http://schemas.microsoft.com/office/powerpoint/2010/main" val="3008465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76085308-D947-BDA2-3054-C104714D22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6755"/>
          <a:stretch/>
        </p:blipFill>
        <p:spPr bwMode="auto">
          <a:xfrm>
            <a:off x="1391003" y="450962"/>
            <a:ext cx="4342432" cy="578021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D76198E-9E80-C914-C4BD-D4E929C92F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865" b="23567"/>
          <a:stretch/>
        </p:blipFill>
        <p:spPr bwMode="auto">
          <a:xfrm>
            <a:off x="6095999" y="554691"/>
            <a:ext cx="4878480" cy="287430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9E212717-B22C-6866-5946-0A5DEEBA6B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491" b="2807"/>
          <a:stretch/>
        </p:blipFill>
        <p:spPr bwMode="auto">
          <a:xfrm>
            <a:off x="6096000" y="3706345"/>
            <a:ext cx="4878480" cy="252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516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99C0-63AB-5CF2-AA8F-11DB7316E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E4F408-895F-BC7A-019F-83C28CB80ED9}"/>
              </a:ext>
            </a:extLst>
          </p:cNvPr>
          <p:cNvSpPr>
            <a:spLocks noGrp="1"/>
          </p:cNvSpPr>
          <p:nvPr>
            <p:ph idx="1"/>
          </p:nvPr>
        </p:nvSpPr>
        <p:spPr/>
        <p:txBody>
          <a:bodyPr/>
          <a:lstStyle/>
          <a:p>
            <a:endParaRPr lang="en-US"/>
          </a:p>
        </p:txBody>
      </p:sp>
      <p:pic>
        <p:nvPicPr>
          <p:cNvPr id="13314" name="Picture 2" descr="Difference Between B Cell Receptor and Antibody - Comparison Summary">
            <a:extLst>
              <a:ext uri="{FF2B5EF4-FFF2-40B4-BE49-F238E27FC236}">
                <a16:creationId xmlns:a16="http://schemas.microsoft.com/office/drawing/2014/main" id="{F8641BAF-31A7-55D1-95CF-87BEE5D88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611"/>
          <a:stretch/>
        </p:blipFill>
        <p:spPr bwMode="auto">
          <a:xfrm>
            <a:off x="4016349" y="0"/>
            <a:ext cx="47498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50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9AEF-680C-3F1D-B834-BADC1CC32C2A}"/>
              </a:ext>
            </a:extLst>
          </p:cNvPr>
          <p:cNvSpPr>
            <a:spLocks noGrp="1"/>
          </p:cNvSpPr>
          <p:nvPr>
            <p:ph type="title"/>
          </p:nvPr>
        </p:nvSpPr>
        <p:spPr/>
        <p:txBody>
          <a:bodyPr/>
          <a:lstStyle/>
          <a:p>
            <a:endParaRPr lang="en-US"/>
          </a:p>
        </p:txBody>
      </p:sp>
      <p:graphicFrame>
        <p:nvGraphicFramePr>
          <p:cNvPr id="10" name="Table 10">
            <a:extLst>
              <a:ext uri="{FF2B5EF4-FFF2-40B4-BE49-F238E27FC236}">
                <a16:creationId xmlns:a16="http://schemas.microsoft.com/office/drawing/2014/main" id="{D5F4C8F2-6D78-47A0-14D6-D6B571DD5527}"/>
              </a:ext>
            </a:extLst>
          </p:cNvPr>
          <p:cNvGraphicFramePr>
            <a:graphicFrameLocks noGrp="1"/>
          </p:cNvGraphicFramePr>
          <p:nvPr>
            <p:ph idx="1"/>
            <p:extLst>
              <p:ext uri="{D42A27DB-BD31-4B8C-83A1-F6EECF244321}">
                <p14:modId xmlns:p14="http://schemas.microsoft.com/office/powerpoint/2010/main" val="346456567"/>
              </p:ext>
            </p:extLst>
          </p:nvPr>
        </p:nvGraphicFramePr>
        <p:xfrm>
          <a:off x="265112" y="442220"/>
          <a:ext cx="11661776" cy="6217920"/>
        </p:xfrm>
        <a:graphic>
          <a:graphicData uri="http://schemas.openxmlformats.org/drawingml/2006/table">
            <a:tbl>
              <a:tblPr firstRow="1" bandRow="1">
                <a:tableStyleId>{5C22544A-7EE6-4342-B048-85BDC9FD1C3A}</a:tableStyleId>
              </a:tblPr>
              <a:tblGrid>
                <a:gridCol w="1665968">
                  <a:extLst>
                    <a:ext uri="{9D8B030D-6E8A-4147-A177-3AD203B41FA5}">
                      <a16:colId xmlns:a16="http://schemas.microsoft.com/office/drawing/2014/main" val="39153273"/>
                    </a:ext>
                  </a:extLst>
                </a:gridCol>
                <a:gridCol w="1665968">
                  <a:extLst>
                    <a:ext uri="{9D8B030D-6E8A-4147-A177-3AD203B41FA5}">
                      <a16:colId xmlns:a16="http://schemas.microsoft.com/office/drawing/2014/main" val="2584610628"/>
                    </a:ext>
                  </a:extLst>
                </a:gridCol>
                <a:gridCol w="1335314">
                  <a:extLst>
                    <a:ext uri="{9D8B030D-6E8A-4147-A177-3AD203B41FA5}">
                      <a16:colId xmlns:a16="http://schemas.microsoft.com/office/drawing/2014/main" val="421413922"/>
                    </a:ext>
                  </a:extLst>
                </a:gridCol>
                <a:gridCol w="1543050">
                  <a:extLst>
                    <a:ext uri="{9D8B030D-6E8A-4147-A177-3AD203B41FA5}">
                      <a16:colId xmlns:a16="http://schemas.microsoft.com/office/drawing/2014/main" val="3699502023"/>
                    </a:ext>
                  </a:extLst>
                </a:gridCol>
                <a:gridCol w="2119540">
                  <a:extLst>
                    <a:ext uri="{9D8B030D-6E8A-4147-A177-3AD203B41FA5}">
                      <a16:colId xmlns:a16="http://schemas.microsoft.com/office/drawing/2014/main" val="1849559580"/>
                    </a:ext>
                  </a:extLst>
                </a:gridCol>
                <a:gridCol w="1665968">
                  <a:extLst>
                    <a:ext uri="{9D8B030D-6E8A-4147-A177-3AD203B41FA5}">
                      <a16:colId xmlns:a16="http://schemas.microsoft.com/office/drawing/2014/main" val="3158792842"/>
                    </a:ext>
                  </a:extLst>
                </a:gridCol>
                <a:gridCol w="1665968">
                  <a:extLst>
                    <a:ext uri="{9D8B030D-6E8A-4147-A177-3AD203B41FA5}">
                      <a16:colId xmlns:a16="http://schemas.microsoft.com/office/drawing/2014/main" val="3012788056"/>
                    </a:ext>
                  </a:extLst>
                </a:gridCol>
              </a:tblGrid>
              <a:tr h="370840">
                <a:tc>
                  <a:txBody>
                    <a:bodyPr/>
                    <a:lstStyle/>
                    <a:p>
                      <a:endParaRPr lang="en-US" sz="1600"/>
                    </a:p>
                  </a:txBody>
                  <a:tcPr/>
                </a:tc>
                <a:tc>
                  <a:txBody>
                    <a:bodyPr/>
                    <a:lstStyle/>
                    <a:p>
                      <a:r>
                        <a:rPr lang="en-IN" sz="1600" dirty="0">
                          <a:effectLst/>
                        </a:rPr>
                        <a:t>Type</a:t>
                      </a:r>
                    </a:p>
                  </a:txBody>
                  <a:tcPr anchor="ctr"/>
                </a:tc>
                <a:tc>
                  <a:txBody>
                    <a:bodyPr/>
                    <a:lstStyle/>
                    <a:p>
                      <a:r>
                        <a:rPr lang="en-IN" sz="1600">
                          <a:effectLst/>
                        </a:rPr>
                        <a:t>Stimulus cytokines</a:t>
                      </a:r>
                    </a:p>
                  </a:txBody>
                  <a:tcPr anchor="ctr"/>
                </a:tc>
                <a:tc>
                  <a:txBody>
                    <a:bodyPr/>
                    <a:lstStyle/>
                    <a:p>
                      <a:r>
                        <a:rPr lang="en-IN" sz="1600" dirty="0">
                          <a:effectLst/>
                        </a:rPr>
                        <a:t>Transcription factor</a:t>
                      </a:r>
                    </a:p>
                  </a:txBody>
                  <a:tcPr anchor="ctr"/>
                </a:tc>
                <a:tc>
                  <a:txBody>
                    <a:bodyPr/>
                    <a:lstStyle/>
                    <a:p>
                      <a:r>
                        <a:rPr lang="en-IN" sz="1600">
                          <a:effectLst/>
                        </a:rPr>
                        <a:t>Function</a:t>
                      </a:r>
                    </a:p>
                  </a:txBody>
                  <a:tcPr anchor="ctr"/>
                </a:tc>
                <a:tc>
                  <a:txBody>
                    <a:bodyPr/>
                    <a:lstStyle/>
                    <a:p>
                      <a:r>
                        <a:rPr lang="en-IN" sz="1600">
                          <a:effectLst/>
                        </a:rPr>
                        <a:t>Effector molecules</a:t>
                      </a:r>
                    </a:p>
                  </a:txBody>
                  <a:tcPr anchor="ctr"/>
                </a:tc>
                <a:tc>
                  <a:txBody>
                    <a:bodyPr/>
                    <a:lstStyle/>
                    <a:p>
                      <a:r>
                        <a:rPr lang="en-IN" sz="1600" dirty="0">
                          <a:effectLst/>
                        </a:rPr>
                        <a:t>Target organisms</a:t>
                      </a:r>
                    </a:p>
                  </a:txBody>
                  <a:tcPr anchor="ctr"/>
                </a:tc>
                <a:extLst>
                  <a:ext uri="{0D108BD9-81ED-4DB2-BD59-A6C34878D82A}">
                    <a16:rowId xmlns:a16="http://schemas.microsoft.com/office/drawing/2014/main" val="3851570530"/>
                  </a:ext>
                </a:extLst>
              </a:tr>
              <a:tr h="370840">
                <a:tc rowSpan="3">
                  <a:txBody>
                    <a:bodyPr/>
                    <a:lstStyle/>
                    <a:p>
                      <a:pPr algn="ctr"/>
                      <a:r>
                        <a:rPr lang="en-IN" sz="1600" b="0" i="0" kern="1200" dirty="0">
                          <a:solidFill>
                            <a:schemeClr val="dk1"/>
                          </a:solidFill>
                          <a:effectLst/>
                          <a:latin typeface="+mn-lt"/>
                          <a:ea typeface="+mn-ea"/>
                          <a:cs typeface="+mn-cs"/>
                        </a:rPr>
                        <a:t>CD4</a:t>
                      </a:r>
                      <a:endParaRPr lang="en-US" sz="1600" dirty="0"/>
                    </a:p>
                  </a:txBody>
                  <a:tcPr anchor="ctr"/>
                </a:tc>
                <a:tc>
                  <a:txBody>
                    <a:bodyPr/>
                    <a:lstStyle/>
                    <a:p>
                      <a:r>
                        <a:rPr lang="en-IN" sz="1600">
                          <a:effectLst/>
                        </a:rPr>
                        <a:t>T</a:t>
                      </a:r>
                      <a:r>
                        <a:rPr lang="en-IN" sz="1600" baseline="-25000">
                          <a:effectLst/>
                        </a:rPr>
                        <a:t>H</a:t>
                      </a:r>
                      <a:r>
                        <a:rPr lang="en-IN" sz="1600">
                          <a:effectLst/>
                        </a:rPr>
                        <a:t>17 cells</a:t>
                      </a:r>
                    </a:p>
                  </a:txBody>
                  <a:tcPr anchor="ctr"/>
                </a:tc>
                <a:tc>
                  <a:txBody>
                    <a:bodyPr/>
                    <a:lstStyle/>
                    <a:p>
                      <a:r>
                        <a:rPr lang="en-IN" sz="1600">
                          <a:effectLst/>
                        </a:rPr>
                        <a:t>IL-6IL-21</a:t>
                      </a:r>
                    </a:p>
                    <a:p>
                      <a:r>
                        <a:rPr lang="en-IN" sz="1600">
                          <a:effectLst/>
                        </a:rPr>
                        <a:t>TGF-</a:t>
                      </a:r>
                      <a:r>
                        <a:rPr lang="el-GR" sz="1600">
                          <a:effectLst/>
                        </a:rPr>
                        <a:t>β</a:t>
                      </a:r>
                    </a:p>
                  </a:txBody>
                  <a:tcPr anchor="ctr"/>
                </a:tc>
                <a:tc>
                  <a:txBody>
                    <a:bodyPr/>
                    <a:lstStyle/>
                    <a:p>
                      <a:r>
                        <a:rPr lang="en-IN" sz="1600">
                          <a:effectLst/>
                        </a:rPr>
                        <a:t>ROR-</a:t>
                      </a:r>
                      <a:r>
                        <a:rPr lang="el-GR" sz="1600">
                          <a:effectLst/>
                        </a:rPr>
                        <a:t>γ</a:t>
                      </a:r>
                      <a:r>
                        <a:rPr lang="en-IN" sz="1600">
                          <a:effectLst/>
                        </a:rPr>
                        <a:t>TSTAT3</a:t>
                      </a:r>
                    </a:p>
                  </a:txBody>
                  <a:tcPr anchor="ctr"/>
                </a:tc>
                <a:tc>
                  <a:txBody>
                    <a:bodyPr/>
                    <a:lstStyle/>
                    <a:p>
                      <a:r>
                        <a:rPr lang="en-IN" sz="1600">
                          <a:effectLst/>
                        </a:rPr>
                        <a:t>Enhance neutrophil response. </a:t>
                      </a:r>
                    </a:p>
                    <a:p>
                      <a:r>
                        <a:rPr lang="en-IN" sz="1600">
                          <a:effectLst/>
                        </a:rPr>
                        <a:t>Improve epithelial barrier function.</a:t>
                      </a:r>
                    </a:p>
                  </a:txBody>
                  <a:tcPr anchor="ctr"/>
                </a:tc>
                <a:tc>
                  <a:txBody>
                    <a:bodyPr/>
                    <a:lstStyle/>
                    <a:p>
                      <a:r>
                        <a:rPr lang="en-IN" sz="1600">
                          <a:effectLst/>
                        </a:rPr>
                        <a:t>IL-17IL-21</a:t>
                      </a:r>
                    </a:p>
                    <a:p>
                      <a:r>
                        <a:rPr lang="en-IN" sz="1600">
                          <a:effectLst/>
                        </a:rPr>
                        <a:t>IL-22</a:t>
                      </a:r>
                    </a:p>
                    <a:p>
                      <a:r>
                        <a:rPr lang="en-IN" sz="1600">
                          <a:effectLst/>
                        </a:rPr>
                        <a:t>IL-26</a:t>
                      </a:r>
                    </a:p>
                    <a:p>
                      <a:r>
                        <a:rPr lang="en-IN" sz="1600">
                          <a:effectLst/>
                        </a:rPr>
                        <a:t>IL-6</a:t>
                      </a:r>
                    </a:p>
                  </a:txBody>
                  <a:tcPr anchor="ctr"/>
                </a:tc>
                <a:tc>
                  <a:txBody>
                    <a:bodyPr/>
                    <a:lstStyle/>
                    <a:p>
                      <a:r>
                        <a:rPr lang="en-IN" sz="1600" dirty="0">
                          <a:effectLst/>
                        </a:rPr>
                        <a:t>Extracellular bacteria (e.g. Salmonella enterica)</a:t>
                      </a:r>
                    </a:p>
                  </a:txBody>
                  <a:tcPr anchor="ctr"/>
                </a:tc>
                <a:extLst>
                  <a:ext uri="{0D108BD9-81ED-4DB2-BD59-A6C34878D82A}">
                    <a16:rowId xmlns:a16="http://schemas.microsoft.com/office/drawing/2014/main" val="1959423366"/>
                  </a:ext>
                </a:extLst>
              </a:tr>
              <a:tr h="370840">
                <a:tc vMerge="1">
                  <a:txBody>
                    <a:bodyPr/>
                    <a:lstStyle/>
                    <a:p>
                      <a:pPr algn="ctr"/>
                      <a:r>
                        <a:rPr lang="en-IN" sz="1600" b="0" i="0" kern="1200" dirty="0">
                          <a:solidFill>
                            <a:schemeClr val="dk1"/>
                          </a:solidFill>
                          <a:effectLst/>
                          <a:latin typeface="+mn-lt"/>
                          <a:ea typeface="+mn-ea"/>
                          <a:cs typeface="+mn-cs"/>
                        </a:rPr>
                        <a:t>CD4</a:t>
                      </a:r>
                      <a:endParaRPr lang="en-US" sz="1600" dirty="0"/>
                    </a:p>
                  </a:txBody>
                  <a:tcPr anchor="ctr"/>
                </a:tc>
                <a:tc>
                  <a:txBody>
                    <a:bodyPr/>
                    <a:lstStyle/>
                    <a:p>
                      <a:r>
                        <a:rPr lang="en-IN" sz="1600" dirty="0">
                          <a:effectLst/>
                        </a:rPr>
                        <a:t>TFH cells</a:t>
                      </a:r>
                    </a:p>
                  </a:txBody>
                  <a:tcPr anchor="ctr"/>
                </a:tc>
                <a:tc>
                  <a:txBody>
                    <a:bodyPr/>
                    <a:lstStyle/>
                    <a:p>
                      <a:r>
                        <a:rPr lang="en-IN" sz="1600">
                          <a:effectLst/>
                        </a:rPr>
                        <a:t>IL-6IL-21</a:t>
                      </a:r>
                    </a:p>
                    <a:p>
                      <a:r>
                        <a:rPr lang="en-IN" sz="1600">
                          <a:effectLst/>
                        </a:rPr>
                        <a:t> </a:t>
                      </a:r>
                    </a:p>
                  </a:txBody>
                  <a:tcPr anchor="ctr"/>
                </a:tc>
                <a:tc>
                  <a:txBody>
                    <a:bodyPr/>
                    <a:lstStyle/>
                    <a:p>
                      <a:r>
                        <a:rPr lang="en-IN" sz="1600">
                          <a:effectLst/>
                        </a:rPr>
                        <a:t>Bcl6</a:t>
                      </a:r>
                    </a:p>
                  </a:txBody>
                  <a:tcPr anchor="ctr"/>
                </a:tc>
                <a:tc>
                  <a:txBody>
                    <a:bodyPr/>
                    <a:lstStyle/>
                    <a:p>
                      <a:r>
                        <a:rPr lang="en-IN" sz="1600">
                          <a:effectLst/>
                        </a:rPr>
                        <a:t>Germinal centre formation. </a:t>
                      </a:r>
                    </a:p>
                    <a:p>
                      <a:r>
                        <a:rPr lang="en-IN" sz="1600">
                          <a:effectLst/>
                        </a:rPr>
                        <a:t>B cell antibody isotype switching.</a:t>
                      </a:r>
                    </a:p>
                    <a:p>
                      <a:r>
                        <a:rPr lang="en-IN" sz="1600">
                          <a:effectLst/>
                        </a:rPr>
                        <a:t> </a:t>
                      </a:r>
                    </a:p>
                    <a:p>
                      <a:r>
                        <a:rPr lang="en-IN" sz="1600">
                          <a:effectLst/>
                        </a:rPr>
                        <a:t>Antibody affinity maturation.</a:t>
                      </a:r>
                    </a:p>
                    <a:p>
                      <a:r>
                        <a:rPr lang="en-IN" sz="1600">
                          <a:effectLst/>
                        </a:rPr>
                        <a:t> </a:t>
                      </a:r>
                    </a:p>
                    <a:p>
                      <a:r>
                        <a:rPr lang="en-IN" sz="1600">
                          <a:effectLst/>
                        </a:rPr>
                        <a:t>Enables B cells to develop into plasma cells for  Long term humoral immunity</a:t>
                      </a:r>
                    </a:p>
                  </a:txBody>
                  <a:tcPr anchor="ctr"/>
                </a:tc>
                <a:tc>
                  <a:txBody>
                    <a:bodyPr/>
                    <a:lstStyle/>
                    <a:p>
                      <a:r>
                        <a:rPr lang="en-IN" sz="1600" dirty="0">
                          <a:effectLst/>
                        </a:rPr>
                        <a:t>IL-10IL-21</a:t>
                      </a:r>
                    </a:p>
                    <a:p>
                      <a:r>
                        <a:rPr lang="en-IN" sz="1600" dirty="0">
                          <a:effectLst/>
                        </a:rPr>
                        <a:t>IL-4</a:t>
                      </a:r>
                    </a:p>
                  </a:txBody>
                  <a:tcPr anchor="ctr"/>
                </a:tc>
                <a:tc>
                  <a:txBody>
                    <a:bodyPr/>
                    <a:lstStyle/>
                    <a:p>
                      <a:endParaRPr lang="en-IN" sz="1600" dirty="0">
                        <a:effectLst/>
                      </a:endParaRPr>
                    </a:p>
                  </a:txBody>
                  <a:tcPr anchor="ctr"/>
                </a:tc>
                <a:extLst>
                  <a:ext uri="{0D108BD9-81ED-4DB2-BD59-A6C34878D82A}">
                    <a16:rowId xmlns:a16="http://schemas.microsoft.com/office/drawing/2014/main" val="2438204517"/>
                  </a:ext>
                </a:extLst>
              </a:tr>
              <a:tr h="370840">
                <a:tc vMerge="1">
                  <a:txBody>
                    <a:bodyPr/>
                    <a:lstStyle/>
                    <a:p>
                      <a:endParaRPr lang="en-US" dirty="0"/>
                    </a:p>
                  </a:txBody>
                  <a:tcPr/>
                </a:tc>
                <a:tc>
                  <a:txBody>
                    <a:bodyPr/>
                    <a:lstStyle/>
                    <a:p>
                      <a:r>
                        <a:rPr lang="en-IN" sz="1600">
                          <a:effectLst/>
                        </a:rPr>
                        <a:t>T regulatory cells</a:t>
                      </a:r>
                    </a:p>
                  </a:txBody>
                  <a:tcPr anchor="ctr"/>
                </a:tc>
                <a:tc>
                  <a:txBody>
                    <a:bodyPr/>
                    <a:lstStyle/>
                    <a:p>
                      <a:r>
                        <a:rPr lang="en-IN" sz="1600">
                          <a:effectLst/>
                        </a:rPr>
                        <a:t>TGF-</a:t>
                      </a:r>
                      <a:r>
                        <a:rPr lang="el-GR" sz="1600">
                          <a:effectLst/>
                        </a:rPr>
                        <a:t>β </a:t>
                      </a:r>
                    </a:p>
                  </a:txBody>
                  <a:tcPr anchor="ctr"/>
                </a:tc>
                <a:tc>
                  <a:txBody>
                    <a:bodyPr/>
                    <a:lstStyle/>
                    <a:p>
                      <a:r>
                        <a:rPr lang="en-IN" sz="1600">
                          <a:effectLst/>
                        </a:rPr>
                        <a:t>Foxp3</a:t>
                      </a:r>
                    </a:p>
                  </a:txBody>
                  <a:tcPr anchor="ctr"/>
                </a:tc>
                <a:tc>
                  <a:txBody>
                    <a:bodyPr/>
                    <a:lstStyle/>
                    <a:p>
                      <a:r>
                        <a:rPr lang="en-IN" sz="1600">
                          <a:effectLst/>
                        </a:rPr>
                        <a:t>Suppresses other immune cells, particularly CD4+ and CD8+ responses.</a:t>
                      </a:r>
                    </a:p>
                  </a:txBody>
                  <a:tcPr anchor="ctr"/>
                </a:tc>
                <a:tc>
                  <a:txBody>
                    <a:bodyPr/>
                    <a:lstStyle/>
                    <a:p>
                      <a:r>
                        <a:rPr lang="en-IN" sz="1600">
                          <a:effectLst/>
                        </a:rPr>
                        <a:t>TGF-</a:t>
                      </a:r>
                      <a:r>
                        <a:rPr lang="el-GR" sz="1600">
                          <a:effectLst/>
                        </a:rPr>
                        <a:t>β</a:t>
                      </a:r>
                      <a:r>
                        <a:rPr lang="en-IN" sz="1600">
                          <a:effectLst/>
                        </a:rPr>
                        <a:t>IL-10</a:t>
                      </a:r>
                    </a:p>
                    <a:p>
                      <a:r>
                        <a:rPr lang="en-IN" sz="1600">
                          <a:effectLst/>
                        </a:rPr>
                        <a:t>CTLA-4</a:t>
                      </a:r>
                    </a:p>
                  </a:txBody>
                  <a:tcPr anchor="ctr"/>
                </a:tc>
                <a:tc>
                  <a:txBody>
                    <a:bodyPr/>
                    <a:lstStyle/>
                    <a:p>
                      <a:r>
                        <a:rPr lang="en-IN" sz="1600" dirty="0">
                          <a:effectLst/>
                        </a:rPr>
                        <a:t>T regulatory cells</a:t>
                      </a:r>
                    </a:p>
                  </a:txBody>
                  <a:tcPr anchor="ctr"/>
                </a:tc>
                <a:extLst>
                  <a:ext uri="{0D108BD9-81ED-4DB2-BD59-A6C34878D82A}">
                    <a16:rowId xmlns:a16="http://schemas.microsoft.com/office/drawing/2014/main" val="3695607401"/>
                  </a:ext>
                </a:extLst>
              </a:tr>
            </a:tbl>
          </a:graphicData>
        </a:graphic>
      </p:graphicFrame>
    </p:spTree>
    <p:extLst>
      <p:ext uri="{BB962C8B-B14F-4D97-AF65-F5344CB8AC3E}">
        <p14:creationId xmlns:p14="http://schemas.microsoft.com/office/powerpoint/2010/main" val="247109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33" name="Freeform: Shape 103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35" name="Freeform: Shape 1034">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52CA6C40-861F-07AA-1F2A-CAE88680AA9B}"/>
              </a:ext>
            </a:extLst>
          </p:cNvPr>
          <p:cNvSpPr>
            <a:spLocks noGrp="1"/>
          </p:cNvSpPr>
          <p:nvPr>
            <p:ph idx="1"/>
          </p:nvPr>
        </p:nvSpPr>
        <p:spPr>
          <a:xfrm>
            <a:off x="914400" y="2002971"/>
            <a:ext cx="5181599" cy="3961267"/>
          </a:xfrm>
        </p:spPr>
        <p:txBody>
          <a:bodyPr anchor="t">
            <a:normAutofit lnSpcReduction="10000"/>
          </a:bodyPr>
          <a:lstStyle/>
          <a:p>
            <a:pPr>
              <a:lnSpc>
                <a:spcPct val="130000"/>
              </a:lnSpc>
            </a:pPr>
            <a:r>
              <a:rPr lang="en-IN" sz="1500" dirty="0"/>
              <a:t>The T-cell receptor (TCR) is a protein complex found on the surface of T cells, or T lymphocytes</a:t>
            </a:r>
          </a:p>
          <a:p>
            <a:pPr>
              <a:lnSpc>
                <a:spcPct val="130000"/>
              </a:lnSpc>
            </a:pPr>
            <a:r>
              <a:rPr lang="en-IN" sz="1500" dirty="0"/>
              <a:t>It is responsible for </a:t>
            </a:r>
            <a:r>
              <a:rPr lang="en-IN" sz="1500" b="1" dirty="0"/>
              <a:t>recognizing fragments of antigen</a:t>
            </a:r>
            <a:r>
              <a:rPr lang="en-IN" sz="1500" dirty="0"/>
              <a:t> </a:t>
            </a:r>
            <a:r>
              <a:rPr lang="en-IN" sz="1500" b="1" dirty="0"/>
              <a:t>as peptides bound to major histocompatibility complex </a:t>
            </a:r>
            <a:r>
              <a:rPr lang="en-IN" sz="1500" dirty="0"/>
              <a:t>(molecules. MHC)</a:t>
            </a:r>
          </a:p>
          <a:p>
            <a:pPr>
              <a:lnSpc>
                <a:spcPct val="130000"/>
              </a:lnSpc>
            </a:pPr>
            <a:r>
              <a:rPr lang="en-IN" sz="1500" dirty="0"/>
              <a:t>The binding between TCR and antigen peptides is of relatively </a:t>
            </a:r>
            <a:r>
              <a:rPr lang="en-IN" sz="1500" b="1" dirty="0"/>
              <a:t>low affinity and is degenerate</a:t>
            </a:r>
            <a:r>
              <a:rPr lang="en-IN" sz="1500" dirty="0"/>
              <a:t>: </a:t>
            </a:r>
            <a:r>
              <a:rPr lang="en-IN" sz="1500" dirty="0" err="1"/>
              <a:t>ie</a:t>
            </a:r>
            <a:r>
              <a:rPr lang="en-IN" sz="1500" dirty="0"/>
              <a:t>, </a:t>
            </a:r>
            <a:r>
              <a:rPr lang="en-IN" sz="1500" b="1" dirty="0"/>
              <a:t>many TCRs recognize the same antigen peptide and many antigen peptides are recognized by the same TCR</a:t>
            </a:r>
          </a:p>
          <a:p>
            <a:pPr>
              <a:lnSpc>
                <a:spcPct val="130000"/>
              </a:lnSpc>
            </a:pPr>
            <a:endParaRPr lang="en-US" sz="1300" dirty="0"/>
          </a:p>
          <a:p>
            <a:pPr>
              <a:lnSpc>
                <a:spcPct val="130000"/>
              </a:lnSpc>
            </a:pPr>
            <a:endParaRPr lang="en-US" sz="1300" dirty="0"/>
          </a:p>
        </p:txBody>
      </p:sp>
      <p:sp>
        <p:nvSpPr>
          <p:cNvPr id="1037" name="Freeform: Shape 103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026" name="Picture 2" descr="T-cell receptor - Wikipedia">
            <a:extLst>
              <a:ext uri="{FF2B5EF4-FFF2-40B4-BE49-F238E27FC236}">
                <a16:creationId xmlns:a16="http://schemas.microsoft.com/office/drawing/2014/main" id="{5EF2089C-F5AF-AD23-CDBC-EEE4E6E65A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16" r="14850"/>
          <a:stretch/>
        </p:blipFill>
        <p:spPr bwMode="auto">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78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2728-1E61-6166-8FD0-C7F7A1EA5F89}"/>
              </a:ext>
            </a:extLst>
          </p:cNvPr>
          <p:cNvSpPr>
            <a:spLocks noGrp="1"/>
          </p:cNvSpPr>
          <p:nvPr>
            <p:ph type="title"/>
          </p:nvPr>
        </p:nvSpPr>
        <p:spPr/>
        <p:txBody>
          <a:bodyPr/>
          <a:lstStyle/>
          <a:p>
            <a:r>
              <a:rPr lang="en-US" dirty="0"/>
              <a:t>Structural Characteristics</a:t>
            </a:r>
          </a:p>
        </p:txBody>
      </p:sp>
      <p:sp>
        <p:nvSpPr>
          <p:cNvPr id="3" name="Content Placeholder 2">
            <a:extLst>
              <a:ext uri="{FF2B5EF4-FFF2-40B4-BE49-F238E27FC236}">
                <a16:creationId xmlns:a16="http://schemas.microsoft.com/office/drawing/2014/main" id="{AD55B815-59FC-1B65-21FE-E122677EDC9E}"/>
              </a:ext>
            </a:extLst>
          </p:cNvPr>
          <p:cNvSpPr>
            <a:spLocks noGrp="1"/>
          </p:cNvSpPr>
          <p:nvPr>
            <p:ph idx="1"/>
          </p:nvPr>
        </p:nvSpPr>
        <p:spPr/>
        <p:txBody>
          <a:bodyPr>
            <a:normAutofit/>
          </a:bodyPr>
          <a:lstStyle/>
          <a:p>
            <a:r>
              <a:rPr lang="en-IN" dirty="0"/>
              <a:t>It is a </a:t>
            </a:r>
            <a:r>
              <a:rPr lang="en-IN" dirty="0" err="1"/>
              <a:t>disulfide</a:t>
            </a:r>
            <a:r>
              <a:rPr lang="en-IN" dirty="0"/>
              <a:t>-linked membrane-anchored heterodimeric protein In humans, in 95% of T cells the TCR consists of the highly variable </a:t>
            </a:r>
            <a:r>
              <a:rPr lang="en-IN" b="1" dirty="0"/>
              <a:t>alpha (α) and beta (β) chains </a:t>
            </a:r>
            <a:r>
              <a:rPr lang="en-IN" dirty="0"/>
              <a:t>expressed as part of a complex with the </a:t>
            </a:r>
            <a:r>
              <a:rPr lang="en-IN" b="1" dirty="0"/>
              <a:t>invariant CD3 chain molecules </a:t>
            </a:r>
            <a:r>
              <a:rPr lang="en-IN" dirty="0"/>
              <a:t>and are referred to as </a:t>
            </a:r>
            <a:r>
              <a:rPr lang="en-IN" b="1" dirty="0"/>
              <a:t>α:β (or αβ) T cells,</a:t>
            </a:r>
          </a:p>
          <a:p>
            <a:r>
              <a:rPr lang="en-IN" dirty="0"/>
              <a:t>whereas in 5% of T cells the TCR consists of </a:t>
            </a:r>
            <a:r>
              <a:rPr lang="en-IN" b="1" dirty="0"/>
              <a:t>gamma and delta </a:t>
            </a:r>
            <a:r>
              <a:rPr lang="en-IN" dirty="0"/>
              <a:t>(γ/δ) chains (encoded by TRG and TRD, respectively)</a:t>
            </a:r>
          </a:p>
          <a:p>
            <a:endParaRPr lang="en-IN" dirty="0"/>
          </a:p>
          <a:p>
            <a:endParaRPr lang="en-US" dirty="0"/>
          </a:p>
        </p:txBody>
      </p:sp>
    </p:spTree>
    <p:extLst>
      <p:ext uri="{BB962C8B-B14F-4D97-AF65-F5344CB8AC3E}">
        <p14:creationId xmlns:p14="http://schemas.microsoft.com/office/powerpoint/2010/main" val="4253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0" name="Rectangle 20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91" name="Freeform: Shape 20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92" name="Freeform: Shape 20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914400" y="990600"/>
            <a:ext cx="5181599" cy="4973638"/>
          </a:xfrm>
        </p:spPr>
        <p:txBody>
          <a:bodyPr anchor="t">
            <a:noAutofit/>
          </a:bodyPr>
          <a:lstStyle/>
          <a:p>
            <a:pPr>
              <a:lnSpc>
                <a:spcPct val="130000"/>
              </a:lnSpc>
            </a:pPr>
            <a:r>
              <a:rPr lang="en-IN" sz="1500" dirty="0"/>
              <a:t>Variable (V) region and a Constant (C) region, both of Immunoglobulin superfamily (</a:t>
            </a:r>
            <a:r>
              <a:rPr lang="en-IN" sz="1500" dirty="0" err="1"/>
              <a:t>IgSF</a:t>
            </a:r>
            <a:r>
              <a:rPr lang="en-IN" sz="1500" dirty="0"/>
              <a:t>) domain forming antiparallel β-sheets.</a:t>
            </a:r>
          </a:p>
          <a:p>
            <a:pPr>
              <a:lnSpc>
                <a:spcPct val="130000"/>
              </a:lnSpc>
            </a:pPr>
            <a:r>
              <a:rPr lang="en-IN" sz="1500" dirty="0"/>
              <a:t>The Constant region is proximal to the cell membrane, followed by a transmembrane region and a short cytoplasmic tail, while the Variable region binds to the peptide/MHC complex.</a:t>
            </a:r>
          </a:p>
          <a:p>
            <a:pPr>
              <a:lnSpc>
                <a:spcPct val="130000"/>
              </a:lnSpc>
            </a:pPr>
            <a:r>
              <a:rPr lang="en-IN" sz="1500" dirty="0"/>
              <a:t>The variable domain of both the TCR α-chain and β-chain each have three hypervariable or </a:t>
            </a:r>
            <a:r>
              <a:rPr lang="en-IN" sz="1500" dirty="0" err="1"/>
              <a:t>CDRs.</a:t>
            </a:r>
            <a:r>
              <a:rPr lang="en-IN" sz="1500" dirty="0"/>
              <a:t> </a:t>
            </a:r>
          </a:p>
          <a:p>
            <a:pPr>
              <a:lnSpc>
                <a:spcPct val="130000"/>
              </a:lnSpc>
            </a:pPr>
            <a:r>
              <a:rPr lang="en-IN" sz="1500" dirty="0"/>
              <a:t>There is also an additional area of hypervariability on the β-chain (HV4) that does not normally contact antigen and, therefore, is not considered a CDR</a:t>
            </a:r>
            <a:endParaRPr lang="en-US" sz="1500" dirty="0"/>
          </a:p>
        </p:txBody>
      </p:sp>
      <p:sp>
        <p:nvSpPr>
          <p:cNvPr id="2093" name="Freeform: Shape 20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054" name="Picture 6" descr="The structure of a T-cell mechanosensor">
            <a:extLst>
              <a:ext uri="{FF2B5EF4-FFF2-40B4-BE49-F238E27FC236}">
                <a16:creationId xmlns:a16="http://schemas.microsoft.com/office/drawing/2014/main" id="{A6074A88-3EBB-7FF5-4005-97E5BA1AF3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1" r="-3" b="-3"/>
          <a:stretch/>
        </p:blipFill>
        <p:spPr bwMode="auto">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5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90" name="Rectangle 208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91" name="Freeform: Shape 208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92" name="Freeform: Shape 208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B6A983AB-CB08-F95E-4675-512A7A613D54}"/>
              </a:ext>
            </a:extLst>
          </p:cNvPr>
          <p:cNvSpPr>
            <a:spLocks noGrp="1"/>
          </p:cNvSpPr>
          <p:nvPr>
            <p:ph idx="1"/>
          </p:nvPr>
        </p:nvSpPr>
        <p:spPr>
          <a:xfrm>
            <a:off x="495780" y="407456"/>
            <a:ext cx="6438899" cy="4973638"/>
          </a:xfrm>
        </p:spPr>
        <p:txBody>
          <a:bodyPr anchor="t">
            <a:noAutofit/>
          </a:bodyPr>
          <a:lstStyle/>
          <a:p>
            <a:r>
              <a:rPr lang="en-IN" sz="1600" dirty="0"/>
              <a:t>Residues in these variable domains are located in two regions of the TCR, at the interface of the α- and β-chains and in the β-chain framework region that is thought to be in proximity to the CD3 signal-transduction complex.</a:t>
            </a:r>
          </a:p>
          <a:p>
            <a:r>
              <a:rPr lang="en-IN" sz="1600" dirty="0"/>
              <a:t>CDR3 is the main CDR responsible for recognizing processed antigen,</a:t>
            </a:r>
          </a:p>
          <a:p>
            <a:r>
              <a:rPr lang="en-IN" sz="1600" dirty="0"/>
              <a:t>CDR1 of the alpha chain has also been shown to interact with the N-terminal part of the antigenic peptide</a:t>
            </a:r>
          </a:p>
          <a:p>
            <a:r>
              <a:rPr lang="en-IN" sz="1600" dirty="0"/>
              <a:t>CDR1 of the β-chain interacts with the C-terminal part of the peptide</a:t>
            </a:r>
          </a:p>
          <a:p>
            <a:r>
              <a:rPr lang="en-IN" sz="1600" dirty="0"/>
              <a:t>CDR2 is thought to recognize the MHC</a:t>
            </a:r>
          </a:p>
          <a:p>
            <a:r>
              <a:rPr lang="en-IN" sz="1600" dirty="0"/>
              <a:t>CDR4 of the β-chain is not thought to participate in antigen recognition, but has been shown to interact with superantigens</a:t>
            </a:r>
          </a:p>
          <a:p>
            <a:endParaRPr lang="en-US" sz="1600" dirty="0"/>
          </a:p>
        </p:txBody>
      </p:sp>
      <p:sp>
        <p:nvSpPr>
          <p:cNvPr id="2093" name="Freeform: Shape 208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054" name="Picture 6" descr="The structure of a T-cell mechanosensor">
            <a:extLst>
              <a:ext uri="{FF2B5EF4-FFF2-40B4-BE49-F238E27FC236}">
                <a16:creationId xmlns:a16="http://schemas.microsoft.com/office/drawing/2014/main" id="{A6074A88-3EBB-7FF5-4005-97E5BA1AF3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1" r="-3" b="-3"/>
          <a:stretch/>
        </p:blipFill>
        <p:spPr bwMode="auto">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38143"/>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4739</Words>
  <Application>Microsoft Office PowerPoint</Application>
  <PresentationFormat>Widescreen</PresentationFormat>
  <Paragraphs>297</Paragraphs>
  <Slides>46</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Meiryo</vt:lpstr>
      <vt:lpstr>Arial</vt:lpstr>
      <vt:lpstr>Arial</vt:lpstr>
      <vt:lpstr>Calibri</vt:lpstr>
      <vt:lpstr>Cambria</vt:lpstr>
      <vt:lpstr>Corbel</vt:lpstr>
      <vt:lpstr>Harding</vt:lpstr>
      <vt:lpstr>Helvetica</vt:lpstr>
      <vt:lpstr>Lato</vt:lpstr>
      <vt:lpstr>NexusSans</vt:lpstr>
      <vt:lpstr>SketchLinesVTI</vt:lpstr>
      <vt:lpstr>Membrane antigen receptors- TcR</vt:lpstr>
      <vt:lpstr>Introduction</vt:lpstr>
      <vt:lpstr>PowerPoint Presentation</vt:lpstr>
      <vt:lpstr>PowerPoint Presentation</vt:lpstr>
      <vt:lpstr>PowerPoint Presentation</vt:lpstr>
      <vt:lpstr>PowerPoint Presentation</vt:lpstr>
      <vt:lpstr>Structural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TCR complex</vt:lpstr>
      <vt:lpstr>PowerPoint Presentation</vt:lpstr>
      <vt:lpstr>Antigen discrimination</vt:lpstr>
      <vt:lpstr>PowerPoint Presentation</vt:lpstr>
      <vt:lpstr>Signaling pathway</vt:lpstr>
      <vt:lpstr>PowerPoint Presentation</vt:lpstr>
      <vt:lpstr>PowerPoint Presentation</vt:lpstr>
      <vt:lpstr>Receptor activation</vt:lpstr>
      <vt:lpstr>PowerPoint Presentation</vt:lpstr>
      <vt:lpstr>Proximal TCR signaling</vt:lpstr>
      <vt:lpstr>PowerPoint Presentation</vt:lpstr>
      <vt:lpstr>Signal transduction to the nucleus</vt:lpstr>
      <vt:lpstr>PowerPoint Presentation</vt:lpstr>
      <vt:lpstr>NFAT</vt:lpstr>
      <vt:lpstr>PowerPoint Presentation</vt:lpstr>
      <vt:lpstr>NF-κB</vt:lpstr>
      <vt:lpstr>PowerPoint Presentation</vt:lpstr>
      <vt:lpstr>AP1</vt:lpstr>
      <vt:lpstr>PowerPoint Presentation</vt:lpstr>
      <vt:lpstr>CD8 Co-Receptor</vt:lpstr>
      <vt:lpstr>PowerPoint Presentation</vt:lpstr>
      <vt:lpstr>Structure </vt:lpstr>
      <vt:lpstr>Function </vt:lpstr>
      <vt:lpstr>PowerPoint Presentation</vt:lpstr>
      <vt:lpstr>CD4</vt:lpstr>
      <vt:lpstr>PowerPoint Presentation</vt:lpstr>
      <vt:lpstr>Structure </vt:lpstr>
      <vt:lpstr>PowerPoint Presentation</vt:lpstr>
      <vt:lpstr>Function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Membrane antigen receptors- TcR</dc:title>
  <dc:creator>Sonali Correa</dc:creator>
  <cp:lastModifiedBy>Sonali Correa</cp:lastModifiedBy>
  <cp:revision>3</cp:revision>
  <dcterms:created xsi:type="dcterms:W3CDTF">2022-09-05T03:13:29Z</dcterms:created>
  <dcterms:modified xsi:type="dcterms:W3CDTF">2022-09-05T09:32:58Z</dcterms:modified>
</cp:coreProperties>
</file>