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63" r:id="rId4"/>
    <p:sldId id="258" r:id="rId5"/>
    <p:sldId id="262" r:id="rId6"/>
    <p:sldId id="270" r:id="rId7"/>
    <p:sldId id="264" r:id="rId8"/>
    <p:sldId id="265" r:id="rId9"/>
    <p:sldId id="271" r:id="rId10"/>
    <p:sldId id="272" r:id="rId11"/>
    <p:sldId id="273" r:id="rId12"/>
    <p:sldId id="274" r:id="rId13"/>
    <p:sldId id="261" r:id="rId14"/>
    <p:sldId id="266" r:id="rId15"/>
    <p:sldId id="267" r:id="rId16"/>
    <p:sldId id="275" r:id="rId17"/>
    <p:sldId id="276" r:id="rId18"/>
    <p:sldId id="277" r:id="rId19"/>
    <p:sldId id="281" r:id="rId20"/>
    <p:sldId id="282" r:id="rId21"/>
    <p:sldId id="284" r:id="rId22"/>
    <p:sldId id="285" r:id="rId23"/>
    <p:sldId id="283" r:id="rId24"/>
    <p:sldId id="279" r:id="rId25"/>
    <p:sldId id="280" r:id="rId26"/>
    <p:sldId id="268"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5863" autoAdjust="0"/>
  </p:normalViewPr>
  <p:slideViewPr>
    <p:cSldViewPr snapToGrid="0">
      <p:cViewPr varScale="1">
        <p:scale>
          <a:sx n="44" d="100"/>
          <a:sy n="44" d="100"/>
        </p:scale>
        <p:origin x="1656" y="42"/>
      </p:cViewPr>
      <p:guideLst/>
    </p:cSldViewPr>
  </p:slideViewPr>
  <p:outlineViewPr>
    <p:cViewPr>
      <p:scale>
        <a:sx n="33" d="100"/>
        <a:sy n="33" d="100"/>
      </p:scale>
      <p:origin x="0" y="-31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61FB-5F48-4917-84F2-6D3494BB16AB}"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45E0B-6B46-41BF-B1BE-D11444382E28}" type="slidenum">
              <a:rPr lang="en-US" smtClean="0"/>
              <a:t>‹#›</a:t>
            </a:fld>
            <a:endParaRPr lang="en-US"/>
          </a:p>
        </p:txBody>
      </p:sp>
    </p:spTree>
    <p:extLst>
      <p:ext uri="{BB962C8B-B14F-4D97-AF65-F5344CB8AC3E}">
        <p14:creationId xmlns:p14="http://schemas.microsoft.com/office/powerpoint/2010/main" val="1508815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03030"/>
                </a:solidFill>
                <a:effectLst/>
                <a:latin typeface="Times New Roman" panose="02020603050405020304" pitchFamily="18" charset="0"/>
              </a:rPr>
              <a:t>Early phases of the host response to infection depend on </a:t>
            </a:r>
            <a:r>
              <a:rPr lang="en-IN" b="1" i="0" dirty="0">
                <a:solidFill>
                  <a:srgbClr val="303030"/>
                </a:solidFill>
                <a:effectLst/>
                <a:latin typeface="Times New Roman" panose="02020603050405020304" pitchFamily="18" charset="0"/>
              </a:rPr>
              <a:t>innate immunity</a:t>
            </a:r>
            <a:r>
              <a:rPr lang="en-IN" b="0" i="0" dirty="0">
                <a:solidFill>
                  <a:srgbClr val="303030"/>
                </a:solidFill>
                <a:effectLst/>
                <a:latin typeface="Times New Roman" panose="02020603050405020304" pitchFamily="18" charset="0"/>
              </a:rPr>
              <a:t> in which a variety of innate resistance mechanisms recognize and respond to the presence of a pathogen. Innate immunity is present in all individuals at all times, does not increase with repeated exposure to a given pathogen, and discriminates between a group of related pathogens.</a:t>
            </a:r>
            <a:endParaRPr lang="en-US" dirty="0"/>
          </a:p>
        </p:txBody>
      </p:sp>
      <p:sp>
        <p:nvSpPr>
          <p:cNvPr id="4" name="Slide Number Placeholder 3"/>
          <p:cNvSpPr>
            <a:spLocks noGrp="1"/>
          </p:cNvSpPr>
          <p:nvPr>
            <p:ph type="sldNum" sz="quarter" idx="5"/>
          </p:nvPr>
        </p:nvSpPr>
        <p:spPr/>
        <p:txBody>
          <a:bodyPr/>
          <a:lstStyle/>
          <a:p>
            <a:fld id="{4A545E0B-6B46-41BF-B1BE-D11444382E28}" type="slidenum">
              <a:rPr lang="en-US" smtClean="0"/>
              <a:t>2</a:t>
            </a:fld>
            <a:endParaRPr lang="en-US"/>
          </a:p>
        </p:txBody>
      </p:sp>
    </p:spTree>
    <p:extLst>
      <p:ext uri="{BB962C8B-B14F-4D97-AF65-F5344CB8AC3E}">
        <p14:creationId xmlns:p14="http://schemas.microsoft.com/office/powerpoint/2010/main" val="2866566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000000"/>
                </a:solidFill>
                <a:latin typeface="Times New Roman" panose="02020603050405020304" pitchFamily="18" charset="0"/>
              </a:rPr>
              <a:t>BCR signal transduction starts with the raft associated </a:t>
            </a:r>
            <a:r>
              <a:rPr lang="en-US" sz="1200" b="0" i="0" u="none" strike="noStrike" baseline="0" dirty="0" err="1">
                <a:solidFill>
                  <a:srgbClr val="000000"/>
                </a:solidFill>
                <a:latin typeface="Times New Roman" panose="02020603050405020304" pitchFamily="18" charset="0"/>
              </a:rPr>
              <a:t>Src</a:t>
            </a:r>
            <a:r>
              <a:rPr lang="en-US" sz="1200" b="0" i="0" u="none" strike="noStrike" baseline="0" dirty="0">
                <a:solidFill>
                  <a:srgbClr val="000000"/>
                </a:solidFill>
                <a:latin typeface="Times New Roman" panose="02020603050405020304" pitchFamily="18" charset="0"/>
              </a:rPr>
              <a:t> (sarcoma)-family protein tyrosine kinases (PTKs) naming Lyn, Fyn and Blk, those phosphorylate ITAMs of Ig</a:t>
            </a:r>
            <a:r>
              <a:rPr lang="el-GR" sz="1200" b="0" i="0" u="none" strike="noStrike" baseline="0" dirty="0">
                <a:solidFill>
                  <a:srgbClr val="000000"/>
                </a:solidFill>
                <a:latin typeface="Times New Roman" panose="02020603050405020304" pitchFamily="18" charset="0"/>
              </a:rPr>
              <a:t>α-</a:t>
            </a:r>
            <a:r>
              <a:rPr lang="en-US" sz="1200" b="0" i="0" u="none" strike="noStrike" baseline="0" dirty="0">
                <a:solidFill>
                  <a:srgbClr val="000000"/>
                </a:solidFill>
                <a:latin typeface="Times New Roman" panose="02020603050405020304" pitchFamily="18" charset="0"/>
              </a:rPr>
              <a:t>Ig</a:t>
            </a:r>
            <a:r>
              <a:rPr lang="el-GR" sz="1200" b="0" i="0" u="none" strike="noStrike" baseline="0" dirty="0">
                <a:solidFill>
                  <a:srgbClr val="000000"/>
                </a:solidFill>
                <a:latin typeface="Times New Roman" panose="02020603050405020304" pitchFamily="18" charset="0"/>
              </a:rPr>
              <a:t>β </a:t>
            </a:r>
            <a:r>
              <a:rPr lang="en-US" sz="1200" b="0" i="0" u="none" strike="noStrike" baseline="0" dirty="0">
                <a:solidFill>
                  <a:srgbClr val="000000"/>
                </a:solidFill>
                <a:latin typeface="Times New Roman" panose="02020603050405020304" pitchFamily="18" charset="0"/>
              </a:rPr>
              <a:t>in the particular tyrosine motif position at their cytoplasmic tail </a:t>
            </a:r>
          </a:p>
          <a:p>
            <a:endParaRPr lang="en-US" sz="1200" b="0" i="0" u="none" strike="noStrike" baseline="0" dirty="0">
              <a:solidFill>
                <a:srgbClr val="000000"/>
              </a:solidFill>
              <a:latin typeface="Times New Roman" panose="02020603050405020304" pitchFamily="18" charset="0"/>
            </a:endParaRPr>
          </a:p>
          <a:p>
            <a:r>
              <a:rPr lang="en-IN" sz="1200" b="0" i="0" u="none" strike="noStrike" baseline="0" dirty="0">
                <a:solidFill>
                  <a:srgbClr val="000000"/>
                </a:solidFill>
                <a:latin typeface="Times New Roman" panose="02020603050405020304" pitchFamily="18" charset="0"/>
              </a:rPr>
              <a:t>Lyn is located in close proximity to the resting BCRs, becomes released from its auto-inhibited stage and subsequently auto/trans-phosphorylated resulting in total activation</a:t>
            </a:r>
          </a:p>
          <a:p>
            <a:r>
              <a:rPr lang="en-IN" sz="1200" b="0" i="0" u="none" strike="noStrike" baseline="0" dirty="0">
                <a:solidFill>
                  <a:srgbClr val="000000"/>
                </a:solidFill>
                <a:latin typeface="Times New Roman" panose="02020603050405020304" pitchFamily="18" charset="0"/>
              </a:rPr>
              <a:t>Activated Lyn then phosphorylates the first tyrosine in the ITAM-motif of Igα-Igβ enabling the spleen tyrosine kinase (</a:t>
            </a:r>
            <a:r>
              <a:rPr lang="en-IN" sz="1200" b="0" i="0" u="none" strike="noStrike" baseline="0" dirty="0" err="1">
                <a:solidFill>
                  <a:srgbClr val="000000"/>
                </a:solidFill>
                <a:latin typeface="Times New Roman" panose="02020603050405020304" pitchFamily="18" charset="0"/>
              </a:rPr>
              <a:t>Syk</a:t>
            </a:r>
            <a:r>
              <a:rPr lang="en-IN" sz="1200" b="0" i="0" u="none" strike="noStrike" baseline="0" dirty="0">
                <a:solidFill>
                  <a:srgbClr val="000000"/>
                </a:solidFill>
                <a:latin typeface="Times New Roman" panose="02020603050405020304" pitchFamily="18" charset="0"/>
              </a:rPr>
              <a:t>) to bind via its </a:t>
            </a:r>
            <a:r>
              <a:rPr lang="en-IN" sz="1200" b="0" i="0" u="none" strike="noStrike" baseline="0" dirty="0" err="1">
                <a:solidFill>
                  <a:srgbClr val="000000"/>
                </a:solidFill>
                <a:latin typeface="Times New Roman" panose="02020603050405020304" pitchFamily="18" charset="0"/>
              </a:rPr>
              <a:t>Src</a:t>
            </a:r>
            <a:r>
              <a:rPr lang="en-IN" sz="1200" b="0" i="0" u="none" strike="noStrike" baseline="0" dirty="0">
                <a:solidFill>
                  <a:srgbClr val="000000"/>
                </a:solidFill>
                <a:latin typeface="Times New Roman" panose="02020603050405020304" pitchFamily="18" charset="0"/>
              </a:rPr>
              <a:t>-homology (SH)-2 domain, which releases the protein from its auto-inhibition. </a:t>
            </a:r>
          </a:p>
          <a:p>
            <a:endParaRPr lang="en-IN"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baseline="0" dirty="0" err="1">
                <a:solidFill>
                  <a:srgbClr val="000000"/>
                </a:solidFill>
                <a:latin typeface="Times New Roman" panose="02020603050405020304" pitchFamily="18" charset="0"/>
              </a:rPr>
              <a:t>Syk</a:t>
            </a:r>
            <a:r>
              <a:rPr lang="en-IN" sz="1200" b="0" i="0" u="none" strike="noStrike" baseline="0" dirty="0">
                <a:solidFill>
                  <a:srgbClr val="000000"/>
                </a:solidFill>
                <a:latin typeface="Times New Roman" panose="02020603050405020304" pitchFamily="18" charset="0"/>
              </a:rPr>
              <a:t> activation further enhances the </a:t>
            </a:r>
            <a:r>
              <a:rPr lang="en-IN" sz="1200" b="0" i="0" u="none" strike="noStrike" baseline="0" dirty="0" err="1">
                <a:solidFill>
                  <a:srgbClr val="000000"/>
                </a:solidFill>
                <a:latin typeface="Times New Roman" panose="02020603050405020304" pitchFamily="18" charset="0"/>
              </a:rPr>
              <a:t>Syk</a:t>
            </a:r>
            <a:r>
              <a:rPr lang="en-IN" sz="1200" b="0" i="0" u="none" strike="noStrike" baseline="0" dirty="0">
                <a:solidFill>
                  <a:srgbClr val="000000"/>
                </a:solidFill>
                <a:latin typeface="Times New Roman" panose="02020603050405020304" pitchFamily="18" charset="0"/>
              </a:rPr>
              <a:t>-dependent phosphorylation of upstream </a:t>
            </a:r>
            <a:r>
              <a:rPr lang="en-IN" sz="1200" b="0" i="0" u="none" strike="noStrike" baseline="0" dirty="0" err="1">
                <a:solidFill>
                  <a:srgbClr val="000000"/>
                </a:solidFill>
                <a:latin typeface="Times New Roman" panose="02020603050405020304" pitchFamily="18" charset="0"/>
              </a:rPr>
              <a:t>Src</a:t>
            </a:r>
            <a:r>
              <a:rPr lang="en-IN" sz="1200" b="0" i="0" u="none" strike="noStrike" baseline="0" dirty="0">
                <a:solidFill>
                  <a:srgbClr val="000000"/>
                </a:solidFill>
                <a:latin typeface="Times New Roman" panose="02020603050405020304" pitchFamily="18" charset="0"/>
              </a:rPr>
              <a:t> kinases and ITAMs at adjacent BCR complexes by a positive feedback. </a:t>
            </a:r>
          </a:p>
          <a:p>
            <a:endParaRPr lang="en-IN" sz="1200" b="0" i="0" u="none" strike="noStrike" baseline="0" dirty="0">
              <a:solidFill>
                <a:srgbClr val="000000"/>
              </a:solidFill>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A545E0B-6B46-41BF-B1BE-D11444382E28}" type="slidenum">
              <a:rPr lang="en-US" smtClean="0"/>
              <a:t>20</a:t>
            </a:fld>
            <a:endParaRPr lang="en-US"/>
          </a:p>
        </p:txBody>
      </p:sp>
    </p:spTree>
    <p:extLst>
      <p:ext uri="{BB962C8B-B14F-4D97-AF65-F5344CB8AC3E}">
        <p14:creationId xmlns:p14="http://schemas.microsoft.com/office/powerpoint/2010/main" val="114229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000000"/>
                </a:solidFill>
                <a:latin typeface="Times New Roman" panose="02020603050405020304" pitchFamily="18" charset="0"/>
              </a:rPr>
              <a:t>For activating PI3K pathway, both </a:t>
            </a:r>
            <a:r>
              <a:rPr lang="en-US" sz="1200" b="0" i="0" u="none" strike="noStrike" baseline="0" dirty="0" err="1">
                <a:solidFill>
                  <a:srgbClr val="000000"/>
                </a:solidFill>
                <a:latin typeface="Times New Roman" panose="02020603050405020304" pitchFamily="18" charset="0"/>
              </a:rPr>
              <a:t>Syk</a:t>
            </a:r>
            <a:r>
              <a:rPr lang="en-US" sz="1200" b="0" i="0" u="none" strike="noStrike" baseline="0" dirty="0">
                <a:solidFill>
                  <a:srgbClr val="000000"/>
                </a:solidFill>
                <a:latin typeface="Times New Roman" panose="02020603050405020304" pitchFamily="18" charset="0"/>
              </a:rPr>
              <a:t> and </a:t>
            </a:r>
            <a:r>
              <a:rPr lang="en-US" sz="1200" b="0" i="0" u="none" strike="noStrike" baseline="0" dirty="0" err="1">
                <a:solidFill>
                  <a:srgbClr val="000000"/>
                </a:solidFill>
                <a:latin typeface="Times New Roman" panose="02020603050405020304" pitchFamily="18" charset="0"/>
              </a:rPr>
              <a:t>Src</a:t>
            </a:r>
            <a:r>
              <a:rPr lang="en-US" sz="1200" b="0" i="0" u="none" strike="noStrike" baseline="0" dirty="0">
                <a:solidFill>
                  <a:srgbClr val="000000"/>
                </a:solidFill>
                <a:latin typeface="Times New Roman" panose="02020603050405020304" pitchFamily="18" charset="0"/>
              </a:rPr>
              <a:t> PTKs phosphorylate tyrosine residues on the membrane bound co-receptor CD19 leading to recruitment of phosphoinositide 3-kinase (PI3K) via its regulatory subunit p85. </a:t>
            </a:r>
          </a:p>
          <a:p>
            <a:endParaRPr lang="en-US" sz="1200" b="0" i="0" u="none" strike="noStrike" baseline="0" dirty="0">
              <a:solidFill>
                <a:srgbClr val="000000"/>
              </a:solidFill>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A545E0B-6B46-41BF-B1BE-D11444382E28}" type="slidenum">
              <a:rPr lang="en-US" smtClean="0"/>
              <a:t>21</a:t>
            </a:fld>
            <a:endParaRPr lang="en-US"/>
          </a:p>
        </p:txBody>
      </p:sp>
    </p:spTree>
    <p:extLst>
      <p:ext uri="{BB962C8B-B14F-4D97-AF65-F5344CB8AC3E}">
        <p14:creationId xmlns:p14="http://schemas.microsoft.com/office/powerpoint/2010/main" val="2982546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000000"/>
                </a:solidFill>
                <a:latin typeface="Times New Roman" panose="02020603050405020304" pitchFamily="18" charset="0"/>
              </a:rPr>
              <a:t>Phosphorylation of phosphatidylinositol-(4,5)-bisphosphate (PIP2) by PI3K then generates phosphatidylinositol-(3,4,5)- triphosphate (PIP3) as a second messenger. </a:t>
            </a:r>
          </a:p>
          <a:p>
            <a:endParaRPr lang="en-US" sz="1200" b="0" i="0" u="none" strike="noStrike" baseline="0" dirty="0">
              <a:solidFill>
                <a:srgbClr val="000000"/>
              </a:solidFill>
              <a:latin typeface="Times New Roman" panose="02020603050405020304" pitchFamily="18" charset="0"/>
            </a:endParaRPr>
          </a:p>
          <a:p>
            <a:r>
              <a:rPr lang="en-IN" sz="1200" b="0" i="0" u="none" strike="noStrike" baseline="0" dirty="0">
                <a:solidFill>
                  <a:srgbClr val="000000"/>
                </a:solidFill>
                <a:latin typeface="Times New Roman" panose="02020603050405020304" pitchFamily="18" charset="0"/>
              </a:rPr>
              <a:t>The 3-phosphoinositide dependent protein kinase 1 (PDK1) activates AKT (also called protein kinase B or, PKB) and both are recruited to plasma membrane. </a:t>
            </a:r>
            <a:endParaRPr lang="en-US" sz="1200" b="0" i="0" u="none" strike="noStrike" baseline="0" dirty="0">
              <a:solidFill>
                <a:srgbClr val="000000"/>
              </a:solidFill>
              <a:latin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latin typeface="Times New Roman" panose="02020603050405020304" pitchFamily="18" charset="0"/>
              </a:rPr>
              <a:t>Activated AKT then phosphorylates </a:t>
            </a:r>
            <a:r>
              <a:rPr lang="en-US" sz="1200" b="0" i="0" u="none" strike="noStrike" baseline="0" dirty="0" err="1">
                <a:solidFill>
                  <a:srgbClr val="000000"/>
                </a:solidFill>
                <a:latin typeface="Times New Roman" panose="02020603050405020304" pitchFamily="18" charset="0"/>
              </a:rPr>
              <a:t>Forkhead</a:t>
            </a:r>
            <a:r>
              <a:rPr lang="en-US" sz="1200" b="0" i="0" u="none" strike="noStrike" baseline="0" dirty="0">
                <a:solidFill>
                  <a:srgbClr val="000000"/>
                </a:solidFill>
                <a:latin typeface="Times New Roman" panose="02020603050405020304" pitchFamily="18" charset="0"/>
              </a:rPr>
              <a:t> box O (</a:t>
            </a:r>
            <a:r>
              <a:rPr lang="en-US" sz="1200" b="0" i="0" u="none" strike="noStrike" baseline="0" dirty="0" err="1">
                <a:solidFill>
                  <a:srgbClr val="000000"/>
                </a:solidFill>
                <a:latin typeface="Times New Roman" panose="02020603050405020304" pitchFamily="18" charset="0"/>
              </a:rPr>
              <a:t>FoxO</a:t>
            </a:r>
            <a:r>
              <a:rPr lang="en-US" sz="1200" b="0" i="0" u="none" strike="noStrike" baseline="0" dirty="0">
                <a:solidFill>
                  <a:srgbClr val="000000"/>
                </a:solidFill>
                <a:latin typeface="Times New Roman" panose="02020603050405020304" pitchFamily="18" charset="0"/>
              </a:rPr>
              <a:t>) transcription factors leading to their nuclear export and subsequent proteasomal degradation thereby inhibiting the transcription of pro-apoptotic molecules and LC gene recombination during the proliferative expansion of pre-B cells, resulting in cell survival. </a:t>
            </a:r>
          </a:p>
          <a:p>
            <a:endParaRPr lang="en-US" dirty="0"/>
          </a:p>
        </p:txBody>
      </p:sp>
      <p:sp>
        <p:nvSpPr>
          <p:cNvPr id="4" name="Slide Number Placeholder 3"/>
          <p:cNvSpPr>
            <a:spLocks noGrp="1"/>
          </p:cNvSpPr>
          <p:nvPr>
            <p:ph type="sldNum" sz="quarter" idx="5"/>
          </p:nvPr>
        </p:nvSpPr>
        <p:spPr/>
        <p:txBody>
          <a:bodyPr/>
          <a:lstStyle/>
          <a:p>
            <a:fld id="{4A545E0B-6B46-41BF-B1BE-D11444382E28}" type="slidenum">
              <a:rPr lang="en-US" smtClean="0"/>
              <a:t>22</a:t>
            </a:fld>
            <a:endParaRPr lang="en-US"/>
          </a:p>
        </p:txBody>
      </p:sp>
    </p:spTree>
    <p:extLst>
      <p:ext uri="{BB962C8B-B14F-4D97-AF65-F5344CB8AC3E}">
        <p14:creationId xmlns:p14="http://schemas.microsoft.com/office/powerpoint/2010/main" val="18122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baseline="0" dirty="0">
              <a:solidFill>
                <a:srgbClr val="000000"/>
              </a:solidFill>
              <a:latin typeface="Times New Roman" panose="02020603050405020304" pitchFamily="18" charset="0"/>
            </a:endParaRPr>
          </a:p>
          <a:p>
            <a:r>
              <a:rPr lang="en-US" sz="1200" b="0" i="0" u="none" strike="noStrike" baseline="0" dirty="0">
                <a:solidFill>
                  <a:srgbClr val="000000"/>
                </a:solidFill>
                <a:latin typeface="Times New Roman" panose="02020603050405020304" pitchFamily="18" charset="0"/>
              </a:rPr>
              <a:t>AKT also phosphorylate glycogen synthase kinase 3 (GSK3) that inhibit Nuclear factor of activated T-cells (NFAT) transcription factor and stabilizes </a:t>
            </a:r>
            <a:r>
              <a:rPr lang="en-US" sz="1200" b="0" i="0" u="none" strike="noStrike" baseline="0" dirty="0" err="1">
                <a:solidFill>
                  <a:srgbClr val="000000"/>
                </a:solidFill>
                <a:latin typeface="Times New Roman" panose="02020603050405020304" pitchFamily="18" charset="0"/>
              </a:rPr>
              <a:t>myc</a:t>
            </a:r>
            <a:r>
              <a:rPr lang="en-US" sz="1200" b="0" i="0" u="none" strike="noStrike" baseline="0" dirty="0">
                <a:solidFill>
                  <a:srgbClr val="000000"/>
                </a:solidFill>
                <a:latin typeface="Times New Roman" panose="02020603050405020304" pitchFamily="18" charset="0"/>
              </a:rPr>
              <a:t>, cyclin-D molecules </a:t>
            </a:r>
          </a:p>
          <a:p>
            <a:endParaRPr lang="en-US" sz="1200" b="0" i="0" u="none" strike="noStrike" baseline="0" dirty="0">
              <a:solidFill>
                <a:srgbClr val="000000"/>
              </a:solidFill>
              <a:latin typeface="Times New Roman" panose="02020603050405020304" pitchFamily="18" charset="0"/>
            </a:endParaRPr>
          </a:p>
          <a:p>
            <a:r>
              <a:rPr lang="en-US" sz="1200" b="0" i="0" u="none" strike="noStrike" baseline="0" dirty="0">
                <a:solidFill>
                  <a:srgbClr val="000000"/>
                </a:solidFill>
                <a:latin typeface="Times New Roman" panose="02020603050405020304" pitchFamily="18" charset="0"/>
              </a:rPr>
              <a:t>Another major signaling event initiated by </a:t>
            </a:r>
            <a:r>
              <a:rPr lang="en-US" sz="1200" b="0" i="0" u="none" strike="noStrike" baseline="0" dirty="0" err="1">
                <a:solidFill>
                  <a:srgbClr val="000000"/>
                </a:solidFill>
                <a:latin typeface="Times New Roman" panose="02020603050405020304" pitchFamily="18" charset="0"/>
              </a:rPr>
              <a:t>Syk</a:t>
            </a:r>
            <a:r>
              <a:rPr lang="en-US" sz="1200" b="0" i="0" u="none" strike="noStrike" baseline="0" dirty="0">
                <a:solidFill>
                  <a:srgbClr val="000000"/>
                </a:solidFill>
                <a:latin typeface="Times New Roman" panose="02020603050405020304" pitchFamily="18" charset="0"/>
              </a:rPr>
              <a:t> is the phosphorylation of the adaptor protein B-cell linker [BLNK or, BASH or, SH2-domain-containing leukocyte protein of 65 </a:t>
            </a:r>
            <a:r>
              <a:rPr lang="en-US" sz="1200" b="0" i="0" u="none" strike="noStrike" baseline="0" dirty="0" err="1">
                <a:solidFill>
                  <a:srgbClr val="000000"/>
                </a:solidFill>
                <a:latin typeface="Times New Roman" panose="02020603050405020304" pitchFamily="18" charset="0"/>
              </a:rPr>
              <a:t>kDa</a:t>
            </a:r>
            <a:r>
              <a:rPr lang="en-US" sz="1200" b="0" i="0" u="none" strike="noStrike" baseline="0" dirty="0">
                <a:solidFill>
                  <a:srgbClr val="000000"/>
                </a:solidFill>
                <a:latin typeface="Times New Roman" panose="02020603050405020304" pitchFamily="18" charset="0"/>
              </a:rPr>
              <a:t> (SLP-65)] on multiple tyrosine residues, which subsequently serve as docking sites for SH2-domain containing signaling molecules, for instance; the Tec-family kinase Bruton’s tyrosine kinase (BTK), phospholipase C (PLC), the guanine nucleotide exchange factor (GEF) Vav and growth-factor-receptor-bound protein 2 </a:t>
            </a:r>
            <a:r>
              <a:rPr lang="en-US" sz="1800" b="0" i="0" u="none" strike="noStrike" baseline="0" dirty="0">
                <a:solidFill>
                  <a:srgbClr val="000000"/>
                </a:solidFill>
              </a:rPr>
              <a:t>(GRB2) </a:t>
            </a:r>
            <a:endParaRPr lang="en-US" sz="1200" b="0" i="0" u="none" strike="noStrike" baseline="0" dirty="0">
              <a:solidFill>
                <a:srgbClr val="000000"/>
              </a:solidFill>
              <a:latin typeface="Times New Roman" panose="02020603050405020304" pitchFamily="18" charset="0"/>
            </a:endParaRPr>
          </a:p>
          <a:p>
            <a:endParaRPr lang="en-US" sz="12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BTK binds to SLP65 and mediates its activation by </a:t>
            </a:r>
            <a:r>
              <a:rPr lang="en-US" sz="1800" b="0" i="0" u="none" strike="noStrike" baseline="0" dirty="0" err="1">
                <a:solidFill>
                  <a:srgbClr val="000000"/>
                </a:solidFill>
                <a:latin typeface="Times New Roman" panose="02020603050405020304" pitchFamily="18" charset="0"/>
              </a:rPr>
              <a:t>Src</a:t>
            </a:r>
            <a:r>
              <a:rPr lang="en-US" sz="1800" b="0" i="0" u="none" strike="noStrike" baseline="0" dirty="0">
                <a:solidFill>
                  <a:srgbClr val="000000"/>
                </a:solidFill>
                <a:latin typeface="Times New Roman" panose="02020603050405020304" pitchFamily="18" charset="0"/>
              </a:rPr>
              <a:t>-kinase dependent phosphorylation and auto-phosphorylation.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Activated BTK then phosphorylates further molecules like PLC, which cleaves PIP2 to generate the soluble mediator inositol-1,4,5-triphosphate (IP3) and membrane-bound diacylglycerol (DAG). </a:t>
            </a:r>
            <a:endParaRPr lang="en-US" sz="1200" b="0" i="0" u="none" strike="noStrike" baseline="0" dirty="0">
              <a:solidFill>
                <a:srgbClr val="000000"/>
              </a:solidFill>
              <a:latin typeface="Times New Roman" panose="02020603050405020304" pitchFamily="18" charset="0"/>
            </a:endParaRPr>
          </a:p>
          <a:p>
            <a:endParaRPr lang="en-US" sz="1200" b="0" i="0" u="none" strike="noStrike" baseline="0" dirty="0">
              <a:solidFill>
                <a:srgbClr val="000000"/>
              </a:solidFill>
              <a:latin typeface="Times New Roman" panose="02020603050405020304" pitchFamily="18" charset="0"/>
            </a:endParaRPr>
          </a:p>
          <a:p>
            <a:r>
              <a:rPr lang="en-IN" sz="1200" b="0" i="0" u="none" strike="noStrike" baseline="0" dirty="0">
                <a:solidFill>
                  <a:srgbClr val="000000"/>
                </a:solidFill>
                <a:latin typeface="Times New Roman" panose="02020603050405020304" pitchFamily="18" charset="0"/>
              </a:rPr>
              <a:t>the </a:t>
            </a:r>
            <a:r>
              <a:rPr lang="en-IN" sz="1200" b="0" i="0" u="none" strike="noStrike" baseline="0" dirty="0" err="1">
                <a:solidFill>
                  <a:srgbClr val="000000"/>
                </a:solidFill>
                <a:latin typeface="Times New Roman" panose="02020603050405020304" pitchFamily="18" charset="0"/>
              </a:rPr>
              <a:t>endoplasmatic</a:t>
            </a:r>
            <a:r>
              <a:rPr lang="en-IN" sz="1200" b="0" i="0" u="none" strike="noStrike" baseline="0" dirty="0">
                <a:solidFill>
                  <a:srgbClr val="000000"/>
                </a:solidFill>
                <a:latin typeface="Times New Roman" panose="02020603050405020304" pitchFamily="18" charset="0"/>
              </a:rPr>
              <a:t> reticulum (ER) Ca2+ stores are filled with Ca2+ which bound to the EF-hand of STIM1 in resting B cells. </a:t>
            </a:r>
          </a:p>
          <a:p>
            <a:endParaRPr lang="en-IN" sz="12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IP3 binds to IP3 receptor (IP3R) in the membrane of ER (shown in fig: 8a), thereby inducing the release of Ca2+ into cytoplasm from ER. The decreased Ca2+ concentration in the ER leads to Ca2+ dissociation from STM1, resulting further multimerization and translocation of STM1 proteins in ER sites near to plasma membrane </a:t>
            </a:r>
            <a:endParaRPr lang="en-IN" sz="1200" b="0" i="0" u="none" strike="noStrike" baseline="0" dirty="0">
              <a:solidFill>
                <a:srgbClr val="000000"/>
              </a:solidFill>
              <a:latin typeface="Times New Roman" panose="02020603050405020304" pitchFamily="18" charset="0"/>
            </a:endParaRPr>
          </a:p>
          <a:p>
            <a:endParaRPr lang="en-IN" sz="12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This leads to the activation of Ca2+-dependent proteins such as the phosphatase calcineurin and the calcium-calmodulin dependent kinase (</a:t>
            </a:r>
            <a:r>
              <a:rPr lang="en-IN" sz="1800" b="0" i="0" u="none" strike="noStrike" baseline="0" dirty="0" err="1">
                <a:solidFill>
                  <a:srgbClr val="000000"/>
                </a:solidFill>
                <a:latin typeface="Times New Roman" panose="02020603050405020304" pitchFamily="18" charset="0"/>
              </a:rPr>
              <a:t>CaMK</a:t>
            </a:r>
            <a:r>
              <a:rPr lang="en-IN" sz="1800" b="0" i="0" u="none" strike="noStrike" baseline="0" dirty="0">
                <a:solidFill>
                  <a:srgbClr val="000000"/>
                </a:solidFill>
                <a:latin typeface="Times New Roman" panose="02020603050405020304" pitchFamily="18" charset="0"/>
              </a:rPr>
              <a:t>). </a:t>
            </a:r>
          </a:p>
          <a:p>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Target proteins of DAG are the protein kinase C (PKC) and proteins of the mitogen-activated protein kinase (MAPK)-family. </a:t>
            </a:r>
          </a:p>
          <a:p>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Additionally, the MAPK pathway can be activated through GRB2. </a:t>
            </a:r>
          </a:p>
          <a:p>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The interaction of son of </a:t>
            </a:r>
            <a:r>
              <a:rPr lang="en-IN" sz="1800" b="0" i="0" u="none" strike="noStrike" baseline="0" dirty="0" err="1">
                <a:solidFill>
                  <a:srgbClr val="000000"/>
                </a:solidFill>
                <a:latin typeface="Times New Roman" panose="02020603050405020304" pitchFamily="18" charset="0"/>
              </a:rPr>
              <a:t>sevenless</a:t>
            </a:r>
            <a:r>
              <a:rPr lang="en-IN" sz="1800" b="0" i="0" u="none" strike="noStrike" baseline="0" dirty="0">
                <a:solidFill>
                  <a:srgbClr val="000000"/>
                </a:solidFill>
                <a:latin typeface="Times New Roman" panose="02020603050405020304" pitchFamily="18" charset="0"/>
              </a:rPr>
              <a:t> (SOS) with the small GTPase RAS leads to its activation and subsequently to the activation of the downstream Raf-MEK-ERK (extracellular-regulated kinase) pathway. </a:t>
            </a:r>
          </a:p>
          <a:p>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Together, the pathways lead to activation of transcription factors such as NFAT (nuclear factor of activated T cells), CREB (cyclic AMP-responsive-element binding) protein, AP-1 and </a:t>
            </a:r>
            <a:r>
              <a:rPr lang="en-IN" sz="1800" b="0" i="0" u="none" strike="noStrike" baseline="0" dirty="0" err="1">
                <a:solidFill>
                  <a:srgbClr val="000000"/>
                </a:solidFill>
                <a:latin typeface="Times New Roman" panose="02020603050405020304" pitchFamily="18" charset="0"/>
              </a:rPr>
              <a:t>NFκB</a:t>
            </a:r>
            <a:r>
              <a:rPr lang="en-IN" sz="1800" b="0" i="0" u="none" strike="noStrike" baseline="0" dirty="0">
                <a:solidFill>
                  <a:srgbClr val="000000"/>
                </a:solidFill>
                <a:latin typeface="Times New Roman" panose="02020603050405020304" pitchFamily="18" charset="0"/>
              </a:rPr>
              <a:t> (nuclear factor κ B) resulting in altered gene expression pattern </a:t>
            </a:r>
            <a:endParaRPr lang="en-IN" sz="1200" b="0" i="0" u="none" strike="noStrike" baseline="0" dirty="0">
              <a:solidFill>
                <a:srgbClr val="000000"/>
              </a:solidFill>
              <a:latin typeface="Times New Roman" panose="02020603050405020304" pitchFamily="18" charset="0"/>
            </a:endParaRPr>
          </a:p>
          <a:p>
            <a:endParaRPr lang="en-IN" sz="1200" b="0" i="0" u="none" strike="noStrike" baseline="0" dirty="0">
              <a:solidFill>
                <a:srgbClr val="000000"/>
              </a:solidFill>
              <a:latin typeface="Times New Roman" panose="02020603050405020304" pitchFamily="18" charset="0"/>
            </a:endParaRPr>
          </a:p>
          <a:p>
            <a:endParaRPr lang="en-US" sz="1200" b="0" i="0" u="none" strike="noStrike" baseline="0" dirty="0">
              <a:solidFill>
                <a:srgbClr val="000000"/>
              </a:solidFill>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A545E0B-6B46-41BF-B1BE-D11444382E28}" type="slidenum">
              <a:rPr lang="en-US" smtClean="0"/>
              <a:t>23</a:t>
            </a:fld>
            <a:endParaRPr lang="en-US"/>
          </a:p>
        </p:txBody>
      </p:sp>
    </p:spTree>
    <p:extLst>
      <p:ext uri="{BB962C8B-B14F-4D97-AF65-F5344CB8AC3E}">
        <p14:creationId xmlns:p14="http://schemas.microsoft.com/office/powerpoint/2010/main" val="466013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For activating PI3K pathway, both </a:t>
            </a:r>
            <a:r>
              <a:rPr lang="en-US" sz="1800" b="0" i="0" u="none" strike="noStrike" baseline="0" dirty="0" err="1">
                <a:solidFill>
                  <a:srgbClr val="000000"/>
                </a:solidFill>
                <a:latin typeface="Times New Roman" panose="02020603050405020304" pitchFamily="18" charset="0"/>
              </a:rPr>
              <a:t>Syk</a:t>
            </a:r>
            <a:r>
              <a:rPr lang="en-US" sz="1800" b="0" i="0" u="none" strike="noStrike" baseline="0" dirty="0">
                <a:solidFill>
                  <a:srgbClr val="000000"/>
                </a:solidFill>
                <a:latin typeface="Times New Roman" panose="02020603050405020304" pitchFamily="18" charset="0"/>
              </a:rPr>
              <a:t> and </a:t>
            </a:r>
            <a:r>
              <a:rPr lang="en-US" sz="1800" b="0" i="0" u="none" strike="noStrike" baseline="0" dirty="0" err="1">
                <a:solidFill>
                  <a:srgbClr val="000000"/>
                </a:solidFill>
                <a:latin typeface="Times New Roman" panose="02020603050405020304" pitchFamily="18" charset="0"/>
              </a:rPr>
              <a:t>Src</a:t>
            </a:r>
            <a:r>
              <a:rPr lang="en-US" sz="1800" b="0" i="0" u="none" strike="noStrike" baseline="0" dirty="0">
                <a:solidFill>
                  <a:srgbClr val="000000"/>
                </a:solidFill>
                <a:latin typeface="Times New Roman" panose="02020603050405020304" pitchFamily="18" charset="0"/>
              </a:rPr>
              <a:t> PTKs phosphorylate tyrosine residues on the membrane bound co-receptor CD19 leading to recruitment of phosphoinositide 3-kinase (PI3K) via its regulatory subunit p85. Phosphorylation of phosphatidylinositol-(4,5)-bisphosphate (PIP2) by PI3K then generates phosphatidylinositol-(3,4,5)- triphosphate (PIP3) as a second messenger. </a:t>
            </a:r>
          </a:p>
          <a:p>
            <a:endParaRPr lang="en-US"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The 3-phosphoinositide dependent protein kinase 1 (PDK1) activates AKT (also called protein kinase B or, PKB) and both are recruited to plasma membrane. </a:t>
            </a:r>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Activated AKT then phosphorylates </a:t>
            </a:r>
            <a:r>
              <a:rPr lang="en-US" sz="1800" b="0" i="0" u="none" strike="noStrike" baseline="0" dirty="0" err="1">
                <a:solidFill>
                  <a:srgbClr val="000000"/>
                </a:solidFill>
                <a:latin typeface="Times New Roman" panose="02020603050405020304" pitchFamily="18" charset="0"/>
              </a:rPr>
              <a:t>Forkhead</a:t>
            </a:r>
            <a:r>
              <a:rPr lang="en-US" sz="1800" b="0" i="0" u="none" strike="noStrike" baseline="0" dirty="0">
                <a:solidFill>
                  <a:srgbClr val="000000"/>
                </a:solidFill>
                <a:latin typeface="Times New Roman" panose="02020603050405020304" pitchFamily="18" charset="0"/>
              </a:rPr>
              <a:t> box O (</a:t>
            </a:r>
            <a:r>
              <a:rPr lang="en-US" sz="1800" b="0" i="0" u="none" strike="noStrike" baseline="0" dirty="0" err="1">
                <a:solidFill>
                  <a:srgbClr val="000000"/>
                </a:solidFill>
                <a:latin typeface="Times New Roman" panose="02020603050405020304" pitchFamily="18" charset="0"/>
              </a:rPr>
              <a:t>FoxO</a:t>
            </a:r>
            <a:r>
              <a:rPr lang="en-US" sz="1800" b="0" i="0" u="none" strike="noStrike" baseline="0" dirty="0">
                <a:solidFill>
                  <a:srgbClr val="000000"/>
                </a:solidFill>
                <a:latin typeface="Times New Roman" panose="02020603050405020304" pitchFamily="18" charset="0"/>
              </a:rPr>
              <a:t>) transcription factors leading to their nuclear export and subsequent proteasomal degradation thereby inhibiting the transcription of pro-apoptotic molecules and LC gene recombination during the proliferative expansion of pre-B cells, resulting in cell survival.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AKT also phosphorylate glycogen synthase kinase 3 (GSK3) that inhibit Nuclear factor of activated T-cells (NFAT) transcription factor and stabilizes </a:t>
            </a:r>
            <a:r>
              <a:rPr lang="en-US" sz="1800" b="0" i="0" u="none" strike="noStrike" baseline="0" dirty="0" err="1">
                <a:solidFill>
                  <a:srgbClr val="000000"/>
                </a:solidFill>
                <a:latin typeface="Times New Roman" panose="02020603050405020304" pitchFamily="18" charset="0"/>
              </a:rPr>
              <a:t>myc</a:t>
            </a:r>
            <a:r>
              <a:rPr lang="en-US" sz="1800" b="0" i="0" u="none" strike="noStrike" baseline="0" dirty="0">
                <a:solidFill>
                  <a:srgbClr val="000000"/>
                </a:solidFill>
                <a:latin typeface="Times New Roman" panose="02020603050405020304" pitchFamily="18" charset="0"/>
              </a:rPr>
              <a:t>, cyclin-D molecules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Another major signaling event initiated by </a:t>
            </a:r>
            <a:r>
              <a:rPr lang="en-US" sz="1800" b="0" i="0" u="none" strike="noStrike" baseline="0" dirty="0" err="1">
                <a:solidFill>
                  <a:srgbClr val="000000"/>
                </a:solidFill>
                <a:latin typeface="Times New Roman" panose="02020603050405020304" pitchFamily="18" charset="0"/>
              </a:rPr>
              <a:t>Syk</a:t>
            </a:r>
            <a:r>
              <a:rPr lang="en-US" sz="1800" b="0" i="0" u="none" strike="noStrike" baseline="0" dirty="0">
                <a:solidFill>
                  <a:srgbClr val="000000"/>
                </a:solidFill>
                <a:latin typeface="Times New Roman" panose="02020603050405020304" pitchFamily="18" charset="0"/>
              </a:rPr>
              <a:t> is the phosphorylation of the adaptor protein B-cell linker [BLNK or, BASH or, SH2-domain-containing leukocyte protein of 65 </a:t>
            </a:r>
            <a:r>
              <a:rPr lang="en-US" sz="1800" b="0" i="0" u="none" strike="noStrike" baseline="0" dirty="0" err="1">
                <a:solidFill>
                  <a:srgbClr val="000000"/>
                </a:solidFill>
                <a:latin typeface="Times New Roman" panose="02020603050405020304" pitchFamily="18" charset="0"/>
              </a:rPr>
              <a:t>kDa</a:t>
            </a:r>
            <a:r>
              <a:rPr lang="en-US" sz="1800" b="0" i="0" u="none" strike="noStrike" baseline="0" dirty="0">
                <a:solidFill>
                  <a:srgbClr val="000000"/>
                </a:solidFill>
                <a:latin typeface="Times New Roman" panose="02020603050405020304" pitchFamily="18" charset="0"/>
              </a:rPr>
              <a:t> (SLP-65)] on multiple tyrosine residues, which subsequently serve as docking sites for SH2-domain containing signaling molecules, for instance; the Tec-family kinase Bruton’s tyrosine kinase (BTK), phospholipase C (PLC), the guanine nucleotide exchange factor (GEF) Vav and growth-factor-receptor-bound protein 2 </a:t>
            </a:r>
          </a:p>
          <a:p>
            <a:endParaRPr lang="en-US"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the </a:t>
            </a:r>
            <a:r>
              <a:rPr lang="en-IN" sz="1800" b="0" i="0" u="none" strike="noStrike" baseline="0" dirty="0" err="1">
                <a:solidFill>
                  <a:srgbClr val="000000"/>
                </a:solidFill>
                <a:latin typeface="Times New Roman" panose="02020603050405020304" pitchFamily="18" charset="0"/>
              </a:rPr>
              <a:t>endoplasmatic</a:t>
            </a:r>
            <a:r>
              <a:rPr lang="en-IN" sz="1800" b="0" i="0" u="none" strike="noStrike" baseline="0" dirty="0">
                <a:solidFill>
                  <a:srgbClr val="000000"/>
                </a:solidFill>
                <a:latin typeface="Times New Roman" panose="02020603050405020304" pitchFamily="18" charset="0"/>
              </a:rPr>
              <a:t> reticulum (ER) Ca2+ stores are filled with Ca2+ which bound to the EF-hand of STIM1 in resting B cells. IP3 binds to IP3 receptor (IP3R) in the membrane of ER (shown in fig: 8a), thereby inducing the release of Ca2+ into cytoplasm from ER. The decreased Ca2+ concentration in the ER leads to Ca2+ dissociation from STM1, resulting further multimerization and translocation of STM1 proteins in ER sites near to plasma membrane </a:t>
            </a:r>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545E0B-6B46-41BF-B1BE-D11444382E28}" type="slidenum">
              <a:rPr lang="en-US" smtClean="0"/>
              <a:t>26</a:t>
            </a:fld>
            <a:endParaRPr lang="en-US"/>
          </a:p>
        </p:txBody>
      </p:sp>
    </p:spTree>
    <p:extLst>
      <p:ext uri="{BB962C8B-B14F-4D97-AF65-F5344CB8AC3E}">
        <p14:creationId xmlns:p14="http://schemas.microsoft.com/office/powerpoint/2010/main" val="4108707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45E0B-6B46-41BF-B1BE-D11444382E28}" type="slidenum">
              <a:rPr lang="en-US" smtClean="0"/>
              <a:t>27</a:t>
            </a:fld>
            <a:endParaRPr lang="en-US"/>
          </a:p>
        </p:txBody>
      </p:sp>
    </p:spTree>
    <p:extLst>
      <p:ext uri="{BB962C8B-B14F-4D97-AF65-F5344CB8AC3E}">
        <p14:creationId xmlns:p14="http://schemas.microsoft.com/office/powerpoint/2010/main" val="302695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 cells partly organize the adaptive immune response and mediate humoral immunity, as well as perform several other roles critical to normal immune system function. For instance, they can generate immunological memory and produce high affinity antibodies. </a:t>
            </a:r>
            <a:endParaRPr lang="en-US" dirty="0"/>
          </a:p>
        </p:txBody>
      </p:sp>
      <p:sp>
        <p:nvSpPr>
          <p:cNvPr id="4" name="Slide Number Placeholder 3"/>
          <p:cNvSpPr>
            <a:spLocks noGrp="1"/>
          </p:cNvSpPr>
          <p:nvPr>
            <p:ph type="sldNum" sz="quarter" idx="5"/>
          </p:nvPr>
        </p:nvSpPr>
        <p:spPr/>
        <p:txBody>
          <a:bodyPr/>
          <a:lstStyle/>
          <a:p>
            <a:fld id="{4A545E0B-6B46-41BF-B1BE-D11444382E28}" type="slidenum">
              <a:rPr lang="en-US" smtClean="0"/>
              <a:t>3</a:t>
            </a:fld>
            <a:endParaRPr lang="en-US"/>
          </a:p>
        </p:txBody>
      </p:sp>
    </p:spTree>
    <p:extLst>
      <p:ext uri="{BB962C8B-B14F-4D97-AF65-F5344CB8AC3E}">
        <p14:creationId xmlns:p14="http://schemas.microsoft.com/office/powerpoint/2010/main" val="1921199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During B-cell development, proliferation and differentiation of B cells are dependent on the BCRs and thus absolutely necessary for the development, survival and activation of B cell</a:t>
            </a:r>
          </a:p>
          <a:p>
            <a:r>
              <a:rPr lang="en-IN" b="0" i="0" dirty="0">
                <a:solidFill>
                  <a:srgbClr val="202124"/>
                </a:solidFill>
                <a:effectLst/>
                <a:latin typeface="arial" panose="020B0604020202020204" pitchFamily="34" charset="0"/>
              </a:rPr>
              <a:t>B cell development </a:t>
            </a:r>
            <a:r>
              <a:rPr lang="en-IN" b="1" i="0" dirty="0">
                <a:solidFill>
                  <a:srgbClr val="202124"/>
                </a:solidFill>
                <a:effectLst/>
                <a:latin typeface="arial" panose="020B0604020202020204" pitchFamily="34" charset="0"/>
              </a:rPr>
              <a:t>starts in the bone marrow (BM) and continues in the spleen to final maturation</a:t>
            </a:r>
            <a:r>
              <a:rPr lang="en-IN" b="0" i="0" dirty="0">
                <a:solidFill>
                  <a:srgbClr val="202124"/>
                </a:solidFill>
                <a:effectLst/>
                <a:latin typeface="arial" panose="020B0604020202020204" pitchFamily="34" charset="0"/>
              </a:rPr>
              <a:t>.</a:t>
            </a:r>
          </a:p>
          <a:p>
            <a:r>
              <a:rPr lang="en-IN" b="0" i="0" dirty="0">
                <a:solidFill>
                  <a:srgbClr val="202124"/>
                </a:solidFill>
                <a:effectLst/>
                <a:latin typeface="arial" panose="020B0604020202020204" pitchFamily="34" charset="0"/>
              </a:rPr>
              <a:t>Developmental progression is guided by sequential events leading to assembly, expression, and </a:t>
            </a:r>
            <a:r>
              <a:rPr lang="en-IN" b="0" i="0" dirty="0" err="1">
                <a:solidFill>
                  <a:srgbClr val="202124"/>
                </a:solidFill>
                <a:effectLst/>
                <a:latin typeface="arial" panose="020B0604020202020204" pitchFamily="34" charset="0"/>
              </a:rPr>
              <a:t>signaling</a:t>
            </a:r>
            <a:r>
              <a:rPr lang="en-IN" b="0" i="0" dirty="0">
                <a:solidFill>
                  <a:srgbClr val="202124"/>
                </a:solidFill>
                <a:effectLst/>
                <a:latin typeface="arial" panose="020B0604020202020204" pitchFamily="34" charset="0"/>
              </a:rPr>
              <a:t> of the B cell antigen receptor (BCR).</a:t>
            </a:r>
          </a:p>
          <a:p>
            <a:endParaRPr lang="en-IN" b="0" i="0" dirty="0">
              <a:solidFill>
                <a:srgbClr val="202124"/>
              </a:solidFill>
              <a:effectLst/>
              <a:latin typeface="arial" panose="020B0604020202020204" pitchFamily="34" charset="0"/>
            </a:endParaRPr>
          </a:p>
          <a:p>
            <a:r>
              <a:rPr lang="en-IN" b="0" i="0" dirty="0">
                <a:solidFill>
                  <a:srgbClr val="000000"/>
                </a:solidFill>
                <a:effectLst/>
                <a:latin typeface="Arial" panose="020B0604020202020204" pitchFamily="34" charset="0"/>
              </a:rPr>
              <a:t>B cell development begins in the </a:t>
            </a:r>
            <a:r>
              <a:rPr lang="en-IN" b="0" i="0" dirty="0" err="1">
                <a:solidFill>
                  <a:srgbClr val="000000"/>
                </a:solidFill>
                <a:effectLst/>
                <a:latin typeface="Arial" panose="020B0604020202020204" pitchFamily="34" charset="0"/>
              </a:rPr>
              <a:t>fetal</a:t>
            </a:r>
            <a:r>
              <a:rPr lang="en-IN" b="0" i="0" dirty="0">
                <a:solidFill>
                  <a:srgbClr val="000000"/>
                </a:solidFill>
                <a:effectLst/>
                <a:latin typeface="Arial" panose="020B0604020202020204" pitchFamily="34" charset="0"/>
              </a:rPr>
              <a:t> liver and continues in the bone marrow throughout our lives. </a:t>
            </a:r>
          </a:p>
          <a:p>
            <a:endParaRPr lang="en-IN" b="0" i="0" dirty="0">
              <a:solidFill>
                <a:srgbClr val="000000"/>
              </a:solidFill>
              <a:effectLst/>
              <a:latin typeface="Arial" panose="020B0604020202020204" pitchFamily="34" charset="0"/>
            </a:endParaRPr>
          </a:p>
          <a:p>
            <a:r>
              <a:rPr lang="en-IN" b="0" i="0" dirty="0">
                <a:solidFill>
                  <a:srgbClr val="000000"/>
                </a:solidFill>
                <a:effectLst/>
                <a:latin typeface="Arial" panose="020B0604020202020204" pitchFamily="34" charset="0"/>
              </a:rPr>
              <a:t>Once a B cell can express both </a:t>
            </a:r>
            <a:r>
              <a:rPr lang="en-IN" b="0" i="0" dirty="0">
                <a:solidFill>
                  <a:srgbClr val="000000"/>
                </a:solidFill>
                <a:effectLst/>
                <a:latin typeface="Symbol" panose="05050102010706020507" pitchFamily="18" charset="2"/>
              </a:rPr>
              <a:t>mu</a:t>
            </a:r>
            <a:r>
              <a:rPr lang="en-IN" b="0" i="0" dirty="0">
                <a:solidFill>
                  <a:srgbClr val="000000"/>
                </a:solidFill>
                <a:effectLst/>
                <a:latin typeface="Arial" panose="020B0604020202020204" pitchFamily="34" charset="0"/>
              </a:rPr>
              <a:t> and L chains on its membrane, it is officially a B cell. </a:t>
            </a:r>
          </a:p>
          <a:p>
            <a:endParaRPr lang="en-IN" b="0" i="0" dirty="0">
              <a:solidFill>
                <a:srgbClr val="000000"/>
              </a:solidFill>
              <a:effectLst/>
              <a:latin typeface="Arial" panose="020B0604020202020204" pitchFamily="34" charset="0"/>
            </a:endParaRPr>
          </a:p>
          <a:p>
            <a:r>
              <a:rPr lang="en-IN" b="0" i="0" dirty="0">
                <a:solidFill>
                  <a:srgbClr val="000000"/>
                </a:solidFill>
                <a:effectLst/>
                <a:latin typeface="Arial" panose="020B0604020202020204" pitchFamily="34" charset="0"/>
              </a:rPr>
              <a:t>However, it is still immature and can be easily killed by contact with self antigen until it also expressed membrane </a:t>
            </a:r>
            <a:r>
              <a:rPr lang="en-IN" b="0" i="0" dirty="0" err="1">
                <a:solidFill>
                  <a:srgbClr val="000000"/>
                </a:solidFill>
                <a:effectLst/>
                <a:latin typeface="Arial" panose="020B0604020202020204" pitchFamily="34" charset="0"/>
              </a:rPr>
              <a:t>IgD</a:t>
            </a:r>
            <a:r>
              <a:rPr lang="en-IN" b="0" i="0" dirty="0">
                <a:solidFill>
                  <a:srgbClr val="000000"/>
                </a:solidFill>
                <a:effectLst/>
                <a:latin typeface="Arial" panose="020B0604020202020204" pitchFamily="34" charset="0"/>
              </a:rPr>
              <a:t>. </a:t>
            </a:r>
          </a:p>
          <a:p>
            <a:endParaRPr lang="en-IN" b="0" i="0" dirty="0">
              <a:solidFill>
                <a:srgbClr val="000000"/>
              </a:solidFill>
              <a:effectLst/>
              <a:latin typeface="Arial" panose="020B0604020202020204" pitchFamily="34" charset="0"/>
            </a:endParaRPr>
          </a:p>
          <a:p>
            <a:r>
              <a:rPr lang="en-IN" b="0" i="0" dirty="0">
                <a:solidFill>
                  <a:srgbClr val="000000"/>
                </a:solidFill>
                <a:effectLst/>
                <a:latin typeface="Arial" panose="020B0604020202020204" pitchFamily="34" charset="0"/>
              </a:rPr>
              <a:t>The mature B cell that moves into the periphery can be activated by antigen and become an antibody-secreting plasma cell or a memory B cell which will respond more quickly to a second exposure to antigen. </a:t>
            </a:r>
          </a:p>
          <a:p>
            <a:endParaRPr lang="en-IN" b="0" i="0" dirty="0">
              <a:solidFill>
                <a:srgbClr val="000000"/>
              </a:solidFill>
              <a:effectLst/>
              <a:latin typeface="Arial" panose="020B0604020202020204" pitchFamily="34" charset="0"/>
            </a:endParaRPr>
          </a:p>
          <a:p>
            <a:r>
              <a:rPr lang="en-IN" b="0" i="0" dirty="0">
                <a:solidFill>
                  <a:srgbClr val="000000"/>
                </a:solidFill>
                <a:effectLst/>
                <a:latin typeface="Arial" panose="020B0604020202020204" pitchFamily="34" charset="0"/>
              </a:rPr>
              <a:t>B cells which fail to successfully complete B cell development undergo </a:t>
            </a:r>
            <a:r>
              <a:rPr lang="en-IN" b="1" i="0" dirty="0">
                <a:solidFill>
                  <a:srgbClr val="000000"/>
                </a:solidFill>
                <a:effectLst/>
                <a:latin typeface="Arial" panose="020B0604020202020204" pitchFamily="34" charset="0"/>
              </a:rPr>
              <a:t>apoptosis</a:t>
            </a:r>
            <a:r>
              <a:rPr lang="en-IN" b="0" i="0" dirty="0">
                <a:solidFill>
                  <a:srgbClr val="000000"/>
                </a:solidFill>
                <a:effectLst/>
                <a:latin typeface="Arial" panose="020B0604020202020204" pitchFamily="34" charset="0"/>
              </a:rPr>
              <a:t> (programmed cell death).</a:t>
            </a:r>
          </a:p>
          <a:p>
            <a:endParaRPr lang="en-IN" b="0" i="0" dirty="0">
              <a:solidFill>
                <a:srgbClr val="000000"/>
              </a:solidFill>
              <a:effectLst/>
              <a:latin typeface="Arial" panose="020B0604020202020204" pitchFamily="34" charset="0"/>
            </a:endParaRPr>
          </a:p>
          <a:p>
            <a:r>
              <a:rPr lang="en-IN" b="0" i="0" dirty="0">
                <a:solidFill>
                  <a:srgbClr val="000000"/>
                </a:solidFill>
                <a:effectLst/>
                <a:latin typeface="Arial" panose="020B0604020202020204" pitchFamily="34" charset="0"/>
              </a:rPr>
              <a:t>L</a:t>
            </a:r>
            <a:r>
              <a:rPr lang="en-IN" b="1" i="0" dirty="0">
                <a:solidFill>
                  <a:srgbClr val="000000"/>
                </a:solidFill>
                <a:effectLst/>
                <a:latin typeface="Arial" panose="020B0604020202020204" pitchFamily="34" charset="0"/>
              </a:rPr>
              <a:t>ymphoid progenitor cells</a:t>
            </a:r>
            <a:r>
              <a:rPr lang="en-IN" b="0" i="0" dirty="0">
                <a:solidFill>
                  <a:srgbClr val="000000"/>
                </a:solidFill>
                <a:effectLst/>
                <a:latin typeface="Arial" panose="020B0604020202020204" pitchFamily="34" charset="0"/>
              </a:rPr>
              <a:t> receive signals from bone marrow stromal cells to begin B cell development. </a:t>
            </a:r>
          </a:p>
          <a:p>
            <a:endParaRPr lang="en-IN" b="0" i="0" dirty="0">
              <a:solidFill>
                <a:srgbClr val="000000"/>
              </a:solidFill>
              <a:effectLst/>
              <a:latin typeface="Arial" panose="020B0604020202020204" pitchFamily="34" charset="0"/>
            </a:endParaRPr>
          </a:p>
          <a:p>
            <a:r>
              <a:rPr lang="en-IN" dirty="0"/>
              <a:t>Multipotent hematopoietic stem cells (HSCs) in bone marrow give rise to all blood cells that participate in the immune system, follow the basic principles of cell differentiation. </a:t>
            </a:r>
          </a:p>
          <a:p>
            <a:r>
              <a:rPr lang="en-IN" dirty="0"/>
              <a:t>The HSCs first differentiates into multi-potent progenitor cells that can produce both lymphoid and myeloid cells</a:t>
            </a:r>
          </a:p>
          <a:p>
            <a:endParaRPr lang="en-IN" dirty="0"/>
          </a:p>
          <a:p>
            <a:r>
              <a:rPr lang="en-IN" dirty="0"/>
              <a:t>They then differentiate into the common lymphoid progenitor giving rise to the progenitor-B (pro-B) cells accompanied by expression of transmembrane tyrosine phosphatase CD45R (or B220 in the mouse) and the receptor for interleukin-7 (IL-7)</a:t>
            </a:r>
          </a:p>
          <a:p>
            <a:endParaRPr lang="en-IN" dirty="0"/>
          </a:p>
          <a:p>
            <a:r>
              <a:rPr lang="en-IN" dirty="0"/>
              <a:t>The IL-7 receptor is composed of an alpha chain (IL-7Rα) and the common gamma (</a:t>
            </a:r>
            <a:r>
              <a:rPr lang="en-IN" dirty="0" err="1"/>
              <a:t>cγ</a:t>
            </a:r>
            <a:r>
              <a:rPr lang="en-IN" dirty="0"/>
              <a:t>) chain and its </a:t>
            </a:r>
            <a:r>
              <a:rPr lang="en-IN" dirty="0" err="1"/>
              <a:t>signaling</a:t>
            </a:r>
            <a:r>
              <a:rPr lang="en-IN" dirty="0"/>
              <a:t> leads to B-cell-specific transcription factor expression, induces proliferation, promotes the survival of this progenitor and initiates recombination of the heavy chain locus by recombination-activating gene (RAG) 1 and RAG2</a:t>
            </a:r>
          </a:p>
          <a:p>
            <a:endParaRPr lang="en-IN" dirty="0"/>
          </a:p>
          <a:p>
            <a:r>
              <a:rPr lang="en-IN" dirty="0"/>
              <a:t>These proteins recognize specific recombination signal sequences (RSS) and cleave precisely in between this and the adjacent gene segment</a:t>
            </a:r>
          </a:p>
          <a:p>
            <a:endParaRPr lang="en-IN" dirty="0"/>
          </a:p>
          <a:p>
            <a:r>
              <a:rPr lang="en-IN" dirty="0"/>
              <a:t>the high diversity of the receptors is based on two processes: (a) the combinatorial diversity as the V (variable), D (diversity) and J (joining) segments can be combined differently and (b) the junctional diversity arising from imprecise joining. </a:t>
            </a:r>
          </a:p>
          <a:p>
            <a:endParaRPr lang="en-IN" dirty="0"/>
          </a:p>
          <a:p>
            <a:r>
              <a:rPr lang="en-IN" dirty="0"/>
              <a:t>The rearrangement starts with rearrangement of the D to the JH on both alleles of the HC locus in early pro-B cells, followed by the VH to DJH joining on one allele in late pro-B cells</a:t>
            </a:r>
          </a:p>
          <a:p>
            <a:endParaRPr lang="en-IN" dirty="0"/>
          </a:p>
          <a:p>
            <a:r>
              <a:rPr lang="en-IN" dirty="0"/>
              <a:t>At the pre-Bl cell stage, DHJ recombination take place on both alleles of </a:t>
            </a:r>
            <a:r>
              <a:rPr lang="en-IN" dirty="0" err="1"/>
              <a:t>IgHC</a:t>
            </a:r>
            <a:r>
              <a:rPr lang="en-IN" dirty="0"/>
              <a:t> locus, then V to DJ recombination produces HC after allelic exclusion from one of the two alleles resulting in formation of a pre-BCR</a:t>
            </a:r>
          </a:p>
          <a:p>
            <a:endParaRPr lang="en-IN" dirty="0"/>
          </a:p>
          <a:p>
            <a:r>
              <a:rPr lang="en-IN" dirty="0"/>
              <a:t>The pre-BII cell stage is the first major checkpoint for B-cell development, where the surrogate LC (SLC) assembles with HC as well as, Ig(CD79a) / Ig(CD79b) heterodimer </a:t>
            </a:r>
            <a:r>
              <a:rPr lang="en-IN" dirty="0" err="1"/>
              <a:t>signaling</a:t>
            </a:r>
            <a:r>
              <a:rPr lang="en-IN" dirty="0"/>
              <a:t> subunits</a:t>
            </a:r>
          </a:p>
          <a:p>
            <a:endParaRPr lang="en-IN" dirty="0"/>
          </a:p>
          <a:p>
            <a:r>
              <a:rPr lang="en-IN" dirty="0"/>
              <a:t>From pre-B to immature B-cell stages, the ligand independent BCR-mediated tonic </a:t>
            </a:r>
            <a:r>
              <a:rPr lang="en-IN" dirty="0" err="1"/>
              <a:t>signaling</a:t>
            </a:r>
            <a:r>
              <a:rPr lang="en-IN" dirty="0"/>
              <a:t> act as a critical sensor for B-cell fate decision.</a:t>
            </a:r>
          </a:p>
          <a:p>
            <a:endParaRPr lang="en-IN" dirty="0"/>
          </a:p>
          <a:p>
            <a:r>
              <a:rPr lang="en-IN" dirty="0"/>
              <a:t>The next checkpoint as Immature B cells leave the bone marrow and migrate to the periphery and differentiate into mature B-cell stages. </a:t>
            </a:r>
          </a:p>
          <a:p>
            <a:endParaRPr lang="en-IN" dirty="0"/>
          </a:p>
          <a:p>
            <a:r>
              <a:rPr lang="en-IN" dirty="0"/>
              <a:t>Here, mature B cells co-express high amount of </a:t>
            </a:r>
            <a:r>
              <a:rPr lang="en-IN" dirty="0" err="1"/>
              <a:t>IgD</a:t>
            </a:r>
            <a:r>
              <a:rPr lang="en-IN" dirty="0"/>
              <a:t> and little IgM whereas immature B cell express high amount of IgM on their cell surfaces [51, 52]. </a:t>
            </a:r>
          </a:p>
          <a:p>
            <a:endParaRPr lang="en-IN" dirty="0"/>
          </a:p>
          <a:p>
            <a:r>
              <a:rPr lang="en-IN" dirty="0"/>
              <a:t>Considering immediate precursors of mature B cells, there are transitional 1, 2 and 3 (T1, T2, T3) B cells. </a:t>
            </a:r>
          </a:p>
          <a:p>
            <a:r>
              <a:rPr lang="en-IN" dirty="0"/>
              <a:t>The T1 B cells are IgM high </a:t>
            </a:r>
            <a:r>
              <a:rPr lang="en-IN" dirty="0" err="1"/>
              <a:t>IgD</a:t>
            </a:r>
            <a:r>
              <a:rPr lang="en-IN" dirty="0"/>
              <a:t> Low CD21- CD23- and can give rise to both T2 (IgM high </a:t>
            </a:r>
            <a:r>
              <a:rPr lang="en-IN" dirty="0" err="1"/>
              <a:t>IgD</a:t>
            </a:r>
            <a:r>
              <a:rPr lang="en-IN" dirty="0"/>
              <a:t>+ CD21+ CD23+ ) B cells and T3 ( IgM low </a:t>
            </a:r>
            <a:r>
              <a:rPr lang="en-IN" dirty="0" err="1"/>
              <a:t>IgD</a:t>
            </a:r>
            <a:r>
              <a:rPr lang="en-IN" dirty="0"/>
              <a:t>+ CD21+ CD23+ ) B cells. The B-cell activating factor of the TNF-family (BAFF) microenvironment provides survival signals in transitional and all later B-cell stages to the B cells.</a:t>
            </a:r>
          </a:p>
          <a:p>
            <a:endParaRPr lang="en-IN" dirty="0"/>
          </a:p>
          <a:p>
            <a:endParaRPr lang="en-IN" dirty="0"/>
          </a:p>
          <a:p>
            <a:endParaRPr lang="en-IN" dirty="0"/>
          </a:p>
          <a:p>
            <a:r>
              <a:rPr lang="en-IN" dirty="0"/>
              <a:t>For B-cell development, it is important to generate a large pool of B cells containing a huge variety of BCRs with different specificities and at the same time to avoid development of B cells containing autoreactive receptors, as this may lead to autoimmunity and tissue damage. </a:t>
            </a:r>
          </a:p>
          <a:p>
            <a:r>
              <a:rPr lang="en-IN" dirty="0"/>
              <a:t>The earliest B-linage cells and µ+ pre-B cells can be found in the </a:t>
            </a:r>
            <a:r>
              <a:rPr lang="en-IN" dirty="0" err="1"/>
              <a:t>fetal</a:t>
            </a:r>
            <a:r>
              <a:rPr lang="en-IN" dirty="0"/>
              <a:t> liver of developing human embryo at the 7–8 weeks of gestation, while </a:t>
            </a:r>
            <a:r>
              <a:rPr lang="en-IN" dirty="0" err="1"/>
              <a:t>sIgM</a:t>
            </a:r>
            <a:r>
              <a:rPr lang="en-IN" dirty="0"/>
              <a:t> and </a:t>
            </a:r>
            <a:r>
              <a:rPr lang="en-IN" dirty="0" err="1"/>
              <a:t>sIgD</a:t>
            </a:r>
            <a:r>
              <a:rPr lang="en-IN" dirty="0"/>
              <a:t> positive B cells can be found in the spleen by the 12 weeks [17, 18]. </a:t>
            </a:r>
          </a:p>
          <a:p>
            <a:r>
              <a:rPr lang="en-IN" dirty="0"/>
              <a:t>In adult, the B-lymphocytes development from their hematopoietic progenitors (a highly enriched population (3-4%) in bone marrow) continues through a series of micro-environmentally determined signals and events, resulting in the regulatory gene activation or inactivation (shown in fig: 1) responsible for cell proliferation and differentiation [19]</a:t>
            </a:r>
          </a:p>
          <a:p>
            <a:r>
              <a:rPr lang="en-IN" dirty="0"/>
              <a:t>Developing B cells emigrate from the bone marrow as immature B cells predominantly expressing BCRs of the IgM isotype. </a:t>
            </a:r>
          </a:p>
          <a:p>
            <a:r>
              <a:rPr lang="en-IN" dirty="0"/>
              <a:t>In follicular B cells, the </a:t>
            </a:r>
            <a:r>
              <a:rPr lang="en-IN" dirty="0" err="1"/>
              <a:t>IgD</a:t>
            </a:r>
            <a:r>
              <a:rPr lang="en-IN" dirty="0"/>
              <a:t> BCRs are highly expressed (&gt;90% of the BCRs), transitional B cells express low, and immature B cells express no </a:t>
            </a:r>
            <a:r>
              <a:rPr lang="en-IN" dirty="0" err="1"/>
              <a:t>IgD</a:t>
            </a:r>
            <a:r>
              <a:rPr lang="en-IN" dirty="0"/>
              <a:t> BCR, whereas IgM BCRs are expressed in immature-B cells after genetic recombination</a:t>
            </a:r>
          </a:p>
          <a:p>
            <a:endParaRPr lang="en-US" dirty="0"/>
          </a:p>
        </p:txBody>
      </p:sp>
      <p:sp>
        <p:nvSpPr>
          <p:cNvPr id="4" name="Slide Number Placeholder 3"/>
          <p:cNvSpPr>
            <a:spLocks noGrp="1"/>
          </p:cNvSpPr>
          <p:nvPr>
            <p:ph type="sldNum" sz="quarter" idx="5"/>
          </p:nvPr>
        </p:nvSpPr>
        <p:spPr/>
        <p:txBody>
          <a:bodyPr/>
          <a:lstStyle/>
          <a:p>
            <a:fld id="{4A545E0B-6B46-41BF-B1BE-D11444382E28}" type="slidenum">
              <a:rPr lang="en-US" smtClean="0"/>
              <a:t>7</a:t>
            </a:fld>
            <a:endParaRPr lang="en-US"/>
          </a:p>
        </p:txBody>
      </p:sp>
    </p:spTree>
    <p:extLst>
      <p:ext uri="{BB962C8B-B14F-4D97-AF65-F5344CB8AC3E}">
        <p14:creationId xmlns:p14="http://schemas.microsoft.com/office/powerpoint/2010/main" val="148844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b="0" i="0" u="none" strike="noStrike" baseline="0" dirty="0">
                <a:solidFill>
                  <a:srgbClr val="000000"/>
                </a:solidFill>
                <a:latin typeface="Times New Roman" panose="02020603050405020304" pitchFamily="18" charset="0"/>
              </a:rPr>
              <a:t>Peripheral B cell are divided in 3 different subclasses as marginal zone (MZ) B cells, follicular (FO) B cells and B1 B cells. </a:t>
            </a:r>
          </a:p>
          <a:p>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As B1 B cells are generated in fetus, the BCR signaling strength determines the fate decision of FO and MZ B cells generation in adult spleen.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Strong signaling favors development of the </a:t>
            </a:r>
            <a:r>
              <a:rPr lang="en-US" sz="1800" b="0" i="0" u="none" strike="noStrike" baseline="0" dirty="0" err="1">
                <a:solidFill>
                  <a:srgbClr val="000000"/>
                </a:solidFill>
                <a:latin typeface="Times New Roman" panose="02020603050405020304" pitchFamily="18" charset="0"/>
              </a:rPr>
              <a:t>IgMhigh</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IgDlow</a:t>
            </a:r>
            <a:r>
              <a:rPr lang="en-US" sz="1800" b="0" i="0" u="none" strike="noStrike" baseline="0" dirty="0">
                <a:solidFill>
                  <a:srgbClr val="000000"/>
                </a:solidFill>
                <a:latin typeface="Times New Roman" panose="02020603050405020304" pitchFamily="18" charset="0"/>
              </a:rPr>
              <a:t> CD21high CD23- MZ B cells, while weak signaling induces differentiation into </a:t>
            </a:r>
            <a:r>
              <a:rPr lang="en-US" sz="1800" b="0" i="0" u="none" strike="noStrike" baseline="0" dirty="0" err="1">
                <a:solidFill>
                  <a:srgbClr val="000000"/>
                </a:solidFill>
                <a:latin typeface="Times New Roman" panose="02020603050405020304" pitchFamily="18" charset="0"/>
              </a:rPr>
              <a:t>IgMlow</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IgDhigh</a:t>
            </a:r>
            <a:r>
              <a:rPr lang="en-US" sz="1800" b="0" i="0" u="none" strike="noStrike" baseline="0" dirty="0">
                <a:solidFill>
                  <a:srgbClr val="000000"/>
                </a:solidFill>
                <a:latin typeface="Times New Roman" panose="02020603050405020304" pitchFamily="18" charset="0"/>
              </a:rPr>
              <a:t> CD21int CD23+ FO B cells </a:t>
            </a:r>
          </a:p>
          <a:p>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Cells bearing polyreactive receptors are mainly selected to become MZ B cells </a:t>
            </a:r>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These cells populate the marginal zone of the spleen and upon encounter of blood-borne pathogens, the MZ B cells move to the red pulp and undergo a burst of proliferation to form foci of plasma-blasts in a T-independent manner, thereby giving rise to short-lived plasma cells </a:t>
            </a:r>
          </a:p>
          <a:p>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naïve B2 B cells circulate through spleen, bone marrow, blood, lymph and lymph nodes. Upon encountering their specific antigen and concomitant T-cell help, they differentiate either to short-lived plasma cells secreting IgM antibodies or undergo germinal center (GC) reaction </a:t>
            </a:r>
          </a:p>
          <a:p>
            <a:endParaRPr lang="en-US"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GCs are compartmentalized in a dark zone where the cells divide rapidly and accumulate mutations in the V-regions of Ig gene (a process referred to as somatic hypermutation) and a light zone where the cells undergo antigen-dependent selection </a:t>
            </a:r>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Class switch recombination generates high-affinity receptors of different isotypes (IgG, </a:t>
            </a:r>
            <a:r>
              <a:rPr lang="en-IN" sz="1800" b="0" i="0" u="none" strike="noStrike" baseline="0" dirty="0" err="1">
                <a:solidFill>
                  <a:srgbClr val="000000"/>
                </a:solidFill>
                <a:latin typeface="Times New Roman" panose="02020603050405020304" pitchFamily="18" charset="0"/>
              </a:rPr>
              <a:t>IgE</a:t>
            </a:r>
            <a:r>
              <a:rPr lang="en-IN" sz="1800" b="0" i="0" u="none" strike="noStrike" baseline="0" dirty="0">
                <a:solidFill>
                  <a:srgbClr val="000000"/>
                </a:solidFill>
                <a:latin typeface="Times New Roman" panose="02020603050405020304" pitchFamily="18" charset="0"/>
              </a:rPr>
              <a:t> or IgA), which elicit distinct effector functions </a:t>
            </a:r>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Together, the GC-reaction generates plasma cells secreting high-affinity antibodies and long-lived CD27+ memory B cells. These expressed high-affinity receptors facilitating a fast and effective immune response against the same pathogen when encountered at second time </a:t>
            </a:r>
          </a:p>
          <a:p>
            <a:endParaRPr lang="en-IN" sz="1800" b="0" i="0" u="none" strike="noStrike" baseline="0" dirty="0">
              <a:solidFill>
                <a:srgbClr val="000000"/>
              </a:solidFill>
              <a:latin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4A545E0B-6B46-41BF-B1BE-D11444382E28}" type="slidenum">
              <a:rPr lang="en-US" smtClean="0"/>
              <a:t>8</a:t>
            </a:fld>
            <a:endParaRPr lang="en-US"/>
          </a:p>
        </p:txBody>
      </p:sp>
    </p:spTree>
    <p:extLst>
      <p:ext uri="{BB962C8B-B14F-4D97-AF65-F5344CB8AC3E}">
        <p14:creationId xmlns:p14="http://schemas.microsoft.com/office/powerpoint/2010/main" val="71752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1A1A1A"/>
                </a:solidFill>
                <a:effectLst/>
                <a:latin typeface="acumin-pro"/>
              </a:rPr>
              <a:t>During early B-cell differentiation in the bone marrow (BM) the variable (V), diversity (D), and joining (J) gene segments of the immunoglobulin (Ig) genes are rearranged in an ordered fashion to generate the primary Ig repertoire. </a:t>
            </a:r>
          </a:p>
          <a:p>
            <a:endParaRPr lang="en-IN" b="0" i="0" dirty="0">
              <a:solidFill>
                <a:srgbClr val="1A1A1A"/>
              </a:solidFill>
              <a:effectLst/>
              <a:latin typeface="acumin-pro"/>
            </a:endParaRPr>
          </a:p>
          <a:p>
            <a:r>
              <a:rPr lang="en-IN" b="0" i="0" dirty="0">
                <a:solidFill>
                  <a:srgbClr val="1A1A1A"/>
                </a:solidFill>
                <a:effectLst/>
                <a:latin typeface="acumin-pro"/>
              </a:rPr>
              <a:t>Ig heavy chain gene </a:t>
            </a:r>
            <a:r>
              <a:rPr lang="en-IN" b="0" i="1" dirty="0">
                <a:solidFill>
                  <a:srgbClr val="1A1A1A"/>
                </a:solidFill>
                <a:effectLst/>
                <a:latin typeface="acumin-pro"/>
              </a:rPr>
              <a:t>(IGH)</a:t>
            </a:r>
            <a:r>
              <a:rPr lang="en-IN" b="0" i="0" dirty="0">
                <a:solidFill>
                  <a:srgbClr val="1A1A1A"/>
                </a:solidFill>
                <a:effectLst/>
                <a:latin typeface="acumin-pro"/>
              </a:rPr>
              <a:t> rearrangement precedes Ig light chain gene rearrangement, and D</a:t>
            </a:r>
            <a:r>
              <a:rPr lang="en-IN" b="0" i="0" baseline="-25000" dirty="0">
                <a:solidFill>
                  <a:srgbClr val="1A1A1A"/>
                </a:solidFill>
                <a:effectLst/>
                <a:latin typeface="acumin-pro"/>
              </a:rPr>
              <a:t>H</a:t>
            </a:r>
            <a:r>
              <a:rPr lang="en-IN" b="0" i="0" dirty="0">
                <a:solidFill>
                  <a:srgbClr val="1A1A1A"/>
                </a:solidFill>
                <a:effectLst/>
                <a:latin typeface="acumin-pro"/>
              </a:rPr>
              <a:t> to J</a:t>
            </a:r>
            <a:r>
              <a:rPr lang="en-IN" b="0" i="0" baseline="-25000" dirty="0">
                <a:solidFill>
                  <a:srgbClr val="1A1A1A"/>
                </a:solidFill>
                <a:effectLst/>
                <a:latin typeface="acumin-pro"/>
              </a:rPr>
              <a:t>H</a:t>
            </a:r>
            <a:r>
              <a:rPr lang="en-IN" b="0" i="0" dirty="0">
                <a:solidFill>
                  <a:srgbClr val="1A1A1A"/>
                </a:solidFill>
                <a:effectLst/>
                <a:latin typeface="acumin-pro"/>
              </a:rPr>
              <a:t> joining precedes V</a:t>
            </a:r>
            <a:r>
              <a:rPr lang="en-IN" b="0" i="0" baseline="-25000" dirty="0">
                <a:solidFill>
                  <a:srgbClr val="1A1A1A"/>
                </a:solidFill>
                <a:effectLst/>
                <a:latin typeface="acumin-pro"/>
              </a:rPr>
              <a:t>H</a:t>
            </a:r>
            <a:r>
              <a:rPr lang="en-IN" b="0" i="0" dirty="0">
                <a:solidFill>
                  <a:srgbClr val="1A1A1A"/>
                </a:solidFill>
                <a:effectLst/>
                <a:latin typeface="acumin-pro"/>
              </a:rPr>
              <a:t> to DJ</a:t>
            </a:r>
            <a:r>
              <a:rPr lang="en-IN" b="0" i="0" baseline="-25000" dirty="0">
                <a:solidFill>
                  <a:srgbClr val="1A1A1A"/>
                </a:solidFill>
                <a:effectLst/>
                <a:latin typeface="acumin-pro"/>
              </a:rPr>
              <a:t>H</a:t>
            </a:r>
            <a:r>
              <a:rPr lang="en-IN" b="0" i="0" dirty="0">
                <a:solidFill>
                  <a:srgbClr val="1A1A1A"/>
                </a:solidFill>
                <a:effectLst/>
                <a:latin typeface="acumin-pro"/>
              </a:rPr>
              <a:t> joining.</a:t>
            </a:r>
            <a:r>
              <a:rPr lang="en-IN" b="0" i="0" u="none" strike="noStrike" baseline="30000" dirty="0">
                <a:solidFill>
                  <a:srgbClr val="B7000F"/>
                </a:solidFill>
                <a:effectLst/>
                <a:latin typeface="acumin-pro"/>
              </a:rPr>
              <a:t>1</a:t>
            </a:r>
            <a:r>
              <a:rPr lang="en-IN" b="0" i="0" baseline="30000" dirty="0">
                <a:solidFill>
                  <a:srgbClr val="1A1A1A"/>
                </a:solidFill>
                <a:effectLst/>
                <a:latin typeface="acumin-pro"/>
              </a:rPr>
              <a:t>,</a:t>
            </a:r>
            <a:r>
              <a:rPr lang="en-IN" b="0" i="0" u="none" strike="noStrike" baseline="30000" dirty="0">
                <a:solidFill>
                  <a:srgbClr val="B7000F"/>
                </a:solidFill>
                <a:effectLst/>
                <a:latin typeface="acumin-pro"/>
              </a:rPr>
              <a:t>2</a:t>
            </a:r>
            <a:r>
              <a:rPr lang="en-IN" b="0" i="0" baseline="30000" dirty="0">
                <a:solidFill>
                  <a:srgbClr val="1A1A1A"/>
                </a:solidFill>
                <a:effectLst/>
                <a:latin typeface="acumin-pro"/>
              </a:rPr>
              <a:t> </a:t>
            </a:r>
            <a:r>
              <a:rPr lang="en-IN" b="0" i="0" dirty="0">
                <a:solidFill>
                  <a:srgbClr val="1A1A1A"/>
                </a:solidFill>
                <a:effectLst/>
                <a:latin typeface="acumin-pro"/>
              </a:rPr>
              <a:t> </a:t>
            </a:r>
          </a:p>
          <a:p>
            <a:endParaRPr lang="en-IN" b="0" i="0" dirty="0">
              <a:solidFill>
                <a:srgbClr val="1A1A1A"/>
              </a:solidFill>
              <a:effectLst/>
              <a:latin typeface="acumin-pro"/>
            </a:endParaRPr>
          </a:p>
          <a:p>
            <a:r>
              <a:rPr lang="en-IN" b="0" i="0" dirty="0">
                <a:solidFill>
                  <a:srgbClr val="1A1A1A"/>
                </a:solidFill>
                <a:effectLst/>
                <a:latin typeface="acumin-pro"/>
              </a:rPr>
              <a:t>These rearrangements are mediated by a tightly regulated enzymatic machinery involving several different proteins operating at the DNA level, which are controlled by the recombination signal sequences (RSSs) flanking each gene segment </a:t>
            </a:r>
          </a:p>
          <a:p>
            <a:endParaRPr lang="en-IN" b="0" i="0" dirty="0">
              <a:solidFill>
                <a:srgbClr val="1A1A1A"/>
              </a:solidFill>
              <a:effectLst/>
              <a:latin typeface="acumin-pro"/>
            </a:endParaRPr>
          </a:p>
          <a:p>
            <a:endParaRPr lang="en-IN" b="0" i="0" dirty="0">
              <a:solidFill>
                <a:srgbClr val="1A1A1A"/>
              </a:solidFill>
              <a:effectLst/>
              <a:latin typeface="acumin-pro"/>
            </a:endParaRPr>
          </a:p>
          <a:p>
            <a:endParaRPr lang="en-US" dirty="0"/>
          </a:p>
        </p:txBody>
      </p:sp>
      <p:sp>
        <p:nvSpPr>
          <p:cNvPr id="4" name="Slide Number Placeholder 3"/>
          <p:cNvSpPr>
            <a:spLocks noGrp="1"/>
          </p:cNvSpPr>
          <p:nvPr>
            <p:ph type="sldNum" sz="quarter" idx="5"/>
          </p:nvPr>
        </p:nvSpPr>
        <p:spPr/>
        <p:txBody>
          <a:bodyPr/>
          <a:lstStyle/>
          <a:p>
            <a:fld id="{4A545E0B-6B46-41BF-B1BE-D11444382E28}" type="slidenum">
              <a:rPr lang="en-US" smtClean="0"/>
              <a:t>10</a:t>
            </a:fld>
            <a:endParaRPr lang="en-US"/>
          </a:p>
        </p:txBody>
      </p:sp>
    </p:spTree>
    <p:extLst>
      <p:ext uri="{BB962C8B-B14F-4D97-AF65-F5344CB8AC3E}">
        <p14:creationId xmlns:p14="http://schemas.microsoft.com/office/powerpoint/2010/main" val="2665255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45E0B-6B46-41BF-B1BE-D11444382E28}" type="slidenum">
              <a:rPr lang="en-US" smtClean="0"/>
              <a:t>15</a:t>
            </a:fld>
            <a:endParaRPr lang="en-US"/>
          </a:p>
        </p:txBody>
      </p:sp>
    </p:spTree>
    <p:extLst>
      <p:ext uri="{BB962C8B-B14F-4D97-AF65-F5344CB8AC3E}">
        <p14:creationId xmlns:p14="http://schemas.microsoft.com/office/powerpoint/2010/main" val="4054144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signal initiation, the BCR complex requires Ig</a:t>
            </a:r>
            <a:r>
              <a:rPr lang="el-GR" dirty="0"/>
              <a:t> α </a:t>
            </a:r>
            <a:r>
              <a:rPr lang="en-US" dirty="0"/>
              <a:t>also naming CD79a (or MB-1 membrane glycoprotein) and Ig</a:t>
            </a:r>
            <a:r>
              <a:rPr lang="el-GR" dirty="0"/>
              <a:t> β</a:t>
            </a:r>
            <a:r>
              <a:rPr lang="en-US" dirty="0"/>
              <a:t> also naming CD79b (or B-cell-specific glycoprotein B29 )</a:t>
            </a:r>
          </a:p>
          <a:p>
            <a:endParaRPr lang="en-US" dirty="0"/>
          </a:p>
          <a:p>
            <a:r>
              <a:rPr lang="en-US" dirty="0"/>
              <a:t>The Ig</a:t>
            </a:r>
            <a:r>
              <a:rPr lang="el-GR" dirty="0"/>
              <a:t> α </a:t>
            </a:r>
            <a:r>
              <a:rPr lang="en-US" dirty="0"/>
              <a:t>/Ig</a:t>
            </a:r>
            <a:r>
              <a:rPr lang="el-GR" dirty="0"/>
              <a:t> β</a:t>
            </a:r>
            <a:r>
              <a:rPr lang="en-US" dirty="0"/>
              <a:t> heterodimer contains a conserved aa sequence called immunoreceptor tyrosine-based activation motif (ITAM), in which any two aa separate a tyrosine from a leucine or isoleucine</a:t>
            </a:r>
            <a:r>
              <a:rPr lang="en-IN" dirty="0"/>
              <a:t>giving the signature </a:t>
            </a:r>
            <a:r>
              <a:rPr lang="en-IN" dirty="0" err="1"/>
              <a:t>YxxL</a:t>
            </a:r>
            <a:r>
              <a:rPr lang="en-IN" dirty="0"/>
              <a:t>/I</a:t>
            </a:r>
          </a:p>
          <a:p>
            <a:r>
              <a:rPr lang="en-IN" dirty="0"/>
              <a:t>Two of this signature are repeated in the Ig</a:t>
            </a:r>
            <a:r>
              <a:rPr lang="el-GR" dirty="0"/>
              <a:t> α </a:t>
            </a:r>
            <a:r>
              <a:rPr lang="en-IN" dirty="0"/>
              <a:t>/Ig</a:t>
            </a:r>
            <a:r>
              <a:rPr lang="el-GR" dirty="0"/>
              <a:t> β</a:t>
            </a:r>
            <a:r>
              <a:rPr lang="en-IN" dirty="0"/>
              <a:t> cytoplasmic domain separated by between 9 and 12 aa, giving the signature D/E(X)7-D/E(X)2Y(X)2L/I(X)6–8Y(X)2L/I</a:t>
            </a:r>
          </a:p>
          <a:p>
            <a:r>
              <a:rPr lang="en-IN" dirty="0"/>
              <a:t>Here X represents any aa, D represents aspartic acid, E represents glutamic acid, Y represent tyrosine residues, L and I represent leucine and isoleucine residues</a:t>
            </a:r>
          </a:p>
          <a:p>
            <a:endParaRPr lang="en-IN" dirty="0"/>
          </a:p>
          <a:p>
            <a:endParaRPr lang="en-IN" dirty="0"/>
          </a:p>
          <a:p>
            <a:endParaRPr lang="en-US" dirty="0"/>
          </a:p>
        </p:txBody>
      </p:sp>
      <p:sp>
        <p:nvSpPr>
          <p:cNvPr id="4" name="Slide Number Placeholder 3"/>
          <p:cNvSpPr>
            <a:spLocks noGrp="1"/>
          </p:cNvSpPr>
          <p:nvPr>
            <p:ph type="sldNum" sz="quarter" idx="5"/>
          </p:nvPr>
        </p:nvSpPr>
        <p:spPr/>
        <p:txBody>
          <a:bodyPr/>
          <a:lstStyle/>
          <a:p>
            <a:fld id="{4A545E0B-6B46-41BF-B1BE-D11444382E28}" type="slidenum">
              <a:rPr lang="en-US" smtClean="0"/>
              <a:t>16</a:t>
            </a:fld>
            <a:endParaRPr lang="en-US"/>
          </a:p>
        </p:txBody>
      </p:sp>
    </p:spTree>
    <p:extLst>
      <p:ext uri="{BB962C8B-B14F-4D97-AF65-F5344CB8AC3E}">
        <p14:creationId xmlns:p14="http://schemas.microsoft.com/office/powerpoint/2010/main" val="1288910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BCR signal transduction starts with the raft associated </a:t>
            </a:r>
            <a:r>
              <a:rPr lang="en-US" sz="1800" b="0" i="0" u="none" strike="noStrike" baseline="0" dirty="0" err="1">
                <a:solidFill>
                  <a:srgbClr val="000000"/>
                </a:solidFill>
                <a:latin typeface="Times New Roman" panose="02020603050405020304" pitchFamily="18" charset="0"/>
              </a:rPr>
              <a:t>Src</a:t>
            </a:r>
            <a:r>
              <a:rPr lang="en-US" sz="1800" b="0" i="0" u="none" strike="noStrike" baseline="0" dirty="0">
                <a:solidFill>
                  <a:srgbClr val="000000"/>
                </a:solidFill>
                <a:latin typeface="Times New Roman" panose="02020603050405020304" pitchFamily="18" charset="0"/>
              </a:rPr>
              <a:t> (sarcoma)-family protein tyrosine kinases (PTKs) naming Lyn, Fyn and Blk, those phosphorylate ITAMs of Ig</a:t>
            </a:r>
            <a:r>
              <a:rPr lang="el-GR" sz="1800" b="0" i="0" u="none" strike="noStrike" baseline="0" dirty="0">
                <a:solidFill>
                  <a:srgbClr val="000000"/>
                </a:solidFill>
                <a:latin typeface="Times New Roman" panose="02020603050405020304" pitchFamily="18" charset="0"/>
              </a:rPr>
              <a:t>α-</a:t>
            </a:r>
            <a:r>
              <a:rPr lang="en-US" sz="1800" b="0" i="0" u="none" strike="noStrike" baseline="0" dirty="0">
                <a:solidFill>
                  <a:srgbClr val="000000"/>
                </a:solidFill>
                <a:latin typeface="Times New Roman" panose="02020603050405020304" pitchFamily="18" charset="0"/>
              </a:rPr>
              <a:t>Ig</a:t>
            </a:r>
            <a:r>
              <a:rPr lang="el-GR" sz="1800" b="0" i="0" u="none" strike="noStrike" baseline="0" dirty="0">
                <a:solidFill>
                  <a:srgbClr val="000000"/>
                </a:solidFill>
                <a:latin typeface="Times New Roman" panose="02020603050405020304" pitchFamily="18" charset="0"/>
              </a:rPr>
              <a:t>β </a:t>
            </a:r>
            <a:r>
              <a:rPr lang="en-US" sz="1800" b="0" i="0" u="none" strike="noStrike" baseline="0" dirty="0">
                <a:solidFill>
                  <a:srgbClr val="000000"/>
                </a:solidFill>
                <a:latin typeface="Times New Roman" panose="02020603050405020304" pitchFamily="18" charset="0"/>
              </a:rPr>
              <a:t>in the particular tyrosine motif position at their cytoplasmic tail </a:t>
            </a:r>
          </a:p>
          <a:p>
            <a:endParaRPr lang="en-US"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Lyn is located in close proximity to the resting BCRs, becomes released from its auto-inhibited stage and subsequently auto/trans-phosphorylated resulting in total activation</a:t>
            </a:r>
          </a:p>
          <a:p>
            <a:r>
              <a:rPr lang="en-IN" sz="1800" b="0" i="0" u="none" strike="noStrike" baseline="0" dirty="0">
                <a:solidFill>
                  <a:srgbClr val="000000"/>
                </a:solidFill>
                <a:latin typeface="Times New Roman" panose="02020603050405020304" pitchFamily="18" charset="0"/>
              </a:rPr>
              <a:t>Activated Lyn then phosphorylates the first tyrosine in the ITAM-motif of Igα-Igβ enabling the spleen tyrosine kinase (</a:t>
            </a:r>
            <a:r>
              <a:rPr lang="en-IN" sz="1800" b="0" i="0" u="none" strike="noStrike" baseline="0" dirty="0" err="1">
                <a:solidFill>
                  <a:srgbClr val="000000"/>
                </a:solidFill>
                <a:latin typeface="Times New Roman" panose="02020603050405020304" pitchFamily="18" charset="0"/>
              </a:rPr>
              <a:t>Syk</a:t>
            </a:r>
            <a:r>
              <a:rPr lang="en-IN" sz="1800" b="0" i="0" u="none" strike="noStrike" baseline="0" dirty="0">
                <a:solidFill>
                  <a:srgbClr val="000000"/>
                </a:solidFill>
                <a:latin typeface="Times New Roman" panose="02020603050405020304" pitchFamily="18" charset="0"/>
              </a:rPr>
              <a:t>) to bind via its </a:t>
            </a:r>
            <a:r>
              <a:rPr lang="en-IN" sz="1800" b="0" i="0" u="none" strike="noStrike" baseline="0" dirty="0" err="1">
                <a:solidFill>
                  <a:srgbClr val="000000"/>
                </a:solidFill>
                <a:latin typeface="Times New Roman" panose="02020603050405020304" pitchFamily="18" charset="0"/>
              </a:rPr>
              <a:t>Src</a:t>
            </a:r>
            <a:r>
              <a:rPr lang="en-IN" sz="1800" b="0" i="0" u="none" strike="noStrike" baseline="0" dirty="0">
                <a:solidFill>
                  <a:srgbClr val="000000"/>
                </a:solidFill>
                <a:latin typeface="Times New Roman" panose="02020603050405020304" pitchFamily="18" charset="0"/>
              </a:rPr>
              <a:t>-homology (SH)-2 domain, which releases the protein from its auto-inhibition. </a:t>
            </a:r>
          </a:p>
          <a:p>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err="1">
                <a:solidFill>
                  <a:srgbClr val="000000"/>
                </a:solidFill>
                <a:latin typeface="Times New Roman" panose="02020603050405020304" pitchFamily="18" charset="0"/>
              </a:rPr>
              <a:t>Syk</a:t>
            </a:r>
            <a:r>
              <a:rPr lang="en-IN" sz="1800" b="0" i="0" u="none" strike="noStrike" baseline="0" dirty="0">
                <a:solidFill>
                  <a:srgbClr val="000000"/>
                </a:solidFill>
                <a:latin typeface="Times New Roman" panose="02020603050405020304" pitchFamily="18" charset="0"/>
              </a:rPr>
              <a:t> activation further enhances the </a:t>
            </a:r>
            <a:r>
              <a:rPr lang="en-IN" sz="1800" b="0" i="0" u="none" strike="noStrike" baseline="0" dirty="0" err="1">
                <a:solidFill>
                  <a:srgbClr val="000000"/>
                </a:solidFill>
                <a:latin typeface="Times New Roman" panose="02020603050405020304" pitchFamily="18" charset="0"/>
              </a:rPr>
              <a:t>Syk</a:t>
            </a:r>
            <a:r>
              <a:rPr lang="en-IN" sz="1800" b="0" i="0" u="none" strike="noStrike" baseline="0" dirty="0">
                <a:solidFill>
                  <a:srgbClr val="000000"/>
                </a:solidFill>
                <a:latin typeface="Times New Roman" panose="02020603050405020304" pitchFamily="18" charset="0"/>
              </a:rPr>
              <a:t>-dependent phosphorylation of upstream </a:t>
            </a:r>
            <a:r>
              <a:rPr lang="en-IN" sz="1800" b="0" i="0" u="none" strike="noStrike" baseline="0" dirty="0" err="1">
                <a:solidFill>
                  <a:srgbClr val="000000"/>
                </a:solidFill>
                <a:latin typeface="Times New Roman" panose="02020603050405020304" pitchFamily="18" charset="0"/>
              </a:rPr>
              <a:t>Src</a:t>
            </a:r>
            <a:r>
              <a:rPr lang="en-IN" sz="1800" b="0" i="0" u="none" strike="noStrike" baseline="0" dirty="0">
                <a:solidFill>
                  <a:srgbClr val="000000"/>
                </a:solidFill>
                <a:latin typeface="Times New Roman" panose="02020603050405020304" pitchFamily="18" charset="0"/>
              </a:rPr>
              <a:t> kinases and ITAMs at adjacent BCR complexes by a positive feedback. </a:t>
            </a:r>
          </a:p>
          <a:p>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Without antigen stimulation, the ITAM tyrosine-phosphorylation is rapidly removed and only a few SYK proteins will be activated generating a tonic </a:t>
            </a:r>
            <a:r>
              <a:rPr lang="en-IN" sz="1800" b="0" i="0" u="none" strike="noStrike" baseline="0" dirty="0" err="1">
                <a:solidFill>
                  <a:srgbClr val="000000"/>
                </a:solidFill>
                <a:latin typeface="Times New Roman" panose="02020603050405020304" pitchFamily="18" charset="0"/>
              </a:rPr>
              <a:t>signaling</a:t>
            </a:r>
            <a:r>
              <a:rPr lang="en-IN" sz="1800" b="0" i="0" u="none" strike="noStrike" baseline="0" dirty="0">
                <a:solidFill>
                  <a:srgbClr val="000000"/>
                </a:solidFill>
                <a:latin typeface="Times New Roman" panose="02020603050405020304" pitchFamily="18" charset="0"/>
              </a:rPr>
              <a:t> [82]. </a:t>
            </a:r>
          </a:p>
          <a:p>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err="1">
                <a:solidFill>
                  <a:srgbClr val="000000"/>
                </a:solidFill>
                <a:latin typeface="Times New Roman" panose="02020603050405020304" pitchFamily="18" charset="0"/>
              </a:rPr>
              <a:t>Syk</a:t>
            </a:r>
            <a:r>
              <a:rPr lang="en-IN" sz="1800" b="0" i="0" u="none" strike="noStrike" baseline="0" dirty="0">
                <a:solidFill>
                  <a:srgbClr val="000000"/>
                </a:solidFill>
                <a:latin typeface="Times New Roman" panose="02020603050405020304" pitchFamily="18" charset="0"/>
              </a:rPr>
              <a:t> plays a central role in intracellular BCR signal transduction and induces changes in downstream gene expression. </a:t>
            </a:r>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545E0B-6B46-41BF-B1BE-D11444382E28}" type="slidenum">
              <a:rPr lang="en-US" smtClean="0"/>
              <a:t>17</a:t>
            </a:fld>
            <a:endParaRPr lang="en-US"/>
          </a:p>
        </p:txBody>
      </p:sp>
    </p:spTree>
    <p:extLst>
      <p:ext uri="{BB962C8B-B14F-4D97-AF65-F5344CB8AC3E}">
        <p14:creationId xmlns:p14="http://schemas.microsoft.com/office/powerpoint/2010/main" val="3968988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000000"/>
                </a:solidFill>
                <a:latin typeface="Times New Roman" panose="02020603050405020304" pitchFamily="18" charset="0"/>
              </a:rPr>
              <a:t>BCR signal transduction starts with the raft associated </a:t>
            </a:r>
            <a:r>
              <a:rPr lang="en-US" sz="1200" b="0" i="0" u="none" strike="noStrike" baseline="0" dirty="0" err="1">
                <a:solidFill>
                  <a:srgbClr val="000000"/>
                </a:solidFill>
                <a:latin typeface="Times New Roman" panose="02020603050405020304" pitchFamily="18" charset="0"/>
              </a:rPr>
              <a:t>Src</a:t>
            </a:r>
            <a:r>
              <a:rPr lang="en-US" sz="1200" b="0" i="0" u="none" strike="noStrike" baseline="0" dirty="0">
                <a:solidFill>
                  <a:srgbClr val="000000"/>
                </a:solidFill>
                <a:latin typeface="Times New Roman" panose="02020603050405020304" pitchFamily="18" charset="0"/>
              </a:rPr>
              <a:t> (sarcoma)-family protein tyrosine kinases (PTKs) naming Lyn, Fyn and Blk, those phosphorylate ITAMs of Ig</a:t>
            </a:r>
            <a:r>
              <a:rPr lang="el-GR" sz="1200" b="0" i="0" u="none" strike="noStrike" baseline="0" dirty="0">
                <a:solidFill>
                  <a:srgbClr val="000000"/>
                </a:solidFill>
                <a:latin typeface="Times New Roman" panose="02020603050405020304" pitchFamily="18" charset="0"/>
              </a:rPr>
              <a:t>α-</a:t>
            </a:r>
            <a:r>
              <a:rPr lang="en-US" sz="1200" b="0" i="0" u="none" strike="noStrike" baseline="0" dirty="0">
                <a:solidFill>
                  <a:srgbClr val="000000"/>
                </a:solidFill>
                <a:latin typeface="Times New Roman" panose="02020603050405020304" pitchFamily="18" charset="0"/>
              </a:rPr>
              <a:t>Ig</a:t>
            </a:r>
            <a:r>
              <a:rPr lang="el-GR" sz="1200" b="0" i="0" u="none" strike="noStrike" baseline="0" dirty="0">
                <a:solidFill>
                  <a:srgbClr val="000000"/>
                </a:solidFill>
                <a:latin typeface="Times New Roman" panose="02020603050405020304" pitchFamily="18" charset="0"/>
              </a:rPr>
              <a:t>β </a:t>
            </a:r>
            <a:r>
              <a:rPr lang="en-US" sz="1200" b="0" i="0" u="none" strike="noStrike" baseline="0" dirty="0">
                <a:solidFill>
                  <a:srgbClr val="000000"/>
                </a:solidFill>
                <a:latin typeface="Times New Roman" panose="02020603050405020304" pitchFamily="18" charset="0"/>
              </a:rPr>
              <a:t>in the particular tyrosine motif position at their cytoplasmic tail</a:t>
            </a:r>
          </a:p>
          <a:p>
            <a:endParaRPr lang="en-US" sz="1200" b="0" i="0" u="none" strike="noStrike" baseline="0" dirty="0">
              <a:solidFill>
                <a:srgbClr val="000000"/>
              </a:solidFill>
              <a:latin typeface="Times New Roman" panose="02020603050405020304" pitchFamily="18" charset="0"/>
            </a:endParaRPr>
          </a:p>
          <a:p>
            <a:r>
              <a:rPr lang="en-US" sz="1200" b="0" i="0" u="none" strike="noStrike" baseline="0" dirty="0">
                <a:solidFill>
                  <a:srgbClr val="000000"/>
                </a:solidFill>
                <a:latin typeface="Times New Roman" panose="02020603050405020304" pitchFamily="18" charset="0"/>
              </a:rPr>
              <a:t>Lyn is located in close proximity to the resting BCRs, becomes released from its auto-inhibited stage and subsequently auto/trans-phosphorylated resulting in total activation. </a:t>
            </a:r>
          </a:p>
          <a:p>
            <a:endParaRPr lang="en-US" sz="1200" b="0" i="0" u="none" strike="noStrike" baseline="0" dirty="0">
              <a:solidFill>
                <a:srgbClr val="000000"/>
              </a:solidFill>
              <a:latin typeface="Times New Roman" panose="02020603050405020304" pitchFamily="18" charset="0"/>
            </a:endParaRPr>
          </a:p>
          <a:p>
            <a:r>
              <a:rPr lang="en-US" sz="1200" b="0" i="0" u="none" strike="noStrike" baseline="0" dirty="0">
                <a:solidFill>
                  <a:srgbClr val="000000"/>
                </a:solidFill>
                <a:latin typeface="Times New Roman" panose="02020603050405020304" pitchFamily="18" charset="0"/>
              </a:rPr>
              <a:t>Activated Lyn then phosphorylates the first tyrosine in the ITAM-motif of Ig</a:t>
            </a:r>
            <a:r>
              <a:rPr lang="el-GR" sz="1200" b="0" i="0" u="none" strike="noStrike" baseline="0" dirty="0">
                <a:solidFill>
                  <a:srgbClr val="000000"/>
                </a:solidFill>
                <a:latin typeface="Times New Roman" panose="02020603050405020304" pitchFamily="18" charset="0"/>
              </a:rPr>
              <a:t>α-</a:t>
            </a:r>
            <a:r>
              <a:rPr lang="en-US" sz="1200" b="0" i="0" u="none" strike="noStrike" baseline="0" dirty="0">
                <a:solidFill>
                  <a:srgbClr val="000000"/>
                </a:solidFill>
                <a:latin typeface="Times New Roman" panose="02020603050405020304" pitchFamily="18" charset="0"/>
              </a:rPr>
              <a:t>Ig</a:t>
            </a:r>
            <a:r>
              <a:rPr lang="el-GR" sz="1200" b="0" i="0" u="none" strike="noStrike" baseline="0" dirty="0">
                <a:solidFill>
                  <a:srgbClr val="000000"/>
                </a:solidFill>
                <a:latin typeface="Times New Roman" panose="02020603050405020304" pitchFamily="18" charset="0"/>
              </a:rPr>
              <a:t>β </a:t>
            </a:r>
            <a:r>
              <a:rPr lang="en-US" sz="1200" b="0" i="0" u="none" strike="noStrike" baseline="0" dirty="0">
                <a:solidFill>
                  <a:srgbClr val="000000"/>
                </a:solidFill>
                <a:latin typeface="Times New Roman" panose="02020603050405020304" pitchFamily="18" charset="0"/>
              </a:rPr>
              <a:t>enabling the spleen tyrosine kinase (</a:t>
            </a:r>
            <a:r>
              <a:rPr lang="en-US" sz="1200" b="0" i="0" u="none" strike="noStrike" baseline="0" dirty="0" err="1">
                <a:solidFill>
                  <a:srgbClr val="000000"/>
                </a:solidFill>
                <a:latin typeface="Times New Roman" panose="02020603050405020304" pitchFamily="18" charset="0"/>
              </a:rPr>
              <a:t>Syk</a:t>
            </a:r>
            <a:r>
              <a:rPr lang="en-US" sz="1200" b="0" i="0" u="none" strike="noStrike" baseline="0" dirty="0">
                <a:solidFill>
                  <a:srgbClr val="000000"/>
                </a:solidFill>
                <a:latin typeface="Times New Roman" panose="02020603050405020304" pitchFamily="18" charset="0"/>
              </a:rPr>
              <a:t>) to bind via its </a:t>
            </a:r>
            <a:r>
              <a:rPr lang="en-US" sz="1200" b="0" i="0" u="none" strike="noStrike" baseline="0" dirty="0" err="1">
                <a:solidFill>
                  <a:srgbClr val="000000"/>
                </a:solidFill>
                <a:latin typeface="Times New Roman" panose="02020603050405020304" pitchFamily="18" charset="0"/>
              </a:rPr>
              <a:t>Src</a:t>
            </a:r>
            <a:r>
              <a:rPr lang="en-US" sz="1200" b="0" i="0" u="none" strike="noStrike" baseline="0" dirty="0">
                <a:solidFill>
                  <a:srgbClr val="000000"/>
                </a:solidFill>
                <a:latin typeface="Times New Roman" panose="02020603050405020304" pitchFamily="18" charset="0"/>
              </a:rPr>
              <a:t>-homology (SH)-2 domain, which releases the protein from its auto-inhibition </a:t>
            </a:r>
          </a:p>
          <a:p>
            <a:endParaRPr lang="en-US" dirty="0"/>
          </a:p>
        </p:txBody>
      </p:sp>
      <p:sp>
        <p:nvSpPr>
          <p:cNvPr id="4" name="Slide Number Placeholder 3"/>
          <p:cNvSpPr>
            <a:spLocks noGrp="1"/>
          </p:cNvSpPr>
          <p:nvPr>
            <p:ph type="sldNum" sz="quarter" idx="5"/>
          </p:nvPr>
        </p:nvSpPr>
        <p:spPr/>
        <p:txBody>
          <a:bodyPr/>
          <a:lstStyle/>
          <a:p>
            <a:fld id="{4A545E0B-6B46-41BF-B1BE-D11444382E28}" type="slidenum">
              <a:rPr lang="en-US" smtClean="0"/>
              <a:t>18</a:t>
            </a:fld>
            <a:endParaRPr lang="en-US"/>
          </a:p>
        </p:txBody>
      </p:sp>
    </p:spTree>
    <p:extLst>
      <p:ext uri="{BB962C8B-B14F-4D97-AF65-F5344CB8AC3E}">
        <p14:creationId xmlns:p14="http://schemas.microsoft.com/office/powerpoint/2010/main" val="372954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28DF6C-EEDE-4D44-A844-CC170727491C}" type="datetimeFigureOut">
              <a:rPr lang="en-US" smtClean="0"/>
              <a:t>8/30/2022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317170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8DF6C-EEDE-4D44-A844-CC170727491C}"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426104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8DF6C-EEDE-4D44-A844-CC170727491C}"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319377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8DF6C-EEDE-4D44-A844-CC170727491C}"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1955288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8DF6C-EEDE-4D44-A844-CC170727491C}"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1594432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8DF6C-EEDE-4D44-A844-CC170727491C}"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771482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8DF6C-EEDE-4D44-A844-CC170727491C}"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2241688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8DF6C-EEDE-4D44-A844-CC170727491C}"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616741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8DF6C-EEDE-4D44-A844-CC170727491C}"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387280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8DF6C-EEDE-4D44-A844-CC170727491C}"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422551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8DF6C-EEDE-4D44-A844-CC170727491C}"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361807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28DF6C-EEDE-4D44-A844-CC170727491C}"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271747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28DF6C-EEDE-4D44-A844-CC170727491C}" type="datetimeFigureOut">
              <a:rPr lang="en-US" smtClean="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165667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28DF6C-EEDE-4D44-A844-CC170727491C}"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341768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8DF6C-EEDE-4D44-A844-CC170727491C}"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69144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8DF6C-EEDE-4D44-A844-CC170727491C}"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235125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8DF6C-EEDE-4D44-A844-CC170727491C}"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0462-DF3E-4259-9366-9AAD40A172CC}" type="slidenum">
              <a:rPr lang="en-US" smtClean="0"/>
              <a:t>‹#›</a:t>
            </a:fld>
            <a:endParaRPr lang="en-US"/>
          </a:p>
        </p:txBody>
      </p:sp>
    </p:spTree>
    <p:extLst>
      <p:ext uri="{BB962C8B-B14F-4D97-AF65-F5344CB8AC3E}">
        <p14:creationId xmlns:p14="http://schemas.microsoft.com/office/powerpoint/2010/main" val="1744321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28DF6C-EEDE-4D44-A844-CC170727491C}" type="datetimeFigureOut">
              <a:rPr lang="en-US" smtClean="0"/>
              <a:t>8/30/2022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F20462-DF3E-4259-9366-9AAD40A172CC}" type="slidenum">
              <a:rPr lang="en-US" smtClean="0"/>
              <a:t>‹#›</a:t>
            </a:fld>
            <a:endParaRPr lang="en-US"/>
          </a:p>
        </p:txBody>
      </p:sp>
    </p:spTree>
    <p:extLst>
      <p:ext uri="{BB962C8B-B14F-4D97-AF65-F5344CB8AC3E}">
        <p14:creationId xmlns:p14="http://schemas.microsoft.com/office/powerpoint/2010/main" val="2635913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2"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2479B1-F962-9EB5-5849-452B0891AA21}"/>
              </a:ext>
            </a:extLst>
          </p:cNvPr>
          <p:cNvSpPr>
            <a:spLocks noGrp="1"/>
          </p:cNvSpPr>
          <p:nvPr>
            <p:ph type="ctrTitle"/>
          </p:nvPr>
        </p:nvSpPr>
        <p:spPr>
          <a:xfrm>
            <a:off x="5448299" y="1380068"/>
            <a:ext cx="6054723" cy="2616199"/>
          </a:xfrm>
        </p:spPr>
        <p:txBody>
          <a:bodyPr>
            <a:normAutofit/>
          </a:bodyPr>
          <a:lstStyle/>
          <a:p>
            <a:pPr>
              <a:lnSpc>
                <a:spcPct val="90000"/>
              </a:lnSpc>
            </a:pPr>
            <a:r>
              <a:rPr lang="en-IN" dirty="0"/>
              <a:t>Membrane receptors for antigen</a:t>
            </a:r>
            <a:endParaRPr lang="en-US" dirty="0"/>
          </a:p>
        </p:txBody>
      </p:sp>
      <p:sp>
        <p:nvSpPr>
          <p:cNvPr id="3" name="Subtitle 2">
            <a:extLst>
              <a:ext uri="{FF2B5EF4-FFF2-40B4-BE49-F238E27FC236}">
                <a16:creationId xmlns:a16="http://schemas.microsoft.com/office/drawing/2014/main" id="{6C52D8DD-0D6B-A739-E498-6E4C44E9D614}"/>
              </a:ext>
            </a:extLst>
          </p:cNvPr>
          <p:cNvSpPr>
            <a:spLocks noGrp="1"/>
          </p:cNvSpPr>
          <p:nvPr>
            <p:ph type="subTitle" idx="1"/>
          </p:nvPr>
        </p:nvSpPr>
        <p:spPr>
          <a:xfrm>
            <a:off x="6336254" y="3996267"/>
            <a:ext cx="5166768" cy="1388534"/>
          </a:xfrm>
        </p:spPr>
        <p:txBody>
          <a:bodyPr>
            <a:normAutofit/>
          </a:bodyPr>
          <a:lstStyle/>
          <a:p>
            <a:r>
              <a:rPr lang="en-US" dirty="0"/>
              <a:t>Dr. (</a:t>
            </a:r>
            <a:r>
              <a:rPr lang="en-US" dirty="0" err="1"/>
              <a:t>Ms</a:t>
            </a:r>
            <a:r>
              <a:rPr lang="en-US" dirty="0"/>
              <a:t>) Sonali Correa</a:t>
            </a:r>
          </a:p>
        </p:txBody>
      </p:sp>
      <p:pic>
        <p:nvPicPr>
          <p:cNvPr id="5" name="Picture 4" descr="Close up of cells">
            <a:extLst>
              <a:ext uri="{FF2B5EF4-FFF2-40B4-BE49-F238E27FC236}">
                <a16:creationId xmlns:a16="http://schemas.microsoft.com/office/drawing/2014/main" id="{29D5251F-DBDE-E8D4-9DE2-9795ADD6C95D}"/>
              </a:ext>
            </a:extLst>
          </p:cNvPr>
          <p:cNvPicPr>
            <a:picLocks noChangeAspect="1"/>
          </p:cNvPicPr>
          <p:nvPr/>
        </p:nvPicPr>
        <p:blipFill rotWithShape="1">
          <a:blip r:embed="rId3"/>
          <a:srcRect l="35475" r="19838"/>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318887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0548-FEA5-0FB1-2C48-720638CAE0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E32948-4482-AA5A-B84B-E8D79B89B54F}"/>
              </a:ext>
            </a:extLst>
          </p:cNvPr>
          <p:cNvSpPr>
            <a:spLocks noGrp="1"/>
          </p:cNvSpPr>
          <p:nvPr>
            <p:ph idx="1"/>
          </p:nvPr>
        </p:nvSpPr>
        <p:spPr>
          <a:xfrm>
            <a:off x="247753" y="1214437"/>
            <a:ext cx="10018713" cy="3124201"/>
          </a:xfrm>
        </p:spPr>
        <p:txBody>
          <a:bodyPr/>
          <a:lstStyle/>
          <a:p>
            <a:endParaRPr lang="en-US"/>
          </a:p>
        </p:txBody>
      </p:sp>
      <p:pic>
        <p:nvPicPr>
          <p:cNvPr id="4" name="New picture">
            <a:extLst>
              <a:ext uri="{FF2B5EF4-FFF2-40B4-BE49-F238E27FC236}">
                <a16:creationId xmlns:a16="http://schemas.microsoft.com/office/drawing/2014/main" id="{C5D63BFF-F866-D335-A705-F12D3F100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799" y="3425825"/>
            <a:ext cx="491541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Text Box 24">
            <a:extLst>
              <a:ext uri="{FF2B5EF4-FFF2-40B4-BE49-F238E27FC236}">
                <a16:creationId xmlns:a16="http://schemas.microsoft.com/office/drawing/2014/main" id="{6893E756-502D-1FF4-EFA1-8E75EAFB27EC}"/>
              </a:ext>
            </a:extLst>
          </p:cNvPr>
          <p:cNvSpPr txBox="1">
            <a:spLocks noChangeArrowheads="1"/>
          </p:cNvSpPr>
          <p:nvPr/>
        </p:nvSpPr>
        <p:spPr bwMode="gray">
          <a:xfrm>
            <a:off x="2487720" y="1884363"/>
            <a:ext cx="2166937"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i="1"/>
              <a:t>B CELL STAGE</a:t>
            </a:r>
          </a:p>
          <a:p>
            <a:pPr algn="ctr"/>
            <a:endParaRPr lang="en-GB" altLang="en-US" sz="2000" i="1"/>
          </a:p>
          <a:p>
            <a:pPr algn="ctr"/>
            <a:r>
              <a:rPr lang="en-GB" altLang="en-US" sz="2000" i="1"/>
              <a:t>IgH GENE</a:t>
            </a:r>
          </a:p>
          <a:p>
            <a:pPr algn="ctr"/>
            <a:r>
              <a:rPr lang="en-GB" altLang="en-US" sz="2000" i="1"/>
              <a:t>CONFIGURATION</a:t>
            </a:r>
          </a:p>
        </p:txBody>
      </p:sp>
      <p:grpSp>
        <p:nvGrpSpPr>
          <p:cNvPr id="6" name="Group 70">
            <a:extLst>
              <a:ext uri="{FF2B5EF4-FFF2-40B4-BE49-F238E27FC236}">
                <a16:creationId xmlns:a16="http://schemas.microsoft.com/office/drawing/2014/main" id="{9CE39928-E65F-41CF-20FE-0B44B671B63B}"/>
              </a:ext>
            </a:extLst>
          </p:cNvPr>
          <p:cNvGrpSpPr>
            <a:grpSpLocks/>
          </p:cNvGrpSpPr>
          <p:nvPr/>
        </p:nvGrpSpPr>
        <p:grpSpPr bwMode="auto">
          <a:xfrm>
            <a:off x="4957870" y="627063"/>
            <a:ext cx="1181100" cy="1182687"/>
            <a:chOff x="1717" y="1501"/>
            <a:chExt cx="744" cy="745"/>
          </a:xfrm>
        </p:grpSpPr>
        <p:sp>
          <p:nvSpPr>
            <p:cNvPr id="7" name="Oval 6">
              <a:extLst>
                <a:ext uri="{FF2B5EF4-FFF2-40B4-BE49-F238E27FC236}">
                  <a16:creationId xmlns:a16="http://schemas.microsoft.com/office/drawing/2014/main" id="{4B42B70E-09F2-85D2-7BA3-F448ADF3EF95}"/>
                </a:ext>
              </a:extLst>
            </p:cNvPr>
            <p:cNvSpPr>
              <a:spLocks noChangeAspect="1" noChangeArrowheads="1"/>
            </p:cNvSpPr>
            <p:nvPr/>
          </p:nvSpPr>
          <p:spPr bwMode="gray">
            <a:xfrm>
              <a:off x="1717" y="1501"/>
              <a:ext cx="744" cy="745"/>
            </a:xfrm>
            <a:prstGeom prst="ellipse">
              <a:avLst/>
            </a:prstGeom>
            <a:solidFill>
              <a:schemeClr val="tx2"/>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7">
              <a:extLst>
                <a:ext uri="{FF2B5EF4-FFF2-40B4-BE49-F238E27FC236}">
                  <a16:creationId xmlns:a16="http://schemas.microsoft.com/office/drawing/2014/main" id="{1D18F1CF-E720-FDAD-8E9B-22F93A4FEAAC}"/>
                </a:ext>
              </a:extLst>
            </p:cNvPr>
            <p:cNvSpPr>
              <a:spLocks noChangeAspect="1" noChangeArrowheads="1"/>
            </p:cNvSpPr>
            <p:nvPr/>
          </p:nvSpPr>
          <p:spPr bwMode="gray">
            <a:xfrm>
              <a:off x="1760" y="1591"/>
              <a:ext cx="580" cy="628"/>
            </a:xfrm>
            <a:prstGeom prst="ellipse">
              <a:avLst/>
            </a:prstGeom>
            <a:solidFill>
              <a:srgbClr val="CC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 name="Text Box 25">
            <a:extLst>
              <a:ext uri="{FF2B5EF4-FFF2-40B4-BE49-F238E27FC236}">
                <a16:creationId xmlns:a16="http://schemas.microsoft.com/office/drawing/2014/main" id="{7D5E610C-8060-CEDD-1078-88A54E7D7DF1}"/>
              </a:ext>
            </a:extLst>
          </p:cNvPr>
          <p:cNvSpPr txBox="1">
            <a:spLocks noChangeArrowheads="1"/>
          </p:cNvSpPr>
          <p:nvPr/>
        </p:nvSpPr>
        <p:spPr bwMode="gray">
          <a:xfrm>
            <a:off x="5008670" y="1884363"/>
            <a:ext cx="10795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Stem cell</a:t>
            </a:r>
          </a:p>
        </p:txBody>
      </p:sp>
      <p:grpSp>
        <p:nvGrpSpPr>
          <p:cNvPr id="10" name="Group 71">
            <a:extLst>
              <a:ext uri="{FF2B5EF4-FFF2-40B4-BE49-F238E27FC236}">
                <a16:creationId xmlns:a16="http://schemas.microsoft.com/office/drawing/2014/main" id="{53A9273E-2CF3-99EA-37EA-A0E69BF4AF74}"/>
              </a:ext>
            </a:extLst>
          </p:cNvPr>
          <p:cNvGrpSpPr>
            <a:grpSpLocks/>
          </p:cNvGrpSpPr>
          <p:nvPr/>
        </p:nvGrpSpPr>
        <p:grpSpPr bwMode="auto">
          <a:xfrm>
            <a:off x="6491395" y="627063"/>
            <a:ext cx="1181100" cy="1182687"/>
            <a:chOff x="2686" y="1501"/>
            <a:chExt cx="744" cy="745"/>
          </a:xfrm>
        </p:grpSpPr>
        <p:sp>
          <p:nvSpPr>
            <p:cNvPr id="11" name="Oval 14">
              <a:extLst>
                <a:ext uri="{FF2B5EF4-FFF2-40B4-BE49-F238E27FC236}">
                  <a16:creationId xmlns:a16="http://schemas.microsoft.com/office/drawing/2014/main" id="{A32D9BEC-3F6A-524C-F04C-935447082FBC}"/>
                </a:ext>
              </a:extLst>
            </p:cNvPr>
            <p:cNvSpPr>
              <a:spLocks noChangeAspect="1" noChangeArrowheads="1"/>
            </p:cNvSpPr>
            <p:nvPr/>
          </p:nvSpPr>
          <p:spPr bwMode="gray">
            <a:xfrm>
              <a:off x="2686" y="1501"/>
              <a:ext cx="744" cy="745"/>
            </a:xfrm>
            <a:prstGeom prst="ellipse">
              <a:avLst/>
            </a:prstGeom>
            <a:solidFill>
              <a:schemeClr val="tx2"/>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5">
              <a:extLst>
                <a:ext uri="{FF2B5EF4-FFF2-40B4-BE49-F238E27FC236}">
                  <a16:creationId xmlns:a16="http://schemas.microsoft.com/office/drawing/2014/main" id="{A2D51DAE-2AE1-0EBF-CD82-3E71E9C699AD}"/>
                </a:ext>
              </a:extLst>
            </p:cNvPr>
            <p:cNvSpPr>
              <a:spLocks noChangeAspect="1" noChangeArrowheads="1"/>
            </p:cNvSpPr>
            <p:nvPr/>
          </p:nvSpPr>
          <p:spPr bwMode="gray">
            <a:xfrm>
              <a:off x="2729" y="1591"/>
              <a:ext cx="580" cy="628"/>
            </a:xfrm>
            <a:prstGeom prst="ellipse">
              <a:avLst/>
            </a:prstGeom>
            <a:solidFill>
              <a:srgbClr val="CC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Text Box 26">
            <a:extLst>
              <a:ext uri="{FF2B5EF4-FFF2-40B4-BE49-F238E27FC236}">
                <a16:creationId xmlns:a16="http://schemas.microsoft.com/office/drawing/2014/main" id="{F9EB5C4E-43EC-4EBA-16A3-B91177F65ADB}"/>
              </a:ext>
            </a:extLst>
          </p:cNvPr>
          <p:cNvSpPr txBox="1">
            <a:spLocks noChangeArrowheads="1"/>
          </p:cNvSpPr>
          <p:nvPr/>
        </p:nvSpPr>
        <p:spPr bwMode="gray">
          <a:xfrm>
            <a:off x="6429482" y="1884363"/>
            <a:ext cx="130492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Early pro-B</a:t>
            </a:r>
          </a:p>
        </p:txBody>
      </p:sp>
      <p:grpSp>
        <p:nvGrpSpPr>
          <p:cNvPr id="14" name="Group 72">
            <a:extLst>
              <a:ext uri="{FF2B5EF4-FFF2-40B4-BE49-F238E27FC236}">
                <a16:creationId xmlns:a16="http://schemas.microsoft.com/office/drawing/2014/main" id="{7D9E9B7A-A8B8-EBB0-A528-26761F1E7B9A}"/>
              </a:ext>
            </a:extLst>
          </p:cNvPr>
          <p:cNvGrpSpPr>
            <a:grpSpLocks/>
          </p:cNvGrpSpPr>
          <p:nvPr/>
        </p:nvGrpSpPr>
        <p:grpSpPr bwMode="auto">
          <a:xfrm>
            <a:off x="8082070" y="627063"/>
            <a:ext cx="1181100" cy="1182687"/>
            <a:chOff x="3670" y="1501"/>
            <a:chExt cx="744" cy="745"/>
          </a:xfrm>
        </p:grpSpPr>
        <p:sp>
          <p:nvSpPr>
            <p:cNvPr id="15" name="Oval 17">
              <a:extLst>
                <a:ext uri="{FF2B5EF4-FFF2-40B4-BE49-F238E27FC236}">
                  <a16:creationId xmlns:a16="http://schemas.microsoft.com/office/drawing/2014/main" id="{A6689462-FD95-B9B7-A2F7-EB19589CCB4A}"/>
                </a:ext>
              </a:extLst>
            </p:cNvPr>
            <p:cNvSpPr>
              <a:spLocks noChangeAspect="1" noChangeArrowheads="1"/>
            </p:cNvSpPr>
            <p:nvPr/>
          </p:nvSpPr>
          <p:spPr bwMode="gray">
            <a:xfrm>
              <a:off x="3670" y="1501"/>
              <a:ext cx="744" cy="745"/>
            </a:xfrm>
            <a:prstGeom prst="ellipse">
              <a:avLst/>
            </a:prstGeom>
            <a:solidFill>
              <a:schemeClr val="tx2"/>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8">
              <a:extLst>
                <a:ext uri="{FF2B5EF4-FFF2-40B4-BE49-F238E27FC236}">
                  <a16:creationId xmlns:a16="http://schemas.microsoft.com/office/drawing/2014/main" id="{270C6D8F-2252-AD64-EAAE-57A0469CBA87}"/>
                </a:ext>
              </a:extLst>
            </p:cNvPr>
            <p:cNvSpPr>
              <a:spLocks noChangeAspect="1" noChangeArrowheads="1"/>
            </p:cNvSpPr>
            <p:nvPr/>
          </p:nvSpPr>
          <p:spPr bwMode="gray">
            <a:xfrm>
              <a:off x="3713" y="1591"/>
              <a:ext cx="580" cy="628"/>
            </a:xfrm>
            <a:prstGeom prst="ellipse">
              <a:avLst/>
            </a:prstGeom>
            <a:solidFill>
              <a:srgbClr val="CC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Text Box 27">
            <a:extLst>
              <a:ext uri="{FF2B5EF4-FFF2-40B4-BE49-F238E27FC236}">
                <a16:creationId xmlns:a16="http://schemas.microsoft.com/office/drawing/2014/main" id="{C2BCEEB0-C784-63FE-77EA-3B428FA1D691}"/>
              </a:ext>
            </a:extLst>
          </p:cNvPr>
          <p:cNvSpPr txBox="1">
            <a:spLocks noChangeArrowheads="1"/>
          </p:cNvSpPr>
          <p:nvPr/>
        </p:nvSpPr>
        <p:spPr bwMode="gray">
          <a:xfrm>
            <a:off x="8063020" y="1884363"/>
            <a:ext cx="12192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Late pro-B</a:t>
            </a:r>
          </a:p>
        </p:txBody>
      </p:sp>
      <p:grpSp>
        <p:nvGrpSpPr>
          <p:cNvPr id="18" name="Group 73">
            <a:extLst>
              <a:ext uri="{FF2B5EF4-FFF2-40B4-BE49-F238E27FC236}">
                <a16:creationId xmlns:a16="http://schemas.microsoft.com/office/drawing/2014/main" id="{F0ADA6B0-2B94-B085-C1E9-042D5254740C}"/>
              </a:ext>
            </a:extLst>
          </p:cNvPr>
          <p:cNvGrpSpPr>
            <a:grpSpLocks/>
          </p:cNvGrpSpPr>
          <p:nvPr/>
        </p:nvGrpSpPr>
        <p:grpSpPr bwMode="auto">
          <a:xfrm>
            <a:off x="9591782" y="627063"/>
            <a:ext cx="1181100" cy="1182687"/>
            <a:chOff x="4621" y="1501"/>
            <a:chExt cx="744" cy="745"/>
          </a:xfrm>
        </p:grpSpPr>
        <p:sp>
          <p:nvSpPr>
            <p:cNvPr id="19" name="Oval 20">
              <a:extLst>
                <a:ext uri="{FF2B5EF4-FFF2-40B4-BE49-F238E27FC236}">
                  <a16:creationId xmlns:a16="http://schemas.microsoft.com/office/drawing/2014/main" id="{901AF2F3-31EC-A3BC-2648-E0652DCCFB62}"/>
                </a:ext>
              </a:extLst>
            </p:cNvPr>
            <p:cNvSpPr>
              <a:spLocks noChangeAspect="1" noChangeArrowheads="1"/>
            </p:cNvSpPr>
            <p:nvPr/>
          </p:nvSpPr>
          <p:spPr bwMode="gray">
            <a:xfrm>
              <a:off x="4621" y="1501"/>
              <a:ext cx="744" cy="745"/>
            </a:xfrm>
            <a:prstGeom prst="ellipse">
              <a:avLst/>
            </a:prstGeom>
            <a:solidFill>
              <a:schemeClr val="tx2"/>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21">
              <a:extLst>
                <a:ext uri="{FF2B5EF4-FFF2-40B4-BE49-F238E27FC236}">
                  <a16:creationId xmlns:a16="http://schemas.microsoft.com/office/drawing/2014/main" id="{77B3E9FE-F8B5-0901-E784-E73FEA685C05}"/>
                </a:ext>
              </a:extLst>
            </p:cNvPr>
            <p:cNvSpPr>
              <a:spLocks noChangeAspect="1" noChangeArrowheads="1"/>
            </p:cNvSpPr>
            <p:nvPr/>
          </p:nvSpPr>
          <p:spPr bwMode="gray">
            <a:xfrm>
              <a:off x="4664" y="1591"/>
              <a:ext cx="580" cy="628"/>
            </a:xfrm>
            <a:prstGeom prst="ellipse">
              <a:avLst/>
            </a:prstGeom>
            <a:solidFill>
              <a:srgbClr val="CC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 name="Text Box 28">
            <a:extLst>
              <a:ext uri="{FF2B5EF4-FFF2-40B4-BE49-F238E27FC236}">
                <a16:creationId xmlns:a16="http://schemas.microsoft.com/office/drawing/2014/main" id="{B9424219-672F-B523-FCCA-8AADFDEA4861}"/>
              </a:ext>
            </a:extLst>
          </p:cNvPr>
          <p:cNvSpPr txBox="1">
            <a:spLocks noChangeArrowheads="1"/>
          </p:cNvSpPr>
          <p:nvPr/>
        </p:nvSpPr>
        <p:spPr bwMode="gray">
          <a:xfrm>
            <a:off x="9494945" y="1884363"/>
            <a:ext cx="137477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Large pre-B</a:t>
            </a:r>
          </a:p>
        </p:txBody>
      </p:sp>
      <p:sp>
        <p:nvSpPr>
          <p:cNvPr id="22" name="Rectangle 74">
            <a:extLst>
              <a:ext uri="{FF2B5EF4-FFF2-40B4-BE49-F238E27FC236}">
                <a16:creationId xmlns:a16="http://schemas.microsoft.com/office/drawing/2014/main" id="{0A6CDD6F-20FA-B0FA-6A4C-BAE717051175}"/>
              </a:ext>
            </a:extLst>
          </p:cNvPr>
          <p:cNvSpPr>
            <a:spLocks noChangeArrowheads="1"/>
          </p:cNvSpPr>
          <p:nvPr/>
        </p:nvSpPr>
        <p:spPr bwMode="gray">
          <a:xfrm>
            <a:off x="5015020" y="2665413"/>
            <a:ext cx="1065212"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Germline</a:t>
            </a:r>
          </a:p>
        </p:txBody>
      </p:sp>
      <p:sp>
        <p:nvSpPr>
          <p:cNvPr id="23" name="Rectangle 75">
            <a:extLst>
              <a:ext uri="{FF2B5EF4-FFF2-40B4-BE49-F238E27FC236}">
                <a16:creationId xmlns:a16="http://schemas.microsoft.com/office/drawing/2014/main" id="{6B923ADF-876C-5CBD-10D3-7B367EFB04A3}"/>
              </a:ext>
            </a:extLst>
          </p:cNvPr>
          <p:cNvSpPr>
            <a:spLocks noChangeArrowheads="1"/>
          </p:cNvSpPr>
          <p:nvPr/>
        </p:nvSpPr>
        <p:spPr bwMode="gray">
          <a:xfrm>
            <a:off x="6439007" y="2703513"/>
            <a:ext cx="128270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spAutoFit/>
          </a:bodyPr>
          <a:lstStyle/>
          <a:p>
            <a:pPr algn="ctr">
              <a:spcBef>
                <a:spcPct val="50000"/>
              </a:spcBef>
            </a:pPr>
            <a:r>
              <a:rPr lang="en-GB" altLang="en-US" sz="2000"/>
              <a:t>D</a:t>
            </a:r>
            <a:r>
              <a:rPr lang="en-GB" altLang="en-US" sz="2000" baseline="-25000"/>
              <a:t>H</a:t>
            </a:r>
            <a:r>
              <a:rPr lang="en-GB" altLang="en-US" sz="2000"/>
              <a:t> to J</a:t>
            </a:r>
            <a:r>
              <a:rPr lang="en-GB" altLang="en-US" sz="2000" baseline="-25000"/>
              <a:t>H</a:t>
            </a:r>
          </a:p>
        </p:txBody>
      </p:sp>
      <p:sp>
        <p:nvSpPr>
          <p:cNvPr id="24" name="Rectangle 76">
            <a:extLst>
              <a:ext uri="{FF2B5EF4-FFF2-40B4-BE49-F238E27FC236}">
                <a16:creationId xmlns:a16="http://schemas.microsoft.com/office/drawing/2014/main" id="{3E321588-2033-BF4A-1A7D-444BE691C3A3}"/>
              </a:ext>
            </a:extLst>
          </p:cNvPr>
          <p:cNvSpPr>
            <a:spLocks noChangeArrowheads="1"/>
          </p:cNvSpPr>
          <p:nvPr/>
        </p:nvSpPr>
        <p:spPr bwMode="gray">
          <a:xfrm>
            <a:off x="8061432" y="2703513"/>
            <a:ext cx="12239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V</a:t>
            </a:r>
            <a:r>
              <a:rPr lang="en-GB" altLang="en-US" sz="2000" baseline="-25000"/>
              <a:t>H</a:t>
            </a:r>
            <a:r>
              <a:rPr lang="en-GB" altLang="en-US" sz="2000"/>
              <a:t> to D</a:t>
            </a:r>
            <a:r>
              <a:rPr lang="en-GB" altLang="en-US" sz="2000" baseline="-25000"/>
              <a:t>H</a:t>
            </a:r>
            <a:r>
              <a:rPr lang="en-GB" altLang="en-US" sz="2000"/>
              <a:t>J</a:t>
            </a:r>
            <a:r>
              <a:rPr lang="en-GB" altLang="en-US" sz="2000" baseline="-25000"/>
              <a:t>H</a:t>
            </a:r>
          </a:p>
        </p:txBody>
      </p:sp>
      <p:sp>
        <p:nvSpPr>
          <p:cNvPr id="25" name="Rectangle 77">
            <a:extLst>
              <a:ext uri="{FF2B5EF4-FFF2-40B4-BE49-F238E27FC236}">
                <a16:creationId xmlns:a16="http://schemas.microsoft.com/office/drawing/2014/main" id="{512459AF-0F31-D7CF-A47F-21150CE3A9C2}"/>
              </a:ext>
            </a:extLst>
          </p:cNvPr>
          <p:cNvSpPr>
            <a:spLocks noChangeArrowheads="1"/>
          </p:cNvSpPr>
          <p:nvPr/>
        </p:nvSpPr>
        <p:spPr bwMode="gray">
          <a:xfrm>
            <a:off x="9745770" y="2703513"/>
            <a:ext cx="87312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V</a:t>
            </a:r>
            <a:r>
              <a:rPr lang="en-GB" altLang="en-US" sz="2000" baseline="-25000"/>
              <a:t>H</a:t>
            </a:r>
            <a:r>
              <a:rPr lang="en-GB" altLang="en-US" sz="2000"/>
              <a:t>D</a:t>
            </a:r>
            <a:r>
              <a:rPr lang="en-GB" altLang="en-US" sz="2000" baseline="-25000"/>
              <a:t>H</a:t>
            </a:r>
            <a:r>
              <a:rPr lang="en-GB" altLang="en-US" sz="2000"/>
              <a:t>J</a:t>
            </a:r>
            <a:r>
              <a:rPr lang="en-GB" altLang="en-US" sz="2000" baseline="-25000"/>
              <a:t>H</a:t>
            </a:r>
          </a:p>
        </p:txBody>
      </p:sp>
      <p:grpSp>
        <p:nvGrpSpPr>
          <p:cNvPr id="26" name="Group 82">
            <a:extLst>
              <a:ext uri="{FF2B5EF4-FFF2-40B4-BE49-F238E27FC236}">
                <a16:creationId xmlns:a16="http://schemas.microsoft.com/office/drawing/2014/main" id="{74CA3085-7051-73A5-6785-2F153B5E1F58}"/>
              </a:ext>
            </a:extLst>
          </p:cNvPr>
          <p:cNvGrpSpPr>
            <a:grpSpLocks/>
          </p:cNvGrpSpPr>
          <p:nvPr/>
        </p:nvGrpSpPr>
        <p:grpSpPr bwMode="auto">
          <a:xfrm>
            <a:off x="9471132" y="0"/>
            <a:ext cx="1422400" cy="4338638"/>
            <a:chOff x="4560" y="1106"/>
            <a:chExt cx="896" cy="2733"/>
          </a:xfrm>
        </p:grpSpPr>
        <p:grpSp>
          <p:nvGrpSpPr>
            <p:cNvPr id="27" name="Group 69">
              <a:extLst>
                <a:ext uri="{FF2B5EF4-FFF2-40B4-BE49-F238E27FC236}">
                  <a16:creationId xmlns:a16="http://schemas.microsoft.com/office/drawing/2014/main" id="{6383781F-FADD-0D61-C10D-94F6E60C648B}"/>
                </a:ext>
              </a:extLst>
            </p:cNvPr>
            <p:cNvGrpSpPr>
              <a:grpSpLocks/>
            </p:cNvGrpSpPr>
            <p:nvPr/>
          </p:nvGrpSpPr>
          <p:grpSpPr bwMode="auto">
            <a:xfrm>
              <a:off x="4828" y="1106"/>
              <a:ext cx="360" cy="418"/>
              <a:chOff x="4808" y="1106"/>
              <a:chExt cx="360" cy="418"/>
            </a:xfrm>
          </p:grpSpPr>
          <p:sp>
            <p:nvSpPr>
              <p:cNvPr id="29" name="Rectangle 41">
                <a:extLst>
                  <a:ext uri="{FF2B5EF4-FFF2-40B4-BE49-F238E27FC236}">
                    <a16:creationId xmlns:a16="http://schemas.microsoft.com/office/drawing/2014/main" id="{0DE296CF-D204-B12B-10C6-4CE5A85E29CA}"/>
                  </a:ext>
                </a:extLst>
              </p:cNvPr>
              <p:cNvSpPr>
                <a:spLocks noChangeAspect="1" noChangeArrowheads="1"/>
              </p:cNvSpPr>
              <p:nvPr/>
            </p:nvSpPr>
            <p:spPr bwMode="gray">
              <a:xfrm>
                <a:off x="4976" y="1312"/>
                <a:ext cx="27" cy="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30" name="Rectangle 43">
                <a:extLst>
                  <a:ext uri="{FF2B5EF4-FFF2-40B4-BE49-F238E27FC236}">
                    <a16:creationId xmlns:a16="http://schemas.microsoft.com/office/drawing/2014/main" id="{86F5AD6A-4B12-A2EC-B671-65B58D93CADA}"/>
                  </a:ext>
                </a:extLst>
              </p:cNvPr>
              <p:cNvSpPr>
                <a:spLocks noChangeAspect="1" noChangeArrowheads="1"/>
              </p:cNvSpPr>
              <p:nvPr/>
            </p:nvSpPr>
            <p:spPr bwMode="gray">
              <a:xfrm rot="19083766" flipH="1">
                <a:off x="4909" y="1196"/>
                <a:ext cx="35" cy="115"/>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31" name="Rectangle 44">
                <a:extLst>
                  <a:ext uri="{FF2B5EF4-FFF2-40B4-BE49-F238E27FC236}">
                    <a16:creationId xmlns:a16="http://schemas.microsoft.com/office/drawing/2014/main" id="{545757CA-0C58-83BC-4D14-641337EF03AA}"/>
                  </a:ext>
                </a:extLst>
              </p:cNvPr>
              <p:cNvSpPr>
                <a:spLocks noChangeAspect="1" noChangeArrowheads="1"/>
              </p:cNvSpPr>
              <p:nvPr/>
            </p:nvSpPr>
            <p:spPr bwMode="gray">
              <a:xfrm rot="2516234">
                <a:off x="5034" y="1195"/>
                <a:ext cx="36" cy="116"/>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32" name="Rectangle 45">
                <a:extLst>
                  <a:ext uri="{FF2B5EF4-FFF2-40B4-BE49-F238E27FC236}">
                    <a16:creationId xmlns:a16="http://schemas.microsoft.com/office/drawing/2014/main" id="{75035B60-BDD4-E69A-EBA3-BA41B04B2B3A}"/>
                  </a:ext>
                </a:extLst>
              </p:cNvPr>
              <p:cNvSpPr>
                <a:spLocks noChangeAspect="1" noChangeArrowheads="1"/>
              </p:cNvSpPr>
              <p:nvPr/>
            </p:nvSpPr>
            <p:spPr bwMode="gray">
              <a:xfrm>
                <a:off x="4930" y="1284"/>
                <a:ext cx="49" cy="240"/>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33" name="Rectangle 46">
                <a:extLst>
                  <a:ext uri="{FF2B5EF4-FFF2-40B4-BE49-F238E27FC236}">
                    <a16:creationId xmlns:a16="http://schemas.microsoft.com/office/drawing/2014/main" id="{CEFE4712-A0DD-5C27-0447-D622ADE0E2DE}"/>
                  </a:ext>
                </a:extLst>
              </p:cNvPr>
              <p:cNvSpPr>
                <a:spLocks noChangeAspect="1" noChangeArrowheads="1"/>
              </p:cNvSpPr>
              <p:nvPr/>
            </p:nvSpPr>
            <p:spPr bwMode="gray">
              <a:xfrm rot="2516234">
                <a:off x="5110" y="1110"/>
                <a:ext cx="36" cy="116"/>
              </a:xfrm>
              <a:prstGeom prst="rect">
                <a:avLst/>
              </a:prstGeom>
              <a:solidFill>
                <a:schemeClr val="bg2"/>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34" name="Rectangle 47">
                <a:extLst>
                  <a:ext uri="{FF2B5EF4-FFF2-40B4-BE49-F238E27FC236}">
                    <a16:creationId xmlns:a16="http://schemas.microsoft.com/office/drawing/2014/main" id="{6F134ECF-0026-AFE4-1174-9679F61AC8B7}"/>
                  </a:ext>
                </a:extLst>
              </p:cNvPr>
              <p:cNvSpPr>
                <a:spLocks noChangeAspect="1" noChangeArrowheads="1"/>
              </p:cNvSpPr>
              <p:nvPr/>
            </p:nvSpPr>
            <p:spPr bwMode="gray">
              <a:xfrm rot="19083766" flipH="1">
                <a:off x="4831" y="1110"/>
                <a:ext cx="35" cy="116"/>
              </a:xfrm>
              <a:prstGeom prst="rect">
                <a:avLst/>
              </a:prstGeom>
              <a:solidFill>
                <a:schemeClr val="bg2"/>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nvGrpSpPr>
              <p:cNvPr id="35" name="Group 48">
                <a:extLst>
                  <a:ext uri="{FF2B5EF4-FFF2-40B4-BE49-F238E27FC236}">
                    <a16:creationId xmlns:a16="http://schemas.microsoft.com/office/drawing/2014/main" id="{752DD123-E905-E81B-A2C1-5B98165BB1A9}"/>
                  </a:ext>
                </a:extLst>
              </p:cNvPr>
              <p:cNvGrpSpPr>
                <a:grpSpLocks noChangeAspect="1"/>
              </p:cNvGrpSpPr>
              <p:nvPr/>
            </p:nvGrpSpPr>
            <p:grpSpPr bwMode="auto">
              <a:xfrm rot="2511093">
                <a:off x="5112" y="1107"/>
                <a:ext cx="56" cy="226"/>
                <a:chOff x="3862" y="328"/>
                <a:chExt cx="334" cy="1345"/>
              </a:xfrm>
            </p:grpSpPr>
            <p:grpSp>
              <p:nvGrpSpPr>
                <p:cNvPr id="46" name="Group 49">
                  <a:extLst>
                    <a:ext uri="{FF2B5EF4-FFF2-40B4-BE49-F238E27FC236}">
                      <a16:creationId xmlns:a16="http://schemas.microsoft.com/office/drawing/2014/main" id="{E821CE52-F84F-E6FA-5FB2-CECDA70570FC}"/>
                    </a:ext>
                  </a:extLst>
                </p:cNvPr>
                <p:cNvGrpSpPr>
                  <a:grpSpLocks noChangeAspect="1"/>
                </p:cNvGrpSpPr>
                <p:nvPr/>
              </p:nvGrpSpPr>
              <p:grpSpPr bwMode="auto">
                <a:xfrm>
                  <a:off x="3904" y="397"/>
                  <a:ext cx="259" cy="1276"/>
                  <a:chOff x="3904" y="397"/>
                  <a:chExt cx="259" cy="1829"/>
                </a:xfrm>
              </p:grpSpPr>
              <p:grpSp>
                <p:nvGrpSpPr>
                  <p:cNvPr id="48" name="Group 50">
                    <a:extLst>
                      <a:ext uri="{FF2B5EF4-FFF2-40B4-BE49-F238E27FC236}">
                        <a16:creationId xmlns:a16="http://schemas.microsoft.com/office/drawing/2014/main" id="{28D07168-57CD-01C7-3ECD-7DE25B761A09}"/>
                      </a:ext>
                    </a:extLst>
                  </p:cNvPr>
                  <p:cNvGrpSpPr>
                    <a:grpSpLocks noChangeAspect="1"/>
                  </p:cNvGrpSpPr>
                  <p:nvPr/>
                </p:nvGrpSpPr>
                <p:grpSpPr bwMode="auto">
                  <a:xfrm>
                    <a:off x="3904" y="1120"/>
                    <a:ext cx="255" cy="1106"/>
                    <a:chOff x="3904" y="1120"/>
                    <a:chExt cx="219" cy="1106"/>
                  </a:xfrm>
                </p:grpSpPr>
                <p:sp>
                  <p:nvSpPr>
                    <p:cNvPr id="52" name="Rectangle 51">
                      <a:extLst>
                        <a:ext uri="{FF2B5EF4-FFF2-40B4-BE49-F238E27FC236}">
                          <a16:creationId xmlns:a16="http://schemas.microsoft.com/office/drawing/2014/main" id="{7192D873-DFBF-8CAF-517B-6E516E371E12}"/>
                        </a:ext>
                      </a:extLst>
                    </p:cNvPr>
                    <p:cNvSpPr>
                      <a:spLocks noChangeAspect="1" noChangeArrowheads="1"/>
                    </p:cNvSpPr>
                    <p:nvPr/>
                  </p:nvSpPr>
                  <p:spPr bwMode="gray">
                    <a:xfrm>
                      <a:off x="3905" y="1535"/>
                      <a:ext cx="218" cy="69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53" name="Rectangle 52">
                      <a:extLst>
                        <a:ext uri="{FF2B5EF4-FFF2-40B4-BE49-F238E27FC236}">
                          <a16:creationId xmlns:a16="http://schemas.microsoft.com/office/drawing/2014/main" id="{0F100F13-EC47-7457-9DF7-41FA7B2BBD67}"/>
                        </a:ext>
                      </a:extLst>
                    </p:cNvPr>
                    <p:cNvSpPr>
                      <a:spLocks noChangeAspect="1" noChangeArrowheads="1"/>
                    </p:cNvSpPr>
                    <p:nvPr/>
                  </p:nvSpPr>
                  <p:spPr bwMode="gray">
                    <a:xfrm>
                      <a:off x="3904" y="1120"/>
                      <a:ext cx="110" cy="44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grpSp>
                <p:nvGrpSpPr>
                  <p:cNvPr id="49" name="Group 53">
                    <a:extLst>
                      <a:ext uri="{FF2B5EF4-FFF2-40B4-BE49-F238E27FC236}">
                        <a16:creationId xmlns:a16="http://schemas.microsoft.com/office/drawing/2014/main" id="{087CCC73-7155-09FB-6DD2-157887AF209A}"/>
                      </a:ext>
                    </a:extLst>
                  </p:cNvPr>
                  <p:cNvGrpSpPr>
                    <a:grpSpLocks noChangeAspect="1"/>
                  </p:cNvGrpSpPr>
                  <p:nvPr/>
                </p:nvGrpSpPr>
                <p:grpSpPr bwMode="auto">
                  <a:xfrm flipH="1" flipV="1">
                    <a:off x="3907" y="397"/>
                    <a:ext cx="256" cy="1106"/>
                    <a:chOff x="3904" y="1120"/>
                    <a:chExt cx="219" cy="1106"/>
                  </a:xfrm>
                </p:grpSpPr>
                <p:sp>
                  <p:nvSpPr>
                    <p:cNvPr id="50" name="Rectangle 54">
                      <a:extLst>
                        <a:ext uri="{FF2B5EF4-FFF2-40B4-BE49-F238E27FC236}">
                          <a16:creationId xmlns:a16="http://schemas.microsoft.com/office/drawing/2014/main" id="{B0F9C4F1-C01D-9DD2-BE1A-2CCB5CF78A4D}"/>
                        </a:ext>
                      </a:extLst>
                    </p:cNvPr>
                    <p:cNvSpPr>
                      <a:spLocks noChangeAspect="1" noChangeArrowheads="1"/>
                    </p:cNvSpPr>
                    <p:nvPr/>
                  </p:nvSpPr>
                  <p:spPr bwMode="gray">
                    <a:xfrm>
                      <a:off x="3905" y="1535"/>
                      <a:ext cx="218" cy="69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51" name="Rectangle 55">
                      <a:extLst>
                        <a:ext uri="{FF2B5EF4-FFF2-40B4-BE49-F238E27FC236}">
                          <a16:creationId xmlns:a16="http://schemas.microsoft.com/office/drawing/2014/main" id="{E9FC032E-23F1-6E86-8988-A3650EE74EE0}"/>
                        </a:ext>
                      </a:extLst>
                    </p:cNvPr>
                    <p:cNvSpPr>
                      <a:spLocks noChangeAspect="1" noChangeArrowheads="1"/>
                    </p:cNvSpPr>
                    <p:nvPr/>
                  </p:nvSpPr>
                  <p:spPr bwMode="gray">
                    <a:xfrm>
                      <a:off x="3904" y="1120"/>
                      <a:ext cx="110" cy="4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grpSp>
            <p:sp>
              <p:nvSpPr>
                <p:cNvPr id="47" name="Oval 56">
                  <a:extLst>
                    <a:ext uri="{FF2B5EF4-FFF2-40B4-BE49-F238E27FC236}">
                      <a16:creationId xmlns:a16="http://schemas.microsoft.com/office/drawing/2014/main" id="{336263CB-F961-0979-CCB1-B2152AED4C74}"/>
                    </a:ext>
                  </a:extLst>
                </p:cNvPr>
                <p:cNvSpPr>
                  <a:spLocks noChangeAspect="1" noChangeArrowheads="1"/>
                </p:cNvSpPr>
                <p:nvPr/>
              </p:nvSpPr>
              <p:spPr bwMode="gray">
                <a:xfrm>
                  <a:off x="3862" y="328"/>
                  <a:ext cx="334" cy="349"/>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grpSp>
            <p:nvGrpSpPr>
              <p:cNvPr id="36" name="Group 57">
                <a:extLst>
                  <a:ext uri="{FF2B5EF4-FFF2-40B4-BE49-F238E27FC236}">
                    <a16:creationId xmlns:a16="http://schemas.microsoft.com/office/drawing/2014/main" id="{36C3AF81-66AF-8D41-0E54-E945271D4D76}"/>
                  </a:ext>
                </a:extLst>
              </p:cNvPr>
              <p:cNvGrpSpPr>
                <a:grpSpLocks noChangeAspect="1"/>
              </p:cNvGrpSpPr>
              <p:nvPr/>
            </p:nvGrpSpPr>
            <p:grpSpPr bwMode="auto">
              <a:xfrm rot="19088907" flipH="1">
                <a:off x="4808" y="1106"/>
                <a:ext cx="56" cy="225"/>
                <a:chOff x="3862" y="328"/>
                <a:chExt cx="334" cy="1345"/>
              </a:xfrm>
            </p:grpSpPr>
            <p:grpSp>
              <p:nvGrpSpPr>
                <p:cNvPr id="38" name="Group 58">
                  <a:extLst>
                    <a:ext uri="{FF2B5EF4-FFF2-40B4-BE49-F238E27FC236}">
                      <a16:creationId xmlns:a16="http://schemas.microsoft.com/office/drawing/2014/main" id="{2A61CBD0-113F-74C1-ABB8-94C1C368EC35}"/>
                    </a:ext>
                  </a:extLst>
                </p:cNvPr>
                <p:cNvGrpSpPr>
                  <a:grpSpLocks noChangeAspect="1"/>
                </p:cNvGrpSpPr>
                <p:nvPr/>
              </p:nvGrpSpPr>
              <p:grpSpPr bwMode="auto">
                <a:xfrm>
                  <a:off x="3904" y="397"/>
                  <a:ext cx="259" cy="1276"/>
                  <a:chOff x="3904" y="397"/>
                  <a:chExt cx="259" cy="1829"/>
                </a:xfrm>
              </p:grpSpPr>
              <p:grpSp>
                <p:nvGrpSpPr>
                  <p:cNvPr id="40" name="Group 59">
                    <a:extLst>
                      <a:ext uri="{FF2B5EF4-FFF2-40B4-BE49-F238E27FC236}">
                        <a16:creationId xmlns:a16="http://schemas.microsoft.com/office/drawing/2014/main" id="{7DC3825D-AAA6-632A-524C-4DC8953D2AE8}"/>
                      </a:ext>
                    </a:extLst>
                  </p:cNvPr>
                  <p:cNvGrpSpPr>
                    <a:grpSpLocks noChangeAspect="1"/>
                  </p:cNvGrpSpPr>
                  <p:nvPr/>
                </p:nvGrpSpPr>
                <p:grpSpPr bwMode="auto">
                  <a:xfrm>
                    <a:off x="3904" y="1120"/>
                    <a:ext cx="255" cy="1106"/>
                    <a:chOff x="3904" y="1120"/>
                    <a:chExt cx="219" cy="1106"/>
                  </a:xfrm>
                </p:grpSpPr>
                <p:sp>
                  <p:nvSpPr>
                    <p:cNvPr id="44" name="Rectangle 60">
                      <a:extLst>
                        <a:ext uri="{FF2B5EF4-FFF2-40B4-BE49-F238E27FC236}">
                          <a16:creationId xmlns:a16="http://schemas.microsoft.com/office/drawing/2014/main" id="{6904A027-5D5F-269D-2CBA-8B375AF978AE}"/>
                        </a:ext>
                      </a:extLst>
                    </p:cNvPr>
                    <p:cNvSpPr>
                      <a:spLocks noChangeAspect="1" noChangeArrowheads="1"/>
                    </p:cNvSpPr>
                    <p:nvPr/>
                  </p:nvSpPr>
                  <p:spPr bwMode="gray">
                    <a:xfrm>
                      <a:off x="3905" y="1535"/>
                      <a:ext cx="218" cy="69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45" name="Rectangle 61">
                      <a:extLst>
                        <a:ext uri="{FF2B5EF4-FFF2-40B4-BE49-F238E27FC236}">
                          <a16:creationId xmlns:a16="http://schemas.microsoft.com/office/drawing/2014/main" id="{231412B8-4ABB-F450-82C5-3ECCCF7F6D57}"/>
                        </a:ext>
                      </a:extLst>
                    </p:cNvPr>
                    <p:cNvSpPr>
                      <a:spLocks noChangeAspect="1" noChangeArrowheads="1"/>
                    </p:cNvSpPr>
                    <p:nvPr/>
                  </p:nvSpPr>
                  <p:spPr bwMode="gray">
                    <a:xfrm>
                      <a:off x="3904" y="1120"/>
                      <a:ext cx="110" cy="44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grpSp>
                <p:nvGrpSpPr>
                  <p:cNvPr id="41" name="Group 62">
                    <a:extLst>
                      <a:ext uri="{FF2B5EF4-FFF2-40B4-BE49-F238E27FC236}">
                        <a16:creationId xmlns:a16="http://schemas.microsoft.com/office/drawing/2014/main" id="{1829F2C2-00DC-1645-D588-7B9DEB0FB5D9}"/>
                      </a:ext>
                    </a:extLst>
                  </p:cNvPr>
                  <p:cNvGrpSpPr>
                    <a:grpSpLocks noChangeAspect="1"/>
                  </p:cNvGrpSpPr>
                  <p:nvPr/>
                </p:nvGrpSpPr>
                <p:grpSpPr bwMode="auto">
                  <a:xfrm flipH="1" flipV="1">
                    <a:off x="3907" y="397"/>
                    <a:ext cx="256" cy="1106"/>
                    <a:chOff x="3904" y="1120"/>
                    <a:chExt cx="219" cy="1106"/>
                  </a:xfrm>
                </p:grpSpPr>
                <p:sp>
                  <p:nvSpPr>
                    <p:cNvPr id="42" name="Rectangle 63">
                      <a:extLst>
                        <a:ext uri="{FF2B5EF4-FFF2-40B4-BE49-F238E27FC236}">
                          <a16:creationId xmlns:a16="http://schemas.microsoft.com/office/drawing/2014/main" id="{A8D34ADA-6D35-B4E7-847C-704A4F0E77ED}"/>
                        </a:ext>
                      </a:extLst>
                    </p:cNvPr>
                    <p:cNvSpPr>
                      <a:spLocks noChangeAspect="1" noChangeArrowheads="1"/>
                    </p:cNvSpPr>
                    <p:nvPr/>
                  </p:nvSpPr>
                  <p:spPr bwMode="gray">
                    <a:xfrm>
                      <a:off x="3905" y="1535"/>
                      <a:ext cx="218" cy="69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43" name="Rectangle 64">
                      <a:extLst>
                        <a:ext uri="{FF2B5EF4-FFF2-40B4-BE49-F238E27FC236}">
                          <a16:creationId xmlns:a16="http://schemas.microsoft.com/office/drawing/2014/main" id="{8D6A2737-AAAE-33DE-C904-27480FBA9745}"/>
                        </a:ext>
                      </a:extLst>
                    </p:cNvPr>
                    <p:cNvSpPr>
                      <a:spLocks noChangeAspect="1" noChangeArrowheads="1"/>
                    </p:cNvSpPr>
                    <p:nvPr/>
                  </p:nvSpPr>
                  <p:spPr bwMode="gray">
                    <a:xfrm>
                      <a:off x="3904" y="1120"/>
                      <a:ext cx="110" cy="4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grpSp>
            <p:sp>
              <p:nvSpPr>
                <p:cNvPr id="39" name="Oval 65">
                  <a:extLst>
                    <a:ext uri="{FF2B5EF4-FFF2-40B4-BE49-F238E27FC236}">
                      <a16:creationId xmlns:a16="http://schemas.microsoft.com/office/drawing/2014/main" id="{F8FB1AD5-D3A4-1DD4-E0E7-A74507A85331}"/>
                    </a:ext>
                  </a:extLst>
                </p:cNvPr>
                <p:cNvSpPr>
                  <a:spLocks noChangeAspect="1" noChangeArrowheads="1"/>
                </p:cNvSpPr>
                <p:nvPr/>
              </p:nvSpPr>
              <p:spPr bwMode="gray">
                <a:xfrm>
                  <a:off x="3862" y="328"/>
                  <a:ext cx="334" cy="349"/>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sp>
            <p:nvSpPr>
              <p:cNvPr id="37" name="Rectangle 66">
                <a:extLst>
                  <a:ext uri="{FF2B5EF4-FFF2-40B4-BE49-F238E27FC236}">
                    <a16:creationId xmlns:a16="http://schemas.microsoft.com/office/drawing/2014/main" id="{10AE4BE5-AD21-C932-DB83-AAA33C28534B}"/>
                  </a:ext>
                </a:extLst>
              </p:cNvPr>
              <p:cNvSpPr>
                <a:spLocks noChangeAspect="1" noChangeArrowheads="1"/>
              </p:cNvSpPr>
              <p:nvPr/>
            </p:nvSpPr>
            <p:spPr bwMode="gray">
              <a:xfrm>
                <a:off x="5000" y="1284"/>
                <a:ext cx="49" cy="240"/>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grpSp>
        <p:sp>
          <p:nvSpPr>
            <p:cNvPr id="28" name="Rectangle 78">
              <a:extLst>
                <a:ext uri="{FF2B5EF4-FFF2-40B4-BE49-F238E27FC236}">
                  <a16:creationId xmlns:a16="http://schemas.microsoft.com/office/drawing/2014/main" id="{0500943B-ADDD-C2B2-27EE-FEEE9820DFAF}"/>
                </a:ext>
              </a:extLst>
            </p:cNvPr>
            <p:cNvSpPr>
              <a:spLocks noChangeArrowheads="1"/>
            </p:cNvSpPr>
            <p:nvPr/>
          </p:nvSpPr>
          <p:spPr bwMode="gray">
            <a:xfrm>
              <a:off x="4560" y="3217"/>
              <a:ext cx="896" cy="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spAutoFit/>
            </a:bodyPr>
            <a:lstStyle/>
            <a:p>
              <a:pPr algn="ctr"/>
              <a:r>
                <a:rPr lang="en-GB" altLang="en-US" sz="2000"/>
                <a:t>Pre-B cell</a:t>
              </a:r>
            </a:p>
            <a:p>
              <a:pPr algn="ctr"/>
              <a:r>
                <a:rPr lang="en-GB" altLang="en-US" sz="2000"/>
                <a:t>receptor</a:t>
              </a:r>
            </a:p>
            <a:p>
              <a:pPr algn="ctr"/>
              <a:r>
                <a:rPr lang="en-GB" altLang="en-US" sz="2000"/>
                <a:t>expressed</a:t>
              </a:r>
            </a:p>
          </p:txBody>
        </p:sp>
      </p:grpSp>
      <p:sp>
        <p:nvSpPr>
          <p:cNvPr id="54" name="Line 80">
            <a:extLst>
              <a:ext uri="{FF2B5EF4-FFF2-40B4-BE49-F238E27FC236}">
                <a16:creationId xmlns:a16="http://schemas.microsoft.com/office/drawing/2014/main" id="{ACAFB288-BEAC-1A66-BAC4-B7646EEB1793}"/>
              </a:ext>
            </a:extLst>
          </p:cNvPr>
          <p:cNvSpPr>
            <a:spLocks noChangeShapeType="1"/>
          </p:cNvSpPr>
          <p:nvPr/>
        </p:nvSpPr>
        <p:spPr bwMode="gray">
          <a:xfrm>
            <a:off x="2536932" y="2435225"/>
            <a:ext cx="862330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spAutoFit/>
          </a:bodyPr>
          <a:lstStyle/>
          <a:p>
            <a:endParaRPr lang="en-US"/>
          </a:p>
        </p:txBody>
      </p:sp>
      <p:sp>
        <p:nvSpPr>
          <p:cNvPr id="55" name="Line 81">
            <a:extLst>
              <a:ext uri="{FF2B5EF4-FFF2-40B4-BE49-F238E27FC236}">
                <a16:creationId xmlns:a16="http://schemas.microsoft.com/office/drawing/2014/main" id="{96F8E9BB-70C2-FF6E-2698-B9B9901D6E4A}"/>
              </a:ext>
            </a:extLst>
          </p:cNvPr>
          <p:cNvSpPr>
            <a:spLocks noChangeShapeType="1"/>
          </p:cNvSpPr>
          <p:nvPr/>
        </p:nvSpPr>
        <p:spPr bwMode="gray">
          <a:xfrm flipH="1">
            <a:off x="4784832" y="225425"/>
            <a:ext cx="0" cy="35052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spAutoFit/>
          </a:bodyPr>
          <a:lstStyle/>
          <a:p>
            <a:endParaRPr lang="en-US"/>
          </a:p>
        </p:txBody>
      </p:sp>
    </p:spTree>
    <p:extLst>
      <p:ext uri="{BB962C8B-B14F-4D97-AF65-F5344CB8AC3E}">
        <p14:creationId xmlns:p14="http://schemas.microsoft.com/office/powerpoint/2010/main" val="346966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left)">
                                      <p:cBhvr>
                                        <p:cTn id="14" dur="500"/>
                                        <p:tgtEl>
                                          <p:spTgt spid="55"/>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499"/>
                                          </p:stCondLst>
                                        </p:cTn>
                                        <p:tgtEl>
                                          <p:spTgt spid="6"/>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0"/>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14"/>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8"/>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6" presetClass="entr" presetSubtype="42"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barn(outHorizontal)">
                                      <p:cBhvr>
                                        <p:cTn id="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9" grpId="0" autoUpdateAnimBg="0"/>
      <p:bldP spid="13" grpId="0" autoUpdateAnimBg="0"/>
      <p:bldP spid="17" grpId="0" autoUpdateAnimBg="0"/>
      <p:bldP spid="21" grpId="0" autoUpdateAnimBg="0"/>
      <p:bldP spid="22" grpId="0" autoUpdateAnimBg="0"/>
      <p:bldP spid="23" grpId="0" autoUpdateAnimBg="0"/>
      <p:bldP spid="24" grpId="0" autoUpdateAnimBg="0"/>
      <p:bldP spid="2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3B59-339C-9EB8-64B1-C9A90C26F2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78C321-45B3-F60F-7B22-E7F3AB59EA9E}"/>
              </a:ext>
            </a:extLst>
          </p:cNvPr>
          <p:cNvSpPr>
            <a:spLocks noGrp="1"/>
          </p:cNvSpPr>
          <p:nvPr>
            <p:ph idx="1"/>
          </p:nvPr>
        </p:nvSpPr>
        <p:spPr/>
        <p:txBody>
          <a:bodyPr/>
          <a:lstStyle/>
          <a:p>
            <a:endParaRPr lang="en-US"/>
          </a:p>
        </p:txBody>
      </p:sp>
      <p:grpSp>
        <p:nvGrpSpPr>
          <p:cNvPr id="4" name="Group 22">
            <a:extLst>
              <a:ext uri="{FF2B5EF4-FFF2-40B4-BE49-F238E27FC236}">
                <a16:creationId xmlns:a16="http://schemas.microsoft.com/office/drawing/2014/main" id="{5BE376DB-7D99-930C-4090-C9FEEA006B8D}"/>
              </a:ext>
            </a:extLst>
          </p:cNvPr>
          <p:cNvGrpSpPr>
            <a:grpSpLocks/>
          </p:cNvGrpSpPr>
          <p:nvPr/>
        </p:nvGrpSpPr>
        <p:grpSpPr bwMode="auto">
          <a:xfrm>
            <a:off x="2701926" y="1135062"/>
            <a:ext cx="3721100" cy="387350"/>
            <a:chOff x="1376" y="910"/>
            <a:chExt cx="2344" cy="244"/>
          </a:xfrm>
        </p:grpSpPr>
        <p:sp>
          <p:nvSpPr>
            <p:cNvPr id="5" name="Rectangle 4">
              <a:extLst>
                <a:ext uri="{FF2B5EF4-FFF2-40B4-BE49-F238E27FC236}">
                  <a16:creationId xmlns:a16="http://schemas.microsoft.com/office/drawing/2014/main" id="{FDB1043F-AED5-564B-92F0-B0ECF5A9E625}"/>
                </a:ext>
              </a:extLst>
            </p:cNvPr>
            <p:cNvSpPr>
              <a:spLocks noChangeArrowheads="1"/>
            </p:cNvSpPr>
            <p:nvPr/>
          </p:nvSpPr>
          <p:spPr bwMode="gray">
            <a:xfrm>
              <a:off x="1376" y="910"/>
              <a:ext cx="536" cy="244"/>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V</a:t>
              </a:r>
            </a:p>
          </p:txBody>
        </p:sp>
        <p:sp>
          <p:nvSpPr>
            <p:cNvPr id="6" name="Rectangle 5">
              <a:extLst>
                <a:ext uri="{FF2B5EF4-FFF2-40B4-BE49-F238E27FC236}">
                  <a16:creationId xmlns:a16="http://schemas.microsoft.com/office/drawing/2014/main" id="{5A893D6F-A4E4-5122-4629-91BC801AC469}"/>
                </a:ext>
              </a:extLst>
            </p:cNvPr>
            <p:cNvSpPr>
              <a:spLocks noChangeArrowheads="1"/>
            </p:cNvSpPr>
            <p:nvPr/>
          </p:nvSpPr>
          <p:spPr bwMode="gray">
            <a:xfrm>
              <a:off x="2096" y="910"/>
              <a:ext cx="200" cy="244"/>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D</a:t>
              </a:r>
            </a:p>
          </p:txBody>
        </p:sp>
        <p:sp>
          <p:nvSpPr>
            <p:cNvPr id="7" name="Rectangle 6">
              <a:extLst>
                <a:ext uri="{FF2B5EF4-FFF2-40B4-BE49-F238E27FC236}">
                  <a16:creationId xmlns:a16="http://schemas.microsoft.com/office/drawing/2014/main" id="{23FE5638-E139-B0C5-A702-FF67BDA7D521}"/>
                </a:ext>
              </a:extLst>
            </p:cNvPr>
            <p:cNvSpPr>
              <a:spLocks noChangeArrowheads="1"/>
            </p:cNvSpPr>
            <p:nvPr/>
          </p:nvSpPr>
          <p:spPr bwMode="gray">
            <a:xfrm>
              <a:off x="2568" y="910"/>
              <a:ext cx="136" cy="244"/>
            </a:xfrm>
            <a:prstGeom prst="rect">
              <a:avLst/>
            </a:prstGeom>
            <a:solidFill>
              <a:schemeClr val="fo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solidFill>
                    <a:schemeClr val="accent1"/>
                  </a:solidFill>
                </a:rPr>
                <a:t>J</a:t>
              </a:r>
            </a:p>
          </p:txBody>
        </p:sp>
        <p:sp>
          <p:nvSpPr>
            <p:cNvPr id="8" name="Rectangle 7">
              <a:extLst>
                <a:ext uri="{FF2B5EF4-FFF2-40B4-BE49-F238E27FC236}">
                  <a16:creationId xmlns:a16="http://schemas.microsoft.com/office/drawing/2014/main" id="{E8082932-C82B-1F64-0EEE-E7346E6BEA24}"/>
                </a:ext>
              </a:extLst>
            </p:cNvPr>
            <p:cNvSpPr>
              <a:spLocks noChangeArrowheads="1"/>
            </p:cNvSpPr>
            <p:nvPr/>
          </p:nvSpPr>
          <p:spPr bwMode="gray">
            <a:xfrm>
              <a:off x="3008" y="910"/>
              <a:ext cx="712" cy="244"/>
            </a:xfrm>
            <a:prstGeom prst="rect">
              <a:avLst/>
            </a:prstGeom>
            <a:solidFill>
              <a:srgbClr val="FFFF6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C</a:t>
              </a:r>
            </a:p>
          </p:txBody>
        </p:sp>
      </p:grpSp>
      <p:grpSp>
        <p:nvGrpSpPr>
          <p:cNvPr id="9" name="Group 24">
            <a:extLst>
              <a:ext uri="{FF2B5EF4-FFF2-40B4-BE49-F238E27FC236}">
                <a16:creationId xmlns:a16="http://schemas.microsoft.com/office/drawing/2014/main" id="{684A8354-D4D6-F13B-ECB3-8D1499B27144}"/>
              </a:ext>
            </a:extLst>
          </p:cNvPr>
          <p:cNvGrpSpPr>
            <a:grpSpLocks/>
          </p:cNvGrpSpPr>
          <p:nvPr/>
        </p:nvGrpSpPr>
        <p:grpSpPr bwMode="auto">
          <a:xfrm>
            <a:off x="3857626" y="1681162"/>
            <a:ext cx="965200" cy="387350"/>
            <a:chOff x="2096" y="1462"/>
            <a:chExt cx="608" cy="244"/>
          </a:xfrm>
        </p:grpSpPr>
        <p:sp>
          <p:nvSpPr>
            <p:cNvPr id="10" name="Rectangle 15">
              <a:extLst>
                <a:ext uri="{FF2B5EF4-FFF2-40B4-BE49-F238E27FC236}">
                  <a16:creationId xmlns:a16="http://schemas.microsoft.com/office/drawing/2014/main" id="{A0573113-91D5-8DEB-4DBF-EF03ABB7F0DD}"/>
                </a:ext>
              </a:extLst>
            </p:cNvPr>
            <p:cNvSpPr>
              <a:spLocks noChangeArrowheads="1"/>
            </p:cNvSpPr>
            <p:nvPr/>
          </p:nvSpPr>
          <p:spPr bwMode="gray">
            <a:xfrm>
              <a:off x="2096" y="1462"/>
              <a:ext cx="200" cy="244"/>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D</a:t>
              </a:r>
            </a:p>
          </p:txBody>
        </p:sp>
        <p:sp>
          <p:nvSpPr>
            <p:cNvPr id="11" name="Rectangle 16">
              <a:extLst>
                <a:ext uri="{FF2B5EF4-FFF2-40B4-BE49-F238E27FC236}">
                  <a16:creationId xmlns:a16="http://schemas.microsoft.com/office/drawing/2014/main" id="{BF199C84-6335-E583-E3C7-6393924BFFAC}"/>
                </a:ext>
              </a:extLst>
            </p:cNvPr>
            <p:cNvSpPr>
              <a:spLocks noChangeArrowheads="1"/>
            </p:cNvSpPr>
            <p:nvPr/>
          </p:nvSpPr>
          <p:spPr bwMode="gray">
            <a:xfrm>
              <a:off x="2568" y="1462"/>
              <a:ext cx="136" cy="244"/>
            </a:xfrm>
            <a:prstGeom prst="rect">
              <a:avLst/>
            </a:prstGeom>
            <a:solidFill>
              <a:schemeClr val="fo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J</a:t>
              </a:r>
            </a:p>
          </p:txBody>
        </p:sp>
      </p:grpSp>
      <p:sp>
        <p:nvSpPr>
          <p:cNvPr id="12" name="Rectangle 21">
            <a:extLst>
              <a:ext uri="{FF2B5EF4-FFF2-40B4-BE49-F238E27FC236}">
                <a16:creationId xmlns:a16="http://schemas.microsoft.com/office/drawing/2014/main" id="{E11DE8A4-A263-B046-D7BB-E81BC39D850F}"/>
              </a:ext>
            </a:extLst>
          </p:cNvPr>
          <p:cNvSpPr>
            <a:spLocks noChangeArrowheads="1"/>
          </p:cNvSpPr>
          <p:nvPr/>
        </p:nvSpPr>
        <p:spPr bwMode="gray">
          <a:xfrm>
            <a:off x="3730626" y="1570037"/>
            <a:ext cx="1397000"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grpSp>
        <p:nvGrpSpPr>
          <p:cNvPr id="13" name="Group 23">
            <a:extLst>
              <a:ext uri="{FF2B5EF4-FFF2-40B4-BE49-F238E27FC236}">
                <a16:creationId xmlns:a16="http://schemas.microsoft.com/office/drawing/2014/main" id="{CEE48A27-2415-EAB0-F407-B9534ACA5273}"/>
              </a:ext>
            </a:extLst>
          </p:cNvPr>
          <p:cNvGrpSpPr>
            <a:grpSpLocks/>
          </p:cNvGrpSpPr>
          <p:nvPr/>
        </p:nvGrpSpPr>
        <p:grpSpPr bwMode="auto">
          <a:xfrm>
            <a:off x="2714626" y="1681162"/>
            <a:ext cx="3721100" cy="387350"/>
            <a:chOff x="1376" y="1462"/>
            <a:chExt cx="2344" cy="244"/>
          </a:xfrm>
        </p:grpSpPr>
        <p:sp>
          <p:nvSpPr>
            <p:cNvPr id="14" name="Rectangle 14">
              <a:extLst>
                <a:ext uri="{FF2B5EF4-FFF2-40B4-BE49-F238E27FC236}">
                  <a16:creationId xmlns:a16="http://schemas.microsoft.com/office/drawing/2014/main" id="{C4972097-8309-C2EE-2B01-333391043CEF}"/>
                </a:ext>
              </a:extLst>
            </p:cNvPr>
            <p:cNvSpPr>
              <a:spLocks noChangeArrowheads="1"/>
            </p:cNvSpPr>
            <p:nvPr/>
          </p:nvSpPr>
          <p:spPr bwMode="gray">
            <a:xfrm>
              <a:off x="1376" y="1462"/>
              <a:ext cx="536" cy="244"/>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V</a:t>
              </a:r>
            </a:p>
          </p:txBody>
        </p:sp>
        <p:sp>
          <p:nvSpPr>
            <p:cNvPr id="15" name="Rectangle 17">
              <a:extLst>
                <a:ext uri="{FF2B5EF4-FFF2-40B4-BE49-F238E27FC236}">
                  <a16:creationId xmlns:a16="http://schemas.microsoft.com/office/drawing/2014/main" id="{19E4452E-E5B5-6704-3DEA-D9D00DCB38AA}"/>
                </a:ext>
              </a:extLst>
            </p:cNvPr>
            <p:cNvSpPr>
              <a:spLocks noChangeArrowheads="1"/>
            </p:cNvSpPr>
            <p:nvPr/>
          </p:nvSpPr>
          <p:spPr bwMode="gray">
            <a:xfrm>
              <a:off x="3008" y="1462"/>
              <a:ext cx="712" cy="244"/>
            </a:xfrm>
            <a:prstGeom prst="rect">
              <a:avLst/>
            </a:prstGeom>
            <a:solidFill>
              <a:srgbClr val="FFFF6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C</a:t>
              </a:r>
            </a:p>
          </p:txBody>
        </p:sp>
      </p:grpSp>
      <p:grpSp>
        <p:nvGrpSpPr>
          <p:cNvPr id="16" name="Group 20">
            <a:extLst>
              <a:ext uri="{FF2B5EF4-FFF2-40B4-BE49-F238E27FC236}">
                <a16:creationId xmlns:a16="http://schemas.microsoft.com/office/drawing/2014/main" id="{ABE8015E-6A47-3B59-E466-D4A5199C6EDB}"/>
              </a:ext>
            </a:extLst>
          </p:cNvPr>
          <p:cNvGrpSpPr>
            <a:grpSpLocks/>
          </p:cNvGrpSpPr>
          <p:nvPr/>
        </p:nvGrpSpPr>
        <p:grpSpPr bwMode="auto">
          <a:xfrm>
            <a:off x="4289426" y="1681162"/>
            <a:ext cx="533400" cy="387350"/>
            <a:chOff x="2352" y="2006"/>
            <a:chExt cx="336" cy="244"/>
          </a:xfrm>
        </p:grpSpPr>
        <p:sp>
          <p:nvSpPr>
            <p:cNvPr id="17" name="Rectangle 18">
              <a:extLst>
                <a:ext uri="{FF2B5EF4-FFF2-40B4-BE49-F238E27FC236}">
                  <a16:creationId xmlns:a16="http://schemas.microsoft.com/office/drawing/2014/main" id="{1C4D8AF1-9BE9-80B1-9C0C-F2A0414F135A}"/>
                </a:ext>
              </a:extLst>
            </p:cNvPr>
            <p:cNvSpPr>
              <a:spLocks noChangeArrowheads="1"/>
            </p:cNvSpPr>
            <p:nvPr/>
          </p:nvSpPr>
          <p:spPr bwMode="gray">
            <a:xfrm>
              <a:off x="2352" y="2006"/>
              <a:ext cx="200" cy="244"/>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D</a:t>
              </a:r>
            </a:p>
          </p:txBody>
        </p:sp>
        <p:sp>
          <p:nvSpPr>
            <p:cNvPr id="18" name="Rectangle 19">
              <a:extLst>
                <a:ext uri="{FF2B5EF4-FFF2-40B4-BE49-F238E27FC236}">
                  <a16:creationId xmlns:a16="http://schemas.microsoft.com/office/drawing/2014/main" id="{F3E41B15-3672-CA71-ADCF-F6DECA2395DC}"/>
                </a:ext>
              </a:extLst>
            </p:cNvPr>
            <p:cNvSpPr>
              <a:spLocks noChangeArrowheads="1"/>
            </p:cNvSpPr>
            <p:nvPr/>
          </p:nvSpPr>
          <p:spPr bwMode="gray">
            <a:xfrm>
              <a:off x="2552" y="2006"/>
              <a:ext cx="136" cy="244"/>
            </a:xfrm>
            <a:prstGeom prst="rect">
              <a:avLst/>
            </a:prstGeom>
            <a:solidFill>
              <a:schemeClr val="fo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solidFill>
                    <a:schemeClr val="accent1"/>
                  </a:solidFill>
                </a:rPr>
                <a:t>J</a:t>
              </a:r>
            </a:p>
          </p:txBody>
        </p:sp>
      </p:grpSp>
      <p:grpSp>
        <p:nvGrpSpPr>
          <p:cNvPr id="19" name="Group 33">
            <a:extLst>
              <a:ext uri="{FF2B5EF4-FFF2-40B4-BE49-F238E27FC236}">
                <a16:creationId xmlns:a16="http://schemas.microsoft.com/office/drawing/2014/main" id="{A47B4A8C-8C88-202E-79B0-44DAE1D96E1A}"/>
              </a:ext>
            </a:extLst>
          </p:cNvPr>
          <p:cNvGrpSpPr>
            <a:grpSpLocks/>
          </p:cNvGrpSpPr>
          <p:nvPr/>
        </p:nvGrpSpPr>
        <p:grpSpPr bwMode="auto">
          <a:xfrm>
            <a:off x="2714626" y="2239962"/>
            <a:ext cx="3721100" cy="387350"/>
            <a:chOff x="1376" y="2038"/>
            <a:chExt cx="2344" cy="244"/>
          </a:xfrm>
        </p:grpSpPr>
        <p:sp>
          <p:nvSpPr>
            <p:cNvPr id="20" name="Rectangle 26">
              <a:extLst>
                <a:ext uri="{FF2B5EF4-FFF2-40B4-BE49-F238E27FC236}">
                  <a16:creationId xmlns:a16="http://schemas.microsoft.com/office/drawing/2014/main" id="{D9D0308C-919D-1766-8F85-7256DC4AB62D}"/>
                </a:ext>
              </a:extLst>
            </p:cNvPr>
            <p:cNvSpPr>
              <a:spLocks noChangeArrowheads="1"/>
            </p:cNvSpPr>
            <p:nvPr/>
          </p:nvSpPr>
          <p:spPr bwMode="gray">
            <a:xfrm>
              <a:off x="1376" y="2038"/>
              <a:ext cx="536" cy="244"/>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V</a:t>
              </a:r>
            </a:p>
          </p:txBody>
        </p:sp>
        <p:sp>
          <p:nvSpPr>
            <p:cNvPr id="21" name="Rectangle 27">
              <a:extLst>
                <a:ext uri="{FF2B5EF4-FFF2-40B4-BE49-F238E27FC236}">
                  <a16:creationId xmlns:a16="http://schemas.microsoft.com/office/drawing/2014/main" id="{DCF9A81D-5379-EFF4-AA56-06659D72264D}"/>
                </a:ext>
              </a:extLst>
            </p:cNvPr>
            <p:cNvSpPr>
              <a:spLocks noChangeArrowheads="1"/>
            </p:cNvSpPr>
            <p:nvPr/>
          </p:nvSpPr>
          <p:spPr bwMode="gray">
            <a:xfrm>
              <a:off x="3008" y="2038"/>
              <a:ext cx="712" cy="244"/>
            </a:xfrm>
            <a:prstGeom prst="rect">
              <a:avLst/>
            </a:prstGeom>
            <a:solidFill>
              <a:srgbClr val="FFFF6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C</a:t>
              </a:r>
            </a:p>
          </p:txBody>
        </p:sp>
        <p:grpSp>
          <p:nvGrpSpPr>
            <p:cNvPr id="22" name="Group 28">
              <a:extLst>
                <a:ext uri="{FF2B5EF4-FFF2-40B4-BE49-F238E27FC236}">
                  <a16:creationId xmlns:a16="http://schemas.microsoft.com/office/drawing/2014/main" id="{A0C9A343-78B7-8C21-8970-C34A588CFA1F}"/>
                </a:ext>
              </a:extLst>
            </p:cNvPr>
            <p:cNvGrpSpPr>
              <a:grpSpLocks/>
            </p:cNvGrpSpPr>
            <p:nvPr/>
          </p:nvGrpSpPr>
          <p:grpSpPr bwMode="auto">
            <a:xfrm>
              <a:off x="2368" y="2038"/>
              <a:ext cx="336" cy="244"/>
              <a:chOff x="2352" y="2006"/>
              <a:chExt cx="336" cy="244"/>
            </a:xfrm>
          </p:grpSpPr>
          <p:sp>
            <p:nvSpPr>
              <p:cNvPr id="23" name="Rectangle 29">
                <a:extLst>
                  <a:ext uri="{FF2B5EF4-FFF2-40B4-BE49-F238E27FC236}">
                    <a16:creationId xmlns:a16="http://schemas.microsoft.com/office/drawing/2014/main" id="{045933C8-E689-FDE3-0F50-3BBEB97C639D}"/>
                  </a:ext>
                </a:extLst>
              </p:cNvPr>
              <p:cNvSpPr>
                <a:spLocks noChangeArrowheads="1"/>
              </p:cNvSpPr>
              <p:nvPr/>
            </p:nvSpPr>
            <p:spPr bwMode="gray">
              <a:xfrm>
                <a:off x="2352" y="2006"/>
                <a:ext cx="200" cy="244"/>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D</a:t>
                </a:r>
              </a:p>
            </p:txBody>
          </p:sp>
          <p:sp>
            <p:nvSpPr>
              <p:cNvPr id="24" name="Rectangle 30">
                <a:extLst>
                  <a:ext uri="{FF2B5EF4-FFF2-40B4-BE49-F238E27FC236}">
                    <a16:creationId xmlns:a16="http://schemas.microsoft.com/office/drawing/2014/main" id="{D0289CA2-7CB2-BAC6-CD25-0BE703FE6CD3}"/>
                  </a:ext>
                </a:extLst>
              </p:cNvPr>
              <p:cNvSpPr>
                <a:spLocks noChangeArrowheads="1"/>
              </p:cNvSpPr>
              <p:nvPr/>
            </p:nvSpPr>
            <p:spPr bwMode="gray">
              <a:xfrm>
                <a:off x="2552" y="2006"/>
                <a:ext cx="136" cy="244"/>
              </a:xfrm>
              <a:prstGeom prst="rect">
                <a:avLst/>
              </a:prstGeom>
              <a:solidFill>
                <a:schemeClr val="fo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solidFill>
                      <a:schemeClr val="accent1"/>
                    </a:solidFill>
                  </a:rPr>
                  <a:t>J</a:t>
                </a:r>
              </a:p>
            </p:txBody>
          </p:sp>
        </p:grpSp>
      </p:grpSp>
      <p:sp>
        <p:nvSpPr>
          <p:cNvPr id="25" name="Rectangle 31">
            <a:extLst>
              <a:ext uri="{FF2B5EF4-FFF2-40B4-BE49-F238E27FC236}">
                <a16:creationId xmlns:a16="http://schemas.microsoft.com/office/drawing/2014/main" id="{B2A310C7-83F5-2747-5AD2-903B64483381}"/>
              </a:ext>
            </a:extLst>
          </p:cNvPr>
          <p:cNvSpPr>
            <a:spLocks noChangeArrowheads="1"/>
          </p:cNvSpPr>
          <p:nvPr/>
        </p:nvSpPr>
        <p:spPr bwMode="gray">
          <a:xfrm>
            <a:off x="2638426" y="2141537"/>
            <a:ext cx="1651000"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26" name="Rectangle 32">
            <a:extLst>
              <a:ext uri="{FF2B5EF4-FFF2-40B4-BE49-F238E27FC236}">
                <a16:creationId xmlns:a16="http://schemas.microsoft.com/office/drawing/2014/main" id="{841BC096-3638-1D51-5508-847927FCC106}"/>
              </a:ext>
            </a:extLst>
          </p:cNvPr>
          <p:cNvSpPr>
            <a:spLocks noChangeArrowheads="1"/>
          </p:cNvSpPr>
          <p:nvPr/>
        </p:nvSpPr>
        <p:spPr bwMode="gray">
          <a:xfrm>
            <a:off x="3438526" y="2239962"/>
            <a:ext cx="850900" cy="3873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V</a:t>
            </a:r>
          </a:p>
        </p:txBody>
      </p:sp>
      <p:sp>
        <p:nvSpPr>
          <p:cNvPr id="27" name="Text Box 34">
            <a:extLst>
              <a:ext uri="{FF2B5EF4-FFF2-40B4-BE49-F238E27FC236}">
                <a16:creationId xmlns:a16="http://schemas.microsoft.com/office/drawing/2014/main" id="{4459215B-9211-3290-1E2E-40978D3DDDE4}"/>
              </a:ext>
            </a:extLst>
          </p:cNvPr>
          <p:cNvSpPr txBox="1">
            <a:spLocks noChangeArrowheads="1"/>
          </p:cNvSpPr>
          <p:nvPr/>
        </p:nvSpPr>
        <p:spPr bwMode="gray">
          <a:xfrm>
            <a:off x="6540501" y="1133475"/>
            <a:ext cx="1065213"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Germline</a:t>
            </a:r>
          </a:p>
        </p:txBody>
      </p:sp>
      <p:sp>
        <p:nvSpPr>
          <p:cNvPr id="28" name="Text Box 35">
            <a:extLst>
              <a:ext uri="{FF2B5EF4-FFF2-40B4-BE49-F238E27FC236}">
                <a16:creationId xmlns:a16="http://schemas.microsoft.com/office/drawing/2014/main" id="{A4FE93AE-D765-7418-F333-B828FEA2FBE6}"/>
              </a:ext>
            </a:extLst>
          </p:cNvPr>
          <p:cNvSpPr txBox="1">
            <a:spLocks noChangeArrowheads="1"/>
          </p:cNvSpPr>
          <p:nvPr/>
        </p:nvSpPr>
        <p:spPr bwMode="gray">
          <a:xfrm>
            <a:off x="6573839" y="1666875"/>
            <a:ext cx="1474787"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D</a:t>
            </a:r>
            <a:r>
              <a:rPr lang="en-GB" altLang="en-US" sz="2000" baseline="-25000"/>
              <a:t>H</a:t>
            </a:r>
            <a:r>
              <a:rPr lang="en-GB" altLang="en-US" sz="2000"/>
              <a:t>-J</a:t>
            </a:r>
            <a:r>
              <a:rPr lang="en-GB" altLang="en-US" sz="2000" baseline="-25000"/>
              <a:t>H</a:t>
            </a:r>
            <a:r>
              <a:rPr lang="en-GB" altLang="en-US" sz="2000"/>
              <a:t> joining</a:t>
            </a:r>
          </a:p>
        </p:txBody>
      </p:sp>
      <p:sp>
        <p:nvSpPr>
          <p:cNvPr id="29" name="Text Box 36">
            <a:extLst>
              <a:ext uri="{FF2B5EF4-FFF2-40B4-BE49-F238E27FC236}">
                <a16:creationId xmlns:a16="http://schemas.microsoft.com/office/drawing/2014/main" id="{412F57CB-9CD8-9E73-7BDE-FAC7081721F9}"/>
              </a:ext>
            </a:extLst>
          </p:cNvPr>
          <p:cNvSpPr txBox="1">
            <a:spLocks noChangeArrowheads="1"/>
          </p:cNvSpPr>
          <p:nvPr/>
        </p:nvSpPr>
        <p:spPr bwMode="gray">
          <a:xfrm>
            <a:off x="6565901" y="2225675"/>
            <a:ext cx="1763713"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V</a:t>
            </a:r>
            <a:r>
              <a:rPr lang="en-GB" altLang="en-US" sz="2000" baseline="-25000"/>
              <a:t>H</a:t>
            </a:r>
            <a:r>
              <a:rPr lang="en-GB" altLang="en-US" sz="2000"/>
              <a:t>-D</a:t>
            </a:r>
            <a:r>
              <a:rPr lang="en-GB" altLang="en-US" sz="2000" baseline="-25000"/>
              <a:t>H</a:t>
            </a:r>
            <a:r>
              <a:rPr lang="en-GB" altLang="en-US" sz="2000"/>
              <a:t>J</a:t>
            </a:r>
            <a:r>
              <a:rPr lang="en-GB" altLang="en-US" sz="2000" baseline="-25000"/>
              <a:t>H</a:t>
            </a:r>
            <a:r>
              <a:rPr lang="en-GB" altLang="en-US" sz="2000"/>
              <a:t> joining</a:t>
            </a:r>
          </a:p>
        </p:txBody>
      </p:sp>
      <p:grpSp>
        <p:nvGrpSpPr>
          <p:cNvPr id="30" name="Group 65">
            <a:extLst>
              <a:ext uri="{FF2B5EF4-FFF2-40B4-BE49-F238E27FC236}">
                <a16:creationId xmlns:a16="http://schemas.microsoft.com/office/drawing/2014/main" id="{C87BC48D-9F2B-6D7E-3AC2-C129F973D117}"/>
              </a:ext>
            </a:extLst>
          </p:cNvPr>
          <p:cNvGrpSpPr>
            <a:grpSpLocks/>
          </p:cNvGrpSpPr>
          <p:nvPr/>
        </p:nvGrpSpPr>
        <p:grpSpPr bwMode="auto">
          <a:xfrm>
            <a:off x="3336926" y="3783012"/>
            <a:ext cx="3098800" cy="387350"/>
            <a:chOff x="1168" y="2458"/>
            <a:chExt cx="1952" cy="244"/>
          </a:xfrm>
        </p:grpSpPr>
        <p:sp>
          <p:nvSpPr>
            <p:cNvPr id="31" name="Rectangle 38">
              <a:extLst>
                <a:ext uri="{FF2B5EF4-FFF2-40B4-BE49-F238E27FC236}">
                  <a16:creationId xmlns:a16="http://schemas.microsoft.com/office/drawing/2014/main" id="{8BDA2F62-0BA7-C5F6-D7A6-6A6C79378084}"/>
                </a:ext>
              </a:extLst>
            </p:cNvPr>
            <p:cNvSpPr>
              <a:spLocks noChangeArrowheads="1"/>
            </p:cNvSpPr>
            <p:nvPr/>
          </p:nvSpPr>
          <p:spPr bwMode="gray">
            <a:xfrm>
              <a:off x="1168" y="2458"/>
              <a:ext cx="536" cy="244"/>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V</a:t>
              </a:r>
            </a:p>
          </p:txBody>
        </p:sp>
        <p:sp>
          <p:nvSpPr>
            <p:cNvPr id="32" name="Rectangle 40">
              <a:extLst>
                <a:ext uri="{FF2B5EF4-FFF2-40B4-BE49-F238E27FC236}">
                  <a16:creationId xmlns:a16="http://schemas.microsoft.com/office/drawing/2014/main" id="{3C2A994E-F40F-16FA-C0DB-04DBC18FED5D}"/>
                </a:ext>
              </a:extLst>
            </p:cNvPr>
            <p:cNvSpPr>
              <a:spLocks noChangeArrowheads="1"/>
            </p:cNvSpPr>
            <p:nvPr/>
          </p:nvSpPr>
          <p:spPr bwMode="gray">
            <a:xfrm>
              <a:off x="1968" y="2458"/>
              <a:ext cx="136" cy="244"/>
            </a:xfrm>
            <a:prstGeom prst="rect">
              <a:avLst/>
            </a:prstGeom>
            <a:solidFill>
              <a:srgbClr val="FF66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J</a:t>
              </a:r>
            </a:p>
          </p:txBody>
        </p:sp>
        <p:sp>
          <p:nvSpPr>
            <p:cNvPr id="33" name="Rectangle 41">
              <a:extLst>
                <a:ext uri="{FF2B5EF4-FFF2-40B4-BE49-F238E27FC236}">
                  <a16:creationId xmlns:a16="http://schemas.microsoft.com/office/drawing/2014/main" id="{1B98057E-5184-D297-51ED-D554674C3E26}"/>
                </a:ext>
              </a:extLst>
            </p:cNvPr>
            <p:cNvSpPr>
              <a:spLocks noChangeArrowheads="1"/>
            </p:cNvSpPr>
            <p:nvPr/>
          </p:nvSpPr>
          <p:spPr bwMode="gray">
            <a:xfrm>
              <a:off x="2408" y="2458"/>
              <a:ext cx="712" cy="244"/>
            </a:xfrm>
            <a:prstGeom prst="rect">
              <a:avLst/>
            </a:prstGeom>
            <a:solidFill>
              <a:srgbClr val="0066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solidFill>
                    <a:schemeClr val="accent1"/>
                  </a:solidFill>
                </a:rPr>
                <a:t>C</a:t>
              </a:r>
            </a:p>
          </p:txBody>
        </p:sp>
      </p:grpSp>
      <p:grpSp>
        <p:nvGrpSpPr>
          <p:cNvPr id="34" name="Group 66">
            <a:extLst>
              <a:ext uri="{FF2B5EF4-FFF2-40B4-BE49-F238E27FC236}">
                <a16:creationId xmlns:a16="http://schemas.microsoft.com/office/drawing/2014/main" id="{BC6C1795-6AAA-B7C2-08BB-2C023DA38DD3}"/>
              </a:ext>
            </a:extLst>
          </p:cNvPr>
          <p:cNvGrpSpPr>
            <a:grpSpLocks/>
          </p:cNvGrpSpPr>
          <p:nvPr/>
        </p:nvGrpSpPr>
        <p:grpSpPr bwMode="auto">
          <a:xfrm>
            <a:off x="3362326" y="4310062"/>
            <a:ext cx="3086100" cy="387350"/>
            <a:chOff x="1176" y="3014"/>
            <a:chExt cx="1944" cy="244"/>
          </a:xfrm>
        </p:grpSpPr>
        <p:sp>
          <p:nvSpPr>
            <p:cNvPr id="35" name="Rectangle 53">
              <a:extLst>
                <a:ext uri="{FF2B5EF4-FFF2-40B4-BE49-F238E27FC236}">
                  <a16:creationId xmlns:a16="http://schemas.microsoft.com/office/drawing/2014/main" id="{A25C1907-F617-7297-9893-837ABEED1AE6}"/>
                </a:ext>
              </a:extLst>
            </p:cNvPr>
            <p:cNvSpPr>
              <a:spLocks noChangeArrowheads="1"/>
            </p:cNvSpPr>
            <p:nvPr/>
          </p:nvSpPr>
          <p:spPr bwMode="gray">
            <a:xfrm>
              <a:off x="1176" y="3014"/>
              <a:ext cx="536" cy="244"/>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V</a:t>
              </a:r>
            </a:p>
          </p:txBody>
        </p:sp>
        <p:sp>
          <p:nvSpPr>
            <p:cNvPr id="36" name="Rectangle 54">
              <a:extLst>
                <a:ext uri="{FF2B5EF4-FFF2-40B4-BE49-F238E27FC236}">
                  <a16:creationId xmlns:a16="http://schemas.microsoft.com/office/drawing/2014/main" id="{B57362F7-2F25-07E8-9460-4E052859AE54}"/>
                </a:ext>
              </a:extLst>
            </p:cNvPr>
            <p:cNvSpPr>
              <a:spLocks noChangeArrowheads="1"/>
            </p:cNvSpPr>
            <p:nvPr/>
          </p:nvSpPr>
          <p:spPr bwMode="gray">
            <a:xfrm>
              <a:off x="2408" y="3014"/>
              <a:ext cx="712" cy="244"/>
            </a:xfrm>
            <a:prstGeom prst="rect">
              <a:avLst/>
            </a:prstGeom>
            <a:solidFill>
              <a:srgbClr val="0066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solidFill>
                    <a:schemeClr val="accent1"/>
                  </a:solidFill>
                </a:rPr>
                <a:t>C</a:t>
              </a:r>
            </a:p>
          </p:txBody>
        </p:sp>
        <p:sp>
          <p:nvSpPr>
            <p:cNvPr id="37" name="Rectangle 57">
              <a:extLst>
                <a:ext uri="{FF2B5EF4-FFF2-40B4-BE49-F238E27FC236}">
                  <a16:creationId xmlns:a16="http://schemas.microsoft.com/office/drawing/2014/main" id="{7C9DBE5E-6A21-BAB0-2A8C-840A80103422}"/>
                </a:ext>
              </a:extLst>
            </p:cNvPr>
            <p:cNvSpPr>
              <a:spLocks noChangeArrowheads="1"/>
            </p:cNvSpPr>
            <p:nvPr/>
          </p:nvSpPr>
          <p:spPr bwMode="gray">
            <a:xfrm>
              <a:off x="1968" y="3014"/>
              <a:ext cx="136" cy="244"/>
            </a:xfrm>
            <a:prstGeom prst="rect">
              <a:avLst/>
            </a:prstGeom>
            <a:solidFill>
              <a:srgbClr val="FF66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J</a:t>
              </a:r>
            </a:p>
          </p:txBody>
        </p:sp>
      </p:grpSp>
      <p:sp>
        <p:nvSpPr>
          <p:cNvPr id="38" name="Rectangle 58">
            <a:extLst>
              <a:ext uri="{FF2B5EF4-FFF2-40B4-BE49-F238E27FC236}">
                <a16:creationId xmlns:a16="http://schemas.microsoft.com/office/drawing/2014/main" id="{F445549A-1312-0F8F-6A70-8085DE25B88F}"/>
              </a:ext>
            </a:extLst>
          </p:cNvPr>
          <p:cNvSpPr>
            <a:spLocks noChangeArrowheads="1"/>
          </p:cNvSpPr>
          <p:nvPr/>
        </p:nvSpPr>
        <p:spPr bwMode="gray">
          <a:xfrm>
            <a:off x="2663826" y="4211637"/>
            <a:ext cx="1943100"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39" name="Rectangle 59">
            <a:extLst>
              <a:ext uri="{FF2B5EF4-FFF2-40B4-BE49-F238E27FC236}">
                <a16:creationId xmlns:a16="http://schemas.microsoft.com/office/drawing/2014/main" id="{7F480456-1F04-0EDD-6DE8-693B60760B38}"/>
              </a:ext>
            </a:extLst>
          </p:cNvPr>
          <p:cNvSpPr>
            <a:spLocks noChangeArrowheads="1"/>
          </p:cNvSpPr>
          <p:nvPr/>
        </p:nvSpPr>
        <p:spPr bwMode="gray">
          <a:xfrm>
            <a:off x="3768726" y="4310062"/>
            <a:ext cx="850900" cy="387350"/>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en-GB" altLang="en-US" sz="2000"/>
              <a:t>V</a:t>
            </a:r>
          </a:p>
        </p:txBody>
      </p:sp>
      <p:sp>
        <p:nvSpPr>
          <p:cNvPr id="40" name="Text Box 60">
            <a:extLst>
              <a:ext uri="{FF2B5EF4-FFF2-40B4-BE49-F238E27FC236}">
                <a16:creationId xmlns:a16="http://schemas.microsoft.com/office/drawing/2014/main" id="{4F361A81-4E6A-C20B-E702-9176F5D68A76}"/>
              </a:ext>
            </a:extLst>
          </p:cNvPr>
          <p:cNvSpPr txBox="1">
            <a:spLocks noChangeArrowheads="1"/>
          </p:cNvSpPr>
          <p:nvPr/>
        </p:nvSpPr>
        <p:spPr bwMode="gray">
          <a:xfrm>
            <a:off x="6527801" y="3775075"/>
            <a:ext cx="1065213"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Germline</a:t>
            </a:r>
          </a:p>
        </p:txBody>
      </p:sp>
      <p:sp>
        <p:nvSpPr>
          <p:cNvPr id="41" name="Text Box 62">
            <a:extLst>
              <a:ext uri="{FF2B5EF4-FFF2-40B4-BE49-F238E27FC236}">
                <a16:creationId xmlns:a16="http://schemas.microsoft.com/office/drawing/2014/main" id="{262271B8-BFA5-A095-92B0-A83A0B544850}"/>
              </a:ext>
            </a:extLst>
          </p:cNvPr>
          <p:cNvSpPr txBox="1">
            <a:spLocks noChangeArrowheads="1"/>
          </p:cNvSpPr>
          <p:nvPr/>
        </p:nvSpPr>
        <p:spPr bwMode="gray">
          <a:xfrm>
            <a:off x="6553201" y="4295775"/>
            <a:ext cx="140652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V</a:t>
            </a:r>
            <a:r>
              <a:rPr lang="en-GB" altLang="en-US" sz="2000" baseline="-25000"/>
              <a:t>L</a:t>
            </a:r>
            <a:r>
              <a:rPr lang="en-GB" altLang="en-US" sz="2000"/>
              <a:t>-J</a:t>
            </a:r>
            <a:r>
              <a:rPr lang="en-GB" altLang="en-US" sz="2000" baseline="-25000"/>
              <a:t>L</a:t>
            </a:r>
            <a:r>
              <a:rPr lang="en-GB" altLang="en-US" sz="2000"/>
              <a:t> joining</a:t>
            </a:r>
          </a:p>
        </p:txBody>
      </p:sp>
      <p:sp>
        <p:nvSpPr>
          <p:cNvPr id="42" name="Text Box 72">
            <a:extLst>
              <a:ext uri="{FF2B5EF4-FFF2-40B4-BE49-F238E27FC236}">
                <a16:creationId xmlns:a16="http://schemas.microsoft.com/office/drawing/2014/main" id="{C7FA4CD2-F47C-3649-A75C-F99AA3CFB1E4}"/>
              </a:ext>
            </a:extLst>
          </p:cNvPr>
          <p:cNvSpPr txBox="1">
            <a:spLocks noChangeArrowheads="1"/>
          </p:cNvSpPr>
          <p:nvPr/>
        </p:nvSpPr>
        <p:spPr bwMode="gray">
          <a:xfrm>
            <a:off x="2044701" y="247650"/>
            <a:ext cx="863441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400" b="1">
                <a:solidFill>
                  <a:schemeClr val="tx1"/>
                </a:solidFill>
              </a:rPr>
              <a:t>Heavy and light chain rearrangement is potentially wasteful</a:t>
            </a:r>
          </a:p>
        </p:txBody>
      </p:sp>
      <p:grpSp>
        <p:nvGrpSpPr>
          <p:cNvPr id="43" name="Group 122">
            <a:extLst>
              <a:ext uri="{FF2B5EF4-FFF2-40B4-BE49-F238E27FC236}">
                <a16:creationId xmlns:a16="http://schemas.microsoft.com/office/drawing/2014/main" id="{65921E56-E668-6EC4-3AE7-3296EFF36722}"/>
              </a:ext>
            </a:extLst>
          </p:cNvPr>
          <p:cNvGrpSpPr>
            <a:grpSpLocks/>
          </p:cNvGrpSpPr>
          <p:nvPr/>
        </p:nvGrpSpPr>
        <p:grpSpPr bwMode="auto">
          <a:xfrm>
            <a:off x="8618539" y="798512"/>
            <a:ext cx="1181100" cy="4691063"/>
            <a:chOff x="4551" y="882"/>
            <a:chExt cx="744" cy="2955"/>
          </a:xfrm>
        </p:grpSpPr>
        <p:grpSp>
          <p:nvGrpSpPr>
            <p:cNvPr id="44" name="Group 75">
              <a:extLst>
                <a:ext uri="{FF2B5EF4-FFF2-40B4-BE49-F238E27FC236}">
                  <a16:creationId xmlns:a16="http://schemas.microsoft.com/office/drawing/2014/main" id="{965B8BC9-3451-4AC5-D980-125B31F12CDE}"/>
                </a:ext>
              </a:extLst>
            </p:cNvPr>
            <p:cNvGrpSpPr>
              <a:grpSpLocks/>
            </p:cNvGrpSpPr>
            <p:nvPr/>
          </p:nvGrpSpPr>
          <p:grpSpPr bwMode="auto">
            <a:xfrm>
              <a:off x="4551" y="882"/>
              <a:ext cx="744" cy="1140"/>
              <a:chOff x="4604" y="914"/>
              <a:chExt cx="744" cy="1140"/>
            </a:xfrm>
          </p:grpSpPr>
          <p:sp>
            <p:nvSpPr>
              <p:cNvPr id="55" name="Oval 76">
                <a:extLst>
                  <a:ext uri="{FF2B5EF4-FFF2-40B4-BE49-F238E27FC236}">
                    <a16:creationId xmlns:a16="http://schemas.microsoft.com/office/drawing/2014/main" id="{17E1F45B-D6A5-C872-BB85-C8A164EBC928}"/>
                  </a:ext>
                </a:extLst>
              </p:cNvPr>
              <p:cNvSpPr>
                <a:spLocks noChangeAspect="1" noChangeArrowheads="1"/>
              </p:cNvSpPr>
              <p:nvPr/>
            </p:nvSpPr>
            <p:spPr bwMode="gray">
              <a:xfrm>
                <a:off x="4604" y="1309"/>
                <a:ext cx="744" cy="745"/>
              </a:xfrm>
              <a:prstGeom prst="ellipse">
                <a:avLst/>
              </a:prstGeom>
              <a:solidFill>
                <a:schemeClr val="tx2"/>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77">
                <a:extLst>
                  <a:ext uri="{FF2B5EF4-FFF2-40B4-BE49-F238E27FC236}">
                    <a16:creationId xmlns:a16="http://schemas.microsoft.com/office/drawing/2014/main" id="{EBD2AD13-B1A1-AE22-1DFC-22FF7F9EF17D}"/>
                  </a:ext>
                </a:extLst>
              </p:cNvPr>
              <p:cNvSpPr>
                <a:spLocks noChangeAspect="1" noChangeArrowheads="1"/>
              </p:cNvSpPr>
              <p:nvPr/>
            </p:nvSpPr>
            <p:spPr bwMode="gray">
              <a:xfrm>
                <a:off x="4647" y="1399"/>
                <a:ext cx="580" cy="628"/>
              </a:xfrm>
              <a:prstGeom prst="ellipse">
                <a:avLst/>
              </a:prstGeom>
              <a:solidFill>
                <a:srgbClr val="CC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Text Box 78">
                <a:extLst>
                  <a:ext uri="{FF2B5EF4-FFF2-40B4-BE49-F238E27FC236}">
                    <a16:creationId xmlns:a16="http://schemas.microsoft.com/office/drawing/2014/main" id="{7672776E-8EE0-E23C-12ED-DE5B18F3409B}"/>
                  </a:ext>
                </a:extLst>
              </p:cNvPr>
              <p:cNvSpPr txBox="1">
                <a:spLocks noChangeArrowheads="1"/>
              </p:cNvSpPr>
              <p:nvPr/>
            </p:nvSpPr>
            <p:spPr bwMode="gray">
              <a:xfrm>
                <a:off x="4728" y="1509"/>
                <a:ext cx="431"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chemeClr val="accent1"/>
                    </a:solidFill>
                  </a:rPr>
                  <a:t>Large</a:t>
                </a:r>
              </a:p>
              <a:p>
                <a:pPr algn="ctr"/>
                <a:r>
                  <a:rPr lang="en-GB" altLang="en-US" sz="2000">
                    <a:solidFill>
                      <a:schemeClr val="accent1"/>
                    </a:solidFill>
                  </a:rPr>
                  <a:t>pre-B</a:t>
                </a:r>
              </a:p>
            </p:txBody>
          </p:sp>
          <p:grpSp>
            <p:nvGrpSpPr>
              <p:cNvPr id="58" name="Group 79">
                <a:extLst>
                  <a:ext uri="{FF2B5EF4-FFF2-40B4-BE49-F238E27FC236}">
                    <a16:creationId xmlns:a16="http://schemas.microsoft.com/office/drawing/2014/main" id="{7FDFEA5E-054D-DBC4-B9B2-9971296AF80E}"/>
                  </a:ext>
                </a:extLst>
              </p:cNvPr>
              <p:cNvGrpSpPr>
                <a:grpSpLocks/>
              </p:cNvGrpSpPr>
              <p:nvPr/>
            </p:nvGrpSpPr>
            <p:grpSpPr bwMode="auto">
              <a:xfrm>
                <a:off x="4796" y="914"/>
                <a:ext cx="360" cy="418"/>
                <a:chOff x="4808" y="1106"/>
                <a:chExt cx="360" cy="418"/>
              </a:xfrm>
            </p:grpSpPr>
            <p:sp>
              <p:nvSpPr>
                <p:cNvPr id="59" name="Rectangle 80">
                  <a:extLst>
                    <a:ext uri="{FF2B5EF4-FFF2-40B4-BE49-F238E27FC236}">
                      <a16:creationId xmlns:a16="http://schemas.microsoft.com/office/drawing/2014/main" id="{3CADC72D-31E0-D40F-27C0-CA92624EDBA3}"/>
                    </a:ext>
                  </a:extLst>
                </p:cNvPr>
                <p:cNvSpPr>
                  <a:spLocks noChangeAspect="1" noChangeArrowheads="1"/>
                </p:cNvSpPr>
                <p:nvPr/>
              </p:nvSpPr>
              <p:spPr bwMode="gray">
                <a:xfrm>
                  <a:off x="4976" y="1312"/>
                  <a:ext cx="27" cy="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60" name="Rectangle 81">
                  <a:extLst>
                    <a:ext uri="{FF2B5EF4-FFF2-40B4-BE49-F238E27FC236}">
                      <a16:creationId xmlns:a16="http://schemas.microsoft.com/office/drawing/2014/main" id="{130CEF56-0AD5-69DE-88D3-FBE996265F0B}"/>
                    </a:ext>
                  </a:extLst>
                </p:cNvPr>
                <p:cNvSpPr>
                  <a:spLocks noChangeAspect="1" noChangeArrowheads="1"/>
                </p:cNvSpPr>
                <p:nvPr/>
              </p:nvSpPr>
              <p:spPr bwMode="gray">
                <a:xfrm rot="19083766" flipH="1">
                  <a:off x="4909" y="1196"/>
                  <a:ext cx="35" cy="115"/>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61" name="Rectangle 82">
                  <a:extLst>
                    <a:ext uri="{FF2B5EF4-FFF2-40B4-BE49-F238E27FC236}">
                      <a16:creationId xmlns:a16="http://schemas.microsoft.com/office/drawing/2014/main" id="{70D7FF0B-8A64-BDD8-CE04-141C8F5065B6}"/>
                    </a:ext>
                  </a:extLst>
                </p:cNvPr>
                <p:cNvSpPr>
                  <a:spLocks noChangeAspect="1" noChangeArrowheads="1"/>
                </p:cNvSpPr>
                <p:nvPr/>
              </p:nvSpPr>
              <p:spPr bwMode="gray">
                <a:xfrm rot="2516234">
                  <a:off x="5034" y="1195"/>
                  <a:ext cx="36" cy="116"/>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62" name="Rectangle 83">
                  <a:extLst>
                    <a:ext uri="{FF2B5EF4-FFF2-40B4-BE49-F238E27FC236}">
                      <a16:creationId xmlns:a16="http://schemas.microsoft.com/office/drawing/2014/main" id="{F7CB9587-4945-F6DD-A16F-709EC46EE5B2}"/>
                    </a:ext>
                  </a:extLst>
                </p:cNvPr>
                <p:cNvSpPr>
                  <a:spLocks noChangeAspect="1" noChangeArrowheads="1"/>
                </p:cNvSpPr>
                <p:nvPr/>
              </p:nvSpPr>
              <p:spPr bwMode="gray">
                <a:xfrm>
                  <a:off x="4930" y="1284"/>
                  <a:ext cx="49" cy="240"/>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63" name="Rectangle 84">
                  <a:extLst>
                    <a:ext uri="{FF2B5EF4-FFF2-40B4-BE49-F238E27FC236}">
                      <a16:creationId xmlns:a16="http://schemas.microsoft.com/office/drawing/2014/main" id="{915BB4D9-0CEE-95D9-EF50-0CF20715B163}"/>
                    </a:ext>
                  </a:extLst>
                </p:cNvPr>
                <p:cNvSpPr>
                  <a:spLocks noChangeAspect="1" noChangeArrowheads="1"/>
                </p:cNvSpPr>
                <p:nvPr/>
              </p:nvSpPr>
              <p:spPr bwMode="gray">
                <a:xfrm rot="2516234">
                  <a:off x="5110" y="1110"/>
                  <a:ext cx="36" cy="116"/>
                </a:xfrm>
                <a:prstGeom prst="rect">
                  <a:avLst/>
                </a:prstGeom>
                <a:solidFill>
                  <a:schemeClr val="bg2"/>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64" name="Rectangle 85">
                  <a:extLst>
                    <a:ext uri="{FF2B5EF4-FFF2-40B4-BE49-F238E27FC236}">
                      <a16:creationId xmlns:a16="http://schemas.microsoft.com/office/drawing/2014/main" id="{7D096668-73A2-5895-7C27-EBC7422955D0}"/>
                    </a:ext>
                  </a:extLst>
                </p:cNvPr>
                <p:cNvSpPr>
                  <a:spLocks noChangeAspect="1" noChangeArrowheads="1"/>
                </p:cNvSpPr>
                <p:nvPr/>
              </p:nvSpPr>
              <p:spPr bwMode="gray">
                <a:xfrm rot="19083766" flipH="1">
                  <a:off x="4831" y="1110"/>
                  <a:ext cx="35" cy="116"/>
                </a:xfrm>
                <a:prstGeom prst="rect">
                  <a:avLst/>
                </a:prstGeom>
                <a:solidFill>
                  <a:schemeClr val="bg2"/>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nvGrpSpPr>
                <p:cNvPr id="65" name="Group 86">
                  <a:extLst>
                    <a:ext uri="{FF2B5EF4-FFF2-40B4-BE49-F238E27FC236}">
                      <a16:creationId xmlns:a16="http://schemas.microsoft.com/office/drawing/2014/main" id="{F32AA839-11B6-AB2A-EC01-142B53E03792}"/>
                    </a:ext>
                  </a:extLst>
                </p:cNvPr>
                <p:cNvGrpSpPr>
                  <a:grpSpLocks noChangeAspect="1"/>
                </p:cNvGrpSpPr>
                <p:nvPr/>
              </p:nvGrpSpPr>
              <p:grpSpPr bwMode="auto">
                <a:xfrm rot="2511093">
                  <a:off x="5112" y="1107"/>
                  <a:ext cx="56" cy="226"/>
                  <a:chOff x="3862" y="328"/>
                  <a:chExt cx="334" cy="1345"/>
                </a:xfrm>
              </p:grpSpPr>
              <p:grpSp>
                <p:nvGrpSpPr>
                  <p:cNvPr id="76" name="Group 87">
                    <a:extLst>
                      <a:ext uri="{FF2B5EF4-FFF2-40B4-BE49-F238E27FC236}">
                        <a16:creationId xmlns:a16="http://schemas.microsoft.com/office/drawing/2014/main" id="{3525B654-48DC-AA46-BC8F-A05ADF345D59}"/>
                      </a:ext>
                    </a:extLst>
                  </p:cNvPr>
                  <p:cNvGrpSpPr>
                    <a:grpSpLocks noChangeAspect="1"/>
                  </p:cNvGrpSpPr>
                  <p:nvPr/>
                </p:nvGrpSpPr>
                <p:grpSpPr bwMode="auto">
                  <a:xfrm>
                    <a:off x="3904" y="397"/>
                    <a:ext cx="259" cy="1276"/>
                    <a:chOff x="3904" y="397"/>
                    <a:chExt cx="259" cy="1829"/>
                  </a:xfrm>
                </p:grpSpPr>
                <p:grpSp>
                  <p:nvGrpSpPr>
                    <p:cNvPr id="78" name="Group 88">
                      <a:extLst>
                        <a:ext uri="{FF2B5EF4-FFF2-40B4-BE49-F238E27FC236}">
                          <a16:creationId xmlns:a16="http://schemas.microsoft.com/office/drawing/2014/main" id="{AD9D4FCD-382B-F381-7290-C21F3152E8B9}"/>
                        </a:ext>
                      </a:extLst>
                    </p:cNvPr>
                    <p:cNvGrpSpPr>
                      <a:grpSpLocks noChangeAspect="1"/>
                    </p:cNvGrpSpPr>
                    <p:nvPr/>
                  </p:nvGrpSpPr>
                  <p:grpSpPr bwMode="auto">
                    <a:xfrm>
                      <a:off x="3904" y="1120"/>
                      <a:ext cx="255" cy="1106"/>
                      <a:chOff x="3904" y="1120"/>
                      <a:chExt cx="219" cy="1106"/>
                    </a:xfrm>
                  </p:grpSpPr>
                  <p:sp>
                    <p:nvSpPr>
                      <p:cNvPr id="82" name="Rectangle 89">
                        <a:extLst>
                          <a:ext uri="{FF2B5EF4-FFF2-40B4-BE49-F238E27FC236}">
                            <a16:creationId xmlns:a16="http://schemas.microsoft.com/office/drawing/2014/main" id="{05BE755C-4C65-0362-3D9E-58730BCBBCCB}"/>
                          </a:ext>
                        </a:extLst>
                      </p:cNvPr>
                      <p:cNvSpPr>
                        <a:spLocks noChangeAspect="1" noChangeArrowheads="1"/>
                      </p:cNvSpPr>
                      <p:nvPr/>
                    </p:nvSpPr>
                    <p:spPr bwMode="gray">
                      <a:xfrm>
                        <a:off x="3905" y="1535"/>
                        <a:ext cx="218" cy="69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83" name="Rectangle 90">
                        <a:extLst>
                          <a:ext uri="{FF2B5EF4-FFF2-40B4-BE49-F238E27FC236}">
                            <a16:creationId xmlns:a16="http://schemas.microsoft.com/office/drawing/2014/main" id="{7C39437F-9899-0A1C-6735-32F6D4AC92A3}"/>
                          </a:ext>
                        </a:extLst>
                      </p:cNvPr>
                      <p:cNvSpPr>
                        <a:spLocks noChangeAspect="1" noChangeArrowheads="1"/>
                      </p:cNvSpPr>
                      <p:nvPr/>
                    </p:nvSpPr>
                    <p:spPr bwMode="gray">
                      <a:xfrm>
                        <a:off x="3904" y="1120"/>
                        <a:ext cx="110" cy="44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grpSp>
                  <p:nvGrpSpPr>
                    <p:cNvPr id="79" name="Group 91">
                      <a:extLst>
                        <a:ext uri="{FF2B5EF4-FFF2-40B4-BE49-F238E27FC236}">
                          <a16:creationId xmlns:a16="http://schemas.microsoft.com/office/drawing/2014/main" id="{0C194ABF-809B-20F7-467C-718B70C8CFED}"/>
                        </a:ext>
                      </a:extLst>
                    </p:cNvPr>
                    <p:cNvGrpSpPr>
                      <a:grpSpLocks noChangeAspect="1"/>
                    </p:cNvGrpSpPr>
                    <p:nvPr/>
                  </p:nvGrpSpPr>
                  <p:grpSpPr bwMode="auto">
                    <a:xfrm flipH="1" flipV="1">
                      <a:off x="3907" y="397"/>
                      <a:ext cx="256" cy="1106"/>
                      <a:chOff x="3904" y="1120"/>
                      <a:chExt cx="219" cy="1106"/>
                    </a:xfrm>
                  </p:grpSpPr>
                  <p:sp>
                    <p:nvSpPr>
                      <p:cNvPr id="80" name="Rectangle 92">
                        <a:extLst>
                          <a:ext uri="{FF2B5EF4-FFF2-40B4-BE49-F238E27FC236}">
                            <a16:creationId xmlns:a16="http://schemas.microsoft.com/office/drawing/2014/main" id="{F7BEE050-F008-887B-5347-3DB45E859532}"/>
                          </a:ext>
                        </a:extLst>
                      </p:cNvPr>
                      <p:cNvSpPr>
                        <a:spLocks noChangeAspect="1" noChangeArrowheads="1"/>
                      </p:cNvSpPr>
                      <p:nvPr/>
                    </p:nvSpPr>
                    <p:spPr bwMode="gray">
                      <a:xfrm>
                        <a:off x="3905" y="1535"/>
                        <a:ext cx="218" cy="69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81" name="Rectangle 93">
                        <a:extLst>
                          <a:ext uri="{FF2B5EF4-FFF2-40B4-BE49-F238E27FC236}">
                            <a16:creationId xmlns:a16="http://schemas.microsoft.com/office/drawing/2014/main" id="{30068543-C06F-35A7-E4B9-3853F172BC3E}"/>
                          </a:ext>
                        </a:extLst>
                      </p:cNvPr>
                      <p:cNvSpPr>
                        <a:spLocks noChangeAspect="1" noChangeArrowheads="1"/>
                      </p:cNvSpPr>
                      <p:nvPr/>
                    </p:nvSpPr>
                    <p:spPr bwMode="gray">
                      <a:xfrm>
                        <a:off x="3904" y="1120"/>
                        <a:ext cx="110" cy="4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grpSp>
              <p:sp>
                <p:nvSpPr>
                  <p:cNvPr id="77" name="Oval 94">
                    <a:extLst>
                      <a:ext uri="{FF2B5EF4-FFF2-40B4-BE49-F238E27FC236}">
                        <a16:creationId xmlns:a16="http://schemas.microsoft.com/office/drawing/2014/main" id="{0A0801B1-D8C6-6661-79BB-6F61F978ED5A}"/>
                      </a:ext>
                    </a:extLst>
                  </p:cNvPr>
                  <p:cNvSpPr>
                    <a:spLocks noChangeAspect="1" noChangeArrowheads="1"/>
                  </p:cNvSpPr>
                  <p:nvPr/>
                </p:nvSpPr>
                <p:spPr bwMode="gray">
                  <a:xfrm>
                    <a:off x="3862" y="328"/>
                    <a:ext cx="334" cy="349"/>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grpSp>
              <p:nvGrpSpPr>
                <p:cNvPr id="66" name="Group 95">
                  <a:extLst>
                    <a:ext uri="{FF2B5EF4-FFF2-40B4-BE49-F238E27FC236}">
                      <a16:creationId xmlns:a16="http://schemas.microsoft.com/office/drawing/2014/main" id="{41EDE0C7-D0AC-13EE-2865-6E2C66C99718}"/>
                    </a:ext>
                  </a:extLst>
                </p:cNvPr>
                <p:cNvGrpSpPr>
                  <a:grpSpLocks noChangeAspect="1"/>
                </p:cNvGrpSpPr>
                <p:nvPr/>
              </p:nvGrpSpPr>
              <p:grpSpPr bwMode="auto">
                <a:xfrm rot="19088907" flipH="1">
                  <a:off x="4808" y="1106"/>
                  <a:ext cx="56" cy="225"/>
                  <a:chOff x="3862" y="328"/>
                  <a:chExt cx="334" cy="1345"/>
                </a:xfrm>
              </p:grpSpPr>
              <p:grpSp>
                <p:nvGrpSpPr>
                  <p:cNvPr id="68" name="Group 96">
                    <a:extLst>
                      <a:ext uri="{FF2B5EF4-FFF2-40B4-BE49-F238E27FC236}">
                        <a16:creationId xmlns:a16="http://schemas.microsoft.com/office/drawing/2014/main" id="{60E3C1F2-E001-8317-33AB-C01C109166A0}"/>
                      </a:ext>
                    </a:extLst>
                  </p:cNvPr>
                  <p:cNvGrpSpPr>
                    <a:grpSpLocks noChangeAspect="1"/>
                  </p:cNvGrpSpPr>
                  <p:nvPr/>
                </p:nvGrpSpPr>
                <p:grpSpPr bwMode="auto">
                  <a:xfrm>
                    <a:off x="3904" y="397"/>
                    <a:ext cx="259" cy="1276"/>
                    <a:chOff x="3904" y="397"/>
                    <a:chExt cx="259" cy="1829"/>
                  </a:xfrm>
                </p:grpSpPr>
                <p:grpSp>
                  <p:nvGrpSpPr>
                    <p:cNvPr id="70" name="Group 97">
                      <a:extLst>
                        <a:ext uri="{FF2B5EF4-FFF2-40B4-BE49-F238E27FC236}">
                          <a16:creationId xmlns:a16="http://schemas.microsoft.com/office/drawing/2014/main" id="{F473396B-0779-766C-A36B-986C91E7FA1A}"/>
                        </a:ext>
                      </a:extLst>
                    </p:cNvPr>
                    <p:cNvGrpSpPr>
                      <a:grpSpLocks noChangeAspect="1"/>
                    </p:cNvGrpSpPr>
                    <p:nvPr/>
                  </p:nvGrpSpPr>
                  <p:grpSpPr bwMode="auto">
                    <a:xfrm>
                      <a:off x="3904" y="1120"/>
                      <a:ext cx="255" cy="1106"/>
                      <a:chOff x="3904" y="1120"/>
                      <a:chExt cx="219" cy="1106"/>
                    </a:xfrm>
                  </p:grpSpPr>
                  <p:sp>
                    <p:nvSpPr>
                      <p:cNvPr id="74" name="Rectangle 98">
                        <a:extLst>
                          <a:ext uri="{FF2B5EF4-FFF2-40B4-BE49-F238E27FC236}">
                            <a16:creationId xmlns:a16="http://schemas.microsoft.com/office/drawing/2014/main" id="{44BBF7DC-71DF-1DD9-6DB7-E957CC9DF6AD}"/>
                          </a:ext>
                        </a:extLst>
                      </p:cNvPr>
                      <p:cNvSpPr>
                        <a:spLocks noChangeAspect="1" noChangeArrowheads="1"/>
                      </p:cNvSpPr>
                      <p:nvPr/>
                    </p:nvSpPr>
                    <p:spPr bwMode="gray">
                      <a:xfrm>
                        <a:off x="3905" y="1535"/>
                        <a:ext cx="218" cy="69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75" name="Rectangle 99">
                        <a:extLst>
                          <a:ext uri="{FF2B5EF4-FFF2-40B4-BE49-F238E27FC236}">
                            <a16:creationId xmlns:a16="http://schemas.microsoft.com/office/drawing/2014/main" id="{B26D4BA6-91D2-7429-5A71-DD36D869D46A}"/>
                          </a:ext>
                        </a:extLst>
                      </p:cNvPr>
                      <p:cNvSpPr>
                        <a:spLocks noChangeAspect="1" noChangeArrowheads="1"/>
                      </p:cNvSpPr>
                      <p:nvPr/>
                    </p:nvSpPr>
                    <p:spPr bwMode="gray">
                      <a:xfrm>
                        <a:off x="3904" y="1120"/>
                        <a:ext cx="110" cy="44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grpSp>
                  <p:nvGrpSpPr>
                    <p:cNvPr id="71" name="Group 100">
                      <a:extLst>
                        <a:ext uri="{FF2B5EF4-FFF2-40B4-BE49-F238E27FC236}">
                          <a16:creationId xmlns:a16="http://schemas.microsoft.com/office/drawing/2014/main" id="{F8EE7320-93AD-4AA9-E5F2-C6C7F8C9B4C3}"/>
                        </a:ext>
                      </a:extLst>
                    </p:cNvPr>
                    <p:cNvGrpSpPr>
                      <a:grpSpLocks noChangeAspect="1"/>
                    </p:cNvGrpSpPr>
                    <p:nvPr/>
                  </p:nvGrpSpPr>
                  <p:grpSpPr bwMode="auto">
                    <a:xfrm flipH="1" flipV="1">
                      <a:off x="3907" y="397"/>
                      <a:ext cx="256" cy="1106"/>
                      <a:chOff x="3904" y="1120"/>
                      <a:chExt cx="219" cy="1106"/>
                    </a:xfrm>
                  </p:grpSpPr>
                  <p:sp>
                    <p:nvSpPr>
                      <p:cNvPr id="72" name="Rectangle 101">
                        <a:extLst>
                          <a:ext uri="{FF2B5EF4-FFF2-40B4-BE49-F238E27FC236}">
                            <a16:creationId xmlns:a16="http://schemas.microsoft.com/office/drawing/2014/main" id="{AFFF3ABD-F1CD-D150-5691-2E5EB847F283}"/>
                          </a:ext>
                        </a:extLst>
                      </p:cNvPr>
                      <p:cNvSpPr>
                        <a:spLocks noChangeAspect="1" noChangeArrowheads="1"/>
                      </p:cNvSpPr>
                      <p:nvPr/>
                    </p:nvSpPr>
                    <p:spPr bwMode="gray">
                      <a:xfrm>
                        <a:off x="3905" y="1535"/>
                        <a:ext cx="218" cy="69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73" name="Rectangle 102">
                        <a:extLst>
                          <a:ext uri="{FF2B5EF4-FFF2-40B4-BE49-F238E27FC236}">
                            <a16:creationId xmlns:a16="http://schemas.microsoft.com/office/drawing/2014/main" id="{2B68777C-748A-9A24-148C-2DCFA4D612AD}"/>
                          </a:ext>
                        </a:extLst>
                      </p:cNvPr>
                      <p:cNvSpPr>
                        <a:spLocks noChangeAspect="1" noChangeArrowheads="1"/>
                      </p:cNvSpPr>
                      <p:nvPr/>
                    </p:nvSpPr>
                    <p:spPr bwMode="gray">
                      <a:xfrm>
                        <a:off x="3904" y="1120"/>
                        <a:ext cx="110" cy="4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grpSp>
              <p:sp>
                <p:nvSpPr>
                  <p:cNvPr id="69" name="Oval 103">
                    <a:extLst>
                      <a:ext uri="{FF2B5EF4-FFF2-40B4-BE49-F238E27FC236}">
                        <a16:creationId xmlns:a16="http://schemas.microsoft.com/office/drawing/2014/main" id="{C4427D2D-E441-1370-9A16-46BA4898BB5B}"/>
                      </a:ext>
                    </a:extLst>
                  </p:cNvPr>
                  <p:cNvSpPr>
                    <a:spLocks noChangeAspect="1" noChangeArrowheads="1"/>
                  </p:cNvSpPr>
                  <p:nvPr/>
                </p:nvSpPr>
                <p:spPr bwMode="gray">
                  <a:xfrm>
                    <a:off x="3862" y="328"/>
                    <a:ext cx="334" cy="349"/>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grpSp>
            <p:sp>
              <p:nvSpPr>
                <p:cNvPr id="67" name="Rectangle 104">
                  <a:extLst>
                    <a:ext uri="{FF2B5EF4-FFF2-40B4-BE49-F238E27FC236}">
                      <a16:creationId xmlns:a16="http://schemas.microsoft.com/office/drawing/2014/main" id="{39A7B3A9-4B1D-5589-C27D-3FFD33CFD2CC}"/>
                    </a:ext>
                  </a:extLst>
                </p:cNvPr>
                <p:cNvSpPr>
                  <a:spLocks noChangeAspect="1" noChangeArrowheads="1"/>
                </p:cNvSpPr>
                <p:nvPr/>
              </p:nvSpPr>
              <p:spPr bwMode="gray">
                <a:xfrm>
                  <a:off x="5000" y="1284"/>
                  <a:ext cx="49" cy="240"/>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grpSp>
        </p:grpSp>
        <p:grpSp>
          <p:nvGrpSpPr>
            <p:cNvPr id="45" name="Group 120">
              <a:extLst>
                <a:ext uri="{FF2B5EF4-FFF2-40B4-BE49-F238E27FC236}">
                  <a16:creationId xmlns:a16="http://schemas.microsoft.com/office/drawing/2014/main" id="{619190E3-B27D-86F8-0F65-B7256F117442}"/>
                </a:ext>
              </a:extLst>
            </p:cNvPr>
            <p:cNvGrpSpPr>
              <a:grpSpLocks/>
            </p:cNvGrpSpPr>
            <p:nvPr/>
          </p:nvGrpSpPr>
          <p:grpSpPr bwMode="auto">
            <a:xfrm>
              <a:off x="4554" y="2706"/>
              <a:ext cx="738" cy="1131"/>
              <a:chOff x="4584" y="2706"/>
              <a:chExt cx="738" cy="1131"/>
            </a:xfrm>
          </p:grpSpPr>
          <p:sp>
            <p:nvSpPr>
              <p:cNvPr id="47" name="Oval 107">
                <a:extLst>
                  <a:ext uri="{FF2B5EF4-FFF2-40B4-BE49-F238E27FC236}">
                    <a16:creationId xmlns:a16="http://schemas.microsoft.com/office/drawing/2014/main" id="{9157C0EC-328E-6B82-4BFF-361210580347}"/>
                  </a:ext>
                </a:extLst>
              </p:cNvPr>
              <p:cNvSpPr>
                <a:spLocks noChangeAspect="1" noChangeArrowheads="1"/>
              </p:cNvSpPr>
              <p:nvPr/>
            </p:nvSpPr>
            <p:spPr bwMode="gray">
              <a:xfrm>
                <a:off x="4584" y="2706"/>
                <a:ext cx="728" cy="720"/>
              </a:xfrm>
              <a:prstGeom prst="ellipse">
                <a:avLst/>
              </a:prstGeom>
              <a:solidFill>
                <a:schemeClr val="tx2"/>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08">
                <a:extLst>
                  <a:ext uri="{FF2B5EF4-FFF2-40B4-BE49-F238E27FC236}">
                    <a16:creationId xmlns:a16="http://schemas.microsoft.com/office/drawing/2014/main" id="{B026E198-EF35-67D5-7A3A-49D3E89A200F}"/>
                  </a:ext>
                </a:extLst>
              </p:cNvPr>
              <p:cNvSpPr>
                <a:spLocks noChangeAspect="1" noChangeArrowheads="1"/>
              </p:cNvSpPr>
              <p:nvPr/>
            </p:nvSpPr>
            <p:spPr bwMode="gray">
              <a:xfrm>
                <a:off x="4657" y="2876"/>
                <a:ext cx="460" cy="493"/>
              </a:xfrm>
              <a:prstGeom prst="ellipse">
                <a:avLst/>
              </a:prstGeom>
              <a:solidFill>
                <a:schemeClr val="tx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400" b="1">
                  <a:solidFill>
                    <a:srgbClr val="DDDDDD"/>
                  </a:solidFill>
                </a:endParaRPr>
              </a:p>
            </p:txBody>
          </p:sp>
          <p:sp>
            <p:nvSpPr>
              <p:cNvPr id="49" name="Rectangle 111">
                <a:extLst>
                  <a:ext uri="{FF2B5EF4-FFF2-40B4-BE49-F238E27FC236}">
                    <a16:creationId xmlns:a16="http://schemas.microsoft.com/office/drawing/2014/main" id="{6A799FC0-0FAC-44BB-AB7C-B4C4EC0F9B46}"/>
                  </a:ext>
                </a:extLst>
              </p:cNvPr>
              <p:cNvSpPr>
                <a:spLocks noChangeArrowheads="1"/>
              </p:cNvSpPr>
              <p:nvPr/>
            </p:nvSpPr>
            <p:spPr bwMode="gray">
              <a:xfrm rot="-3349387">
                <a:off x="5052" y="2672"/>
                <a:ext cx="93" cy="44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50" name="Rectangle 115">
                <a:extLst>
                  <a:ext uri="{FF2B5EF4-FFF2-40B4-BE49-F238E27FC236}">
                    <a16:creationId xmlns:a16="http://schemas.microsoft.com/office/drawing/2014/main" id="{464EC9D1-5D0B-ECB4-495E-C588ABC0EFF0}"/>
                  </a:ext>
                </a:extLst>
              </p:cNvPr>
              <p:cNvSpPr>
                <a:spLocks noChangeArrowheads="1"/>
              </p:cNvSpPr>
              <p:nvPr/>
            </p:nvSpPr>
            <p:spPr bwMode="gray">
              <a:xfrm>
                <a:off x="4772" y="2968"/>
                <a:ext cx="88" cy="1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51" name="Rectangle 116">
                <a:extLst>
                  <a:ext uri="{FF2B5EF4-FFF2-40B4-BE49-F238E27FC236}">
                    <a16:creationId xmlns:a16="http://schemas.microsoft.com/office/drawing/2014/main" id="{E2462C26-4010-831E-C72C-F3CA2AC12B6E}"/>
                  </a:ext>
                </a:extLst>
              </p:cNvPr>
              <p:cNvSpPr>
                <a:spLocks noChangeArrowheads="1"/>
              </p:cNvSpPr>
              <p:nvPr/>
            </p:nvSpPr>
            <p:spPr bwMode="gray">
              <a:xfrm>
                <a:off x="4772" y="3144"/>
                <a:ext cx="88" cy="1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52" name="Rectangle 117">
                <a:extLst>
                  <a:ext uri="{FF2B5EF4-FFF2-40B4-BE49-F238E27FC236}">
                    <a16:creationId xmlns:a16="http://schemas.microsoft.com/office/drawing/2014/main" id="{1C040DD2-22A1-36DB-158A-2DB7775A619C}"/>
                  </a:ext>
                </a:extLst>
              </p:cNvPr>
              <p:cNvSpPr>
                <a:spLocks noChangeArrowheads="1"/>
              </p:cNvSpPr>
              <p:nvPr/>
            </p:nvSpPr>
            <p:spPr bwMode="gray">
              <a:xfrm>
                <a:off x="4932" y="3000"/>
                <a:ext cx="88" cy="1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53" name="Rectangle 118">
                <a:extLst>
                  <a:ext uri="{FF2B5EF4-FFF2-40B4-BE49-F238E27FC236}">
                    <a16:creationId xmlns:a16="http://schemas.microsoft.com/office/drawing/2014/main" id="{A3DAAE36-4CBA-8CB7-4496-5CA0EAD874CB}"/>
                  </a:ext>
                </a:extLst>
              </p:cNvPr>
              <p:cNvSpPr>
                <a:spLocks noChangeArrowheads="1"/>
              </p:cNvSpPr>
              <p:nvPr/>
            </p:nvSpPr>
            <p:spPr bwMode="gray">
              <a:xfrm>
                <a:off x="4932" y="3120"/>
                <a:ext cx="88" cy="1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54" name="Text Box 119">
                <a:extLst>
                  <a:ext uri="{FF2B5EF4-FFF2-40B4-BE49-F238E27FC236}">
                    <a16:creationId xmlns:a16="http://schemas.microsoft.com/office/drawing/2014/main" id="{CA896518-6CFE-D5B4-769A-2BCBDDA13028}"/>
                  </a:ext>
                </a:extLst>
              </p:cNvPr>
              <p:cNvSpPr txBox="1">
                <a:spLocks noChangeArrowheads="1"/>
              </p:cNvSpPr>
              <p:nvPr/>
            </p:nvSpPr>
            <p:spPr bwMode="gray">
              <a:xfrm>
                <a:off x="4738" y="3445"/>
                <a:ext cx="382"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a:t>Small</a:t>
                </a:r>
              </a:p>
              <a:p>
                <a:pPr algn="ctr"/>
                <a:r>
                  <a:rPr lang="en-GB" altLang="en-US"/>
                  <a:t>pre-B</a:t>
                </a:r>
              </a:p>
            </p:txBody>
          </p:sp>
        </p:grpSp>
        <p:sp>
          <p:nvSpPr>
            <p:cNvPr id="46" name="Line 121">
              <a:extLst>
                <a:ext uri="{FF2B5EF4-FFF2-40B4-BE49-F238E27FC236}">
                  <a16:creationId xmlns:a16="http://schemas.microsoft.com/office/drawing/2014/main" id="{6DCAE982-FB83-1510-76EA-5190294CB3E1}"/>
                </a:ext>
              </a:extLst>
            </p:cNvPr>
            <p:cNvSpPr>
              <a:spLocks noChangeShapeType="1"/>
            </p:cNvSpPr>
            <p:nvPr/>
          </p:nvSpPr>
          <p:spPr bwMode="gray">
            <a:xfrm>
              <a:off x="4923" y="2144"/>
              <a:ext cx="0" cy="48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spAutoFit/>
            </a:bodyPr>
            <a:lstStyle/>
            <a:p>
              <a:endParaRPr lang="en-US"/>
            </a:p>
          </p:txBody>
        </p:sp>
      </p:grpSp>
      <p:sp>
        <p:nvSpPr>
          <p:cNvPr id="84" name="Text Box 123">
            <a:extLst>
              <a:ext uri="{FF2B5EF4-FFF2-40B4-BE49-F238E27FC236}">
                <a16:creationId xmlns:a16="http://schemas.microsoft.com/office/drawing/2014/main" id="{2D1003D8-D841-FA7E-28DA-50D03AF6A398}"/>
              </a:ext>
            </a:extLst>
          </p:cNvPr>
          <p:cNvSpPr txBox="1">
            <a:spLocks noChangeArrowheads="1"/>
          </p:cNvSpPr>
          <p:nvPr/>
        </p:nvSpPr>
        <p:spPr bwMode="gray">
          <a:xfrm>
            <a:off x="2001839" y="2809875"/>
            <a:ext cx="6573837"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With two “random” joins to generate a heavy chain</a:t>
            </a:r>
          </a:p>
          <a:p>
            <a:pPr algn="ctr"/>
            <a:r>
              <a:rPr lang="en-GB" altLang="en-US" sz="2000"/>
              <a:t>there is a 1:9 chance of a rearrangement of being in frame</a:t>
            </a:r>
          </a:p>
        </p:txBody>
      </p:sp>
      <p:sp>
        <p:nvSpPr>
          <p:cNvPr id="85" name="Text Box 124">
            <a:extLst>
              <a:ext uri="{FF2B5EF4-FFF2-40B4-BE49-F238E27FC236}">
                <a16:creationId xmlns:a16="http://schemas.microsoft.com/office/drawing/2014/main" id="{EF1BF47A-B160-A1C3-7E20-351F5B3D087C}"/>
              </a:ext>
            </a:extLst>
          </p:cNvPr>
          <p:cNvSpPr txBox="1">
            <a:spLocks noChangeArrowheads="1"/>
          </p:cNvSpPr>
          <p:nvPr/>
        </p:nvSpPr>
        <p:spPr bwMode="gray">
          <a:xfrm>
            <a:off x="2306639" y="4905375"/>
            <a:ext cx="63055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t>With one “random” join to generate a light chain</a:t>
            </a:r>
          </a:p>
          <a:p>
            <a:pPr algn="ctr"/>
            <a:r>
              <a:rPr lang="en-GB" altLang="en-US" sz="2000"/>
              <a:t>there is a 1:3 chance of a rearrangement being of frame</a:t>
            </a:r>
          </a:p>
        </p:txBody>
      </p:sp>
      <p:sp>
        <p:nvSpPr>
          <p:cNvPr id="86" name="Text Box 125">
            <a:extLst>
              <a:ext uri="{FF2B5EF4-FFF2-40B4-BE49-F238E27FC236}">
                <a16:creationId xmlns:a16="http://schemas.microsoft.com/office/drawing/2014/main" id="{5BEDCA3C-6EDB-F8EB-7C9A-C6322DC2820E}"/>
              </a:ext>
            </a:extLst>
          </p:cNvPr>
          <p:cNvSpPr txBox="1">
            <a:spLocks noChangeArrowheads="1"/>
          </p:cNvSpPr>
          <p:nvPr/>
        </p:nvSpPr>
        <p:spPr bwMode="gray">
          <a:xfrm>
            <a:off x="1925639" y="5772150"/>
            <a:ext cx="878205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spAutoFit/>
          </a:bodyPr>
          <a:lstStyle/>
          <a:p>
            <a:pPr algn="ctr"/>
            <a:r>
              <a:rPr lang="en-GB" altLang="en-US" sz="2000"/>
              <a:t>There is, therefore, only a 1:27 chance of an in frame rearrangement</a:t>
            </a:r>
          </a:p>
          <a:p>
            <a:pPr algn="ctr"/>
            <a:endParaRPr lang="en-GB" altLang="en-US" sz="800"/>
          </a:p>
          <a:p>
            <a:pPr algn="ctr"/>
            <a:r>
              <a:rPr lang="en-GB" altLang="en-US" sz="2400"/>
              <a:t>Out of frame rearrangements arrest further B cell maturation</a:t>
            </a:r>
          </a:p>
        </p:txBody>
      </p:sp>
    </p:spTree>
    <p:extLst>
      <p:ext uri="{BB962C8B-B14F-4D97-AF65-F5344CB8AC3E}">
        <p14:creationId xmlns:p14="http://schemas.microsoft.com/office/powerpoint/2010/main" val="395986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9"/>
                                        </p:tgtEl>
                                        <p:attrNameLst>
                                          <p:attrName>style.visibility</p:attrName>
                                        </p:attrNameLst>
                                      </p:cBhvr>
                                      <p:to>
                                        <p:strVal val="visible"/>
                                      </p:to>
                                    </p:set>
                                  </p:childTnLst>
                                </p:cTn>
                              </p:par>
                            </p:childTnLst>
                          </p:cTn>
                        </p:par>
                        <p:par>
                          <p:cTn id="17" fill="hold">
                            <p:stCondLst>
                              <p:cond delay="1000"/>
                            </p:stCondLst>
                            <p:childTnLst>
                              <p:par>
                                <p:cTn id="18" presetID="16" presetClass="entr" presetSubtype="37"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outVertical)">
                                      <p:cBhvr>
                                        <p:cTn id="20" dur="500"/>
                                        <p:tgtEl>
                                          <p:spTgt spid="12"/>
                                        </p:tgtEl>
                                      </p:cBhvr>
                                    </p:animEffect>
                                  </p:childTnLst>
                                </p:cTn>
                              </p:par>
                            </p:childTnLst>
                          </p:cTn>
                        </p:par>
                        <p:par>
                          <p:cTn id="21" fill="hold">
                            <p:stCondLst>
                              <p:cond delay="1500"/>
                            </p:stCondLst>
                            <p:childTnLst>
                              <p:par>
                                <p:cTn id="22" presetID="16" presetClass="entr" presetSubtype="21"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499"/>
                                          </p:stCondLst>
                                        </p:cTn>
                                        <p:tgtEl>
                                          <p:spTgt spid="28"/>
                                        </p:tgtEl>
                                        <p:attrNameLst>
                                          <p:attrName>style.visibility</p:attrName>
                                        </p:attrNameLst>
                                      </p:cBhvr>
                                      <p:to>
                                        <p:strVal val="visible"/>
                                      </p:to>
                                    </p:set>
                                  </p:childTnLst>
                                </p:cTn>
                              </p:par>
                            </p:childTnLst>
                          </p:cTn>
                        </p:par>
                        <p:par>
                          <p:cTn id="28" fill="hold">
                            <p:stCondLst>
                              <p:cond delay="2500"/>
                            </p:stCondLst>
                            <p:childTnLst>
                              <p:par>
                                <p:cTn id="29" presetID="1" presetClass="entr" presetSubtype="0" fill="hold" nodeType="afterEffect">
                                  <p:stCondLst>
                                    <p:cond delay="0"/>
                                  </p:stCondLst>
                                  <p:childTnLst>
                                    <p:set>
                                      <p:cBhvr>
                                        <p:cTn id="30" dur="1" fill="hold">
                                          <p:stCondLst>
                                            <p:cond delay="499"/>
                                          </p:stCondLst>
                                        </p:cTn>
                                        <p:tgtEl>
                                          <p:spTgt spid="19"/>
                                        </p:tgtEl>
                                        <p:attrNameLst>
                                          <p:attrName>style.visibility</p:attrName>
                                        </p:attrNameLst>
                                      </p:cBhvr>
                                      <p:to>
                                        <p:strVal val="visible"/>
                                      </p:to>
                                    </p:set>
                                  </p:childTnLst>
                                </p:cTn>
                              </p:par>
                            </p:childTnLst>
                          </p:cTn>
                        </p:par>
                        <p:par>
                          <p:cTn id="31" fill="hold">
                            <p:stCondLst>
                              <p:cond delay="3000"/>
                            </p:stCondLst>
                            <p:childTnLst>
                              <p:par>
                                <p:cTn id="32" presetID="22" presetClass="entr" presetSubtype="2"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right)">
                                      <p:cBhvr>
                                        <p:cTn id="34" dur="500"/>
                                        <p:tgtEl>
                                          <p:spTgt spid="25"/>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childTnLst>
                          </p:cTn>
                        </p:par>
                        <p:par>
                          <p:cTn id="39" fill="hold">
                            <p:stCondLst>
                              <p:cond delay="4000"/>
                            </p:stCondLst>
                            <p:childTnLst>
                              <p:par>
                                <p:cTn id="40" presetID="1" presetClass="entr" presetSubtype="0" fill="hold" grpId="0" nodeType="afterEffect">
                                  <p:stCondLst>
                                    <p:cond delay="0"/>
                                  </p:stCondLst>
                                  <p:childTnLst>
                                    <p:set>
                                      <p:cBhvr>
                                        <p:cTn id="41" dur="1" fill="hold">
                                          <p:stCondLst>
                                            <p:cond delay="499"/>
                                          </p:stCondLst>
                                        </p:cTn>
                                        <p:tgtEl>
                                          <p:spTgt spid="2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40"/>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499"/>
                                          </p:stCondLst>
                                        </p:cTn>
                                        <p:tgtEl>
                                          <p:spTgt spid="34"/>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2"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left)">
                                      <p:cBhvr>
                                        <p:cTn id="60" dur="500"/>
                                        <p:tgtEl>
                                          <p:spTgt spid="39"/>
                                        </p:tgtEl>
                                      </p:cBhvr>
                                    </p:animEffect>
                                  </p:childTnLst>
                                </p:cTn>
                              </p:par>
                            </p:childTnLst>
                          </p:cTn>
                        </p:par>
                        <p:par>
                          <p:cTn id="61" fill="hold">
                            <p:stCondLst>
                              <p:cond delay="2000"/>
                            </p:stCondLst>
                            <p:childTnLst>
                              <p:par>
                                <p:cTn id="62" presetID="1" presetClass="entr" presetSubtype="0" fill="hold" grpId="0" nodeType="afterEffect">
                                  <p:stCondLst>
                                    <p:cond delay="0"/>
                                  </p:stCondLst>
                                  <p:childTnLst>
                                    <p:set>
                                      <p:cBhvr>
                                        <p:cTn id="63" dur="1" fill="hold">
                                          <p:stCondLst>
                                            <p:cond delay="499"/>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up)">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8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8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27" grpId="0" autoUpdateAnimBg="0"/>
      <p:bldP spid="28" grpId="0" autoUpdateAnimBg="0"/>
      <p:bldP spid="29" grpId="0" autoUpdateAnimBg="0"/>
      <p:bldP spid="39" grpId="0" animBg="1" autoUpdateAnimBg="0"/>
      <p:bldP spid="40" grpId="0" autoUpdateAnimBg="0"/>
      <p:bldP spid="41" grpId="0" autoUpdateAnimBg="0"/>
      <p:bldP spid="84" grpId="0" autoUpdateAnimBg="0"/>
      <p:bldP spid="85" grpId="0" autoUpdateAnimBg="0"/>
      <p:bldP spid="8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EDA5-F342-7302-0ECE-F3FC4494C1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52546A-5DEE-3066-CDD3-3F7CD72A99F5}"/>
              </a:ext>
            </a:extLst>
          </p:cNvPr>
          <p:cNvSpPr>
            <a:spLocks noGrp="1"/>
          </p:cNvSpPr>
          <p:nvPr>
            <p:ph idx="1"/>
          </p:nvPr>
        </p:nvSpPr>
        <p:spPr/>
        <p:txBody>
          <a:bodyPr/>
          <a:lstStyle/>
          <a:p>
            <a:endParaRPr lang="en-US"/>
          </a:p>
        </p:txBody>
      </p:sp>
      <p:sp>
        <p:nvSpPr>
          <p:cNvPr id="4" name="Text Box 4">
            <a:extLst>
              <a:ext uri="{FF2B5EF4-FFF2-40B4-BE49-F238E27FC236}">
                <a16:creationId xmlns:a16="http://schemas.microsoft.com/office/drawing/2014/main" id="{39B16C31-9DA5-A02C-60B8-639FA2C4907B}"/>
              </a:ext>
            </a:extLst>
          </p:cNvPr>
          <p:cNvSpPr txBox="1">
            <a:spLocks noChangeArrowheads="1"/>
          </p:cNvSpPr>
          <p:nvPr/>
        </p:nvSpPr>
        <p:spPr bwMode="gray">
          <a:xfrm>
            <a:off x="2894013" y="222250"/>
            <a:ext cx="76200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800" b="1">
                <a:solidFill>
                  <a:schemeClr val="tx1"/>
                </a:solidFill>
              </a:rPr>
              <a:t>B cells have several chances to successfully</a:t>
            </a:r>
          </a:p>
          <a:p>
            <a:pPr algn="ctr"/>
            <a:r>
              <a:rPr lang="en-GB" altLang="en-US" sz="2800" b="1">
                <a:solidFill>
                  <a:schemeClr val="tx1"/>
                </a:solidFill>
              </a:rPr>
              <a:t>rearrange Ig genes</a:t>
            </a:r>
          </a:p>
        </p:txBody>
      </p:sp>
      <p:sp>
        <p:nvSpPr>
          <p:cNvPr id="5" name="Text Box 32">
            <a:extLst>
              <a:ext uri="{FF2B5EF4-FFF2-40B4-BE49-F238E27FC236}">
                <a16:creationId xmlns:a16="http://schemas.microsoft.com/office/drawing/2014/main" id="{AA25D2D9-8676-3091-8549-8712A3CD1E8D}"/>
              </a:ext>
            </a:extLst>
          </p:cNvPr>
          <p:cNvSpPr txBox="1">
            <a:spLocks noChangeArrowheads="1"/>
          </p:cNvSpPr>
          <p:nvPr/>
        </p:nvSpPr>
        <p:spPr bwMode="gray">
          <a:xfrm>
            <a:off x="2544763" y="1389063"/>
            <a:ext cx="1677987"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400" b="1"/>
              <a:t>Early Pro B</a:t>
            </a:r>
          </a:p>
        </p:txBody>
      </p:sp>
      <p:sp>
        <p:nvSpPr>
          <p:cNvPr id="6" name="Text Box 33">
            <a:extLst>
              <a:ext uri="{FF2B5EF4-FFF2-40B4-BE49-F238E27FC236}">
                <a16:creationId xmlns:a16="http://schemas.microsoft.com/office/drawing/2014/main" id="{8AC41749-9A54-46C6-4660-3A40906AAAD0}"/>
              </a:ext>
            </a:extLst>
          </p:cNvPr>
          <p:cNvSpPr txBox="1">
            <a:spLocks noChangeArrowheads="1"/>
          </p:cNvSpPr>
          <p:nvPr/>
        </p:nvSpPr>
        <p:spPr bwMode="gray">
          <a:xfrm>
            <a:off x="4826000" y="1389063"/>
            <a:ext cx="15589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400" b="1"/>
              <a:t>Late Pro B</a:t>
            </a:r>
          </a:p>
        </p:txBody>
      </p:sp>
      <p:sp>
        <p:nvSpPr>
          <p:cNvPr id="7" name="Text Box 34">
            <a:extLst>
              <a:ext uri="{FF2B5EF4-FFF2-40B4-BE49-F238E27FC236}">
                <a16:creationId xmlns:a16="http://schemas.microsoft.com/office/drawing/2014/main" id="{708866FC-1E4E-C2EB-CD2A-90D2E5814B83}"/>
              </a:ext>
            </a:extLst>
          </p:cNvPr>
          <p:cNvSpPr txBox="1">
            <a:spLocks noChangeArrowheads="1"/>
          </p:cNvSpPr>
          <p:nvPr/>
        </p:nvSpPr>
        <p:spPr bwMode="gray">
          <a:xfrm>
            <a:off x="7685088" y="1401763"/>
            <a:ext cx="8318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400" b="1"/>
              <a:t>Pre B</a:t>
            </a:r>
          </a:p>
        </p:txBody>
      </p:sp>
      <p:sp>
        <p:nvSpPr>
          <p:cNvPr id="8" name="Text Box 36">
            <a:extLst>
              <a:ext uri="{FF2B5EF4-FFF2-40B4-BE49-F238E27FC236}">
                <a16:creationId xmlns:a16="http://schemas.microsoft.com/office/drawing/2014/main" id="{C7ECEA91-B7F1-8435-8DB5-F5F96F3C1AC5}"/>
              </a:ext>
            </a:extLst>
          </p:cNvPr>
          <p:cNvSpPr txBox="1">
            <a:spLocks noChangeArrowheads="1"/>
          </p:cNvSpPr>
          <p:nvPr/>
        </p:nvSpPr>
        <p:spPr bwMode="gray">
          <a:xfrm>
            <a:off x="4927600" y="2027238"/>
            <a:ext cx="1355725"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a:t>V</a:t>
            </a:r>
            <a:r>
              <a:rPr lang="en-GB" altLang="en-US" baseline="-25000"/>
              <a:t>H</a:t>
            </a:r>
            <a:r>
              <a:rPr lang="en-GB" altLang="en-US"/>
              <a:t>-DJ</a:t>
            </a:r>
            <a:r>
              <a:rPr lang="en-GB" altLang="en-US" baseline="-25000"/>
              <a:t>H</a:t>
            </a:r>
            <a:endParaRPr lang="en-GB" altLang="en-US"/>
          </a:p>
          <a:p>
            <a:pPr algn="ctr"/>
            <a:r>
              <a:rPr lang="en-GB" altLang="en-US"/>
              <a:t>On first</a:t>
            </a:r>
          </a:p>
          <a:p>
            <a:pPr algn="ctr"/>
            <a:r>
              <a:rPr lang="en-GB" altLang="en-US"/>
              <a:t>chromosome</a:t>
            </a:r>
          </a:p>
        </p:txBody>
      </p:sp>
      <p:sp>
        <p:nvSpPr>
          <p:cNvPr id="9" name="Text Box 37">
            <a:extLst>
              <a:ext uri="{FF2B5EF4-FFF2-40B4-BE49-F238E27FC236}">
                <a16:creationId xmlns:a16="http://schemas.microsoft.com/office/drawing/2014/main" id="{85110F06-162D-A006-4B3D-6ADEF430C07A}"/>
              </a:ext>
            </a:extLst>
          </p:cNvPr>
          <p:cNvSpPr txBox="1">
            <a:spLocks noChangeArrowheads="1"/>
          </p:cNvSpPr>
          <p:nvPr/>
        </p:nvSpPr>
        <p:spPr bwMode="gray">
          <a:xfrm>
            <a:off x="4927600" y="3602038"/>
            <a:ext cx="1355725"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a:t>V</a:t>
            </a:r>
            <a:r>
              <a:rPr lang="en-GB" altLang="en-US" baseline="-25000"/>
              <a:t>H</a:t>
            </a:r>
            <a:r>
              <a:rPr lang="en-GB" altLang="en-US"/>
              <a:t>-DJ</a:t>
            </a:r>
            <a:r>
              <a:rPr lang="en-GB" altLang="en-US" baseline="-25000"/>
              <a:t>H</a:t>
            </a:r>
            <a:endParaRPr lang="en-GB" altLang="en-US"/>
          </a:p>
          <a:p>
            <a:pPr algn="ctr"/>
            <a:r>
              <a:rPr lang="en-GB" altLang="en-US"/>
              <a:t>On second</a:t>
            </a:r>
          </a:p>
          <a:p>
            <a:pPr algn="ctr"/>
            <a:r>
              <a:rPr lang="en-GB" altLang="en-US"/>
              <a:t>chromosome</a:t>
            </a:r>
          </a:p>
        </p:txBody>
      </p:sp>
      <p:sp>
        <p:nvSpPr>
          <p:cNvPr id="10" name="Text Box 38">
            <a:extLst>
              <a:ext uri="{FF2B5EF4-FFF2-40B4-BE49-F238E27FC236}">
                <a16:creationId xmlns:a16="http://schemas.microsoft.com/office/drawing/2014/main" id="{07AF397A-B91E-6F89-93AA-8C5EEE883768}"/>
              </a:ext>
            </a:extLst>
          </p:cNvPr>
          <p:cNvSpPr txBox="1">
            <a:spLocks noChangeArrowheads="1"/>
          </p:cNvSpPr>
          <p:nvPr/>
        </p:nvSpPr>
        <p:spPr bwMode="gray">
          <a:xfrm>
            <a:off x="9302750" y="1427163"/>
            <a:ext cx="171291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400" b="1"/>
              <a:t>Immature B</a:t>
            </a:r>
          </a:p>
        </p:txBody>
      </p:sp>
      <p:grpSp>
        <p:nvGrpSpPr>
          <p:cNvPr id="11" name="Group 41">
            <a:extLst>
              <a:ext uri="{FF2B5EF4-FFF2-40B4-BE49-F238E27FC236}">
                <a16:creationId xmlns:a16="http://schemas.microsoft.com/office/drawing/2014/main" id="{60076FC1-EF2A-B308-EE8B-90CF9D7D01A1}"/>
              </a:ext>
            </a:extLst>
          </p:cNvPr>
          <p:cNvGrpSpPr>
            <a:grpSpLocks/>
          </p:cNvGrpSpPr>
          <p:nvPr/>
        </p:nvGrpSpPr>
        <p:grpSpPr bwMode="auto">
          <a:xfrm>
            <a:off x="5343525" y="2876550"/>
            <a:ext cx="525463" cy="749300"/>
            <a:chOff x="2120" y="1880"/>
            <a:chExt cx="331" cy="472"/>
          </a:xfrm>
        </p:grpSpPr>
        <p:sp>
          <p:nvSpPr>
            <p:cNvPr id="12" name="Line 39">
              <a:extLst>
                <a:ext uri="{FF2B5EF4-FFF2-40B4-BE49-F238E27FC236}">
                  <a16:creationId xmlns:a16="http://schemas.microsoft.com/office/drawing/2014/main" id="{6BD816C1-F726-51E4-21D1-B53D0EA92081}"/>
                </a:ext>
              </a:extLst>
            </p:cNvPr>
            <p:cNvSpPr>
              <a:spLocks noChangeShapeType="1"/>
            </p:cNvSpPr>
            <p:nvPr/>
          </p:nvSpPr>
          <p:spPr bwMode="gray">
            <a:xfrm>
              <a:off x="2120" y="1880"/>
              <a:ext cx="0" cy="472"/>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13" name="Text Box 40">
              <a:extLst>
                <a:ext uri="{FF2B5EF4-FFF2-40B4-BE49-F238E27FC236}">
                  <a16:creationId xmlns:a16="http://schemas.microsoft.com/office/drawing/2014/main" id="{2B145133-DA9D-206C-711C-7CA1DE652390}"/>
                </a:ext>
              </a:extLst>
            </p:cNvPr>
            <p:cNvSpPr txBox="1">
              <a:spLocks noChangeArrowheads="1"/>
            </p:cNvSpPr>
            <p:nvPr/>
          </p:nvSpPr>
          <p:spPr bwMode="gray">
            <a:xfrm>
              <a:off x="2189" y="1965"/>
              <a:ext cx="262"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chemeClr val="folHlink"/>
                  </a:solidFill>
                </a:rPr>
                <a:t>NO</a:t>
              </a:r>
            </a:p>
          </p:txBody>
        </p:sp>
      </p:grpSp>
      <p:grpSp>
        <p:nvGrpSpPr>
          <p:cNvPr id="14" name="Group 58">
            <a:extLst>
              <a:ext uri="{FF2B5EF4-FFF2-40B4-BE49-F238E27FC236}">
                <a16:creationId xmlns:a16="http://schemas.microsoft.com/office/drawing/2014/main" id="{2BA6F8AE-95CE-43E0-3A4F-88A71D481561}"/>
              </a:ext>
            </a:extLst>
          </p:cNvPr>
          <p:cNvGrpSpPr>
            <a:grpSpLocks/>
          </p:cNvGrpSpPr>
          <p:nvPr/>
        </p:nvGrpSpPr>
        <p:grpSpPr bwMode="auto">
          <a:xfrm>
            <a:off x="4241800" y="2090738"/>
            <a:ext cx="736600" cy="423862"/>
            <a:chOff x="1280" y="1237"/>
            <a:chExt cx="464" cy="267"/>
          </a:xfrm>
        </p:grpSpPr>
        <p:sp>
          <p:nvSpPr>
            <p:cNvPr id="15" name="Line 45">
              <a:extLst>
                <a:ext uri="{FF2B5EF4-FFF2-40B4-BE49-F238E27FC236}">
                  <a16:creationId xmlns:a16="http://schemas.microsoft.com/office/drawing/2014/main" id="{54D08801-5565-1925-0E9A-89AFD1AA34E4}"/>
                </a:ext>
              </a:extLst>
            </p:cNvPr>
            <p:cNvSpPr>
              <a:spLocks noChangeShapeType="1"/>
            </p:cNvSpPr>
            <p:nvPr/>
          </p:nvSpPr>
          <p:spPr bwMode="gray">
            <a:xfrm>
              <a:off x="1280" y="1504"/>
              <a:ext cx="464"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16" name="Text Box 46">
              <a:extLst>
                <a:ext uri="{FF2B5EF4-FFF2-40B4-BE49-F238E27FC236}">
                  <a16:creationId xmlns:a16="http://schemas.microsoft.com/office/drawing/2014/main" id="{9CF1689F-E0F8-84C5-901F-2F8B250D4703}"/>
                </a:ext>
              </a:extLst>
            </p:cNvPr>
            <p:cNvSpPr txBox="1">
              <a:spLocks noChangeArrowheads="1"/>
            </p:cNvSpPr>
            <p:nvPr/>
          </p:nvSpPr>
          <p:spPr bwMode="gray">
            <a:xfrm>
              <a:off x="1310" y="1237"/>
              <a:ext cx="34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rgbClr val="008000"/>
                  </a:solidFill>
                </a:rPr>
                <a:t>YES</a:t>
              </a:r>
            </a:p>
          </p:txBody>
        </p:sp>
      </p:grpSp>
      <p:grpSp>
        <p:nvGrpSpPr>
          <p:cNvPr id="17" name="Group 127">
            <a:extLst>
              <a:ext uri="{FF2B5EF4-FFF2-40B4-BE49-F238E27FC236}">
                <a16:creationId xmlns:a16="http://schemas.microsoft.com/office/drawing/2014/main" id="{DDF6AFAF-ADF0-4923-0964-B847FE8AD0B4}"/>
              </a:ext>
            </a:extLst>
          </p:cNvPr>
          <p:cNvGrpSpPr>
            <a:grpSpLocks/>
          </p:cNvGrpSpPr>
          <p:nvPr/>
        </p:nvGrpSpPr>
        <p:grpSpPr bwMode="auto">
          <a:xfrm>
            <a:off x="3013075" y="4527550"/>
            <a:ext cx="785813" cy="1760538"/>
            <a:chOff x="602" y="2852"/>
            <a:chExt cx="495" cy="1109"/>
          </a:xfrm>
        </p:grpSpPr>
        <p:sp>
          <p:nvSpPr>
            <p:cNvPr id="18" name="Line 43">
              <a:extLst>
                <a:ext uri="{FF2B5EF4-FFF2-40B4-BE49-F238E27FC236}">
                  <a16:creationId xmlns:a16="http://schemas.microsoft.com/office/drawing/2014/main" id="{B4A7C0C8-D934-22F8-49EC-761BD9E505B7}"/>
                </a:ext>
              </a:extLst>
            </p:cNvPr>
            <p:cNvSpPr>
              <a:spLocks noChangeShapeType="1"/>
            </p:cNvSpPr>
            <p:nvPr/>
          </p:nvSpPr>
          <p:spPr bwMode="gray">
            <a:xfrm>
              <a:off x="774" y="2852"/>
              <a:ext cx="0" cy="552"/>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19" name="Text Box 44">
              <a:extLst>
                <a:ext uri="{FF2B5EF4-FFF2-40B4-BE49-F238E27FC236}">
                  <a16:creationId xmlns:a16="http://schemas.microsoft.com/office/drawing/2014/main" id="{CEB756A1-0792-BC36-731B-6F8F9460644D}"/>
                </a:ext>
              </a:extLst>
            </p:cNvPr>
            <p:cNvSpPr txBox="1">
              <a:spLocks noChangeArrowheads="1"/>
            </p:cNvSpPr>
            <p:nvPr/>
          </p:nvSpPr>
          <p:spPr bwMode="gray">
            <a:xfrm>
              <a:off x="835" y="2937"/>
              <a:ext cx="262"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chemeClr val="folHlink"/>
                  </a:solidFill>
                </a:rPr>
                <a:t>NO</a:t>
              </a:r>
            </a:p>
          </p:txBody>
        </p:sp>
        <p:grpSp>
          <p:nvGrpSpPr>
            <p:cNvPr id="20" name="Group 50">
              <a:extLst>
                <a:ext uri="{FF2B5EF4-FFF2-40B4-BE49-F238E27FC236}">
                  <a16:creationId xmlns:a16="http://schemas.microsoft.com/office/drawing/2014/main" id="{14E3966A-7352-463C-6916-44F60800EC90}"/>
                </a:ext>
              </a:extLst>
            </p:cNvPr>
            <p:cNvGrpSpPr>
              <a:grpSpLocks/>
            </p:cNvGrpSpPr>
            <p:nvPr/>
          </p:nvGrpSpPr>
          <p:grpSpPr bwMode="auto">
            <a:xfrm>
              <a:off x="602" y="3479"/>
              <a:ext cx="402" cy="482"/>
              <a:chOff x="3362" y="847"/>
              <a:chExt cx="402" cy="482"/>
            </a:xfrm>
          </p:grpSpPr>
          <p:sp>
            <p:nvSpPr>
              <p:cNvPr id="21" name="Oval 47">
                <a:extLst>
                  <a:ext uri="{FF2B5EF4-FFF2-40B4-BE49-F238E27FC236}">
                    <a16:creationId xmlns:a16="http://schemas.microsoft.com/office/drawing/2014/main" id="{E5563040-BA03-EB05-B5A3-77B23533AF62}"/>
                  </a:ext>
                </a:extLst>
              </p:cNvPr>
              <p:cNvSpPr>
                <a:spLocks noChangeArrowheads="1"/>
              </p:cNvSpPr>
              <p:nvPr/>
            </p:nvSpPr>
            <p:spPr bwMode="gray">
              <a:xfrm>
                <a:off x="3362" y="847"/>
                <a:ext cx="402" cy="482"/>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Freeform 48">
                <a:extLst>
                  <a:ext uri="{FF2B5EF4-FFF2-40B4-BE49-F238E27FC236}">
                    <a16:creationId xmlns:a16="http://schemas.microsoft.com/office/drawing/2014/main" id="{B4BEA6DC-57C9-E6DE-70AD-1D1F9FFA81A5}"/>
                  </a:ext>
                </a:extLst>
              </p:cNvPr>
              <p:cNvSpPr>
                <a:spLocks/>
              </p:cNvSpPr>
              <p:nvPr/>
            </p:nvSpPr>
            <p:spPr bwMode="gray">
              <a:xfrm>
                <a:off x="3450" y="917"/>
                <a:ext cx="279" cy="352"/>
              </a:xfrm>
              <a:custGeom>
                <a:avLst/>
                <a:gdLst>
                  <a:gd name="T0" fmla="*/ 86 w 279"/>
                  <a:gd name="T1" fmla="*/ 22 h 352"/>
                  <a:gd name="T2" fmla="*/ 20 w 279"/>
                  <a:gd name="T3" fmla="*/ 89 h 352"/>
                  <a:gd name="T4" fmla="*/ 20 w 279"/>
                  <a:gd name="T5" fmla="*/ 170 h 352"/>
                  <a:gd name="T6" fmla="*/ 86 w 279"/>
                  <a:gd name="T7" fmla="*/ 199 h 352"/>
                  <a:gd name="T8" fmla="*/ 123 w 279"/>
                  <a:gd name="T9" fmla="*/ 170 h 352"/>
                  <a:gd name="T10" fmla="*/ 130 w 279"/>
                  <a:gd name="T11" fmla="*/ 155 h 352"/>
                  <a:gd name="T12" fmla="*/ 79 w 279"/>
                  <a:gd name="T13" fmla="*/ 251 h 352"/>
                  <a:gd name="T14" fmla="*/ 27 w 279"/>
                  <a:gd name="T15" fmla="*/ 244 h 352"/>
                  <a:gd name="T16" fmla="*/ 71 w 279"/>
                  <a:gd name="T17" fmla="*/ 347 h 352"/>
                  <a:gd name="T18" fmla="*/ 167 w 279"/>
                  <a:gd name="T19" fmla="*/ 288 h 352"/>
                  <a:gd name="T20" fmla="*/ 234 w 279"/>
                  <a:gd name="T21" fmla="*/ 266 h 352"/>
                  <a:gd name="T22" fmla="*/ 212 w 279"/>
                  <a:gd name="T23" fmla="*/ 251 h 352"/>
                  <a:gd name="T24" fmla="*/ 212 w 279"/>
                  <a:gd name="T25" fmla="*/ 170 h 352"/>
                  <a:gd name="T26" fmla="*/ 234 w 279"/>
                  <a:gd name="T27" fmla="*/ 163 h 352"/>
                  <a:gd name="T28" fmla="*/ 160 w 279"/>
                  <a:gd name="T29" fmla="*/ 96 h 352"/>
                  <a:gd name="T30" fmla="*/ 153 w 279"/>
                  <a:gd name="T31" fmla="*/ 44 h 352"/>
                  <a:gd name="T32" fmla="*/ 160 w 279"/>
                  <a:gd name="T33" fmla="*/ 22 h 352"/>
                  <a:gd name="T34" fmla="*/ 86 w 279"/>
                  <a:gd name="T35" fmla="*/ 0 h 352"/>
                  <a:gd name="T36" fmla="*/ 86 w 279"/>
                  <a:gd name="T37" fmla="*/ 2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9" h="352">
                    <a:moveTo>
                      <a:pt x="86" y="22"/>
                    </a:moveTo>
                    <a:cubicBezTo>
                      <a:pt x="48" y="48"/>
                      <a:pt x="56" y="76"/>
                      <a:pt x="20" y="89"/>
                    </a:cubicBezTo>
                    <a:cubicBezTo>
                      <a:pt x="4" y="113"/>
                      <a:pt x="0" y="145"/>
                      <a:pt x="20" y="170"/>
                    </a:cubicBezTo>
                    <a:cubicBezTo>
                      <a:pt x="35" y="189"/>
                      <a:pt x="86" y="199"/>
                      <a:pt x="86" y="199"/>
                    </a:cubicBezTo>
                    <a:cubicBezTo>
                      <a:pt x="100" y="195"/>
                      <a:pt x="123" y="192"/>
                      <a:pt x="123" y="170"/>
                    </a:cubicBezTo>
                    <a:cubicBezTo>
                      <a:pt x="123" y="148"/>
                      <a:pt x="83" y="140"/>
                      <a:pt x="130" y="155"/>
                    </a:cubicBezTo>
                    <a:cubicBezTo>
                      <a:pt x="122" y="245"/>
                      <a:pt x="140" y="232"/>
                      <a:pt x="79" y="251"/>
                    </a:cubicBezTo>
                    <a:cubicBezTo>
                      <a:pt x="47" y="241"/>
                      <a:pt x="65" y="244"/>
                      <a:pt x="27" y="244"/>
                    </a:cubicBezTo>
                    <a:cubicBezTo>
                      <a:pt x="15" y="283"/>
                      <a:pt x="29" y="334"/>
                      <a:pt x="71" y="347"/>
                    </a:cubicBezTo>
                    <a:cubicBezTo>
                      <a:pt x="145" y="340"/>
                      <a:pt x="152" y="352"/>
                      <a:pt x="167" y="288"/>
                    </a:cubicBezTo>
                    <a:cubicBezTo>
                      <a:pt x="188" y="294"/>
                      <a:pt x="269" y="310"/>
                      <a:pt x="234" y="266"/>
                    </a:cubicBezTo>
                    <a:cubicBezTo>
                      <a:pt x="229" y="259"/>
                      <a:pt x="219" y="256"/>
                      <a:pt x="212" y="251"/>
                    </a:cubicBezTo>
                    <a:cubicBezTo>
                      <a:pt x="187" y="214"/>
                      <a:pt x="158" y="197"/>
                      <a:pt x="212" y="170"/>
                    </a:cubicBezTo>
                    <a:cubicBezTo>
                      <a:pt x="219" y="167"/>
                      <a:pt x="227" y="165"/>
                      <a:pt x="234" y="163"/>
                    </a:cubicBezTo>
                    <a:cubicBezTo>
                      <a:pt x="279" y="95"/>
                      <a:pt x="208" y="102"/>
                      <a:pt x="160" y="96"/>
                    </a:cubicBezTo>
                    <a:cubicBezTo>
                      <a:pt x="158" y="79"/>
                      <a:pt x="153" y="61"/>
                      <a:pt x="153" y="44"/>
                    </a:cubicBezTo>
                    <a:cubicBezTo>
                      <a:pt x="153" y="36"/>
                      <a:pt x="164" y="29"/>
                      <a:pt x="160" y="22"/>
                    </a:cubicBezTo>
                    <a:cubicBezTo>
                      <a:pt x="159" y="20"/>
                      <a:pt x="95" y="3"/>
                      <a:pt x="86" y="0"/>
                    </a:cubicBezTo>
                    <a:cubicBezTo>
                      <a:pt x="68" y="26"/>
                      <a:pt x="62" y="22"/>
                      <a:pt x="86" y="22"/>
                    </a:cubicBez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23" name="Rectangle 49">
                <a:extLst>
                  <a:ext uri="{FF2B5EF4-FFF2-40B4-BE49-F238E27FC236}">
                    <a16:creationId xmlns:a16="http://schemas.microsoft.com/office/drawing/2014/main" id="{0777F153-B814-9EB0-39FB-CE6DC37A4D6A}"/>
                  </a:ext>
                </a:extLst>
              </p:cNvPr>
              <p:cNvSpPr>
                <a:spLocks noChangeArrowheads="1"/>
              </p:cNvSpPr>
              <p:nvPr/>
            </p:nvSpPr>
            <p:spPr bwMode="gray">
              <a:xfrm>
                <a:off x="3497" y="901"/>
                <a:ext cx="13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b="1">
                    <a:solidFill>
                      <a:srgbClr val="DDDDDD"/>
                    </a:solidFill>
                  </a:rPr>
                  <a:t>B</a:t>
                </a:r>
              </a:p>
            </p:txBody>
          </p:sp>
        </p:grpSp>
      </p:grpSp>
      <p:sp>
        <p:nvSpPr>
          <p:cNvPr id="24" name="Text Box 59">
            <a:extLst>
              <a:ext uri="{FF2B5EF4-FFF2-40B4-BE49-F238E27FC236}">
                <a16:creationId xmlns:a16="http://schemas.microsoft.com/office/drawing/2014/main" id="{A9B0FCEC-F785-6C19-23CA-6B0332091559}"/>
              </a:ext>
            </a:extLst>
          </p:cNvPr>
          <p:cNvSpPr txBox="1">
            <a:spLocks noChangeArrowheads="1"/>
          </p:cNvSpPr>
          <p:nvPr/>
        </p:nvSpPr>
        <p:spPr bwMode="gray">
          <a:xfrm>
            <a:off x="7423150" y="2011363"/>
            <a:ext cx="13557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a:latin typeface="Symbol" panose="05050102010706020507" pitchFamily="18" charset="2"/>
              </a:rPr>
              <a:t>k</a:t>
            </a:r>
            <a:r>
              <a:rPr lang="en-GB" altLang="en-US"/>
              <a:t> on first</a:t>
            </a:r>
          </a:p>
          <a:p>
            <a:pPr algn="ctr"/>
            <a:r>
              <a:rPr lang="en-GB" altLang="en-US"/>
              <a:t>chromosome</a:t>
            </a:r>
          </a:p>
        </p:txBody>
      </p:sp>
      <p:sp>
        <p:nvSpPr>
          <p:cNvPr id="25" name="Text Box 60">
            <a:extLst>
              <a:ext uri="{FF2B5EF4-FFF2-40B4-BE49-F238E27FC236}">
                <a16:creationId xmlns:a16="http://schemas.microsoft.com/office/drawing/2014/main" id="{26F7510F-6FA4-71DA-7B7A-A62EB8061DF3}"/>
              </a:ext>
            </a:extLst>
          </p:cNvPr>
          <p:cNvSpPr txBox="1">
            <a:spLocks noChangeArrowheads="1"/>
          </p:cNvSpPr>
          <p:nvPr/>
        </p:nvSpPr>
        <p:spPr bwMode="gray">
          <a:xfrm>
            <a:off x="7423150" y="3027363"/>
            <a:ext cx="13557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a:latin typeface="Symbol" panose="05050102010706020507" pitchFamily="18" charset="2"/>
              </a:rPr>
              <a:t>k</a:t>
            </a:r>
            <a:r>
              <a:rPr lang="en-GB" altLang="en-US"/>
              <a:t> on second</a:t>
            </a:r>
          </a:p>
          <a:p>
            <a:pPr algn="ctr"/>
            <a:r>
              <a:rPr lang="en-GB" altLang="en-US"/>
              <a:t>chromosome</a:t>
            </a:r>
          </a:p>
        </p:txBody>
      </p:sp>
      <p:sp>
        <p:nvSpPr>
          <p:cNvPr id="26" name="Text Box 61">
            <a:extLst>
              <a:ext uri="{FF2B5EF4-FFF2-40B4-BE49-F238E27FC236}">
                <a16:creationId xmlns:a16="http://schemas.microsoft.com/office/drawing/2014/main" id="{71BE3F34-AB42-6ED9-69A6-63298D0E57F7}"/>
              </a:ext>
            </a:extLst>
          </p:cNvPr>
          <p:cNvSpPr txBox="1">
            <a:spLocks noChangeArrowheads="1"/>
          </p:cNvSpPr>
          <p:nvPr/>
        </p:nvSpPr>
        <p:spPr bwMode="gray">
          <a:xfrm>
            <a:off x="7423150" y="4068763"/>
            <a:ext cx="13557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a:latin typeface="Symbol" panose="05050102010706020507" pitchFamily="18" charset="2"/>
              </a:rPr>
              <a:t>l</a:t>
            </a:r>
            <a:r>
              <a:rPr lang="en-GB" altLang="en-US"/>
              <a:t> on first</a:t>
            </a:r>
          </a:p>
          <a:p>
            <a:pPr algn="ctr"/>
            <a:r>
              <a:rPr lang="en-GB" altLang="en-US"/>
              <a:t>chromosome</a:t>
            </a:r>
          </a:p>
        </p:txBody>
      </p:sp>
      <p:sp>
        <p:nvSpPr>
          <p:cNvPr id="27" name="Text Box 62">
            <a:extLst>
              <a:ext uri="{FF2B5EF4-FFF2-40B4-BE49-F238E27FC236}">
                <a16:creationId xmlns:a16="http://schemas.microsoft.com/office/drawing/2014/main" id="{C80B5174-B37D-172C-0BE2-1C8B2DA2BD15}"/>
              </a:ext>
            </a:extLst>
          </p:cNvPr>
          <p:cNvSpPr txBox="1">
            <a:spLocks noChangeArrowheads="1"/>
          </p:cNvSpPr>
          <p:nvPr/>
        </p:nvSpPr>
        <p:spPr bwMode="gray">
          <a:xfrm>
            <a:off x="7423150" y="5173663"/>
            <a:ext cx="13557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a:latin typeface="Symbol" panose="05050102010706020507" pitchFamily="18" charset="2"/>
              </a:rPr>
              <a:t>l</a:t>
            </a:r>
            <a:r>
              <a:rPr lang="en-GB" altLang="en-US"/>
              <a:t> on second</a:t>
            </a:r>
          </a:p>
          <a:p>
            <a:pPr algn="ctr"/>
            <a:r>
              <a:rPr lang="en-GB" altLang="en-US"/>
              <a:t>chromosome</a:t>
            </a:r>
          </a:p>
        </p:txBody>
      </p:sp>
      <p:grpSp>
        <p:nvGrpSpPr>
          <p:cNvPr id="28" name="Group 72">
            <a:extLst>
              <a:ext uri="{FF2B5EF4-FFF2-40B4-BE49-F238E27FC236}">
                <a16:creationId xmlns:a16="http://schemas.microsoft.com/office/drawing/2014/main" id="{47383A91-8CE5-86C1-2EA6-5AB15F290E2E}"/>
              </a:ext>
            </a:extLst>
          </p:cNvPr>
          <p:cNvGrpSpPr>
            <a:grpSpLocks/>
          </p:cNvGrpSpPr>
          <p:nvPr/>
        </p:nvGrpSpPr>
        <p:grpSpPr bwMode="auto">
          <a:xfrm>
            <a:off x="7845425" y="2609850"/>
            <a:ext cx="512763" cy="469900"/>
            <a:chOff x="3650" y="1724"/>
            <a:chExt cx="323" cy="296"/>
          </a:xfrm>
        </p:grpSpPr>
        <p:sp>
          <p:nvSpPr>
            <p:cNvPr id="29" name="Line 64">
              <a:extLst>
                <a:ext uri="{FF2B5EF4-FFF2-40B4-BE49-F238E27FC236}">
                  <a16:creationId xmlns:a16="http://schemas.microsoft.com/office/drawing/2014/main" id="{2FD5B88E-1BC9-AD11-6A09-ED21B9302C92}"/>
                </a:ext>
              </a:extLst>
            </p:cNvPr>
            <p:cNvSpPr>
              <a:spLocks noChangeShapeType="1"/>
            </p:cNvSpPr>
            <p:nvPr/>
          </p:nvSpPr>
          <p:spPr bwMode="gray">
            <a:xfrm>
              <a:off x="3650" y="1724"/>
              <a:ext cx="0" cy="296"/>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30" name="Text Box 65">
              <a:extLst>
                <a:ext uri="{FF2B5EF4-FFF2-40B4-BE49-F238E27FC236}">
                  <a16:creationId xmlns:a16="http://schemas.microsoft.com/office/drawing/2014/main" id="{63962223-97AB-36E2-7EA9-14F065FF749F}"/>
                </a:ext>
              </a:extLst>
            </p:cNvPr>
            <p:cNvSpPr txBox="1">
              <a:spLocks noChangeArrowheads="1"/>
            </p:cNvSpPr>
            <p:nvPr/>
          </p:nvSpPr>
          <p:spPr bwMode="gray">
            <a:xfrm>
              <a:off x="3711" y="1729"/>
              <a:ext cx="262"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chemeClr val="folHlink"/>
                  </a:solidFill>
                </a:rPr>
                <a:t>NO</a:t>
              </a:r>
            </a:p>
          </p:txBody>
        </p:sp>
      </p:grpSp>
      <p:grpSp>
        <p:nvGrpSpPr>
          <p:cNvPr id="31" name="Group 76">
            <a:extLst>
              <a:ext uri="{FF2B5EF4-FFF2-40B4-BE49-F238E27FC236}">
                <a16:creationId xmlns:a16="http://schemas.microsoft.com/office/drawing/2014/main" id="{C6C06607-713B-4977-ABAA-1B9C16FF4F4C}"/>
              </a:ext>
            </a:extLst>
          </p:cNvPr>
          <p:cNvGrpSpPr>
            <a:grpSpLocks/>
          </p:cNvGrpSpPr>
          <p:nvPr/>
        </p:nvGrpSpPr>
        <p:grpSpPr bwMode="auto">
          <a:xfrm>
            <a:off x="7845425" y="3625850"/>
            <a:ext cx="512763" cy="469900"/>
            <a:chOff x="3650" y="1724"/>
            <a:chExt cx="322" cy="296"/>
          </a:xfrm>
        </p:grpSpPr>
        <p:sp>
          <p:nvSpPr>
            <p:cNvPr id="32" name="Line 77">
              <a:extLst>
                <a:ext uri="{FF2B5EF4-FFF2-40B4-BE49-F238E27FC236}">
                  <a16:creationId xmlns:a16="http://schemas.microsoft.com/office/drawing/2014/main" id="{2A2A95C9-4085-47E1-87EB-3CD9F496C9DF}"/>
                </a:ext>
              </a:extLst>
            </p:cNvPr>
            <p:cNvSpPr>
              <a:spLocks noChangeShapeType="1"/>
            </p:cNvSpPr>
            <p:nvPr/>
          </p:nvSpPr>
          <p:spPr bwMode="gray">
            <a:xfrm>
              <a:off x="3650" y="1724"/>
              <a:ext cx="0" cy="296"/>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33" name="Text Box 78">
              <a:extLst>
                <a:ext uri="{FF2B5EF4-FFF2-40B4-BE49-F238E27FC236}">
                  <a16:creationId xmlns:a16="http://schemas.microsoft.com/office/drawing/2014/main" id="{B4C7698E-93E0-D713-F658-8343D5D76548}"/>
                </a:ext>
              </a:extLst>
            </p:cNvPr>
            <p:cNvSpPr txBox="1">
              <a:spLocks noChangeArrowheads="1"/>
            </p:cNvSpPr>
            <p:nvPr/>
          </p:nvSpPr>
          <p:spPr bwMode="gray">
            <a:xfrm>
              <a:off x="3711" y="1729"/>
              <a:ext cx="261"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chemeClr val="folHlink"/>
                  </a:solidFill>
                </a:rPr>
                <a:t>NO</a:t>
              </a:r>
            </a:p>
          </p:txBody>
        </p:sp>
      </p:grpSp>
      <p:grpSp>
        <p:nvGrpSpPr>
          <p:cNvPr id="34" name="Group 79">
            <a:extLst>
              <a:ext uri="{FF2B5EF4-FFF2-40B4-BE49-F238E27FC236}">
                <a16:creationId xmlns:a16="http://schemas.microsoft.com/office/drawing/2014/main" id="{F3E4B2D8-29B2-6051-1C95-F77A10D9BB82}"/>
              </a:ext>
            </a:extLst>
          </p:cNvPr>
          <p:cNvGrpSpPr>
            <a:grpSpLocks/>
          </p:cNvGrpSpPr>
          <p:nvPr/>
        </p:nvGrpSpPr>
        <p:grpSpPr bwMode="auto">
          <a:xfrm>
            <a:off x="7845425" y="4692650"/>
            <a:ext cx="512763" cy="469900"/>
            <a:chOff x="3650" y="1724"/>
            <a:chExt cx="322" cy="296"/>
          </a:xfrm>
        </p:grpSpPr>
        <p:sp>
          <p:nvSpPr>
            <p:cNvPr id="35" name="Line 80">
              <a:extLst>
                <a:ext uri="{FF2B5EF4-FFF2-40B4-BE49-F238E27FC236}">
                  <a16:creationId xmlns:a16="http://schemas.microsoft.com/office/drawing/2014/main" id="{343FDF76-B35C-166C-D04C-34B2431A5308}"/>
                </a:ext>
              </a:extLst>
            </p:cNvPr>
            <p:cNvSpPr>
              <a:spLocks noChangeShapeType="1"/>
            </p:cNvSpPr>
            <p:nvPr/>
          </p:nvSpPr>
          <p:spPr bwMode="gray">
            <a:xfrm>
              <a:off x="3650" y="1724"/>
              <a:ext cx="0" cy="296"/>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36" name="Text Box 81">
              <a:extLst>
                <a:ext uri="{FF2B5EF4-FFF2-40B4-BE49-F238E27FC236}">
                  <a16:creationId xmlns:a16="http://schemas.microsoft.com/office/drawing/2014/main" id="{BFCE2A09-68F8-A91A-2B14-10C4AE8A447F}"/>
                </a:ext>
              </a:extLst>
            </p:cNvPr>
            <p:cNvSpPr txBox="1">
              <a:spLocks noChangeArrowheads="1"/>
            </p:cNvSpPr>
            <p:nvPr/>
          </p:nvSpPr>
          <p:spPr bwMode="gray">
            <a:xfrm>
              <a:off x="3711" y="1729"/>
              <a:ext cx="261"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chemeClr val="folHlink"/>
                  </a:solidFill>
                </a:rPr>
                <a:t>NO</a:t>
              </a:r>
            </a:p>
          </p:txBody>
        </p:sp>
      </p:grpSp>
      <p:grpSp>
        <p:nvGrpSpPr>
          <p:cNvPr id="37" name="Group 129">
            <a:extLst>
              <a:ext uri="{FF2B5EF4-FFF2-40B4-BE49-F238E27FC236}">
                <a16:creationId xmlns:a16="http://schemas.microsoft.com/office/drawing/2014/main" id="{402E2FBE-09ED-6586-C4ED-EE17164E56F4}"/>
              </a:ext>
            </a:extLst>
          </p:cNvPr>
          <p:cNvGrpSpPr>
            <a:grpSpLocks/>
          </p:cNvGrpSpPr>
          <p:nvPr/>
        </p:nvGrpSpPr>
        <p:grpSpPr bwMode="auto">
          <a:xfrm>
            <a:off x="3784600" y="4483100"/>
            <a:ext cx="1817688" cy="1498600"/>
            <a:chOff x="1088" y="2824"/>
            <a:chExt cx="1145" cy="944"/>
          </a:xfrm>
        </p:grpSpPr>
        <p:sp>
          <p:nvSpPr>
            <p:cNvPr id="38" name="Text Box 57">
              <a:extLst>
                <a:ext uri="{FF2B5EF4-FFF2-40B4-BE49-F238E27FC236}">
                  <a16:creationId xmlns:a16="http://schemas.microsoft.com/office/drawing/2014/main" id="{4F8E9BD8-B911-DEEE-0D48-FDD6F0E889AC}"/>
                </a:ext>
              </a:extLst>
            </p:cNvPr>
            <p:cNvSpPr txBox="1">
              <a:spLocks noChangeArrowheads="1"/>
            </p:cNvSpPr>
            <p:nvPr/>
          </p:nvSpPr>
          <p:spPr bwMode="gray">
            <a:xfrm>
              <a:off x="1971" y="3257"/>
              <a:ext cx="262"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chemeClr val="folHlink"/>
                  </a:solidFill>
                </a:rPr>
                <a:t>NO</a:t>
              </a:r>
            </a:p>
          </p:txBody>
        </p:sp>
        <p:sp>
          <p:nvSpPr>
            <p:cNvPr id="39" name="Arc 85">
              <a:extLst>
                <a:ext uri="{FF2B5EF4-FFF2-40B4-BE49-F238E27FC236}">
                  <a16:creationId xmlns:a16="http://schemas.microsoft.com/office/drawing/2014/main" id="{30A71D25-6603-EABD-5004-141A217C9E6D}"/>
                </a:ext>
              </a:extLst>
            </p:cNvPr>
            <p:cNvSpPr>
              <a:spLocks/>
            </p:cNvSpPr>
            <p:nvPr/>
          </p:nvSpPr>
          <p:spPr bwMode="gray">
            <a:xfrm flipV="1">
              <a:off x="1088" y="2824"/>
              <a:ext cx="976" cy="9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grpSp>
      <p:grpSp>
        <p:nvGrpSpPr>
          <p:cNvPr id="40" name="Group 86">
            <a:extLst>
              <a:ext uri="{FF2B5EF4-FFF2-40B4-BE49-F238E27FC236}">
                <a16:creationId xmlns:a16="http://schemas.microsoft.com/office/drawing/2014/main" id="{501F8AB3-A900-C9E7-DEB6-DFE43887EEF8}"/>
              </a:ext>
            </a:extLst>
          </p:cNvPr>
          <p:cNvGrpSpPr>
            <a:grpSpLocks/>
          </p:cNvGrpSpPr>
          <p:nvPr/>
        </p:nvGrpSpPr>
        <p:grpSpPr bwMode="auto">
          <a:xfrm>
            <a:off x="6299200" y="2103438"/>
            <a:ext cx="1054100" cy="423862"/>
            <a:chOff x="1280" y="1237"/>
            <a:chExt cx="464" cy="267"/>
          </a:xfrm>
        </p:grpSpPr>
        <p:sp>
          <p:nvSpPr>
            <p:cNvPr id="41" name="Line 87">
              <a:extLst>
                <a:ext uri="{FF2B5EF4-FFF2-40B4-BE49-F238E27FC236}">
                  <a16:creationId xmlns:a16="http://schemas.microsoft.com/office/drawing/2014/main" id="{EC9F359F-7121-F1FB-0FCC-AF26610193D0}"/>
                </a:ext>
              </a:extLst>
            </p:cNvPr>
            <p:cNvSpPr>
              <a:spLocks noChangeShapeType="1"/>
            </p:cNvSpPr>
            <p:nvPr/>
          </p:nvSpPr>
          <p:spPr bwMode="gray">
            <a:xfrm>
              <a:off x="1280" y="1504"/>
              <a:ext cx="464"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42" name="Text Box 88">
              <a:extLst>
                <a:ext uri="{FF2B5EF4-FFF2-40B4-BE49-F238E27FC236}">
                  <a16:creationId xmlns:a16="http://schemas.microsoft.com/office/drawing/2014/main" id="{05D3B52E-3202-5B68-8617-62AD33BA5811}"/>
                </a:ext>
              </a:extLst>
            </p:cNvPr>
            <p:cNvSpPr txBox="1">
              <a:spLocks noChangeArrowheads="1"/>
            </p:cNvSpPr>
            <p:nvPr/>
          </p:nvSpPr>
          <p:spPr bwMode="gray">
            <a:xfrm>
              <a:off x="1362" y="1237"/>
              <a:ext cx="23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rgbClr val="008000"/>
                  </a:solidFill>
                </a:rPr>
                <a:t>YES</a:t>
              </a:r>
            </a:p>
          </p:txBody>
        </p:sp>
      </p:grpSp>
      <p:grpSp>
        <p:nvGrpSpPr>
          <p:cNvPr id="43" name="Group 128">
            <a:extLst>
              <a:ext uri="{FF2B5EF4-FFF2-40B4-BE49-F238E27FC236}">
                <a16:creationId xmlns:a16="http://schemas.microsoft.com/office/drawing/2014/main" id="{AF667F86-F729-0BA8-23B8-284FABDA8AAE}"/>
              </a:ext>
            </a:extLst>
          </p:cNvPr>
          <p:cNvGrpSpPr>
            <a:grpSpLocks/>
          </p:cNvGrpSpPr>
          <p:nvPr/>
        </p:nvGrpSpPr>
        <p:grpSpPr bwMode="auto">
          <a:xfrm>
            <a:off x="6070600" y="2540000"/>
            <a:ext cx="1143000" cy="1358900"/>
            <a:chOff x="2528" y="1600"/>
            <a:chExt cx="720" cy="856"/>
          </a:xfrm>
        </p:grpSpPr>
        <p:sp>
          <p:nvSpPr>
            <p:cNvPr id="44" name="Arc 89">
              <a:extLst>
                <a:ext uri="{FF2B5EF4-FFF2-40B4-BE49-F238E27FC236}">
                  <a16:creationId xmlns:a16="http://schemas.microsoft.com/office/drawing/2014/main" id="{5B4E6066-F0B5-366A-B027-57C6F66D2E2E}"/>
                </a:ext>
              </a:extLst>
            </p:cNvPr>
            <p:cNvSpPr>
              <a:spLocks/>
            </p:cNvSpPr>
            <p:nvPr/>
          </p:nvSpPr>
          <p:spPr bwMode="gray">
            <a:xfrm flipH="1">
              <a:off x="2528" y="1600"/>
              <a:ext cx="720" cy="8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45" name="Rectangle 90">
              <a:extLst>
                <a:ext uri="{FF2B5EF4-FFF2-40B4-BE49-F238E27FC236}">
                  <a16:creationId xmlns:a16="http://schemas.microsoft.com/office/drawing/2014/main" id="{61951A64-F8F4-6B79-60C9-FF4ED1F76941}"/>
                </a:ext>
              </a:extLst>
            </p:cNvPr>
            <p:cNvSpPr>
              <a:spLocks noChangeArrowheads="1"/>
            </p:cNvSpPr>
            <p:nvPr/>
          </p:nvSpPr>
          <p:spPr bwMode="gray">
            <a:xfrm>
              <a:off x="2693" y="1908"/>
              <a:ext cx="34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rgbClr val="008000"/>
                  </a:solidFill>
                </a:rPr>
                <a:t>YES</a:t>
              </a:r>
            </a:p>
          </p:txBody>
        </p:sp>
      </p:grpSp>
      <p:grpSp>
        <p:nvGrpSpPr>
          <p:cNvPr id="46" name="Group 134">
            <a:extLst>
              <a:ext uri="{FF2B5EF4-FFF2-40B4-BE49-F238E27FC236}">
                <a16:creationId xmlns:a16="http://schemas.microsoft.com/office/drawing/2014/main" id="{F5514690-6309-C46D-1769-A742B2986751}"/>
              </a:ext>
            </a:extLst>
          </p:cNvPr>
          <p:cNvGrpSpPr>
            <a:grpSpLocks/>
          </p:cNvGrpSpPr>
          <p:nvPr/>
        </p:nvGrpSpPr>
        <p:grpSpPr bwMode="auto">
          <a:xfrm>
            <a:off x="3886200" y="5702300"/>
            <a:ext cx="3900488" cy="531813"/>
            <a:chOff x="1152" y="3592"/>
            <a:chExt cx="2457" cy="335"/>
          </a:xfrm>
        </p:grpSpPr>
        <p:sp>
          <p:nvSpPr>
            <p:cNvPr id="47" name="Arc 91">
              <a:extLst>
                <a:ext uri="{FF2B5EF4-FFF2-40B4-BE49-F238E27FC236}">
                  <a16:creationId xmlns:a16="http://schemas.microsoft.com/office/drawing/2014/main" id="{081E9B13-FC43-E180-ADB9-48303BE52F28}"/>
                </a:ext>
              </a:extLst>
            </p:cNvPr>
            <p:cNvSpPr>
              <a:spLocks/>
            </p:cNvSpPr>
            <p:nvPr/>
          </p:nvSpPr>
          <p:spPr bwMode="gray">
            <a:xfrm flipV="1">
              <a:off x="1152" y="3592"/>
              <a:ext cx="2232"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48" name="Text Box 92">
              <a:extLst>
                <a:ext uri="{FF2B5EF4-FFF2-40B4-BE49-F238E27FC236}">
                  <a16:creationId xmlns:a16="http://schemas.microsoft.com/office/drawing/2014/main" id="{F99443BF-B6F9-CD97-AD8D-19B52265CB44}"/>
                </a:ext>
              </a:extLst>
            </p:cNvPr>
            <p:cNvSpPr txBox="1">
              <a:spLocks noChangeArrowheads="1"/>
            </p:cNvSpPr>
            <p:nvPr/>
          </p:nvSpPr>
          <p:spPr bwMode="gray">
            <a:xfrm>
              <a:off x="3347" y="3689"/>
              <a:ext cx="262"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chemeClr val="folHlink"/>
                  </a:solidFill>
                </a:rPr>
                <a:t>NO</a:t>
              </a:r>
            </a:p>
          </p:txBody>
        </p:sp>
      </p:grpSp>
      <p:grpSp>
        <p:nvGrpSpPr>
          <p:cNvPr id="49" name="Group 93">
            <a:extLst>
              <a:ext uri="{FF2B5EF4-FFF2-40B4-BE49-F238E27FC236}">
                <a16:creationId xmlns:a16="http://schemas.microsoft.com/office/drawing/2014/main" id="{22521485-1990-AFE4-9476-8DD49F428651}"/>
              </a:ext>
            </a:extLst>
          </p:cNvPr>
          <p:cNvGrpSpPr>
            <a:grpSpLocks/>
          </p:cNvGrpSpPr>
          <p:nvPr/>
        </p:nvGrpSpPr>
        <p:grpSpPr bwMode="auto">
          <a:xfrm>
            <a:off x="8851900" y="2103438"/>
            <a:ext cx="736600" cy="423862"/>
            <a:chOff x="1280" y="1237"/>
            <a:chExt cx="464" cy="267"/>
          </a:xfrm>
        </p:grpSpPr>
        <p:sp>
          <p:nvSpPr>
            <p:cNvPr id="50" name="Line 94">
              <a:extLst>
                <a:ext uri="{FF2B5EF4-FFF2-40B4-BE49-F238E27FC236}">
                  <a16:creationId xmlns:a16="http://schemas.microsoft.com/office/drawing/2014/main" id="{0B737056-9CCD-1C9D-067C-A58EF8A3AFEE}"/>
                </a:ext>
              </a:extLst>
            </p:cNvPr>
            <p:cNvSpPr>
              <a:spLocks noChangeShapeType="1"/>
            </p:cNvSpPr>
            <p:nvPr/>
          </p:nvSpPr>
          <p:spPr bwMode="gray">
            <a:xfrm>
              <a:off x="1280" y="1504"/>
              <a:ext cx="464"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51" name="Text Box 95">
              <a:extLst>
                <a:ext uri="{FF2B5EF4-FFF2-40B4-BE49-F238E27FC236}">
                  <a16:creationId xmlns:a16="http://schemas.microsoft.com/office/drawing/2014/main" id="{AE6DCE34-D903-D834-5532-878B9EB68DC1}"/>
                </a:ext>
              </a:extLst>
            </p:cNvPr>
            <p:cNvSpPr txBox="1">
              <a:spLocks noChangeArrowheads="1"/>
            </p:cNvSpPr>
            <p:nvPr/>
          </p:nvSpPr>
          <p:spPr bwMode="gray">
            <a:xfrm>
              <a:off x="1310" y="1237"/>
              <a:ext cx="34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rgbClr val="008000"/>
                  </a:solidFill>
                </a:rPr>
                <a:t>YES</a:t>
              </a:r>
            </a:p>
          </p:txBody>
        </p:sp>
      </p:grpSp>
      <p:grpSp>
        <p:nvGrpSpPr>
          <p:cNvPr id="52" name="Group 98">
            <a:extLst>
              <a:ext uri="{FF2B5EF4-FFF2-40B4-BE49-F238E27FC236}">
                <a16:creationId xmlns:a16="http://schemas.microsoft.com/office/drawing/2014/main" id="{68797E4A-A31A-C794-D610-E63BD151E884}"/>
              </a:ext>
            </a:extLst>
          </p:cNvPr>
          <p:cNvGrpSpPr>
            <a:grpSpLocks/>
          </p:cNvGrpSpPr>
          <p:nvPr/>
        </p:nvGrpSpPr>
        <p:grpSpPr bwMode="auto">
          <a:xfrm>
            <a:off x="8851900" y="3995738"/>
            <a:ext cx="736600" cy="423862"/>
            <a:chOff x="1280" y="1237"/>
            <a:chExt cx="464" cy="267"/>
          </a:xfrm>
        </p:grpSpPr>
        <p:sp>
          <p:nvSpPr>
            <p:cNvPr id="53" name="Line 99">
              <a:extLst>
                <a:ext uri="{FF2B5EF4-FFF2-40B4-BE49-F238E27FC236}">
                  <a16:creationId xmlns:a16="http://schemas.microsoft.com/office/drawing/2014/main" id="{6C049BF1-2E0B-9D48-6DC7-8FFC8F0BC31A}"/>
                </a:ext>
              </a:extLst>
            </p:cNvPr>
            <p:cNvSpPr>
              <a:spLocks noChangeShapeType="1"/>
            </p:cNvSpPr>
            <p:nvPr/>
          </p:nvSpPr>
          <p:spPr bwMode="gray">
            <a:xfrm>
              <a:off x="1280" y="1504"/>
              <a:ext cx="464"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54" name="Text Box 100">
              <a:extLst>
                <a:ext uri="{FF2B5EF4-FFF2-40B4-BE49-F238E27FC236}">
                  <a16:creationId xmlns:a16="http://schemas.microsoft.com/office/drawing/2014/main" id="{AB3785B4-BF42-A673-17BF-2DEDEF8A8992}"/>
                </a:ext>
              </a:extLst>
            </p:cNvPr>
            <p:cNvSpPr txBox="1">
              <a:spLocks noChangeArrowheads="1"/>
            </p:cNvSpPr>
            <p:nvPr/>
          </p:nvSpPr>
          <p:spPr bwMode="gray">
            <a:xfrm>
              <a:off x="1310" y="1237"/>
              <a:ext cx="34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rgbClr val="008000"/>
                  </a:solidFill>
                </a:rPr>
                <a:t>YES</a:t>
              </a:r>
            </a:p>
          </p:txBody>
        </p:sp>
      </p:grpSp>
      <p:grpSp>
        <p:nvGrpSpPr>
          <p:cNvPr id="55" name="Group 131">
            <a:extLst>
              <a:ext uri="{FF2B5EF4-FFF2-40B4-BE49-F238E27FC236}">
                <a16:creationId xmlns:a16="http://schemas.microsoft.com/office/drawing/2014/main" id="{CEB782B6-4D7C-71A2-30D0-4D240858E90E}"/>
              </a:ext>
            </a:extLst>
          </p:cNvPr>
          <p:cNvGrpSpPr>
            <a:grpSpLocks/>
          </p:cNvGrpSpPr>
          <p:nvPr/>
        </p:nvGrpSpPr>
        <p:grpSpPr bwMode="auto">
          <a:xfrm>
            <a:off x="8750300" y="2514600"/>
            <a:ext cx="812800" cy="787400"/>
            <a:chOff x="4216" y="1584"/>
            <a:chExt cx="512" cy="496"/>
          </a:xfrm>
        </p:grpSpPr>
        <p:sp>
          <p:nvSpPr>
            <p:cNvPr id="56" name="Arc 96">
              <a:extLst>
                <a:ext uri="{FF2B5EF4-FFF2-40B4-BE49-F238E27FC236}">
                  <a16:creationId xmlns:a16="http://schemas.microsoft.com/office/drawing/2014/main" id="{7AEB1D84-D737-0B44-DEA2-65B4938DE8BD}"/>
                </a:ext>
              </a:extLst>
            </p:cNvPr>
            <p:cNvSpPr>
              <a:spLocks/>
            </p:cNvSpPr>
            <p:nvPr/>
          </p:nvSpPr>
          <p:spPr bwMode="gray">
            <a:xfrm flipH="1">
              <a:off x="4216" y="1584"/>
              <a:ext cx="512" cy="4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57" name="Rectangle 101">
              <a:extLst>
                <a:ext uri="{FF2B5EF4-FFF2-40B4-BE49-F238E27FC236}">
                  <a16:creationId xmlns:a16="http://schemas.microsoft.com/office/drawing/2014/main" id="{9CB06A78-E8FB-9CC9-5FA2-2AED0E7B465F}"/>
                </a:ext>
              </a:extLst>
            </p:cNvPr>
            <p:cNvSpPr>
              <a:spLocks noChangeArrowheads="1"/>
            </p:cNvSpPr>
            <p:nvPr/>
          </p:nvSpPr>
          <p:spPr bwMode="gray">
            <a:xfrm>
              <a:off x="4309" y="1780"/>
              <a:ext cx="34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rgbClr val="008000"/>
                  </a:solidFill>
                </a:rPr>
                <a:t>YES</a:t>
              </a:r>
            </a:p>
          </p:txBody>
        </p:sp>
      </p:grpSp>
      <p:grpSp>
        <p:nvGrpSpPr>
          <p:cNvPr id="58" name="Group 133">
            <a:extLst>
              <a:ext uri="{FF2B5EF4-FFF2-40B4-BE49-F238E27FC236}">
                <a16:creationId xmlns:a16="http://schemas.microsoft.com/office/drawing/2014/main" id="{E14A50C8-1245-F876-60BD-0B4FD4A0111D}"/>
              </a:ext>
            </a:extLst>
          </p:cNvPr>
          <p:cNvGrpSpPr>
            <a:grpSpLocks/>
          </p:cNvGrpSpPr>
          <p:nvPr/>
        </p:nvGrpSpPr>
        <p:grpSpPr bwMode="auto">
          <a:xfrm>
            <a:off x="8763000" y="4406900"/>
            <a:ext cx="800100" cy="1117600"/>
            <a:chOff x="4224" y="2776"/>
            <a:chExt cx="504" cy="704"/>
          </a:xfrm>
        </p:grpSpPr>
        <p:sp>
          <p:nvSpPr>
            <p:cNvPr id="59" name="Arc 97">
              <a:extLst>
                <a:ext uri="{FF2B5EF4-FFF2-40B4-BE49-F238E27FC236}">
                  <a16:creationId xmlns:a16="http://schemas.microsoft.com/office/drawing/2014/main" id="{B40B4AD8-B8FF-1321-99C1-652E13DBA85E}"/>
                </a:ext>
              </a:extLst>
            </p:cNvPr>
            <p:cNvSpPr>
              <a:spLocks/>
            </p:cNvSpPr>
            <p:nvPr/>
          </p:nvSpPr>
          <p:spPr bwMode="gray">
            <a:xfrm flipH="1">
              <a:off x="4224" y="2776"/>
              <a:ext cx="504" cy="70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60" name="Rectangle 102">
              <a:extLst>
                <a:ext uri="{FF2B5EF4-FFF2-40B4-BE49-F238E27FC236}">
                  <a16:creationId xmlns:a16="http://schemas.microsoft.com/office/drawing/2014/main" id="{CD363B59-7F46-621D-4741-720DD8F05EA8}"/>
                </a:ext>
              </a:extLst>
            </p:cNvPr>
            <p:cNvSpPr>
              <a:spLocks noChangeArrowheads="1"/>
            </p:cNvSpPr>
            <p:nvPr/>
          </p:nvSpPr>
          <p:spPr bwMode="gray">
            <a:xfrm>
              <a:off x="4309" y="3076"/>
              <a:ext cx="34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rgbClr val="008000"/>
                  </a:solidFill>
                </a:rPr>
                <a:t>YES</a:t>
              </a:r>
            </a:p>
          </p:txBody>
        </p:sp>
      </p:grpSp>
      <p:grpSp>
        <p:nvGrpSpPr>
          <p:cNvPr id="61" name="Group 130">
            <a:extLst>
              <a:ext uri="{FF2B5EF4-FFF2-40B4-BE49-F238E27FC236}">
                <a16:creationId xmlns:a16="http://schemas.microsoft.com/office/drawing/2014/main" id="{8E2BDDE7-084C-B5DE-237B-A26CF38A3650}"/>
              </a:ext>
            </a:extLst>
          </p:cNvPr>
          <p:cNvGrpSpPr>
            <a:grpSpLocks/>
          </p:cNvGrpSpPr>
          <p:nvPr/>
        </p:nvGrpSpPr>
        <p:grpSpPr bwMode="auto">
          <a:xfrm>
            <a:off x="9586913" y="2178050"/>
            <a:ext cx="1143000" cy="2006600"/>
            <a:chOff x="4743" y="1372"/>
            <a:chExt cx="720" cy="1264"/>
          </a:xfrm>
        </p:grpSpPr>
        <p:grpSp>
          <p:nvGrpSpPr>
            <p:cNvPr id="62" name="Group 114">
              <a:extLst>
                <a:ext uri="{FF2B5EF4-FFF2-40B4-BE49-F238E27FC236}">
                  <a16:creationId xmlns:a16="http://schemas.microsoft.com/office/drawing/2014/main" id="{D7713747-67B1-30F8-8CD2-8E92545D9CEB}"/>
                </a:ext>
              </a:extLst>
            </p:cNvPr>
            <p:cNvGrpSpPr>
              <a:grpSpLocks/>
            </p:cNvGrpSpPr>
            <p:nvPr/>
          </p:nvGrpSpPr>
          <p:grpSpPr bwMode="auto">
            <a:xfrm>
              <a:off x="4743" y="1482"/>
              <a:ext cx="720" cy="1154"/>
              <a:chOff x="4883" y="874"/>
              <a:chExt cx="720" cy="1154"/>
            </a:xfrm>
          </p:grpSpPr>
          <p:sp>
            <p:nvSpPr>
              <p:cNvPr id="65" name="Text Box 109">
                <a:extLst>
                  <a:ext uri="{FF2B5EF4-FFF2-40B4-BE49-F238E27FC236}">
                    <a16:creationId xmlns:a16="http://schemas.microsoft.com/office/drawing/2014/main" id="{69987220-23E7-5015-D3C6-E1B40BDD51E2}"/>
                  </a:ext>
                </a:extLst>
              </p:cNvPr>
              <p:cNvSpPr txBox="1">
                <a:spLocks noChangeArrowheads="1"/>
              </p:cNvSpPr>
              <p:nvPr/>
            </p:nvSpPr>
            <p:spPr bwMode="gray">
              <a:xfrm flipH="1">
                <a:off x="5044" y="874"/>
                <a:ext cx="406"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7200" b="1">
                    <a:solidFill>
                      <a:schemeClr val="accent1"/>
                    </a:solidFill>
                  </a:rPr>
                  <a:t>Y</a:t>
                </a:r>
                <a:endParaRPr lang="en-GB" altLang="en-US" sz="7200" b="1"/>
              </a:p>
            </p:txBody>
          </p:sp>
          <p:sp>
            <p:nvSpPr>
              <p:cNvPr id="66" name="Oval 110">
                <a:extLst>
                  <a:ext uri="{FF2B5EF4-FFF2-40B4-BE49-F238E27FC236}">
                    <a16:creationId xmlns:a16="http://schemas.microsoft.com/office/drawing/2014/main" id="{0C37ADA9-7208-A9FD-CB9D-4218FF9D17F3}"/>
                  </a:ext>
                </a:extLst>
              </p:cNvPr>
              <p:cNvSpPr>
                <a:spLocks noChangeAspect="1" noChangeArrowheads="1"/>
              </p:cNvSpPr>
              <p:nvPr/>
            </p:nvSpPr>
            <p:spPr bwMode="gray">
              <a:xfrm rot="5400000">
                <a:off x="4879" y="1304"/>
                <a:ext cx="728" cy="720"/>
              </a:xfrm>
              <a:prstGeom prst="ellipse">
                <a:avLst/>
              </a:prstGeom>
              <a:solidFill>
                <a:schemeClr val="tx2"/>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111">
                <a:extLst>
                  <a:ext uri="{FF2B5EF4-FFF2-40B4-BE49-F238E27FC236}">
                    <a16:creationId xmlns:a16="http://schemas.microsoft.com/office/drawing/2014/main" id="{53900849-DE8E-3D0C-74CE-9545FE3D601A}"/>
                  </a:ext>
                </a:extLst>
              </p:cNvPr>
              <p:cNvSpPr>
                <a:spLocks noChangeAspect="1" noChangeArrowheads="1"/>
              </p:cNvSpPr>
              <p:nvPr/>
            </p:nvSpPr>
            <p:spPr bwMode="gray">
              <a:xfrm rot="5400000">
                <a:off x="4955" y="1341"/>
                <a:ext cx="428" cy="459"/>
              </a:xfrm>
              <a:prstGeom prst="ellipse">
                <a:avLst/>
              </a:prstGeom>
              <a:solidFill>
                <a:schemeClr val="tx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3" name="Text Box 116">
              <a:extLst>
                <a:ext uri="{FF2B5EF4-FFF2-40B4-BE49-F238E27FC236}">
                  <a16:creationId xmlns:a16="http://schemas.microsoft.com/office/drawing/2014/main" id="{C3A69708-7143-3082-691A-28EEA57F0710}"/>
                </a:ext>
              </a:extLst>
            </p:cNvPr>
            <p:cNvSpPr txBox="1">
              <a:spLocks noChangeArrowheads="1"/>
            </p:cNvSpPr>
            <p:nvPr/>
          </p:nvSpPr>
          <p:spPr bwMode="gray">
            <a:xfrm>
              <a:off x="4880" y="1372"/>
              <a:ext cx="447"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400"/>
                <a:t>IgM</a:t>
              </a:r>
              <a:r>
                <a:rPr lang="en-GB" altLang="en-US" sz="2400">
                  <a:latin typeface="Symbol" panose="05050102010706020507" pitchFamily="18" charset="2"/>
                </a:rPr>
                <a:t>k</a:t>
              </a:r>
            </a:p>
          </p:txBody>
        </p:sp>
        <p:sp>
          <p:nvSpPr>
            <p:cNvPr id="64" name="Text Box 117">
              <a:extLst>
                <a:ext uri="{FF2B5EF4-FFF2-40B4-BE49-F238E27FC236}">
                  <a16:creationId xmlns:a16="http://schemas.microsoft.com/office/drawing/2014/main" id="{A0E98A92-66F9-225C-35E0-82DFECE42D64}"/>
                </a:ext>
              </a:extLst>
            </p:cNvPr>
            <p:cNvSpPr txBox="1">
              <a:spLocks noChangeArrowheads="1"/>
            </p:cNvSpPr>
            <p:nvPr/>
          </p:nvSpPr>
          <p:spPr bwMode="gray">
            <a:xfrm>
              <a:off x="4937" y="2011"/>
              <a:ext cx="193"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3200">
                  <a:solidFill>
                    <a:schemeClr val="accent1"/>
                  </a:solidFill>
                </a:rPr>
                <a:t>B</a:t>
              </a:r>
            </a:p>
          </p:txBody>
        </p:sp>
      </p:grpSp>
      <p:grpSp>
        <p:nvGrpSpPr>
          <p:cNvPr id="68" name="Group 132">
            <a:extLst>
              <a:ext uri="{FF2B5EF4-FFF2-40B4-BE49-F238E27FC236}">
                <a16:creationId xmlns:a16="http://schemas.microsoft.com/office/drawing/2014/main" id="{844055AD-B321-BE98-8366-1CF092F403CE}"/>
              </a:ext>
            </a:extLst>
          </p:cNvPr>
          <p:cNvGrpSpPr>
            <a:grpSpLocks/>
          </p:cNvGrpSpPr>
          <p:nvPr/>
        </p:nvGrpSpPr>
        <p:grpSpPr bwMode="auto">
          <a:xfrm>
            <a:off x="9588500" y="4235450"/>
            <a:ext cx="1143000" cy="2019300"/>
            <a:chOff x="4744" y="2668"/>
            <a:chExt cx="720" cy="1272"/>
          </a:xfrm>
        </p:grpSpPr>
        <p:grpSp>
          <p:nvGrpSpPr>
            <p:cNvPr id="69" name="Group 113">
              <a:extLst>
                <a:ext uri="{FF2B5EF4-FFF2-40B4-BE49-F238E27FC236}">
                  <a16:creationId xmlns:a16="http://schemas.microsoft.com/office/drawing/2014/main" id="{FFE30D99-AB26-77D8-3868-43CD1B7A9A4C}"/>
                </a:ext>
              </a:extLst>
            </p:cNvPr>
            <p:cNvGrpSpPr>
              <a:grpSpLocks/>
            </p:cNvGrpSpPr>
            <p:nvPr/>
          </p:nvGrpSpPr>
          <p:grpSpPr bwMode="auto">
            <a:xfrm>
              <a:off x="4744" y="2778"/>
              <a:ext cx="720" cy="1162"/>
              <a:chOff x="4859" y="2410"/>
              <a:chExt cx="720" cy="1162"/>
            </a:xfrm>
          </p:grpSpPr>
          <p:sp>
            <p:nvSpPr>
              <p:cNvPr id="72" name="Text Box 103">
                <a:extLst>
                  <a:ext uri="{FF2B5EF4-FFF2-40B4-BE49-F238E27FC236}">
                    <a16:creationId xmlns:a16="http://schemas.microsoft.com/office/drawing/2014/main" id="{D25FA0BC-5B16-38D8-DBAA-53B68108C00D}"/>
                  </a:ext>
                </a:extLst>
              </p:cNvPr>
              <p:cNvSpPr txBox="1">
                <a:spLocks noChangeArrowheads="1"/>
              </p:cNvSpPr>
              <p:nvPr/>
            </p:nvSpPr>
            <p:spPr bwMode="gray">
              <a:xfrm flipH="1">
                <a:off x="5012" y="2410"/>
                <a:ext cx="406"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7200" b="1">
                    <a:solidFill>
                      <a:schemeClr val="accent1"/>
                    </a:solidFill>
                  </a:rPr>
                  <a:t>Y</a:t>
                </a:r>
                <a:endParaRPr lang="en-GB" altLang="en-US" sz="7200" b="1"/>
              </a:p>
            </p:txBody>
          </p:sp>
          <p:sp>
            <p:nvSpPr>
              <p:cNvPr id="73" name="Oval 104">
                <a:extLst>
                  <a:ext uri="{FF2B5EF4-FFF2-40B4-BE49-F238E27FC236}">
                    <a16:creationId xmlns:a16="http://schemas.microsoft.com/office/drawing/2014/main" id="{ABBE2D4E-78C5-6A3F-1D9A-97CD2B1C7FBA}"/>
                  </a:ext>
                </a:extLst>
              </p:cNvPr>
              <p:cNvSpPr>
                <a:spLocks noChangeAspect="1" noChangeArrowheads="1"/>
              </p:cNvSpPr>
              <p:nvPr/>
            </p:nvSpPr>
            <p:spPr bwMode="gray">
              <a:xfrm rot="5400000">
                <a:off x="4855" y="2848"/>
                <a:ext cx="728" cy="720"/>
              </a:xfrm>
              <a:prstGeom prst="ellipse">
                <a:avLst/>
              </a:prstGeom>
              <a:solidFill>
                <a:schemeClr val="tx2"/>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105">
                <a:extLst>
                  <a:ext uri="{FF2B5EF4-FFF2-40B4-BE49-F238E27FC236}">
                    <a16:creationId xmlns:a16="http://schemas.microsoft.com/office/drawing/2014/main" id="{994A42C8-8075-5FCC-1ADA-B622C4990EFF}"/>
                  </a:ext>
                </a:extLst>
              </p:cNvPr>
              <p:cNvSpPr>
                <a:spLocks noChangeAspect="1" noChangeArrowheads="1"/>
              </p:cNvSpPr>
              <p:nvPr/>
            </p:nvSpPr>
            <p:spPr bwMode="gray">
              <a:xfrm rot="5400000">
                <a:off x="4931" y="2885"/>
                <a:ext cx="428" cy="459"/>
              </a:xfrm>
              <a:prstGeom prst="ellipse">
                <a:avLst/>
              </a:prstGeom>
              <a:solidFill>
                <a:schemeClr val="tx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 name="Text Box 115">
              <a:extLst>
                <a:ext uri="{FF2B5EF4-FFF2-40B4-BE49-F238E27FC236}">
                  <a16:creationId xmlns:a16="http://schemas.microsoft.com/office/drawing/2014/main" id="{7D8AF110-7693-6F29-170A-3D0B9F5A8916}"/>
                </a:ext>
              </a:extLst>
            </p:cNvPr>
            <p:cNvSpPr txBox="1">
              <a:spLocks noChangeArrowheads="1"/>
            </p:cNvSpPr>
            <p:nvPr/>
          </p:nvSpPr>
          <p:spPr bwMode="gray">
            <a:xfrm>
              <a:off x="4880" y="2668"/>
              <a:ext cx="447"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400"/>
                <a:t>IgM</a:t>
              </a:r>
              <a:r>
                <a:rPr lang="en-GB" altLang="en-US" sz="2400">
                  <a:latin typeface="Symbol" panose="05050102010706020507" pitchFamily="18" charset="2"/>
                </a:rPr>
                <a:t>l</a:t>
              </a:r>
            </a:p>
          </p:txBody>
        </p:sp>
        <p:sp>
          <p:nvSpPr>
            <p:cNvPr id="71" name="Text Box 118">
              <a:extLst>
                <a:ext uri="{FF2B5EF4-FFF2-40B4-BE49-F238E27FC236}">
                  <a16:creationId xmlns:a16="http://schemas.microsoft.com/office/drawing/2014/main" id="{156E1165-A185-F8CF-EA54-792E53B063D2}"/>
                </a:ext>
              </a:extLst>
            </p:cNvPr>
            <p:cNvSpPr txBox="1">
              <a:spLocks noChangeArrowheads="1"/>
            </p:cNvSpPr>
            <p:nvPr/>
          </p:nvSpPr>
          <p:spPr bwMode="gray">
            <a:xfrm>
              <a:off x="4945" y="3307"/>
              <a:ext cx="193"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3200">
                  <a:solidFill>
                    <a:schemeClr val="accent1"/>
                  </a:solidFill>
                </a:rPr>
                <a:t>B</a:t>
              </a:r>
            </a:p>
          </p:txBody>
        </p:sp>
      </p:grpSp>
      <p:sp>
        <p:nvSpPr>
          <p:cNvPr id="75" name="Rectangle 119">
            <a:extLst>
              <a:ext uri="{FF2B5EF4-FFF2-40B4-BE49-F238E27FC236}">
                <a16:creationId xmlns:a16="http://schemas.microsoft.com/office/drawing/2014/main" id="{675B596A-9235-8676-7CE1-F9F20C707EDF}"/>
              </a:ext>
            </a:extLst>
          </p:cNvPr>
          <p:cNvSpPr>
            <a:spLocks noChangeArrowheads="1"/>
          </p:cNvSpPr>
          <p:nvPr/>
        </p:nvSpPr>
        <p:spPr bwMode="gray">
          <a:xfrm>
            <a:off x="2690813" y="2032000"/>
            <a:ext cx="1355725"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a:t>D</a:t>
            </a:r>
            <a:r>
              <a:rPr lang="en-GB" altLang="en-US" baseline="-25000"/>
              <a:t>H</a:t>
            </a:r>
            <a:r>
              <a:rPr lang="en-GB" altLang="en-US"/>
              <a:t>-J</a:t>
            </a:r>
            <a:r>
              <a:rPr lang="en-GB" altLang="en-US" baseline="-25000"/>
              <a:t>H </a:t>
            </a:r>
          </a:p>
          <a:p>
            <a:pPr algn="ctr"/>
            <a:r>
              <a:rPr lang="en-GB" altLang="en-US"/>
              <a:t>On first</a:t>
            </a:r>
          </a:p>
          <a:p>
            <a:pPr algn="ctr"/>
            <a:r>
              <a:rPr lang="en-GB" altLang="en-US"/>
              <a:t>chromosome</a:t>
            </a:r>
          </a:p>
        </p:txBody>
      </p:sp>
      <p:sp>
        <p:nvSpPr>
          <p:cNvPr id="76" name="Text Box 120">
            <a:extLst>
              <a:ext uri="{FF2B5EF4-FFF2-40B4-BE49-F238E27FC236}">
                <a16:creationId xmlns:a16="http://schemas.microsoft.com/office/drawing/2014/main" id="{7080CECE-364E-C119-F8AD-67EABCF277B3}"/>
              </a:ext>
            </a:extLst>
          </p:cNvPr>
          <p:cNvSpPr txBox="1">
            <a:spLocks noChangeArrowheads="1"/>
          </p:cNvSpPr>
          <p:nvPr/>
        </p:nvSpPr>
        <p:spPr bwMode="gray">
          <a:xfrm>
            <a:off x="2603500" y="3614738"/>
            <a:ext cx="1355725"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a:t>D</a:t>
            </a:r>
            <a:r>
              <a:rPr lang="en-GB" altLang="en-US" baseline="-25000"/>
              <a:t>H</a:t>
            </a:r>
            <a:r>
              <a:rPr lang="en-GB" altLang="en-US"/>
              <a:t>-J</a:t>
            </a:r>
            <a:r>
              <a:rPr lang="en-GB" altLang="en-US" baseline="-25000"/>
              <a:t>H</a:t>
            </a:r>
            <a:endParaRPr lang="en-GB" altLang="en-US"/>
          </a:p>
          <a:p>
            <a:pPr algn="ctr"/>
            <a:r>
              <a:rPr lang="en-GB" altLang="en-US"/>
              <a:t>On second</a:t>
            </a:r>
          </a:p>
          <a:p>
            <a:pPr algn="ctr"/>
            <a:r>
              <a:rPr lang="en-GB" altLang="en-US"/>
              <a:t>chromosome</a:t>
            </a:r>
          </a:p>
        </p:txBody>
      </p:sp>
      <p:grpSp>
        <p:nvGrpSpPr>
          <p:cNvPr id="77" name="Group 126">
            <a:extLst>
              <a:ext uri="{FF2B5EF4-FFF2-40B4-BE49-F238E27FC236}">
                <a16:creationId xmlns:a16="http://schemas.microsoft.com/office/drawing/2014/main" id="{36E2C6AE-BFA8-FD49-6EE7-760E88CE7CFD}"/>
              </a:ext>
            </a:extLst>
          </p:cNvPr>
          <p:cNvGrpSpPr>
            <a:grpSpLocks/>
          </p:cNvGrpSpPr>
          <p:nvPr/>
        </p:nvGrpSpPr>
        <p:grpSpPr bwMode="auto">
          <a:xfrm>
            <a:off x="3657600" y="2514600"/>
            <a:ext cx="1231900" cy="1422400"/>
            <a:chOff x="1008" y="1584"/>
            <a:chExt cx="776" cy="896"/>
          </a:xfrm>
        </p:grpSpPr>
        <p:sp>
          <p:nvSpPr>
            <p:cNvPr id="78" name="Arc 121">
              <a:extLst>
                <a:ext uri="{FF2B5EF4-FFF2-40B4-BE49-F238E27FC236}">
                  <a16:creationId xmlns:a16="http://schemas.microsoft.com/office/drawing/2014/main" id="{4C38940B-8B1A-BE45-E457-7A642982E057}"/>
                </a:ext>
              </a:extLst>
            </p:cNvPr>
            <p:cNvSpPr>
              <a:spLocks/>
            </p:cNvSpPr>
            <p:nvPr/>
          </p:nvSpPr>
          <p:spPr bwMode="gray">
            <a:xfrm flipH="1">
              <a:off x="1008" y="1584"/>
              <a:ext cx="776" cy="8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79" name="Rectangle 122">
              <a:extLst>
                <a:ext uri="{FF2B5EF4-FFF2-40B4-BE49-F238E27FC236}">
                  <a16:creationId xmlns:a16="http://schemas.microsoft.com/office/drawing/2014/main" id="{052BAB8C-13D2-7C3C-F443-BDD62637F1D8}"/>
                </a:ext>
              </a:extLst>
            </p:cNvPr>
            <p:cNvSpPr>
              <a:spLocks noChangeArrowheads="1"/>
            </p:cNvSpPr>
            <p:nvPr/>
          </p:nvSpPr>
          <p:spPr bwMode="gray">
            <a:xfrm>
              <a:off x="1157" y="1988"/>
              <a:ext cx="465"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spAutoFit/>
            </a:bodyPr>
            <a:lstStyle/>
            <a:p>
              <a:pPr algn="ctr"/>
              <a:r>
                <a:rPr lang="en-GB" altLang="en-US" sz="2000">
                  <a:solidFill>
                    <a:srgbClr val="008000"/>
                  </a:solidFill>
                </a:rPr>
                <a:t>YES</a:t>
              </a:r>
            </a:p>
          </p:txBody>
        </p:sp>
      </p:grpSp>
      <p:grpSp>
        <p:nvGrpSpPr>
          <p:cNvPr id="80" name="Group 123">
            <a:extLst>
              <a:ext uri="{FF2B5EF4-FFF2-40B4-BE49-F238E27FC236}">
                <a16:creationId xmlns:a16="http://schemas.microsoft.com/office/drawing/2014/main" id="{A4D6C84B-9E4B-7E3D-6638-A24F8ED316E5}"/>
              </a:ext>
            </a:extLst>
          </p:cNvPr>
          <p:cNvGrpSpPr>
            <a:grpSpLocks/>
          </p:cNvGrpSpPr>
          <p:nvPr/>
        </p:nvGrpSpPr>
        <p:grpSpPr bwMode="auto">
          <a:xfrm>
            <a:off x="3286125" y="2876550"/>
            <a:ext cx="525463" cy="749300"/>
            <a:chOff x="2120" y="1880"/>
            <a:chExt cx="331" cy="472"/>
          </a:xfrm>
        </p:grpSpPr>
        <p:sp>
          <p:nvSpPr>
            <p:cNvPr id="81" name="Line 124">
              <a:extLst>
                <a:ext uri="{FF2B5EF4-FFF2-40B4-BE49-F238E27FC236}">
                  <a16:creationId xmlns:a16="http://schemas.microsoft.com/office/drawing/2014/main" id="{20CF3815-1B8D-E457-B54B-BA5DB5CC119D}"/>
                </a:ext>
              </a:extLst>
            </p:cNvPr>
            <p:cNvSpPr>
              <a:spLocks noChangeShapeType="1"/>
            </p:cNvSpPr>
            <p:nvPr/>
          </p:nvSpPr>
          <p:spPr bwMode="gray">
            <a:xfrm>
              <a:off x="2120" y="1880"/>
              <a:ext cx="0" cy="472"/>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82" name="Text Box 125">
              <a:extLst>
                <a:ext uri="{FF2B5EF4-FFF2-40B4-BE49-F238E27FC236}">
                  <a16:creationId xmlns:a16="http://schemas.microsoft.com/office/drawing/2014/main" id="{7A8D0865-9C15-7004-C6CC-94DE43557967}"/>
                </a:ext>
              </a:extLst>
            </p:cNvPr>
            <p:cNvSpPr txBox="1">
              <a:spLocks noChangeArrowheads="1"/>
            </p:cNvSpPr>
            <p:nvPr/>
          </p:nvSpPr>
          <p:spPr bwMode="gray">
            <a:xfrm>
              <a:off x="2189" y="1965"/>
              <a:ext cx="262"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a:solidFill>
                    <a:schemeClr val="folHlink"/>
                  </a:solidFill>
                </a:rPr>
                <a:t>NO</a:t>
              </a:r>
            </a:p>
          </p:txBody>
        </p:sp>
      </p:grpSp>
    </p:spTree>
    <p:extLst>
      <p:ext uri="{BB962C8B-B14F-4D97-AF65-F5344CB8AC3E}">
        <p14:creationId xmlns:p14="http://schemas.microsoft.com/office/powerpoint/2010/main" val="198146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80"/>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40"/>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11"/>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499"/>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4"/>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499"/>
                                          </p:stCondLst>
                                        </p:cTn>
                                        <p:tgtEl>
                                          <p:spTgt spid="49"/>
                                        </p:tgtEl>
                                        <p:attrNameLst>
                                          <p:attrName>style.visibility</p:attrName>
                                        </p:attrNameLst>
                                      </p:cBhvr>
                                      <p:to>
                                        <p:strVal val="visible"/>
                                      </p:to>
                                    </p:set>
                                  </p:childTnLst>
                                </p:cTn>
                              </p:par>
                            </p:childTnLst>
                          </p:cTn>
                        </p:par>
                        <p:par>
                          <p:cTn id="66" fill="hold">
                            <p:stCondLst>
                              <p:cond delay="1000"/>
                            </p:stCondLst>
                            <p:childTnLst>
                              <p:par>
                                <p:cTn id="67" presetID="1" presetClass="entr" presetSubtype="0" fill="hold" grpId="0" nodeType="afterEffect">
                                  <p:stCondLst>
                                    <p:cond delay="0"/>
                                  </p:stCondLst>
                                  <p:childTnLst>
                                    <p:set>
                                      <p:cBhvr>
                                        <p:cTn id="68" dur="1" fill="hold">
                                          <p:stCondLst>
                                            <p:cond delay="499"/>
                                          </p:stCondLst>
                                        </p:cTn>
                                        <p:tgtEl>
                                          <p:spTgt spid="10"/>
                                        </p:tgtEl>
                                        <p:attrNameLst>
                                          <p:attrName>style.visibility</p:attrName>
                                        </p:attrNameLst>
                                      </p:cBhvr>
                                      <p:to>
                                        <p:strVal val="visible"/>
                                      </p:to>
                                    </p:set>
                                  </p:childTnLst>
                                </p:cTn>
                              </p:par>
                            </p:childTnLst>
                          </p:cTn>
                        </p:par>
                        <p:par>
                          <p:cTn id="69" fill="hold">
                            <p:stCondLst>
                              <p:cond delay="1500"/>
                            </p:stCondLst>
                            <p:childTnLst>
                              <p:par>
                                <p:cTn id="70" presetID="1" presetClass="entr" presetSubtype="0" fill="hold" nodeType="afterEffect">
                                  <p:stCondLst>
                                    <p:cond delay="0"/>
                                  </p:stCondLst>
                                  <p:childTnLst>
                                    <p:set>
                                      <p:cBhvr>
                                        <p:cTn id="71" dur="1" fill="hold">
                                          <p:stCondLst>
                                            <p:cond delay="499"/>
                                          </p:stCondLst>
                                        </p:cTn>
                                        <p:tgtEl>
                                          <p:spTgt spid="6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28"/>
                                        </p:tgtEl>
                                        <p:attrNameLst>
                                          <p:attrName>style.visibility</p:attrName>
                                        </p:attrNameLst>
                                      </p:cBhvr>
                                      <p:to>
                                        <p:strVal val="visible"/>
                                      </p:to>
                                    </p:se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499"/>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5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31"/>
                                        </p:tgtEl>
                                        <p:attrNameLst>
                                          <p:attrName>style.visibility</p:attrName>
                                        </p:attrNameLst>
                                      </p:cBhvr>
                                      <p:to>
                                        <p:strVal val="visible"/>
                                      </p:to>
                                    </p:set>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499"/>
                                          </p:stCondLst>
                                        </p:cTn>
                                        <p:tgtEl>
                                          <p:spTgt spid="2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499"/>
                                          </p:stCondLst>
                                        </p:cTn>
                                        <p:tgtEl>
                                          <p:spTgt spid="52"/>
                                        </p:tgtEl>
                                        <p:attrNameLst>
                                          <p:attrName>style.visibility</p:attrName>
                                        </p:attrNameLst>
                                      </p:cBhvr>
                                      <p:to>
                                        <p:strVal val="visible"/>
                                      </p:to>
                                    </p:set>
                                  </p:childTnLst>
                                </p:cTn>
                              </p:par>
                            </p:childTnLst>
                          </p:cTn>
                        </p:par>
                        <p:par>
                          <p:cTn id="94" fill="hold">
                            <p:stCondLst>
                              <p:cond delay="500"/>
                            </p:stCondLst>
                            <p:childTnLst>
                              <p:par>
                                <p:cTn id="95" presetID="1" presetClass="entr" presetSubtype="0" fill="hold" nodeType="afterEffect">
                                  <p:stCondLst>
                                    <p:cond delay="0"/>
                                  </p:stCondLst>
                                  <p:childTnLst>
                                    <p:set>
                                      <p:cBhvr>
                                        <p:cTn id="96" dur="1" fill="hold">
                                          <p:stCondLst>
                                            <p:cond delay="499"/>
                                          </p:stCondLst>
                                        </p:cTn>
                                        <p:tgtEl>
                                          <p:spTgt spid="6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499"/>
                                          </p:stCondLst>
                                        </p:cTn>
                                        <p:tgtEl>
                                          <p:spTgt spid="34"/>
                                        </p:tgtEl>
                                        <p:attrNameLst>
                                          <p:attrName>style.visibility</p:attrName>
                                        </p:attrNameLst>
                                      </p:cBhvr>
                                      <p:to>
                                        <p:strVal val="visible"/>
                                      </p:to>
                                    </p:se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499"/>
                                          </p:stCondLst>
                                        </p:cTn>
                                        <p:tgtEl>
                                          <p:spTgt spid="2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499"/>
                                          </p:stCondLst>
                                        </p:cTn>
                                        <p:tgtEl>
                                          <p:spTgt spid="5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499"/>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utoUpdateAnimBg="0"/>
      <p:bldP spid="10" grpId="0" autoUpdateAnimBg="0"/>
      <p:bldP spid="24" grpId="0" autoUpdateAnimBg="0"/>
      <p:bldP spid="25" grpId="0" autoUpdateAnimBg="0"/>
      <p:bldP spid="26" grpId="0" autoUpdateAnimBg="0"/>
      <p:bldP spid="27" grpId="0" autoUpdateAnimBg="0"/>
      <p:bldP spid="75" grpId="0" autoUpdateAnimBg="0"/>
      <p:bldP spid="7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BDDE6-30C1-DD44-D080-63045106DC63}"/>
              </a:ext>
            </a:extLst>
          </p:cNvPr>
          <p:cNvSpPr>
            <a:spLocks noGrp="1"/>
          </p:cNvSpPr>
          <p:nvPr>
            <p:ph type="title"/>
          </p:nvPr>
        </p:nvSpPr>
        <p:spPr/>
        <p:txBody>
          <a:bodyPr/>
          <a:lstStyle/>
          <a:p>
            <a:r>
              <a:rPr lang="en-IN" dirty="0"/>
              <a:t>Ig</a:t>
            </a:r>
            <a:r>
              <a:rPr lang="el-GR" dirty="0"/>
              <a:t>α</a:t>
            </a:r>
            <a:r>
              <a:rPr lang="en-IN" dirty="0"/>
              <a:t> and Ig</a:t>
            </a:r>
            <a:r>
              <a:rPr lang="el-GR" dirty="0"/>
              <a:t>β</a:t>
            </a:r>
            <a:r>
              <a:rPr lang="en-IN" dirty="0"/>
              <a:t> in B cell </a:t>
            </a:r>
            <a:br>
              <a:rPr lang="en-IN" dirty="0"/>
            </a:br>
            <a:endParaRPr lang="en-US" dirty="0"/>
          </a:p>
        </p:txBody>
      </p:sp>
      <p:sp>
        <p:nvSpPr>
          <p:cNvPr id="3" name="Content Placeholder 2">
            <a:extLst>
              <a:ext uri="{FF2B5EF4-FFF2-40B4-BE49-F238E27FC236}">
                <a16:creationId xmlns:a16="http://schemas.microsoft.com/office/drawing/2014/main" id="{CF13DA05-3375-F5E0-F48B-4FD97CA01B27}"/>
              </a:ext>
            </a:extLst>
          </p:cNvPr>
          <p:cNvSpPr>
            <a:spLocks noGrp="1"/>
          </p:cNvSpPr>
          <p:nvPr>
            <p:ph idx="1"/>
          </p:nvPr>
        </p:nvSpPr>
        <p:spPr>
          <a:xfrm>
            <a:off x="1484310" y="2286001"/>
            <a:ext cx="10018713" cy="3695700"/>
          </a:xfrm>
        </p:spPr>
        <p:txBody>
          <a:bodyPr>
            <a:normAutofit fontScale="92500" lnSpcReduction="10000"/>
          </a:bodyPr>
          <a:lstStyle/>
          <a:p>
            <a:r>
              <a:rPr lang="en-US" dirty="0"/>
              <a:t>For signal initiation, the BCR complex requires Ig</a:t>
            </a:r>
            <a:r>
              <a:rPr lang="el-GR" dirty="0"/>
              <a:t> α </a:t>
            </a:r>
            <a:r>
              <a:rPr lang="en-US" dirty="0"/>
              <a:t>also naming CD79a (or MB-1 membrane glycoprotein) and Ig</a:t>
            </a:r>
            <a:r>
              <a:rPr lang="el-GR" dirty="0"/>
              <a:t> β</a:t>
            </a:r>
            <a:r>
              <a:rPr lang="en-US" dirty="0"/>
              <a:t> also naming CD79b (or B-cell-specific glycoprotein B29 )</a:t>
            </a:r>
          </a:p>
          <a:p>
            <a:r>
              <a:rPr lang="en-US" dirty="0"/>
              <a:t>The Ig</a:t>
            </a:r>
            <a:r>
              <a:rPr lang="el-GR" dirty="0"/>
              <a:t> α </a:t>
            </a:r>
            <a:r>
              <a:rPr lang="en-US" dirty="0"/>
              <a:t>/Ig</a:t>
            </a:r>
            <a:r>
              <a:rPr lang="el-GR" dirty="0"/>
              <a:t> β</a:t>
            </a:r>
            <a:r>
              <a:rPr lang="en-US" dirty="0"/>
              <a:t> heterodimer contains a conserved aa sequence called immunoreceptor tyrosine-based activation motif (ITAM), in which any two aa separate a tyrosine from a leucine or isoleucine</a:t>
            </a:r>
            <a:r>
              <a:rPr lang="en-IN" dirty="0"/>
              <a:t>giving the signature </a:t>
            </a:r>
            <a:r>
              <a:rPr lang="en-IN" dirty="0" err="1"/>
              <a:t>YxxL</a:t>
            </a:r>
            <a:r>
              <a:rPr lang="en-IN" dirty="0"/>
              <a:t>/I</a:t>
            </a:r>
          </a:p>
          <a:p>
            <a:r>
              <a:rPr lang="en-IN" dirty="0"/>
              <a:t>Two of this signature are repeated in the Ig</a:t>
            </a:r>
            <a:r>
              <a:rPr lang="el-GR" dirty="0"/>
              <a:t> α </a:t>
            </a:r>
            <a:r>
              <a:rPr lang="en-IN" dirty="0"/>
              <a:t>/Ig</a:t>
            </a:r>
            <a:r>
              <a:rPr lang="el-GR" dirty="0"/>
              <a:t> β</a:t>
            </a:r>
            <a:r>
              <a:rPr lang="en-IN" dirty="0"/>
              <a:t> cytoplasmic domain separated by between 6 and 8 aa, giving the signature D/E(X)7-D/E(X)2Y(X)2L/I(X)6–8Y(X)2L/I</a:t>
            </a:r>
          </a:p>
          <a:p>
            <a:r>
              <a:rPr lang="en-IN" dirty="0"/>
              <a:t>Here X represents any aa, D represents aspartic acid, E represents glutamic acid, Y represent tyrosine residues, L and I represent leucine and isoleucine residues</a:t>
            </a:r>
          </a:p>
          <a:p>
            <a:endParaRPr lang="en-IN" dirty="0"/>
          </a:p>
          <a:p>
            <a:endParaRPr lang="en-IN" dirty="0"/>
          </a:p>
        </p:txBody>
      </p:sp>
    </p:spTree>
    <p:extLst>
      <p:ext uri="{BB962C8B-B14F-4D97-AF65-F5344CB8AC3E}">
        <p14:creationId xmlns:p14="http://schemas.microsoft.com/office/powerpoint/2010/main" val="234607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2C3E5-7B3D-5EB9-85E0-469130991382}"/>
              </a:ext>
            </a:extLst>
          </p:cNvPr>
          <p:cNvSpPr>
            <a:spLocks noGrp="1"/>
          </p:cNvSpPr>
          <p:nvPr>
            <p:ph idx="1"/>
          </p:nvPr>
        </p:nvSpPr>
        <p:spPr>
          <a:xfrm>
            <a:off x="1484310" y="1333501"/>
            <a:ext cx="10018713" cy="4457700"/>
          </a:xfrm>
        </p:spPr>
        <p:txBody>
          <a:bodyPr>
            <a:normAutofit/>
          </a:bodyPr>
          <a:lstStyle/>
          <a:p>
            <a:r>
              <a:rPr lang="en-IN" dirty="0"/>
              <a:t>After BCR stimulation, the tyrosine residues of the ITAM become phosphorylated, which results in recruitment and activation of protein tyrosine kinases (PTKs) like Lyn, </a:t>
            </a:r>
            <a:r>
              <a:rPr lang="en-IN" dirty="0" err="1"/>
              <a:t>Syk</a:t>
            </a:r>
            <a:r>
              <a:rPr lang="en-IN" dirty="0"/>
              <a:t>, </a:t>
            </a:r>
            <a:r>
              <a:rPr lang="en-IN" dirty="0" err="1"/>
              <a:t>Btk</a:t>
            </a:r>
            <a:r>
              <a:rPr lang="en-IN" dirty="0"/>
              <a:t>. The cooperative action of these PTKs lead to activation of a plethora of </a:t>
            </a:r>
            <a:r>
              <a:rPr lang="en-IN" dirty="0" err="1"/>
              <a:t>signaling</a:t>
            </a:r>
            <a:r>
              <a:rPr lang="en-IN" dirty="0"/>
              <a:t> pathways such as phospholipase C</a:t>
            </a:r>
            <a:r>
              <a:rPr lang="el-GR" dirty="0"/>
              <a:t>γ</a:t>
            </a:r>
            <a:r>
              <a:rPr lang="en-IN" dirty="0"/>
              <a:t>2 (PLC</a:t>
            </a:r>
            <a:r>
              <a:rPr lang="el-GR" dirty="0"/>
              <a:t> γ </a:t>
            </a:r>
            <a:r>
              <a:rPr lang="en-IN" dirty="0"/>
              <a:t>2) or phosphoinositide 3-kinase (PI3K)</a:t>
            </a:r>
          </a:p>
          <a:p>
            <a:r>
              <a:rPr lang="en-US" dirty="0"/>
              <a:t>the Ig</a:t>
            </a:r>
            <a:r>
              <a:rPr lang="el-GR" dirty="0"/>
              <a:t>α </a:t>
            </a:r>
            <a:r>
              <a:rPr lang="en-US" dirty="0"/>
              <a:t>ITAM </a:t>
            </a:r>
            <a:r>
              <a:rPr lang="en-US" dirty="0" err="1"/>
              <a:t>tyrosines</a:t>
            </a:r>
            <a:r>
              <a:rPr lang="en-US" dirty="0"/>
              <a:t> and Y204 non-ITAM tyrosine are required for efficient pre-B cell differentiation. Ig</a:t>
            </a:r>
            <a:r>
              <a:rPr lang="el-GR" dirty="0"/>
              <a:t>α </a:t>
            </a:r>
            <a:r>
              <a:rPr lang="en-US" dirty="0"/>
              <a:t>is differentially N-glycosylated in IgM- and </a:t>
            </a:r>
            <a:r>
              <a:rPr lang="en-US" dirty="0" err="1"/>
              <a:t>IgD</a:t>
            </a:r>
            <a:r>
              <a:rPr lang="en-US" dirty="0"/>
              <a:t>- expressing cells, whereas membrane-proximal extracellular part of </a:t>
            </a:r>
            <a:r>
              <a:rPr lang="el-GR" dirty="0"/>
              <a:t>μ</a:t>
            </a:r>
            <a:r>
              <a:rPr lang="en-US" dirty="0"/>
              <a:t>HC and </a:t>
            </a:r>
            <a:r>
              <a:rPr lang="el-GR" dirty="0"/>
              <a:t>δ</a:t>
            </a:r>
            <a:r>
              <a:rPr lang="en-US" dirty="0"/>
              <a:t>HC determine the unique glycosylation pattern of the associated Ig</a:t>
            </a:r>
            <a:r>
              <a:rPr lang="el-GR" dirty="0"/>
              <a:t>α </a:t>
            </a:r>
            <a:r>
              <a:rPr lang="en-US" dirty="0"/>
              <a:t>molecule</a:t>
            </a:r>
          </a:p>
        </p:txBody>
      </p:sp>
    </p:spTree>
    <p:extLst>
      <p:ext uri="{BB962C8B-B14F-4D97-AF65-F5344CB8AC3E}">
        <p14:creationId xmlns:p14="http://schemas.microsoft.com/office/powerpoint/2010/main" val="1649846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0844-764B-A659-8EDD-BA0069005A1E}"/>
              </a:ext>
            </a:extLst>
          </p:cNvPr>
          <p:cNvSpPr>
            <a:spLocks noGrp="1"/>
          </p:cNvSpPr>
          <p:nvPr>
            <p:ph type="title"/>
          </p:nvPr>
        </p:nvSpPr>
        <p:spPr/>
        <p:txBody>
          <a:bodyPr/>
          <a:lstStyle/>
          <a:p>
            <a:r>
              <a:rPr lang="en-IN" dirty="0"/>
              <a:t>Signal transduction from B-cell receptors</a:t>
            </a:r>
            <a:endParaRPr lang="en-US" dirty="0"/>
          </a:p>
        </p:txBody>
      </p:sp>
      <p:sp>
        <p:nvSpPr>
          <p:cNvPr id="3" name="Content Placeholder 2">
            <a:extLst>
              <a:ext uri="{FF2B5EF4-FFF2-40B4-BE49-F238E27FC236}">
                <a16:creationId xmlns:a16="http://schemas.microsoft.com/office/drawing/2014/main" id="{B7857ABF-6928-15D4-DADD-5FB2EA4C44A9}"/>
              </a:ext>
            </a:extLst>
          </p:cNvPr>
          <p:cNvSpPr>
            <a:spLocks noGrp="1"/>
          </p:cNvSpPr>
          <p:nvPr>
            <p:ph idx="1"/>
          </p:nvPr>
        </p:nvSpPr>
        <p:spPr/>
        <p:txBody>
          <a:bodyPr>
            <a:normAutofit fontScale="92500" lnSpcReduction="20000"/>
          </a:bodyPr>
          <a:lstStyle/>
          <a:p>
            <a:r>
              <a:rPr lang="en-IN" dirty="0"/>
              <a:t>The resting pre-BCRs or BCRs transduce signals through a well-organized </a:t>
            </a:r>
            <a:r>
              <a:rPr lang="en-IN" dirty="0" err="1"/>
              <a:t>signaling</a:t>
            </a:r>
            <a:r>
              <a:rPr lang="en-IN" dirty="0"/>
              <a:t> complex consisting of several molecules</a:t>
            </a:r>
          </a:p>
          <a:p>
            <a:r>
              <a:rPr lang="en-IN" dirty="0"/>
              <a:t>B cells generate antigen-specific effector cells, recognize antigen and give response by engaging cell surface immunoreceptors</a:t>
            </a:r>
          </a:p>
          <a:p>
            <a:r>
              <a:rPr lang="en-IN" dirty="0"/>
              <a:t>BCRs can give either antigen-induced responses or ligand-independent (autonomous) responses and thereby influence fate decisions of B cells leading to </a:t>
            </a:r>
          </a:p>
          <a:p>
            <a:pPr lvl="1"/>
            <a:r>
              <a:rPr lang="en-IN" sz="2400" dirty="0"/>
              <a:t>cell proliferation, differentiation, apoptosis and </a:t>
            </a:r>
            <a:r>
              <a:rPr lang="en-US" sz="2400" dirty="0"/>
              <a:t>anergy </a:t>
            </a:r>
          </a:p>
          <a:p>
            <a:r>
              <a:rPr lang="en-IN" sz="2400" dirty="0"/>
              <a:t>BCRs also process antigen by internalization leading to the presentation of antigen derived peptides to T-helper cells</a:t>
            </a:r>
            <a:endParaRPr lang="en-US" sz="2400" dirty="0"/>
          </a:p>
        </p:txBody>
      </p:sp>
    </p:spTree>
    <p:extLst>
      <p:ext uri="{BB962C8B-B14F-4D97-AF65-F5344CB8AC3E}">
        <p14:creationId xmlns:p14="http://schemas.microsoft.com/office/powerpoint/2010/main" val="329273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F5BE-4448-E8DE-1CDE-8E4C45B860B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7E8B72A-EB44-19BB-A76E-BEDB41F346C7}"/>
              </a:ext>
            </a:extLst>
          </p:cNvPr>
          <p:cNvSpPr>
            <a:spLocks noGrp="1"/>
          </p:cNvSpPr>
          <p:nvPr>
            <p:ph idx="1"/>
          </p:nvPr>
        </p:nvSpPr>
        <p:spPr/>
        <p:txBody>
          <a:bodyPr/>
          <a:lstStyle/>
          <a:p>
            <a:endParaRPr lang="en-US"/>
          </a:p>
        </p:txBody>
      </p:sp>
      <p:sp>
        <p:nvSpPr>
          <p:cNvPr id="4" name="Text Box 4">
            <a:extLst>
              <a:ext uri="{FF2B5EF4-FFF2-40B4-BE49-F238E27FC236}">
                <a16:creationId xmlns:a16="http://schemas.microsoft.com/office/drawing/2014/main" id="{C811C57C-135D-E3E0-FBD7-8752B7902673}"/>
              </a:ext>
            </a:extLst>
          </p:cNvPr>
          <p:cNvSpPr txBox="1">
            <a:spLocks noChangeArrowheads="1"/>
          </p:cNvSpPr>
          <p:nvPr/>
        </p:nvSpPr>
        <p:spPr bwMode="gray">
          <a:xfrm>
            <a:off x="3083204" y="816769"/>
            <a:ext cx="6922532" cy="50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800" b="1"/>
              <a:t>Transduction of signals by the B cell receptor</a:t>
            </a:r>
          </a:p>
        </p:txBody>
      </p:sp>
      <p:grpSp>
        <p:nvGrpSpPr>
          <p:cNvPr id="5" name="Group 89">
            <a:extLst>
              <a:ext uri="{FF2B5EF4-FFF2-40B4-BE49-F238E27FC236}">
                <a16:creationId xmlns:a16="http://schemas.microsoft.com/office/drawing/2014/main" id="{5425525D-E1F1-93BD-D09E-649AADB7A657}"/>
              </a:ext>
            </a:extLst>
          </p:cNvPr>
          <p:cNvGrpSpPr>
            <a:grpSpLocks/>
          </p:cNvGrpSpPr>
          <p:nvPr/>
        </p:nvGrpSpPr>
        <p:grpSpPr bwMode="auto">
          <a:xfrm>
            <a:off x="2279652" y="3871119"/>
            <a:ext cx="1563688" cy="2603500"/>
            <a:chOff x="433" y="1593"/>
            <a:chExt cx="985" cy="1640"/>
          </a:xfrm>
        </p:grpSpPr>
        <p:grpSp>
          <p:nvGrpSpPr>
            <p:cNvPr id="6" name="Group 88">
              <a:extLst>
                <a:ext uri="{FF2B5EF4-FFF2-40B4-BE49-F238E27FC236}">
                  <a16:creationId xmlns:a16="http://schemas.microsoft.com/office/drawing/2014/main" id="{0BEAC836-BA5D-D7F1-0E25-468951D3F6DE}"/>
                </a:ext>
              </a:extLst>
            </p:cNvPr>
            <p:cNvGrpSpPr>
              <a:grpSpLocks/>
            </p:cNvGrpSpPr>
            <p:nvPr/>
          </p:nvGrpSpPr>
          <p:grpSpPr bwMode="auto">
            <a:xfrm>
              <a:off x="630" y="1593"/>
              <a:ext cx="592" cy="1116"/>
              <a:chOff x="636" y="1593"/>
              <a:chExt cx="592" cy="1116"/>
            </a:xfrm>
          </p:grpSpPr>
          <p:sp>
            <p:nvSpPr>
              <p:cNvPr id="8" name="Rectangle 11">
                <a:extLst>
                  <a:ext uri="{FF2B5EF4-FFF2-40B4-BE49-F238E27FC236}">
                    <a16:creationId xmlns:a16="http://schemas.microsoft.com/office/drawing/2014/main" id="{A7DEF509-4B1B-B5C7-7DD7-CB42131464C5}"/>
                  </a:ext>
                </a:extLst>
              </p:cNvPr>
              <p:cNvSpPr>
                <a:spLocks noChangeArrowheads="1"/>
              </p:cNvSpPr>
              <p:nvPr/>
            </p:nvSpPr>
            <p:spPr bwMode="gray">
              <a:xfrm flipH="1">
                <a:off x="749" y="2246"/>
                <a:ext cx="23" cy="220"/>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9" name="Rectangle 12">
                <a:extLst>
                  <a:ext uri="{FF2B5EF4-FFF2-40B4-BE49-F238E27FC236}">
                    <a16:creationId xmlns:a16="http://schemas.microsoft.com/office/drawing/2014/main" id="{F1628756-874D-3E74-8E4E-B004BC34E3CB}"/>
                  </a:ext>
                </a:extLst>
              </p:cNvPr>
              <p:cNvSpPr>
                <a:spLocks noChangeArrowheads="1"/>
              </p:cNvSpPr>
              <p:nvPr/>
            </p:nvSpPr>
            <p:spPr bwMode="gray">
              <a:xfrm flipH="1">
                <a:off x="748" y="2489"/>
                <a:ext cx="68" cy="220"/>
              </a:xfrm>
              <a:prstGeom prst="rect">
                <a:avLst/>
              </a:prstGeom>
              <a:solidFill>
                <a:srgbClr val="CC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10" name="Rectangle 13">
                <a:extLst>
                  <a:ext uri="{FF2B5EF4-FFF2-40B4-BE49-F238E27FC236}">
                    <a16:creationId xmlns:a16="http://schemas.microsoft.com/office/drawing/2014/main" id="{6F885CA5-57B1-0373-BE78-54B5F4CB647A}"/>
                  </a:ext>
                </a:extLst>
              </p:cNvPr>
              <p:cNvSpPr>
                <a:spLocks noChangeArrowheads="1"/>
              </p:cNvSpPr>
              <p:nvPr/>
            </p:nvSpPr>
            <p:spPr bwMode="gray">
              <a:xfrm flipH="1">
                <a:off x="1042" y="2489"/>
                <a:ext cx="68" cy="220"/>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11" name="Rectangle 14">
                <a:extLst>
                  <a:ext uri="{FF2B5EF4-FFF2-40B4-BE49-F238E27FC236}">
                    <a16:creationId xmlns:a16="http://schemas.microsoft.com/office/drawing/2014/main" id="{3761E9FC-D86F-B215-DADE-C2E5312E9C4C}"/>
                  </a:ext>
                </a:extLst>
              </p:cNvPr>
              <p:cNvSpPr>
                <a:spLocks noChangeArrowheads="1"/>
              </p:cNvSpPr>
              <p:nvPr/>
            </p:nvSpPr>
            <p:spPr bwMode="gray">
              <a:xfrm flipH="1">
                <a:off x="671" y="1922"/>
                <a:ext cx="23" cy="220"/>
              </a:xfrm>
              <a:prstGeom prst="rect">
                <a:avLst/>
              </a:prstGeom>
              <a:solidFill>
                <a:srgbClr val="CC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12" name="Rectangle 15">
                <a:extLst>
                  <a:ext uri="{FF2B5EF4-FFF2-40B4-BE49-F238E27FC236}">
                    <a16:creationId xmlns:a16="http://schemas.microsoft.com/office/drawing/2014/main" id="{2DACED33-5B45-4E83-A22D-9C90466F0FBB}"/>
                  </a:ext>
                </a:extLst>
              </p:cNvPr>
              <p:cNvSpPr>
                <a:spLocks noChangeArrowheads="1"/>
              </p:cNvSpPr>
              <p:nvPr/>
            </p:nvSpPr>
            <p:spPr bwMode="gray">
              <a:xfrm flipH="1">
                <a:off x="965" y="1923"/>
                <a:ext cx="23" cy="220"/>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13" name="Text Box 66">
                <a:extLst>
                  <a:ext uri="{FF2B5EF4-FFF2-40B4-BE49-F238E27FC236}">
                    <a16:creationId xmlns:a16="http://schemas.microsoft.com/office/drawing/2014/main" id="{642A3CB4-12BF-1AE6-02DE-A4595650BBF1}"/>
                  </a:ext>
                </a:extLst>
              </p:cNvPr>
              <p:cNvSpPr txBox="1">
                <a:spLocks noChangeArrowheads="1"/>
              </p:cNvSpPr>
              <p:nvPr/>
            </p:nvSpPr>
            <p:spPr bwMode="auto">
              <a:xfrm>
                <a:off x="924" y="1593"/>
                <a:ext cx="3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t>Ig</a:t>
                </a:r>
                <a:r>
                  <a:rPr lang="en-GB" altLang="en-US" sz="1600">
                    <a:latin typeface="Symbol" panose="05050102010706020507" pitchFamily="18" charset="2"/>
                  </a:rPr>
                  <a:t>a</a:t>
                </a:r>
              </a:p>
            </p:txBody>
          </p:sp>
          <p:sp>
            <p:nvSpPr>
              <p:cNvPr id="14" name="Text Box 67">
                <a:extLst>
                  <a:ext uri="{FF2B5EF4-FFF2-40B4-BE49-F238E27FC236}">
                    <a16:creationId xmlns:a16="http://schemas.microsoft.com/office/drawing/2014/main" id="{5B94D83A-DFB7-49E8-370E-38CCB12E29E5}"/>
                  </a:ext>
                </a:extLst>
              </p:cNvPr>
              <p:cNvSpPr txBox="1">
                <a:spLocks noChangeArrowheads="1"/>
              </p:cNvSpPr>
              <p:nvPr/>
            </p:nvSpPr>
            <p:spPr bwMode="auto">
              <a:xfrm>
                <a:off x="636" y="1593"/>
                <a:ext cx="2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t>Ig</a:t>
                </a:r>
                <a:r>
                  <a:rPr lang="en-GB" altLang="en-US" sz="1600">
                    <a:latin typeface="Symbol" panose="05050102010706020507" pitchFamily="18" charset="2"/>
                  </a:rPr>
                  <a:t>b</a:t>
                </a:r>
              </a:p>
            </p:txBody>
          </p:sp>
        </p:grpSp>
        <p:sp>
          <p:nvSpPr>
            <p:cNvPr id="7" name="Text Box 68">
              <a:extLst>
                <a:ext uri="{FF2B5EF4-FFF2-40B4-BE49-F238E27FC236}">
                  <a16:creationId xmlns:a16="http://schemas.microsoft.com/office/drawing/2014/main" id="{56606821-E601-B78C-4CC1-5CC5E7685BAA}"/>
                </a:ext>
              </a:extLst>
            </p:cNvPr>
            <p:cNvSpPr txBox="1">
              <a:spLocks noChangeArrowheads="1"/>
            </p:cNvSpPr>
            <p:nvPr/>
          </p:nvSpPr>
          <p:spPr bwMode="auto">
            <a:xfrm>
              <a:off x="433" y="2903"/>
              <a:ext cx="98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400"/>
                <a:t>Intracytoplasmic</a:t>
              </a:r>
              <a:br>
                <a:rPr lang="en-GB" altLang="en-US" sz="1400"/>
              </a:br>
              <a:r>
                <a:rPr lang="en-GB" altLang="en-US" sz="1400"/>
                <a:t>signalling domains</a:t>
              </a:r>
            </a:p>
          </p:txBody>
        </p:sp>
      </p:grpSp>
      <p:grpSp>
        <p:nvGrpSpPr>
          <p:cNvPr id="15" name="Group 75">
            <a:extLst>
              <a:ext uri="{FF2B5EF4-FFF2-40B4-BE49-F238E27FC236}">
                <a16:creationId xmlns:a16="http://schemas.microsoft.com/office/drawing/2014/main" id="{A08E7625-EC4A-517D-02B9-E48BC5D78E35}"/>
              </a:ext>
            </a:extLst>
          </p:cNvPr>
          <p:cNvGrpSpPr>
            <a:grpSpLocks/>
          </p:cNvGrpSpPr>
          <p:nvPr/>
        </p:nvGrpSpPr>
        <p:grpSpPr bwMode="auto">
          <a:xfrm>
            <a:off x="2327277" y="1931194"/>
            <a:ext cx="2884487" cy="3472929"/>
            <a:chOff x="463" y="382"/>
            <a:chExt cx="2451" cy="2951"/>
          </a:xfrm>
        </p:grpSpPr>
        <p:sp>
          <p:nvSpPr>
            <p:cNvPr id="16" name="Rectangle 27">
              <a:extLst>
                <a:ext uri="{FF2B5EF4-FFF2-40B4-BE49-F238E27FC236}">
                  <a16:creationId xmlns:a16="http://schemas.microsoft.com/office/drawing/2014/main" id="{E2E39CFD-08C8-4D0E-3F06-38224F928AC2}"/>
                </a:ext>
              </a:extLst>
            </p:cNvPr>
            <p:cNvSpPr>
              <a:spLocks noChangeAspect="1" noChangeArrowheads="1"/>
            </p:cNvSpPr>
            <p:nvPr/>
          </p:nvSpPr>
          <p:spPr bwMode="gray">
            <a:xfrm>
              <a:off x="1824" y="1731"/>
              <a:ext cx="31" cy="29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17" name="Rectangle 21">
              <a:extLst>
                <a:ext uri="{FF2B5EF4-FFF2-40B4-BE49-F238E27FC236}">
                  <a16:creationId xmlns:a16="http://schemas.microsoft.com/office/drawing/2014/main" id="{4B181E05-60F1-BCCA-0B22-FCFEAC88E8EC}"/>
                </a:ext>
              </a:extLst>
            </p:cNvPr>
            <p:cNvSpPr>
              <a:spLocks noChangeArrowheads="1"/>
            </p:cNvSpPr>
            <p:nvPr/>
          </p:nvSpPr>
          <p:spPr bwMode="gray">
            <a:xfrm flipH="1">
              <a:off x="1637" y="3036"/>
              <a:ext cx="101" cy="297"/>
            </a:xfrm>
            <a:prstGeom prst="rect">
              <a:avLst/>
            </a:prstGeom>
            <a:solidFill>
              <a:schemeClr val="hlink"/>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18" name="Rectangle 22">
              <a:extLst>
                <a:ext uri="{FF2B5EF4-FFF2-40B4-BE49-F238E27FC236}">
                  <a16:creationId xmlns:a16="http://schemas.microsoft.com/office/drawing/2014/main" id="{8583D02C-A032-A467-599B-E9B4D6A90D54}"/>
                </a:ext>
              </a:extLst>
            </p:cNvPr>
            <p:cNvSpPr>
              <a:spLocks noChangeArrowheads="1"/>
            </p:cNvSpPr>
            <p:nvPr/>
          </p:nvSpPr>
          <p:spPr bwMode="gray">
            <a:xfrm flipH="1">
              <a:off x="2073" y="3033"/>
              <a:ext cx="99" cy="297"/>
            </a:xfrm>
            <a:prstGeom prst="rect">
              <a:avLst/>
            </a:prstGeom>
            <a:solidFill>
              <a:schemeClr val="hlink"/>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19" name="Rectangle 31">
              <a:extLst>
                <a:ext uri="{FF2B5EF4-FFF2-40B4-BE49-F238E27FC236}">
                  <a16:creationId xmlns:a16="http://schemas.microsoft.com/office/drawing/2014/main" id="{159F7740-10FD-30A3-6281-43D6A03393C2}"/>
                </a:ext>
              </a:extLst>
            </p:cNvPr>
            <p:cNvSpPr>
              <a:spLocks noChangeAspect="1" noChangeArrowheads="1"/>
            </p:cNvSpPr>
            <p:nvPr/>
          </p:nvSpPr>
          <p:spPr bwMode="gray">
            <a:xfrm rot="19083766" flipH="1">
              <a:off x="1519" y="1360"/>
              <a:ext cx="31" cy="297"/>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20" name="Rectangle 32">
              <a:extLst>
                <a:ext uri="{FF2B5EF4-FFF2-40B4-BE49-F238E27FC236}">
                  <a16:creationId xmlns:a16="http://schemas.microsoft.com/office/drawing/2014/main" id="{0F621D90-E173-5CB7-FF41-529AD58A28FE}"/>
                </a:ext>
              </a:extLst>
            </p:cNvPr>
            <p:cNvSpPr>
              <a:spLocks noChangeAspect="1" noChangeArrowheads="1"/>
            </p:cNvSpPr>
            <p:nvPr/>
          </p:nvSpPr>
          <p:spPr bwMode="gray">
            <a:xfrm rot="2516234">
              <a:off x="2270" y="1355"/>
              <a:ext cx="31" cy="297"/>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21" name="Rectangle 33">
              <a:extLst>
                <a:ext uri="{FF2B5EF4-FFF2-40B4-BE49-F238E27FC236}">
                  <a16:creationId xmlns:a16="http://schemas.microsoft.com/office/drawing/2014/main" id="{9D1DBBBA-9694-D321-9E80-5C8B9E173BE7}"/>
                </a:ext>
              </a:extLst>
            </p:cNvPr>
            <p:cNvSpPr>
              <a:spLocks noChangeAspect="1" noChangeArrowheads="1"/>
            </p:cNvSpPr>
            <p:nvPr/>
          </p:nvSpPr>
          <p:spPr bwMode="gray">
            <a:xfrm>
              <a:off x="1554" y="2254"/>
              <a:ext cx="291" cy="297"/>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22" name="Rectangle 34">
              <a:extLst>
                <a:ext uri="{FF2B5EF4-FFF2-40B4-BE49-F238E27FC236}">
                  <a16:creationId xmlns:a16="http://schemas.microsoft.com/office/drawing/2014/main" id="{829E6A64-82C0-8E95-152A-54793ABC6EFD}"/>
                </a:ext>
              </a:extLst>
            </p:cNvPr>
            <p:cNvSpPr>
              <a:spLocks noChangeAspect="1" noChangeArrowheads="1"/>
            </p:cNvSpPr>
            <p:nvPr/>
          </p:nvSpPr>
          <p:spPr bwMode="gray">
            <a:xfrm rot="2516234">
              <a:off x="2722" y="851"/>
              <a:ext cx="31" cy="297"/>
            </a:xfrm>
            <a:prstGeom prst="rect">
              <a:avLst/>
            </a:prstGeom>
            <a:solidFill>
              <a:schemeClr val="bg2"/>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23" name="Rectangle 35">
              <a:extLst>
                <a:ext uri="{FF2B5EF4-FFF2-40B4-BE49-F238E27FC236}">
                  <a16:creationId xmlns:a16="http://schemas.microsoft.com/office/drawing/2014/main" id="{83E6E4E5-9680-1BE1-E7C0-9E3AC40A419A}"/>
                </a:ext>
              </a:extLst>
            </p:cNvPr>
            <p:cNvSpPr>
              <a:spLocks noChangeAspect="1" noChangeArrowheads="1"/>
            </p:cNvSpPr>
            <p:nvPr/>
          </p:nvSpPr>
          <p:spPr bwMode="gray">
            <a:xfrm rot="19083766" flipH="1">
              <a:off x="1055" y="851"/>
              <a:ext cx="31" cy="297"/>
            </a:xfrm>
            <a:prstGeom prst="rect">
              <a:avLst/>
            </a:prstGeom>
            <a:solidFill>
              <a:schemeClr val="bg2"/>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24" name="Rectangle 36">
              <a:extLst>
                <a:ext uri="{FF2B5EF4-FFF2-40B4-BE49-F238E27FC236}">
                  <a16:creationId xmlns:a16="http://schemas.microsoft.com/office/drawing/2014/main" id="{9A45B6E5-82DA-02FC-A678-32B1744B4192}"/>
                </a:ext>
              </a:extLst>
            </p:cNvPr>
            <p:cNvSpPr>
              <a:spLocks noChangeAspect="1" noChangeArrowheads="1"/>
            </p:cNvSpPr>
            <p:nvPr/>
          </p:nvSpPr>
          <p:spPr bwMode="gray">
            <a:xfrm>
              <a:off x="1973" y="2252"/>
              <a:ext cx="291" cy="297"/>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25" name="Line 37">
              <a:extLst>
                <a:ext uri="{FF2B5EF4-FFF2-40B4-BE49-F238E27FC236}">
                  <a16:creationId xmlns:a16="http://schemas.microsoft.com/office/drawing/2014/main" id="{5A141D73-28F1-A69B-B822-6AEDB0CF7DB9}"/>
                </a:ext>
              </a:extLst>
            </p:cNvPr>
            <p:cNvSpPr>
              <a:spLocks noChangeShapeType="1"/>
            </p:cNvSpPr>
            <p:nvPr/>
          </p:nvSpPr>
          <p:spPr bwMode="gray">
            <a:xfrm>
              <a:off x="463" y="3218"/>
              <a:ext cx="2338" cy="0"/>
            </a:xfrm>
            <a:prstGeom prst="line">
              <a:avLst/>
            </a:prstGeom>
            <a:noFill/>
            <a:ln w="1905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26" name="Rectangle 40">
              <a:extLst>
                <a:ext uri="{FF2B5EF4-FFF2-40B4-BE49-F238E27FC236}">
                  <a16:creationId xmlns:a16="http://schemas.microsoft.com/office/drawing/2014/main" id="{FDDAFC08-2E6C-E2DB-B68D-5CF3DF1469F7}"/>
                </a:ext>
              </a:extLst>
            </p:cNvPr>
            <p:cNvSpPr>
              <a:spLocks noChangeArrowheads="1"/>
            </p:cNvSpPr>
            <p:nvPr/>
          </p:nvSpPr>
          <p:spPr bwMode="gray">
            <a:xfrm rot="18994616">
              <a:off x="904" y="1250"/>
              <a:ext cx="225" cy="2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27" name="Rectangle 43">
              <a:extLst>
                <a:ext uri="{FF2B5EF4-FFF2-40B4-BE49-F238E27FC236}">
                  <a16:creationId xmlns:a16="http://schemas.microsoft.com/office/drawing/2014/main" id="{4A5BFD6C-48D1-8484-11C8-5403FE67497E}"/>
                </a:ext>
              </a:extLst>
            </p:cNvPr>
            <p:cNvSpPr>
              <a:spLocks noChangeArrowheads="1"/>
            </p:cNvSpPr>
            <p:nvPr/>
          </p:nvSpPr>
          <p:spPr bwMode="gray">
            <a:xfrm rot="2605384" flipH="1">
              <a:off x="2689" y="1250"/>
              <a:ext cx="225" cy="2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28" name="Text Box 69">
              <a:extLst>
                <a:ext uri="{FF2B5EF4-FFF2-40B4-BE49-F238E27FC236}">
                  <a16:creationId xmlns:a16="http://schemas.microsoft.com/office/drawing/2014/main" id="{53143236-279C-0205-7D28-E3D86CE22042}"/>
                </a:ext>
              </a:extLst>
            </p:cNvPr>
            <p:cNvSpPr txBox="1">
              <a:spLocks noChangeArrowheads="1"/>
            </p:cNvSpPr>
            <p:nvPr/>
          </p:nvSpPr>
          <p:spPr bwMode="auto">
            <a:xfrm>
              <a:off x="1083" y="382"/>
              <a:ext cx="1644" cy="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600"/>
                <a:t>Extracellular antigen</a:t>
              </a:r>
            </a:p>
            <a:p>
              <a:pPr algn="ctr"/>
              <a:r>
                <a:rPr lang="en-GB" altLang="en-US" sz="1600"/>
                <a:t>recognition domains</a:t>
              </a:r>
            </a:p>
          </p:txBody>
        </p:sp>
      </p:grpSp>
      <p:grpSp>
        <p:nvGrpSpPr>
          <p:cNvPr id="29" name="Group 99">
            <a:extLst>
              <a:ext uri="{FF2B5EF4-FFF2-40B4-BE49-F238E27FC236}">
                <a16:creationId xmlns:a16="http://schemas.microsoft.com/office/drawing/2014/main" id="{FC0F1406-6C97-7E3D-4548-B96BA1E8CE7B}"/>
              </a:ext>
            </a:extLst>
          </p:cNvPr>
          <p:cNvGrpSpPr>
            <a:grpSpLocks/>
          </p:cNvGrpSpPr>
          <p:nvPr/>
        </p:nvGrpSpPr>
        <p:grpSpPr bwMode="auto">
          <a:xfrm>
            <a:off x="3516314" y="1899444"/>
            <a:ext cx="6257925" cy="3849687"/>
            <a:chOff x="980" y="897"/>
            <a:chExt cx="3942" cy="2425"/>
          </a:xfrm>
        </p:grpSpPr>
        <p:grpSp>
          <p:nvGrpSpPr>
            <p:cNvPr id="30" name="Group 98">
              <a:extLst>
                <a:ext uri="{FF2B5EF4-FFF2-40B4-BE49-F238E27FC236}">
                  <a16:creationId xmlns:a16="http://schemas.microsoft.com/office/drawing/2014/main" id="{636685DC-3AE5-DFB5-F2C2-D8D09B7D0134}"/>
                </a:ext>
              </a:extLst>
            </p:cNvPr>
            <p:cNvGrpSpPr>
              <a:grpSpLocks/>
            </p:cNvGrpSpPr>
            <p:nvPr/>
          </p:nvGrpSpPr>
          <p:grpSpPr bwMode="auto">
            <a:xfrm>
              <a:off x="3351" y="897"/>
              <a:ext cx="1571" cy="691"/>
              <a:chOff x="3351" y="897"/>
              <a:chExt cx="1571" cy="691"/>
            </a:xfrm>
          </p:grpSpPr>
          <p:grpSp>
            <p:nvGrpSpPr>
              <p:cNvPr id="32" name="Group 87">
                <a:extLst>
                  <a:ext uri="{FF2B5EF4-FFF2-40B4-BE49-F238E27FC236}">
                    <a16:creationId xmlns:a16="http://schemas.microsoft.com/office/drawing/2014/main" id="{99F01297-C8D9-F5EC-BDEA-BF3F0408A7D0}"/>
                  </a:ext>
                </a:extLst>
              </p:cNvPr>
              <p:cNvGrpSpPr>
                <a:grpSpLocks/>
              </p:cNvGrpSpPr>
              <p:nvPr/>
            </p:nvGrpSpPr>
            <p:grpSpPr bwMode="auto">
              <a:xfrm>
                <a:off x="3893" y="1368"/>
                <a:ext cx="486" cy="220"/>
                <a:chOff x="4225" y="2041"/>
                <a:chExt cx="486" cy="220"/>
              </a:xfrm>
            </p:grpSpPr>
            <p:sp>
              <p:nvSpPr>
                <p:cNvPr id="34" name="Rectangle 79">
                  <a:extLst>
                    <a:ext uri="{FF2B5EF4-FFF2-40B4-BE49-F238E27FC236}">
                      <a16:creationId xmlns:a16="http://schemas.microsoft.com/office/drawing/2014/main" id="{AD5F1015-21E3-321C-73BD-67816B8778E2}"/>
                    </a:ext>
                  </a:extLst>
                </p:cNvPr>
                <p:cNvSpPr>
                  <a:spLocks noChangeArrowheads="1"/>
                </p:cNvSpPr>
                <p:nvPr/>
              </p:nvSpPr>
              <p:spPr bwMode="gray">
                <a:xfrm flipH="1">
                  <a:off x="4225" y="2041"/>
                  <a:ext cx="92" cy="220"/>
                </a:xfrm>
                <a:prstGeom prst="rect">
                  <a:avLst/>
                </a:prstGeom>
                <a:solidFill>
                  <a:srgbClr val="CC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35" name="Rectangle 80">
                  <a:extLst>
                    <a:ext uri="{FF2B5EF4-FFF2-40B4-BE49-F238E27FC236}">
                      <a16:creationId xmlns:a16="http://schemas.microsoft.com/office/drawing/2014/main" id="{BFCE6F7C-8C95-05B0-557F-1CFA98A48461}"/>
                    </a:ext>
                  </a:extLst>
                </p:cNvPr>
                <p:cNvSpPr>
                  <a:spLocks noChangeArrowheads="1"/>
                </p:cNvSpPr>
                <p:nvPr/>
              </p:nvSpPr>
              <p:spPr bwMode="gray">
                <a:xfrm flipH="1">
                  <a:off x="4619" y="2041"/>
                  <a:ext cx="92" cy="220"/>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grpSp>
          <p:sp>
            <p:nvSpPr>
              <p:cNvPr id="33" name="Rectangle 86">
                <a:extLst>
                  <a:ext uri="{FF2B5EF4-FFF2-40B4-BE49-F238E27FC236}">
                    <a16:creationId xmlns:a16="http://schemas.microsoft.com/office/drawing/2014/main" id="{709C63A0-9BB1-9294-3BBD-A484C6A833B6}"/>
                  </a:ext>
                </a:extLst>
              </p:cNvPr>
              <p:cNvSpPr>
                <a:spLocks noChangeArrowheads="1"/>
              </p:cNvSpPr>
              <p:nvPr/>
            </p:nvSpPr>
            <p:spPr bwMode="auto">
              <a:xfrm>
                <a:off x="3351" y="897"/>
                <a:ext cx="1571" cy="127"/>
              </a:xfrm>
              <a:prstGeom prst="rect">
                <a:avLst/>
              </a:prstGeom>
              <a:solidFill>
                <a:schemeClr val="folHlink"/>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 name="Freeform 91">
              <a:extLst>
                <a:ext uri="{FF2B5EF4-FFF2-40B4-BE49-F238E27FC236}">
                  <a16:creationId xmlns:a16="http://schemas.microsoft.com/office/drawing/2014/main" id="{98C9BC8C-8E62-8CC1-FD03-D4FF4CEEBB22}"/>
                </a:ext>
              </a:extLst>
            </p:cNvPr>
            <p:cNvSpPr>
              <a:spLocks/>
            </p:cNvSpPr>
            <p:nvPr/>
          </p:nvSpPr>
          <p:spPr bwMode="auto">
            <a:xfrm>
              <a:off x="980" y="1369"/>
              <a:ext cx="2760" cy="1953"/>
            </a:xfrm>
            <a:custGeom>
              <a:avLst/>
              <a:gdLst>
                <a:gd name="T0" fmla="*/ 0 w 2760"/>
                <a:gd name="T1" fmla="*/ 1937 h 1953"/>
                <a:gd name="T2" fmla="*/ 598 w 2760"/>
                <a:gd name="T3" fmla="*/ 1945 h 1953"/>
                <a:gd name="T4" fmla="*/ 1130 w 2760"/>
                <a:gd name="T5" fmla="*/ 1893 h 1953"/>
                <a:gd name="T6" fmla="*/ 1399 w 2760"/>
                <a:gd name="T7" fmla="*/ 1586 h 1953"/>
                <a:gd name="T8" fmla="*/ 1586 w 2760"/>
                <a:gd name="T9" fmla="*/ 1002 h 1953"/>
                <a:gd name="T10" fmla="*/ 1810 w 2760"/>
                <a:gd name="T11" fmla="*/ 434 h 1953"/>
                <a:gd name="T12" fmla="*/ 2184 w 2760"/>
                <a:gd name="T13" fmla="*/ 105 h 1953"/>
                <a:gd name="T14" fmla="*/ 2760 w 2760"/>
                <a:gd name="T15" fmla="*/ 0 h 19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0" h="1953">
                  <a:moveTo>
                    <a:pt x="0" y="1937"/>
                  </a:moveTo>
                  <a:cubicBezTo>
                    <a:pt x="205" y="1944"/>
                    <a:pt x="410" y="1952"/>
                    <a:pt x="598" y="1945"/>
                  </a:cubicBezTo>
                  <a:cubicBezTo>
                    <a:pt x="786" y="1938"/>
                    <a:pt x="997" y="1953"/>
                    <a:pt x="1130" y="1893"/>
                  </a:cubicBezTo>
                  <a:cubicBezTo>
                    <a:pt x="1263" y="1833"/>
                    <a:pt x="1323" y="1734"/>
                    <a:pt x="1399" y="1586"/>
                  </a:cubicBezTo>
                  <a:cubicBezTo>
                    <a:pt x="1475" y="1438"/>
                    <a:pt x="1518" y="1194"/>
                    <a:pt x="1586" y="1002"/>
                  </a:cubicBezTo>
                  <a:cubicBezTo>
                    <a:pt x="1654" y="810"/>
                    <a:pt x="1710" y="583"/>
                    <a:pt x="1810" y="434"/>
                  </a:cubicBezTo>
                  <a:cubicBezTo>
                    <a:pt x="1910" y="285"/>
                    <a:pt x="2026" y="177"/>
                    <a:pt x="2184" y="105"/>
                  </a:cubicBezTo>
                  <a:cubicBezTo>
                    <a:pt x="2342" y="33"/>
                    <a:pt x="2551" y="16"/>
                    <a:pt x="2760" y="0"/>
                  </a:cubicBezTo>
                </a:path>
              </a:pathLst>
            </a:custGeom>
            <a:noFill/>
            <a:ln w="38100" cap="flat" cmpd="sng">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 name="Group 97">
            <a:extLst>
              <a:ext uri="{FF2B5EF4-FFF2-40B4-BE49-F238E27FC236}">
                <a16:creationId xmlns:a16="http://schemas.microsoft.com/office/drawing/2014/main" id="{60FBAF15-9437-9A41-A20E-DB70B5638C55}"/>
              </a:ext>
            </a:extLst>
          </p:cNvPr>
          <p:cNvGrpSpPr>
            <a:grpSpLocks/>
          </p:cNvGrpSpPr>
          <p:nvPr/>
        </p:nvGrpSpPr>
        <p:grpSpPr bwMode="auto">
          <a:xfrm>
            <a:off x="6438902" y="2804319"/>
            <a:ext cx="4268787" cy="2833687"/>
            <a:chOff x="2821" y="1467"/>
            <a:chExt cx="2689" cy="1785"/>
          </a:xfrm>
        </p:grpSpPr>
        <p:sp>
          <p:nvSpPr>
            <p:cNvPr id="37" name="Text Box 94">
              <a:extLst>
                <a:ext uri="{FF2B5EF4-FFF2-40B4-BE49-F238E27FC236}">
                  <a16:creationId xmlns:a16="http://schemas.microsoft.com/office/drawing/2014/main" id="{640AA724-88CB-0E1E-ECA2-A876BB1DA8F4}"/>
                </a:ext>
              </a:extLst>
            </p:cNvPr>
            <p:cNvSpPr txBox="1">
              <a:spLocks noChangeArrowheads="1"/>
            </p:cNvSpPr>
            <p:nvPr/>
          </p:nvSpPr>
          <p:spPr bwMode="auto">
            <a:xfrm>
              <a:off x="2821" y="2329"/>
              <a:ext cx="2689"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The cytoplasmic domains of the Ig</a:t>
              </a:r>
              <a:r>
                <a:rPr lang="en-GB" altLang="en-US">
                  <a:latin typeface="Symbol" panose="05050102010706020507" pitchFamily="18" charset="2"/>
                </a:rPr>
                <a:t>a</a:t>
              </a:r>
              <a:r>
                <a:rPr lang="en-GB" altLang="en-US"/>
                <a:t> and Ig</a:t>
              </a:r>
              <a:r>
                <a:rPr lang="en-GB" altLang="en-US">
                  <a:latin typeface="Symbol" panose="05050102010706020507" pitchFamily="18" charset="2"/>
                </a:rPr>
                <a:t>b</a:t>
              </a:r>
              <a:r>
                <a:rPr lang="en-GB" altLang="en-US"/>
                <a:t> contain Immunoreceptor Tyrosine -based Activation Motifs (ITAMS) - 2 tyrosine residues separated by 9-12 amino acids - </a:t>
              </a:r>
              <a:r>
                <a:rPr lang="en-GB" altLang="en-US" b="1"/>
                <a:t>Y</a:t>
              </a:r>
              <a:r>
                <a:rPr lang="en-GB" altLang="en-US"/>
                <a:t>XX[L/V]X</a:t>
              </a:r>
              <a:r>
                <a:rPr lang="en-GB" altLang="en-US" baseline="-25000"/>
                <a:t>6-9</a:t>
              </a:r>
              <a:r>
                <a:rPr lang="en-GB" altLang="en-US" b="1"/>
                <a:t>Y</a:t>
              </a:r>
              <a:r>
                <a:rPr lang="en-GB" altLang="en-US"/>
                <a:t>XX[L/V]</a:t>
              </a:r>
            </a:p>
          </p:txBody>
        </p:sp>
        <p:sp>
          <p:nvSpPr>
            <p:cNvPr id="38" name="Oval 95">
              <a:extLst>
                <a:ext uri="{FF2B5EF4-FFF2-40B4-BE49-F238E27FC236}">
                  <a16:creationId xmlns:a16="http://schemas.microsoft.com/office/drawing/2014/main" id="{B81EF09F-FDDD-DF56-B4AC-1DDAFD94D3B1}"/>
                </a:ext>
              </a:extLst>
            </p:cNvPr>
            <p:cNvSpPr>
              <a:spLocks noChangeArrowheads="1"/>
            </p:cNvSpPr>
            <p:nvPr/>
          </p:nvSpPr>
          <p:spPr bwMode="auto">
            <a:xfrm>
              <a:off x="3837" y="1467"/>
              <a:ext cx="195" cy="34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96">
              <a:extLst>
                <a:ext uri="{FF2B5EF4-FFF2-40B4-BE49-F238E27FC236}">
                  <a16:creationId xmlns:a16="http://schemas.microsoft.com/office/drawing/2014/main" id="{D71BC626-8F5E-A8D9-7512-2C2AC4D0F6CD}"/>
                </a:ext>
              </a:extLst>
            </p:cNvPr>
            <p:cNvSpPr>
              <a:spLocks noChangeArrowheads="1"/>
            </p:cNvSpPr>
            <p:nvPr/>
          </p:nvSpPr>
          <p:spPr bwMode="auto">
            <a:xfrm>
              <a:off x="4234" y="1467"/>
              <a:ext cx="195" cy="34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52829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524F-79C0-13FF-49A4-2668591F27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364773-405A-E2B5-75E3-5E4F6CF15870}"/>
              </a:ext>
            </a:extLst>
          </p:cNvPr>
          <p:cNvSpPr>
            <a:spLocks noGrp="1"/>
          </p:cNvSpPr>
          <p:nvPr>
            <p:ph idx="1"/>
          </p:nvPr>
        </p:nvSpPr>
        <p:spPr/>
        <p:txBody>
          <a:bodyPr/>
          <a:lstStyle/>
          <a:p>
            <a:endParaRPr lang="en-US" dirty="0"/>
          </a:p>
        </p:txBody>
      </p:sp>
      <p:grpSp>
        <p:nvGrpSpPr>
          <p:cNvPr id="4" name="Group 44">
            <a:extLst>
              <a:ext uri="{FF2B5EF4-FFF2-40B4-BE49-F238E27FC236}">
                <a16:creationId xmlns:a16="http://schemas.microsoft.com/office/drawing/2014/main" id="{8F16FCB4-446D-3DB6-4796-FD1274ECE94E}"/>
              </a:ext>
            </a:extLst>
          </p:cNvPr>
          <p:cNvGrpSpPr>
            <a:grpSpLocks/>
          </p:cNvGrpSpPr>
          <p:nvPr/>
        </p:nvGrpSpPr>
        <p:grpSpPr bwMode="auto">
          <a:xfrm>
            <a:off x="2665414" y="1485900"/>
            <a:ext cx="7219950" cy="628650"/>
            <a:chOff x="823" y="1141"/>
            <a:chExt cx="4548" cy="396"/>
          </a:xfrm>
        </p:grpSpPr>
        <p:sp>
          <p:nvSpPr>
            <p:cNvPr id="5" name="AutoShape 6">
              <a:extLst>
                <a:ext uri="{FF2B5EF4-FFF2-40B4-BE49-F238E27FC236}">
                  <a16:creationId xmlns:a16="http://schemas.microsoft.com/office/drawing/2014/main" id="{6230F1E7-A057-531F-D8FA-1968B4C62542}"/>
                </a:ext>
              </a:extLst>
            </p:cNvPr>
            <p:cNvSpPr>
              <a:spLocks noChangeArrowheads="1"/>
            </p:cNvSpPr>
            <p:nvPr/>
          </p:nvSpPr>
          <p:spPr bwMode="auto">
            <a:xfrm>
              <a:off x="823" y="1237"/>
              <a:ext cx="2012" cy="300"/>
            </a:xfrm>
            <a:prstGeom prst="roundRect">
              <a:avLst>
                <a:gd name="adj" fmla="val 50000"/>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a:t>Kinase domain</a:t>
              </a:r>
            </a:p>
          </p:txBody>
        </p:sp>
        <p:grpSp>
          <p:nvGrpSpPr>
            <p:cNvPr id="6" name="Group 7">
              <a:extLst>
                <a:ext uri="{FF2B5EF4-FFF2-40B4-BE49-F238E27FC236}">
                  <a16:creationId xmlns:a16="http://schemas.microsoft.com/office/drawing/2014/main" id="{2C635914-BFA2-561B-304F-E3226DBE9ED5}"/>
                </a:ext>
              </a:extLst>
            </p:cNvPr>
            <p:cNvGrpSpPr>
              <a:grpSpLocks/>
            </p:cNvGrpSpPr>
            <p:nvPr/>
          </p:nvGrpSpPr>
          <p:grpSpPr bwMode="auto">
            <a:xfrm>
              <a:off x="2857" y="1141"/>
              <a:ext cx="852" cy="396"/>
              <a:chOff x="3073" y="1221"/>
              <a:chExt cx="852" cy="396"/>
            </a:xfrm>
          </p:grpSpPr>
          <p:sp>
            <p:nvSpPr>
              <p:cNvPr id="10" name="Rectangle 8">
                <a:extLst>
                  <a:ext uri="{FF2B5EF4-FFF2-40B4-BE49-F238E27FC236}">
                    <a16:creationId xmlns:a16="http://schemas.microsoft.com/office/drawing/2014/main" id="{9B64C434-EFF9-8059-1D4A-AB70D3A08BF2}"/>
                  </a:ext>
                </a:extLst>
              </p:cNvPr>
              <p:cNvSpPr>
                <a:spLocks noChangeArrowheads="1"/>
              </p:cNvSpPr>
              <p:nvPr/>
            </p:nvSpPr>
            <p:spPr bwMode="auto">
              <a:xfrm>
                <a:off x="3073" y="1333"/>
                <a:ext cx="852" cy="284"/>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9">
                <a:extLst>
                  <a:ext uri="{FF2B5EF4-FFF2-40B4-BE49-F238E27FC236}">
                    <a16:creationId xmlns:a16="http://schemas.microsoft.com/office/drawing/2014/main" id="{C5100C58-D521-75C2-D27B-A216BA77E42A}"/>
                  </a:ext>
                </a:extLst>
              </p:cNvPr>
              <p:cNvSpPr>
                <a:spLocks noChangeArrowheads="1"/>
              </p:cNvSpPr>
              <p:nvPr/>
            </p:nvSpPr>
            <p:spPr bwMode="auto">
              <a:xfrm>
                <a:off x="3253" y="1221"/>
                <a:ext cx="493" cy="254"/>
              </a:xfrm>
              <a:prstGeom prst="ellipse">
                <a:avLst/>
              </a:prstGeom>
              <a:solidFill>
                <a:schemeClr val="bg1"/>
              </a:soli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10">
              <a:extLst>
                <a:ext uri="{FF2B5EF4-FFF2-40B4-BE49-F238E27FC236}">
                  <a16:creationId xmlns:a16="http://schemas.microsoft.com/office/drawing/2014/main" id="{B83D70B1-C684-A4B0-6770-2919148D3200}"/>
                </a:ext>
              </a:extLst>
            </p:cNvPr>
            <p:cNvSpPr>
              <a:spLocks noChangeArrowheads="1"/>
            </p:cNvSpPr>
            <p:nvPr/>
          </p:nvSpPr>
          <p:spPr bwMode="auto">
            <a:xfrm>
              <a:off x="4496" y="1245"/>
              <a:ext cx="875" cy="292"/>
            </a:xfrm>
            <a:prstGeom prst="rect">
              <a:avLst/>
            </a:prstGeom>
            <a:solidFill>
              <a:schemeClr val="bg2"/>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a:solidFill>
                    <a:schemeClr val="bg1"/>
                  </a:solidFill>
                </a:rPr>
                <a:t>Unique region</a:t>
              </a:r>
            </a:p>
          </p:txBody>
        </p:sp>
        <p:sp>
          <p:nvSpPr>
            <p:cNvPr id="8" name="AutoShape 11">
              <a:extLst>
                <a:ext uri="{FF2B5EF4-FFF2-40B4-BE49-F238E27FC236}">
                  <a16:creationId xmlns:a16="http://schemas.microsoft.com/office/drawing/2014/main" id="{A44FB97A-9200-D12E-D87A-2459EED453B5}"/>
                </a:ext>
              </a:extLst>
            </p:cNvPr>
            <p:cNvSpPr>
              <a:spLocks noChangeArrowheads="1"/>
            </p:cNvSpPr>
            <p:nvPr/>
          </p:nvSpPr>
          <p:spPr bwMode="auto">
            <a:xfrm>
              <a:off x="3729" y="1252"/>
              <a:ext cx="769" cy="285"/>
            </a:xfrm>
            <a:prstGeom prst="roundRect">
              <a:avLst>
                <a:gd name="adj" fmla="val 50000"/>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a:t>SH3 domain</a:t>
              </a:r>
            </a:p>
          </p:txBody>
        </p:sp>
        <p:sp>
          <p:nvSpPr>
            <p:cNvPr id="9" name="Text Box 15">
              <a:extLst>
                <a:ext uri="{FF2B5EF4-FFF2-40B4-BE49-F238E27FC236}">
                  <a16:creationId xmlns:a16="http://schemas.microsoft.com/office/drawing/2014/main" id="{0EFE1734-8A88-D974-EC0F-3B1866FE6BEB}"/>
                </a:ext>
              </a:extLst>
            </p:cNvPr>
            <p:cNvSpPr txBox="1">
              <a:spLocks noChangeArrowheads="1"/>
            </p:cNvSpPr>
            <p:nvPr/>
          </p:nvSpPr>
          <p:spPr bwMode="auto">
            <a:xfrm>
              <a:off x="2896" y="1325"/>
              <a:ext cx="8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chemeClr val="bg1"/>
                  </a:solidFill>
                </a:rPr>
                <a:t>SH2 domain</a:t>
              </a:r>
            </a:p>
          </p:txBody>
        </p:sp>
      </p:grpSp>
      <p:grpSp>
        <p:nvGrpSpPr>
          <p:cNvPr id="12" name="Group 40">
            <a:extLst>
              <a:ext uri="{FF2B5EF4-FFF2-40B4-BE49-F238E27FC236}">
                <a16:creationId xmlns:a16="http://schemas.microsoft.com/office/drawing/2014/main" id="{2C588A77-568F-CB45-2C0B-1DA48EED5247}"/>
              </a:ext>
            </a:extLst>
          </p:cNvPr>
          <p:cNvGrpSpPr>
            <a:grpSpLocks/>
          </p:cNvGrpSpPr>
          <p:nvPr/>
        </p:nvGrpSpPr>
        <p:grpSpPr bwMode="auto">
          <a:xfrm>
            <a:off x="2282826" y="2208212"/>
            <a:ext cx="3448050" cy="1355725"/>
            <a:chOff x="582" y="1596"/>
            <a:chExt cx="2172" cy="854"/>
          </a:xfrm>
        </p:grpSpPr>
        <p:sp>
          <p:nvSpPr>
            <p:cNvPr id="13" name="Line 25">
              <a:extLst>
                <a:ext uri="{FF2B5EF4-FFF2-40B4-BE49-F238E27FC236}">
                  <a16:creationId xmlns:a16="http://schemas.microsoft.com/office/drawing/2014/main" id="{62E3FBEF-124B-2DF4-005B-5236AADD0317}"/>
                </a:ext>
              </a:extLst>
            </p:cNvPr>
            <p:cNvSpPr>
              <a:spLocks noChangeShapeType="1"/>
            </p:cNvSpPr>
            <p:nvPr/>
          </p:nvSpPr>
          <p:spPr bwMode="auto">
            <a:xfrm>
              <a:off x="1841" y="1596"/>
              <a:ext cx="0" cy="296"/>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29">
              <a:extLst>
                <a:ext uri="{FF2B5EF4-FFF2-40B4-BE49-F238E27FC236}">
                  <a16:creationId xmlns:a16="http://schemas.microsoft.com/office/drawing/2014/main" id="{CCB28B22-B02B-8603-806C-79EC92D5E316}"/>
                </a:ext>
              </a:extLst>
            </p:cNvPr>
            <p:cNvSpPr txBox="1">
              <a:spLocks noChangeArrowheads="1"/>
            </p:cNvSpPr>
            <p:nvPr/>
          </p:nvSpPr>
          <p:spPr bwMode="auto">
            <a:xfrm>
              <a:off x="582" y="1930"/>
              <a:ext cx="217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1600"/>
                <a:t>Enzyme domain</a:t>
              </a:r>
            </a:p>
            <a:p>
              <a:pPr algn="ctr"/>
              <a:r>
                <a:rPr lang="en-GB" altLang="en-US" sz="1600"/>
                <a:t>phosphorylates tyrosines</a:t>
              </a:r>
            </a:p>
            <a:p>
              <a:pPr algn="ctr"/>
              <a:r>
                <a:rPr lang="en-GB" altLang="en-US" sz="1600"/>
                <a:t>(to give phosphotyrosine)</a:t>
              </a:r>
            </a:p>
          </p:txBody>
        </p:sp>
      </p:grpSp>
      <p:grpSp>
        <p:nvGrpSpPr>
          <p:cNvPr id="15" name="Group 41">
            <a:extLst>
              <a:ext uri="{FF2B5EF4-FFF2-40B4-BE49-F238E27FC236}">
                <a16:creationId xmlns:a16="http://schemas.microsoft.com/office/drawing/2014/main" id="{55036CB5-0EB0-CF3C-8ED5-CA5E271388B3}"/>
              </a:ext>
            </a:extLst>
          </p:cNvPr>
          <p:cNvGrpSpPr>
            <a:grpSpLocks/>
          </p:cNvGrpSpPr>
          <p:nvPr/>
        </p:nvGrpSpPr>
        <p:grpSpPr bwMode="auto">
          <a:xfrm>
            <a:off x="5681664" y="2208212"/>
            <a:ext cx="1695450" cy="1111250"/>
            <a:chOff x="2723" y="1596"/>
            <a:chExt cx="1068" cy="700"/>
          </a:xfrm>
        </p:grpSpPr>
        <p:sp>
          <p:nvSpPr>
            <p:cNvPr id="16" name="Line 26">
              <a:extLst>
                <a:ext uri="{FF2B5EF4-FFF2-40B4-BE49-F238E27FC236}">
                  <a16:creationId xmlns:a16="http://schemas.microsoft.com/office/drawing/2014/main" id="{D284BFFE-1D39-D733-419C-C84E87D1BE0B}"/>
                </a:ext>
              </a:extLst>
            </p:cNvPr>
            <p:cNvSpPr>
              <a:spLocks noChangeShapeType="1"/>
            </p:cNvSpPr>
            <p:nvPr/>
          </p:nvSpPr>
          <p:spPr bwMode="auto">
            <a:xfrm>
              <a:off x="3246" y="1596"/>
              <a:ext cx="0" cy="296"/>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30">
              <a:extLst>
                <a:ext uri="{FF2B5EF4-FFF2-40B4-BE49-F238E27FC236}">
                  <a16:creationId xmlns:a16="http://schemas.microsoft.com/office/drawing/2014/main" id="{198E9F4A-670E-7655-0F71-46BA058C71C3}"/>
                </a:ext>
              </a:extLst>
            </p:cNvPr>
            <p:cNvSpPr txBox="1">
              <a:spLocks noChangeArrowheads="1"/>
            </p:cNvSpPr>
            <p:nvPr/>
          </p:nvSpPr>
          <p:spPr bwMode="auto">
            <a:xfrm>
              <a:off x="2723" y="1930"/>
              <a:ext cx="106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600"/>
                <a:t>Phosphotyrosine</a:t>
              </a:r>
            </a:p>
            <a:p>
              <a:pPr algn="ctr"/>
              <a:r>
                <a:rPr lang="en-GB" altLang="en-US" sz="1600"/>
                <a:t>receptor domain</a:t>
              </a:r>
            </a:p>
          </p:txBody>
        </p:sp>
      </p:grpSp>
      <p:grpSp>
        <p:nvGrpSpPr>
          <p:cNvPr id="18" name="Group 42">
            <a:extLst>
              <a:ext uri="{FF2B5EF4-FFF2-40B4-BE49-F238E27FC236}">
                <a16:creationId xmlns:a16="http://schemas.microsoft.com/office/drawing/2014/main" id="{DA3A555A-089E-A2BE-FD5C-9A4C6B1AF5C3}"/>
              </a:ext>
            </a:extLst>
          </p:cNvPr>
          <p:cNvGrpSpPr>
            <a:grpSpLocks/>
          </p:cNvGrpSpPr>
          <p:nvPr/>
        </p:nvGrpSpPr>
        <p:grpSpPr bwMode="auto">
          <a:xfrm>
            <a:off x="7226301" y="2208212"/>
            <a:ext cx="1263650" cy="1600200"/>
            <a:chOff x="3696" y="1596"/>
            <a:chExt cx="796" cy="1008"/>
          </a:xfrm>
        </p:grpSpPr>
        <p:sp>
          <p:nvSpPr>
            <p:cNvPr id="19" name="Line 27">
              <a:extLst>
                <a:ext uri="{FF2B5EF4-FFF2-40B4-BE49-F238E27FC236}">
                  <a16:creationId xmlns:a16="http://schemas.microsoft.com/office/drawing/2014/main" id="{FE7ADE8C-A244-287A-1994-73D6C983F5EE}"/>
                </a:ext>
              </a:extLst>
            </p:cNvPr>
            <p:cNvSpPr>
              <a:spLocks noChangeShapeType="1"/>
            </p:cNvSpPr>
            <p:nvPr/>
          </p:nvSpPr>
          <p:spPr bwMode="auto">
            <a:xfrm>
              <a:off x="4091" y="1596"/>
              <a:ext cx="0" cy="296"/>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31">
              <a:extLst>
                <a:ext uri="{FF2B5EF4-FFF2-40B4-BE49-F238E27FC236}">
                  <a16:creationId xmlns:a16="http://schemas.microsoft.com/office/drawing/2014/main" id="{120B3D98-FABE-6226-1E7B-2D7A2DD6401F}"/>
                </a:ext>
              </a:extLst>
            </p:cNvPr>
            <p:cNvSpPr txBox="1">
              <a:spLocks noChangeArrowheads="1"/>
            </p:cNvSpPr>
            <p:nvPr/>
          </p:nvSpPr>
          <p:spPr bwMode="auto">
            <a:xfrm>
              <a:off x="3696" y="1930"/>
              <a:ext cx="796"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1600"/>
                <a:t>Adaptor protein recruitment domain</a:t>
              </a:r>
            </a:p>
          </p:txBody>
        </p:sp>
      </p:grpSp>
      <p:grpSp>
        <p:nvGrpSpPr>
          <p:cNvPr id="21" name="Group 43">
            <a:extLst>
              <a:ext uri="{FF2B5EF4-FFF2-40B4-BE49-F238E27FC236}">
                <a16:creationId xmlns:a16="http://schemas.microsoft.com/office/drawing/2014/main" id="{1AE04FD0-864B-C295-BBE9-1983F7EC6FFF}"/>
              </a:ext>
            </a:extLst>
          </p:cNvPr>
          <p:cNvGrpSpPr>
            <a:grpSpLocks/>
          </p:cNvGrpSpPr>
          <p:nvPr/>
        </p:nvGrpSpPr>
        <p:grpSpPr bwMode="auto">
          <a:xfrm>
            <a:off x="8586789" y="2208212"/>
            <a:ext cx="1120775" cy="1355725"/>
            <a:chOff x="4553" y="1596"/>
            <a:chExt cx="706" cy="854"/>
          </a:xfrm>
        </p:grpSpPr>
        <p:sp>
          <p:nvSpPr>
            <p:cNvPr id="22" name="Line 28">
              <a:extLst>
                <a:ext uri="{FF2B5EF4-FFF2-40B4-BE49-F238E27FC236}">
                  <a16:creationId xmlns:a16="http://schemas.microsoft.com/office/drawing/2014/main" id="{7A870B3E-7385-8416-9245-AE01BCC672DD}"/>
                </a:ext>
              </a:extLst>
            </p:cNvPr>
            <p:cNvSpPr>
              <a:spLocks noChangeShapeType="1"/>
            </p:cNvSpPr>
            <p:nvPr/>
          </p:nvSpPr>
          <p:spPr bwMode="auto">
            <a:xfrm>
              <a:off x="4907" y="1596"/>
              <a:ext cx="0" cy="296"/>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32">
              <a:extLst>
                <a:ext uri="{FF2B5EF4-FFF2-40B4-BE49-F238E27FC236}">
                  <a16:creationId xmlns:a16="http://schemas.microsoft.com/office/drawing/2014/main" id="{335918EF-2C24-1498-C7AF-D342419DE160}"/>
                </a:ext>
              </a:extLst>
            </p:cNvPr>
            <p:cNvSpPr txBox="1">
              <a:spLocks noChangeArrowheads="1"/>
            </p:cNvSpPr>
            <p:nvPr/>
          </p:nvSpPr>
          <p:spPr bwMode="auto">
            <a:xfrm>
              <a:off x="4553" y="1930"/>
              <a:ext cx="70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1600"/>
                <a:t>ITAM binding domain</a:t>
              </a:r>
            </a:p>
          </p:txBody>
        </p:sp>
      </p:grpSp>
      <p:sp>
        <p:nvSpPr>
          <p:cNvPr id="24" name="Text Box 33">
            <a:extLst>
              <a:ext uri="{FF2B5EF4-FFF2-40B4-BE49-F238E27FC236}">
                <a16:creationId xmlns:a16="http://schemas.microsoft.com/office/drawing/2014/main" id="{18A1484F-51FF-1B48-8903-1EA5007CE085}"/>
              </a:ext>
            </a:extLst>
          </p:cNvPr>
          <p:cNvSpPr txBox="1">
            <a:spLocks noChangeArrowheads="1"/>
          </p:cNvSpPr>
          <p:nvPr/>
        </p:nvSpPr>
        <p:spPr bwMode="auto">
          <a:xfrm>
            <a:off x="1965326" y="5057775"/>
            <a:ext cx="8521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1800" dirty="0">
                <a:latin typeface="Arial" panose="020B0604020202020204" pitchFamily="34" charset="0"/>
              </a:rPr>
              <a:t>Phosphorylation is rapid, requires no protein synthesis or degradation to change the biochemical activity of a target protein</a:t>
            </a:r>
          </a:p>
        </p:txBody>
      </p:sp>
      <p:sp>
        <p:nvSpPr>
          <p:cNvPr id="25" name="Text Box 34">
            <a:extLst>
              <a:ext uri="{FF2B5EF4-FFF2-40B4-BE49-F238E27FC236}">
                <a16:creationId xmlns:a16="http://schemas.microsoft.com/office/drawing/2014/main" id="{BFFD5C2C-C744-A026-B224-30F53F671064}"/>
              </a:ext>
            </a:extLst>
          </p:cNvPr>
          <p:cNvSpPr txBox="1">
            <a:spLocks noChangeArrowheads="1"/>
          </p:cNvSpPr>
          <p:nvPr/>
        </p:nvSpPr>
        <p:spPr bwMode="auto">
          <a:xfrm>
            <a:off x="1987551" y="5805487"/>
            <a:ext cx="8158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1800" dirty="0">
                <a:latin typeface="Arial" panose="020B0604020202020204" pitchFamily="34" charset="0"/>
              </a:rPr>
              <a:t>It is reversible via the action of phosphatases that remove phosphate</a:t>
            </a:r>
          </a:p>
        </p:txBody>
      </p:sp>
      <p:sp>
        <p:nvSpPr>
          <p:cNvPr id="26" name="Text Box 35">
            <a:extLst>
              <a:ext uri="{FF2B5EF4-FFF2-40B4-BE49-F238E27FC236}">
                <a16:creationId xmlns:a16="http://schemas.microsoft.com/office/drawing/2014/main" id="{343C1E3C-0A72-211A-A6ED-93E1832B042F}"/>
              </a:ext>
            </a:extLst>
          </p:cNvPr>
          <p:cNvSpPr txBox="1">
            <a:spLocks noChangeArrowheads="1"/>
          </p:cNvSpPr>
          <p:nvPr/>
        </p:nvSpPr>
        <p:spPr bwMode="auto">
          <a:xfrm>
            <a:off x="1963739" y="4035425"/>
            <a:ext cx="8743950"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0000"/>
              </a:spcBef>
              <a:buFontTx/>
              <a:buChar char="•"/>
            </a:pPr>
            <a:r>
              <a:rPr lang="en-GB" altLang="en-US" sz="1800" dirty="0">
                <a:latin typeface="Arial" panose="020B0604020202020204" pitchFamily="34" charset="0"/>
              </a:rPr>
              <a:t>Phosphorylation changes the properties of a protein by changing its conformation</a:t>
            </a:r>
          </a:p>
          <a:p>
            <a:pPr>
              <a:spcBef>
                <a:spcPct val="30000"/>
              </a:spcBef>
              <a:buFontTx/>
              <a:buChar char="•"/>
            </a:pPr>
            <a:r>
              <a:rPr lang="en-GB" altLang="en-US" sz="1800" dirty="0">
                <a:latin typeface="Arial" panose="020B0604020202020204" pitchFamily="34" charset="0"/>
              </a:rPr>
              <a:t>Changes in conformation may activate or inhibit a biochemical activity or create a binding site for other proteins</a:t>
            </a:r>
          </a:p>
        </p:txBody>
      </p:sp>
      <p:sp>
        <p:nvSpPr>
          <p:cNvPr id="27" name="Text Box 38">
            <a:extLst>
              <a:ext uri="{FF2B5EF4-FFF2-40B4-BE49-F238E27FC236}">
                <a16:creationId xmlns:a16="http://schemas.microsoft.com/office/drawing/2014/main" id="{E5EFE5F7-913B-BCD8-5E49-15E781435136}"/>
              </a:ext>
            </a:extLst>
          </p:cNvPr>
          <p:cNvSpPr txBox="1">
            <a:spLocks noChangeArrowheads="1"/>
          </p:cNvSpPr>
          <p:nvPr/>
        </p:nvSpPr>
        <p:spPr bwMode="auto">
          <a:xfrm>
            <a:off x="3494089" y="381000"/>
            <a:ext cx="558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chemeClr val="tx1"/>
                </a:solidFill>
              </a:rPr>
              <a:t>Phosphorylation by Src kinases</a:t>
            </a:r>
          </a:p>
        </p:txBody>
      </p:sp>
    </p:spTree>
    <p:extLst>
      <p:ext uri="{BB962C8B-B14F-4D97-AF65-F5344CB8AC3E}">
        <p14:creationId xmlns:p14="http://schemas.microsoft.com/office/powerpoint/2010/main" val="236496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up)">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up)">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uiExpand="1"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9B3B-7451-6F2B-1DBE-36E3AA686E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37FE46-E64B-5C6E-8D15-B19B4DD06683}"/>
              </a:ext>
            </a:extLst>
          </p:cNvPr>
          <p:cNvSpPr>
            <a:spLocks noGrp="1"/>
          </p:cNvSpPr>
          <p:nvPr>
            <p:ph idx="1"/>
          </p:nvPr>
        </p:nvSpPr>
        <p:spPr/>
        <p:txBody>
          <a:bodyPr/>
          <a:lstStyle/>
          <a:p>
            <a:endParaRPr lang="en-US"/>
          </a:p>
        </p:txBody>
      </p:sp>
      <p:sp>
        <p:nvSpPr>
          <p:cNvPr id="4" name="Text Box 79">
            <a:extLst>
              <a:ext uri="{FF2B5EF4-FFF2-40B4-BE49-F238E27FC236}">
                <a16:creationId xmlns:a16="http://schemas.microsoft.com/office/drawing/2014/main" id="{73B1F210-9548-3E26-39C6-16D0AB71B7CE}"/>
              </a:ext>
            </a:extLst>
          </p:cNvPr>
          <p:cNvSpPr txBox="1">
            <a:spLocks noChangeArrowheads="1"/>
          </p:cNvSpPr>
          <p:nvPr/>
        </p:nvSpPr>
        <p:spPr bwMode="auto">
          <a:xfrm>
            <a:off x="4451351" y="426243"/>
            <a:ext cx="453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chemeClr val="tx1"/>
                </a:solidFill>
              </a:rPr>
              <a:t>Regulation of Src kinases</a:t>
            </a:r>
          </a:p>
        </p:txBody>
      </p:sp>
      <p:sp>
        <p:nvSpPr>
          <p:cNvPr id="5" name="Oval 99">
            <a:extLst>
              <a:ext uri="{FF2B5EF4-FFF2-40B4-BE49-F238E27FC236}">
                <a16:creationId xmlns:a16="http://schemas.microsoft.com/office/drawing/2014/main" id="{DF5995A6-7947-CE6E-0D97-4203C36D486E}"/>
              </a:ext>
            </a:extLst>
          </p:cNvPr>
          <p:cNvSpPr>
            <a:spLocks noChangeArrowheads="1"/>
          </p:cNvSpPr>
          <p:nvPr/>
        </p:nvSpPr>
        <p:spPr bwMode="auto">
          <a:xfrm>
            <a:off x="5757864" y="1442243"/>
            <a:ext cx="522287" cy="569913"/>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 name="Group 157">
            <a:extLst>
              <a:ext uri="{FF2B5EF4-FFF2-40B4-BE49-F238E27FC236}">
                <a16:creationId xmlns:a16="http://schemas.microsoft.com/office/drawing/2014/main" id="{FA4C880E-98C0-77AF-1926-0DDBB1E38FB3}"/>
              </a:ext>
            </a:extLst>
          </p:cNvPr>
          <p:cNvGrpSpPr>
            <a:grpSpLocks/>
          </p:cNvGrpSpPr>
          <p:nvPr/>
        </p:nvGrpSpPr>
        <p:grpSpPr bwMode="auto">
          <a:xfrm>
            <a:off x="3487739" y="1847056"/>
            <a:ext cx="7219950" cy="628650"/>
            <a:chOff x="1039" y="1221"/>
            <a:chExt cx="4548" cy="396"/>
          </a:xfrm>
        </p:grpSpPr>
        <p:sp>
          <p:nvSpPr>
            <p:cNvPr id="7" name="AutoShape 86">
              <a:extLst>
                <a:ext uri="{FF2B5EF4-FFF2-40B4-BE49-F238E27FC236}">
                  <a16:creationId xmlns:a16="http://schemas.microsoft.com/office/drawing/2014/main" id="{6E6B063A-F50B-5E0E-A45A-1B0F40EDFD78}"/>
                </a:ext>
              </a:extLst>
            </p:cNvPr>
            <p:cNvSpPr>
              <a:spLocks noChangeArrowheads="1"/>
            </p:cNvSpPr>
            <p:nvPr/>
          </p:nvSpPr>
          <p:spPr bwMode="auto">
            <a:xfrm>
              <a:off x="1039" y="1317"/>
              <a:ext cx="2012" cy="300"/>
            </a:xfrm>
            <a:prstGeom prst="roundRect">
              <a:avLst>
                <a:gd name="adj" fmla="val 50000"/>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a:t>Kinase domain</a:t>
              </a:r>
            </a:p>
          </p:txBody>
        </p:sp>
        <p:grpSp>
          <p:nvGrpSpPr>
            <p:cNvPr id="8" name="Group 111">
              <a:extLst>
                <a:ext uri="{FF2B5EF4-FFF2-40B4-BE49-F238E27FC236}">
                  <a16:creationId xmlns:a16="http://schemas.microsoft.com/office/drawing/2014/main" id="{75931821-EC50-CC7B-D897-4735B6CD7768}"/>
                </a:ext>
              </a:extLst>
            </p:cNvPr>
            <p:cNvGrpSpPr>
              <a:grpSpLocks/>
            </p:cNvGrpSpPr>
            <p:nvPr/>
          </p:nvGrpSpPr>
          <p:grpSpPr bwMode="auto">
            <a:xfrm>
              <a:off x="3073" y="1221"/>
              <a:ext cx="852" cy="396"/>
              <a:chOff x="3073" y="1221"/>
              <a:chExt cx="852" cy="396"/>
            </a:xfrm>
          </p:grpSpPr>
          <p:sp>
            <p:nvSpPr>
              <p:cNvPr id="12" name="Rectangle 87">
                <a:extLst>
                  <a:ext uri="{FF2B5EF4-FFF2-40B4-BE49-F238E27FC236}">
                    <a16:creationId xmlns:a16="http://schemas.microsoft.com/office/drawing/2014/main" id="{06968F8E-343B-7243-B42D-977CBF196B2E}"/>
                  </a:ext>
                </a:extLst>
              </p:cNvPr>
              <p:cNvSpPr>
                <a:spLocks noChangeArrowheads="1"/>
              </p:cNvSpPr>
              <p:nvPr/>
            </p:nvSpPr>
            <p:spPr bwMode="auto">
              <a:xfrm>
                <a:off x="3073" y="1333"/>
                <a:ext cx="852" cy="284"/>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88">
                <a:extLst>
                  <a:ext uri="{FF2B5EF4-FFF2-40B4-BE49-F238E27FC236}">
                    <a16:creationId xmlns:a16="http://schemas.microsoft.com/office/drawing/2014/main" id="{A421673A-7615-37CC-44B8-51E605143699}"/>
                  </a:ext>
                </a:extLst>
              </p:cNvPr>
              <p:cNvSpPr>
                <a:spLocks noChangeArrowheads="1"/>
              </p:cNvSpPr>
              <p:nvPr/>
            </p:nvSpPr>
            <p:spPr bwMode="auto">
              <a:xfrm>
                <a:off x="3253" y="1221"/>
                <a:ext cx="493" cy="254"/>
              </a:xfrm>
              <a:prstGeom prst="ellipse">
                <a:avLst/>
              </a:prstGeom>
              <a:solidFill>
                <a:schemeClr val="bg1"/>
              </a:soli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 name="Rectangle 90">
              <a:extLst>
                <a:ext uri="{FF2B5EF4-FFF2-40B4-BE49-F238E27FC236}">
                  <a16:creationId xmlns:a16="http://schemas.microsoft.com/office/drawing/2014/main" id="{301AA490-1F21-60D0-1DCC-5F8FFE8439DA}"/>
                </a:ext>
              </a:extLst>
            </p:cNvPr>
            <p:cNvSpPr>
              <a:spLocks noChangeArrowheads="1"/>
            </p:cNvSpPr>
            <p:nvPr/>
          </p:nvSpPr>
          <p:spPr bwMode="auto">
            <a:xfrm>
              <a:off x="4712" y="1325"/>
              <a:ext cx="875" cy="292"/>
            </a:xfrm>
            <a:prstGeom prst="rect">
              <a:avLst/>
            </a:prstGeom>
            <a:solidFill>
              <a:schemeClr val="bg2"/>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a:solidFill>
                    <a:schemeClr val="bg1"/>
                  </a:solidFill>
                </a:rPr>
                <a:t>Unique region</a:t>
              </a:r>
            </a:p>
          </p:txBody>
        </p:sp>
        <p:sp>
          <p:nvSpPr>
            <p:cNvPr id="10" name="AutoShape 91">
              <a:extLst>
                <a:ext uri="{FF2B5EF4-FFF2-40B4-BE49-F238E27FC236}">
                  <a16:creationId xmlns:a16="http://schemas.microsoft.com/office/drawing/2014/main" id="{6B34A995-1776-F12B-3421-845FD00E3E39}"/>
                </a:ext>
              </a:extLst>
            </p:cNvPr>
            <p:cNvSpPr>
              <a:spLocks noChangeArrowheads="1"/>
            </p:cNvSpPr>
            <p:nvPr/>
          </p:nvSpPr>
          <p:spPr bwMode="auto">
            <a:xfrm>
              <a:off x="3945" y="1332"/>
              <a:ext cx="769" cy="285"/>
            </a:xfrm>
            <a:prstGeom prst="roundRect">
              <a:avLst>
                <a:gd name="adj" fmla="val 50000"/>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a:t>SH3 domain</a:t>
              </a:r>
            </a:p>
          </p:txBody>
        </p:sp>
        <p:sp>
          <p:nvSpPr>
            <p:cNvPr id="11" name="Text Box 93">
              <a:extLst>
                <a:ext uri="{FF2B5EF4-FFF2-40B4-BE49-F238E27FC236}">
                  <a16:creationId xmlns:a16="http://schemas.microsoft.com/office/drawing/2014/main" id="{1EE1184B-992F-0F8D-2EAE-8CBE54286E60}"/>
                </a:ext>
              </a:extLst>
            </p:cNvPr>
            <p:cNvSpPr txBox="1">
              <a:spLocks noChangeArrowheads="1"/>
            </p:cNvSpPr>
            <p:nvPr/>
          </p:nvSpPr>
          <p:spPr bwMode="auto">
            <a:xfrm>
              <a:off x="3112" y="1405"/>
              <a:ext cx="8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chemeClr val="bg1"/>
                  </a:solidFill>
                </a:rPr>
                <a:t>SH2 domain</a:t>
              </a:r>
            </a:p>
          </p:txBody>
        </p:sp>
      </p:grpSp>
      <p:grpSp>
        <p:nvGrpSpPr>
          <p:cNvPr id="14" name="Group 113">
            <a:extLst>
              <a:ext uri="{FF2B5EF4-FFF2-40B4-BE49-F238E27FC236}">
                <a16:creationId xmlns:a16="http://schemas.microsoft.com/office/drawing/2014/main" id="{075E7997-DC00-BA7D-5F1B-CCFFE6974936}"/>
              </a:ext>
            </a:extLst>
          </p:cNvPr>
          <p:cNvGrpSpPr>
            <a:grpSpLocks/>
          </p:cNvGrpSpPr>
          <p:nvPr/>
        </p:nvGrpSpPr>
        <p:grpSpPr bwMode="auto">
          <a:xfrm>
            <a:off x="2890839" y="1988343"/>
            <a:ext cx="6548437" cy="1050925"/>
            <a:chOff x="663" y="1310"/>
            <a:chExt cx="4125" cy="662"/>
          </a:xfrm>
        </p:grpSpPr>
        <p:sp>
          <p:nvSpPr>
            <p:cNvPr id="15" name="Freeform 100">
              <a:extLst>
                <a:ext uri="{FF2B5EF4-FFF2-40B4-BE49-F238E27FC236}">
                  <a16:creationId xmlns:a16="http://schemas.microsoft.com/office/drawing/2014/main" id="{497284FE-0B14-27FB-1FB2-1E0B78E82D24}"/>
                </a:ext>
              </a:extLst>
            </p:cNvPr>
            <p:cNvSpPr>
              <a:spLocks/>
            </p:cNvSpPr>
            <p:nvPr/>
          </p:nvSpPr>
          <p:spPr bwMode="auto">
            <a:xfrm>
              <a:off x="2630" y="1627"/>
              <a:ext cx="375" cy="210"/>
            </a:xfrm>
            <a:custGeom>
              <a:avLst/>
              <a:gdLst>
                <a:gd name="T0" fmla="*/ 9 w 375"/>
                <a:gd name="T1" fmla="*/ 0 h 210"/>
                <a:gd name="T2" fmla="*/ 38 w 375"/>
                <a:gd name="T3" fmla="*/ 172 h 210"/>
                <a:gd name="T4" fmla="*/ 240 w 375"/>
                <a:gd name="T5" fmla="*/ 157 h 210"/>
                <a:gd name="T6" fmla="*/ 375 w 375"/>
                <a:gd name="T7" fmla="*/ 210 h 210"/>
              </a:gdLst>
              <a:ahLst/>
              <a:cxnLst>
                <a:cxn ang="0">
                  <a:pos x="T0" y="T1"/>
                </a:cxn>
                <a:cxn ang="0">
                  <a:pos x="T2" y="T3"/>
                </a:cxn>
                <a:cxn ang="0">
                  <a:pos x="T4" y="T5"/>
                </a:cxn>
                <a:cxn ang="0">
                  <a:pos x="T6" y="T7"/>
                </a:cxn>
              </a:cxnLst>
              <a:rect l="0" t="0" r="r" b="b"/>
              <a:pathLst>
                <a:path w="375" h="210">
                  <a:moveTo>
                    <a:pt x="9" y="0"/>
                  </a:moveTo>
                  <a:cubicBezTo>
                    <a:pt x="4" y="73"/>
                    <a:pt x="0" y="146"/>
                    <a:pt x="38" y="172"/>
                  </a:cubicBezTo>
                  <a:cubicBezTo>
                    <a:pt x="76" y="198"/>
                    <a:pt x="184" y="151"/>
                    <a:pt x="240" y="157"/>
                  </a:cubicBezTo>
                  <a:cubicBezTo>
                    <a:pt x="296" y="163"/>
                    <a:pt x="335" y="186"/>
                    <a:pt x="375" y="210"/>
                  </a:cubicBezTo>
                </a:path>
              </a:pathLst>
            </a:custGeom>
            <a:noFill/>
            <a:ln w="38100" cap="flat" cmpd="sng">
              <a:solidFill>
                <a:schemeClr val="bg2"/>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03">
              <a:extLst>
                <a:ext uri="{FF2B5EF4-FFF2-40B4-BE49-F238E27FC236}">
                  <a16:creationId xmlns:a16="http://schemas.microsoft.com/office/drawing/2014/main" id="{736B05F7-E206-6ECF-EB6B-4C140EB8B791}"/>
                </a:ext>
              </a:extLst>
            </p:cNvPr>
            <p:cNvSpPr txBox="1">
              <a:spLocks noChangeArrowheads="1"/>
            </p:cNvSpPr>
            <p:nvPr/>
          </p:nvSpPr>
          <p:spPr bwMode="auto">
            <a:xfrm>
              <a:off x="2992" y="1741"/>
              <a:ext cx="17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Activating tyrosine residue</a:t>
              </a:r>
            </a:p>
          </p:txBody>
        </p:sp>
        <p:sp>
          <p:nvSpPr>
            <p:cNvPr id="17" name="Text Box 104">
              <a:extLst>
                <a:ext uri="{FF2B5EF4-FFF2-40B4-BE49-F238E27FC236}">
                  <a16:creationId xmlns:a16="http://schemas.microsoft.com/office/drawing/2014/main" id="{75D70E7D-67B9-4122-30BC-5D0717F11488}"/>
                </a:ext>
              </a:extLst>
            </p:cNvPr>
            <p:cNvSpPr txBox="1">
              <a:spLocks noChangeArrowheads="1"/>
            </p:cNvSpPr>
            <p:nvPr/>
          </p:nvSpPr>
          <p:spPr bwMode="auto">
            <a:xfrm>
              <a:off x="792" y="1741"/>
              <a:ext cx="1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Inhibitory tyrosine residue</a:t>
              </a:r>
            </a:p>
          </p:txBody>
        </p:sp>
        <p:sp>
          <p:nvSpPr>
            <p:cNvPr id="18" name="Freeform 105">
              <a:extLst>
                <a:ext uri="{FF2B5EF4-FFF2-40B4-BE49-F238E27FC236}">
                  <a16:creationId xmlns:a16="http://schemas.microsoft.com/office/drawing/2014/main" id="{7541A6BA-96B6-B849-593D-BBFD1AFC18BC}"/>
                </a:ext>
              </a:extLst>
            </p:cNvPr>
            <p:cNvSpPr>
              <a:spLocks/>
            </p:cNvSpPr>
            <p:nvPr/>
          </p:nvSpPr>
          <p:spPr bwMode="auto">
            <a:xfrm>
              <a:off x="663" y="1530"/>
              <a:ext cx="382" cy="337"/>
            </a:xfrm>
            <a:custGeom>
              <a:avLst/>
              <a:gdLst>
                <a:gd name="T0" fmla="*/ 150 w 382"/>
                <a:gd name="T1" fmla="*/ 337 h 337"/>
                <a:gd name="T2" fmla="*/ 46 w 382"/>
                <a:gd name="T3" fmla="*/ 262 h 337"/>
                <a:gd name="T4" fmla="*/ 16 w 382"/>
                <a:gd name="T5" fmla="*/ 127 h 337"/>
                <a:gd name="T6" fmla="*/ 143 w 382"/>
                <a:gd name="T7" fmla="*/ 22 h 337"/>
                <a:gd name="T8" fmla="*/ 270 w 382"/>
                <a:gd name="T9" fmla="*/ 22 h 337"/>
                <a:gd name="T10" fmla="*/ 382 w 382"/>
                <a:gd name="T11" fmla="*/ 0 h 337"/>
              </a:gdLst>
              <a:ahLst/>
              <a:cxnLst>
                <a:cxn ang="0">
                  <a:pos x="T0" y="T1"/>
                </a:cxn>
                <a:cxn ang="0">
                  <a:pos x="T2" y="T3"/>
                </a:cxn>
                <a:cxn ang="0">
                  <a:pos x="T4" y="T5"/>
                </a:cxn>
                <a:cxn ang="0">
                  <a:pos x="T6" y="T7"/>
                </a:cxn>
                <a:cxn ang="0">
                  <a:pos x="T8" y="T9"/>
                </a:cxn>
                <a:cxn ang="0">
                  <a:pos x="T10" y="T11"/>
                </a:cxn>
              </a:cxnLst>
              <a:rect l="0" t="0" r="r" b="b"/>
              <a:pathLst>
                <a:path w="382" h="337">
                  <a:moveTo>
                    <a:pt x="150" y="337"/>
                  </a:moveTo>
                  <a:cubicBezTo>
                    <a:pt x="109" y="317"/>
                    <a:pt x="68" y="297"/>
                    <a:pt x="46" y="262"/>
                  </a:cubicBezTo>
                  <a:cubicBezTo>
                    <a:pt x="24" y="227"/>
                    <a:pt x="0" y="167"/>
                    <a:pt x="16" y="127"/>
                  </a:cubicBezTo>
                  <a:cubicBezTo>
                    <a:pt x="32" y="87"/>
                    <a:pt x="101" y="39"/>
                    <a:pt x="143" y="22"/>
                  </a:cubicBezTo>
                  <a:cubicBezTo>
                    <a:pt x="185" y="5"/>
                    <a:pt x="230" y="26"/>
                    <a:pt x="270" y="22"/>
                  </a:cubicBezTo>
                  <a:cubicBezTo>
                    <a:pt x="310" y="18"/>
                    <a:pt x="346" y="9"/>
                    <a:pt x="382" y="0"/>
                  </a:cubicBezTo>
                </a:path>
              </a:pathLst>
            </a:custGeom>
            <a:noFill/>
            <a:ln w="38100" cap="flat" cmpd="sng">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94">
              <a:extLst>
                <a:ext uri="{FF2B5EF4-FFF2-40B4-BE49-F238E27FC236}">
                  <a16:creationId xmlns:a16="http://schemas.microsoft.com/office/drawing/2014/main" id="{67F866C5-EE96-36D8-42F9-A5718EB868F4}"/>
                </a:ext>
              </a:extLst>
            </p:cNvPr>
            <p:cNvSpPr>
              <a:spLocks noChangeArrowheads="1"/>
            </p:cNvSpPr>
            <p:nvPr/>
          </p:nvSpPr>
          <p:spPr bwMode="auto">
            <a:xfrm>
              <a:off x="2579" y="1310"/>
              <a:ext cx="112" cy="314"/>
            </a:xfrm>
            <a:prstGeom prst="rect">
              <a:avLst/>
            </a:prstGeom>
            <a:solidFill>
              <a:schemeClr val="folHlink"/>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95">
              <a:extLst>
                <a:ext uri="{FF2B5EF4-FFF2-40B4-BE49-F238E27FC236}">
                  <a16:creationId xmlns:a16="http://schemas.microsoft.com/office/drawing/2014/main" id="{F6B909E8-E03E-E87D-3F9E-FB1D46A84EA6}"/>
                </a:ext>
              </a:extLst>
            </p:cNvPr>
            <p:cNvSpPr>
              <a:spLocks noChangeArrowheads="1"/>
            </p:cNvSpPr>
            <p:nvPr/>
          </p:nvSpPr>
          <p:spPr bwMode="auto">
            <a:xfrm>
              <a:off x="1198" y="1310"/>
              <a:ext cx="97" cy="314"/>
            </a:xfrm>
            <a:prstGeom prst="rect">
              <a:avLst/>
            </a:prstGeom>
            <a:solidFill>
              <a:schemeClr val="fo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96">
              <a:extLst>
                <a:ext uri="{FF2B5EF4-FFF2-40B4-BE49-F238E27FC236}">
                  <a16:creationId xmlns:a16="http://schemas.microsoft.com/office/drawing/2014/main" id="{A927BD5B-74B7-BA98-C44E-3F3CD7D83E6E}"/>
                </a:ext>
              </a:extLst>
            </p:cNvPr>
            <p:cNvSpPr>
              <a:spLocks noChangeArrowheads="1"/>
            </p:cNvSpPr>
            <p:nvPr/>
          </p:nvSpPr>
          <p:spPr bwMode="auto">
            <a:xfrm>
              <a:off x="1038" y="1317"/>
              <a:ext cx="247" cy="300"/>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Text Box 115">
            <a:extLst>
              <a:ext uri="{FF2B5EF4-FFF2-40B4-BE49-F238E27FC236}">
                <a16:creationId xmlns:a16="http://schemas.microsoft.com/office/drawing/2014/main" id="{AB5D221D-B90C-E373-666E-42774F49313F}"/>
              </a:ext>
            </a:extLst>
          </p:cNvPr>
          <p:cNvSpPr txBox="1">
            <a:spLocks noChangeArrowheads="1"/>
          </p:cNvSpPr>
          <p:nvPr/>
        </p:nvSpPr>
        <p:spPr bwMode="auto">
          <a:xfrm>
            <a:off x="2744789" y="3259931"/>
            <a:ext cx="7481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t>Phosphorylation of ‘Activating Tyrosine’ stimulates kinase activity</a:t>
            </a:r>
          </a:p>
        </p:txBody>
      </p:sp>
      <p:sp>
        <p:nvSpPr>
          <p:cNvPr id="23" name="Oval 125">
            <a:extLst>
              <a:ext uri="{FF2B5EF4-FFF2-40B4-BE49-F238E27FC236}">
                <a16:creationId xmlns:a16="http://schemas.microsoft.com/office/drawing/2014/main" id="{11405077-FF08-24FB-28AF-E56160416B47}"/>
              </a:ext>
            </a:extLst>
          </p:cNvPr>
          <p:cNvSpPr>
            <a:spLocks noChangeArrowheads="1"/>
          </p:cNvSpPr>
          <p:nvPr/>
        </p:nvSpPr>
        <p:spPr bwMode="auto">
          <a:xfrm>
            <a:off x="3067051" y="4294981"/>
            <a:ext cx="522288" cy="569912"/>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 name="Group 155">
            <a:extLst>
              <a:ext uri="{FF2B5EF4-FFF2-40B4-BE49-F238E27FC236}">
                <a16:creationId xmlns:a16="http://schemas.microsoft.com/office/drawing/2014/main" id="{114CADE8-C707-E3FF-C7C3-FD612AF40D15}"/>
              </a:ext>
            </a:extLst>
          </p:cNvPr>
          <p:cNvGrpSpPr>
            <a:grpSpLocks/>
          </p:cNvGrpSpPr>
          <p:nvPr/>
        </p:nvGrpSpPr>
        <p:grpSpPr bwMode="auto">
          <a:xfrm>
            <a:off x="3101976" y="4699793"/>
            <a:ext cx="7221538" cy="639763"/>
            <a:chOff x="992" y="3172"/>
            <a:chExt cx="4549" cy="403"/>
          </a:xfrm>
        </p:grpSpPr>
        <p:sp>
          <p:nvSpPr>
            <p:cNvPr id="25" name="AutoShape 117">
              <a:extLst>
                <a:ext uri="{FF2B5EF4-FFF2-40B4-BE49-F238E27FC236}">
                  <a16:creationId xmlns:a16="http://schemas.microsoft.com/office/drawing/2014/main" id="{18E5A372-5155-9855-F036-8B486A8A8F29}"/>
                </a:ext>
              </a:extLst>
            </p:cNvPr>
            <p:cNvSpPr>
              <a:spLocks noChangeArrowheads="1"/>
            </p:cNvSpPr>
            <p:nvPr/>
          </p:nvSpPr>
          <p:spPr bwMode="auto">
            <a:xfrm>
              <a:off x="993" y="3268"/>
              <a:ext cx="2012" cy="300"/>
            </a:xfrm>
            <a:prstGeom prst="roundRect">
              <a:avLst>
                <a:gd name="adj" fmla="val 50000"/>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a:t>Kinase domain</a:t>
              </a:r>
            </a:p>
          </p:txBody>
        </p:sp>
        <p:grpSp>
          <p:nvGrpSpPr>
            <p:cNvPr id="26" name="Group 118">
              <a:extLst>
                <a:ext uri="{FF2B5EF4-FFF2-40B4-BE49-F238E27FC236}">
                  <a16:creationId xmlns:a16="http://schemas.microsoft.com/office/drawing/2014/main" id="{22178CF9-87C5-3F11-DABF-70E091A8839E}"/>
                </a:ext>
              </a:extLst>
            </p:cNvPr>
            <p:cNvGrpSpPr>
              <a:grpSpLocks/>
            </p:cNvGrpSpPr>
            <p:nvPr/>
          </p:nvGrpSpPr>
          <p:grpSpPr bwMode="auto">
            <a:xfrm>
              <a:off x="3027" y="3172"/>
              <a:ext cx="852" cy="396"/>
              <a:chOff x="3073" y="1221"/>
              <a:chExt cx="852" cy="396"/>
            </a:xfrm>
          </p:grpSpPr>
          <p:sp>
            <p:nvSpPr>
              <p:cNvPr id="33" name="Rectangle 119">
                <a:extLst>
                  <a:ext uri="{FF2B5EF4-FFF2-40B4-BE49-F238E27FC236}">
                    <a16:creationId xmlns:a16="http://schemas.microsoft.com/office/drawing/2014/main" id="{AD6BB699-2270-F9D5-F3A4-303C81604638}"/>
                  </a:ext>
                </a:extLst>
              </p:cNvPr>
              <p:cNvSpPr>
                <a:spLocks noChangeArrowheads="1"/>
              </p:cNvSpPr>
              <p:nvPr/>
            </p:nvSpPr>
            <p:spPr bwMode="auto">
              <a:xfrm>
                <a:off x="3073" y="1333"/>
                <a:ext cx="852" cy="284"/>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120">
                <a:extLst>
                  <a:ext uri="{FF2B5EF4-FFF2-40B4-BE49-F238E27FC236}">
                    <a16:creationId xmlns:a16="http://schemas.microsoft.com/office/drawing/2014/main" id="{5F1DB2EF-290D-FBF7-4283-BBC59C956693}"/>
                  </a:ext>
                </a:extLst>
              </p:cNvPr>
              <p:cNvSpPr>
                <a:spLocks noChangeArrowheads="1"/>
              </p:cNvSpPr>
              <p:nvPr/>
            </p:nvSpPr>
            <p:spPr bwMode="auto">
              <a:xfrm>
                <a:off x="3253" y="1221"/>
                <a:ext cx="493" cy="254"/>
              </a:xfrm>
              <a:prstGeom prst="ellipse">
                <a:avLst/>
              </a:prstGeom>
              <a:solidFill>
                <a:schemeClr val="bg1"/>
              </a:soli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 name="Rectangle 121">
              <a:extLst>
                <a:ext uri="{FF2B5EF4-FFF2-40B4-BE49-F238E27FC236}">
                  <a16:creationId xmlns:a16="http://schemas.microsoft.com/office/drawing/2014/main" id="{93162A38-D4FE-0ACC-625D-04412AF3C586}"/>
                </a:ext>
              </a:extLst>
            </p:cNvPr>
            <p:cNvSpPr>
              <a:spLocks noChangeArrowheads="1"/>
            </p:cNvSpPr>
            <p:nvPr/>
          </p:nvSpPr>
          <p:spPr bwMode="auto">
            <a:xfrm>
              <a:off x="4666" y="3276"/>
              <a:ext cx="875" cy="292"/>
            </a:xfrm>
            <a:prstGeom prst="rect">
              <a:avLst/>
            </a:prstGeom>
            <a:solidFill>
              <a:schemeClr val="bg2"/>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a:solidFill>
                    <a:schemeClr val="bg1"/>
                  </a:solidFill>
                </a:rPr>
                <a:t>Unique region</a:t>
              </a:r>
            </a:p>
          </p:txBody>
        </p:sp>
        <p:sp>
          <p:nvSpPr>
            <p:cNvPr id="28" name="AutoShape 122">
              <a:extLst>
                <a:ext uri="{FF2B5EF4-FFF2-40B4-BE49-F238E27FC236}">
                  <a16:creationId xmlns:a16="http://schemas.microsoft.com/office/drawing/2014/main" id="{8AD02F5A-5B86-84C9-7FFE-B8B1122E455B}"/>
                </a:ext>
              </a:extLst>
            </p:cNvPr>
            <p:cNvSpPr>
              <a:spLocks noChangeArrowheads="1"/>
            </p:cNvSpPr>
            <p:nvPr/>
          </p:nvSpPr>
          <p:spPr bwMode="auto">
            <a:xfrm>
              <a:off x="3899" y="3283"/>
              <a:ext cx="769" cy="285"/>
            </a:xfrm>
            <a:prstGeom prst="roundRect">
              <a:avLst>
                <a:gd name="adj" fmla="val 50000"/>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a:t>SH3 domain</a:t>
              </a:r>
            </a:p>
          </p:txBody>
        </p:sp>
        <p:sp>
          <p:nvSpPr>
            <p:cNvPr id="29" name="Text Box 126">
              <a:extLst>
                <a:ext uri="{FF2B5EF4-FFF2-40B4-BE49-F238E27FC236}">
                  <a16:creationId xmlns:a16="http://schemas.microsoft.com/office/drawing/2014/main" id="{C3E7505D-412A-7DDA-2F0D-19E50B52436D}"/>
                </a:ext>
              </a:extLst>
            </p:cNvPr>
            <p:cNvSpPr txBox="1">
              <a:spLocks noChangeArrowheads="1"/>
            </p:cNvSpPr>
            <p:nvPr/>
          </p:nvSpPr>
          <p:spPr bwMode="auto">
            <a:xfrm>
              <a:off x="3066" y="3356"/>
              <a:ext cx="8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chemeClr val="bg1"/>
                  </a:solidFill>
                </a:rPr>
                <a:t>SH2 domain</a:t>
              </a:r>
            </a:p>
          </p:txBody>
        </p:sp>
        <p:sp>
          <p:nvSpPr>
            <p:cNvPr id="30" name="Rectangle 132">
              <a:extLst>
                <a:ext uri="{FF2B5EF4-FFF2-40B4-BE49-F238E27FC236}">
                  <a16:creationId xmlns:a16="http://schemas.microsoft.com/office/drawing/2014/main" id="{44A20781-A4D4-CE89-63ED-91E30C28375C}"/>
                </a:ext>
              </a:extLst>
            </p:cNvPr>
            <p:cNvSpPr>
              <a:spLocks noChangeArrowheads="1"/>
            </p:cNvSpPr>
            <p:nvPr/>
          </p:nvSpPr>
          <p:spPr bwMode="auto">
            <a:xfrm>
              <a:off x="2533" y="3261"/>
              <a:ext cx="112" cy="314"/>
            </a:xfrm>
            <a:prstGeom prst="rect">
              <a:avLst/>
            </a:prstGeom>
            <a:solidFill>
              <a:schemeClr val="folHlink"/>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133">
              <a:extLst>
                <a:ext uri="{FF2B5EF4-FFF2-40B4-BE49-F238E27FC236}">
                  <a16:creationId xmlns:a16="http://schemas.microsoft.com/office/drawing/2014/main" id="{325ED6AB-2432-36E0-F8AA-64B7F72BB18A}"/>
                </a:ext>
              </a:extLst>
            </p:cNvPr>
            <p:cNvSpPr>
              <a:spLocks noChangeArrowheads="1"/>
            </p:cNvSpPr>
            <p:nvPr/>
          </p:nvSpPr>
          <p:spPr bwMode="auto">
            <a:xfrm>
              <a:off x="1152" y="3261"/>
              <a:ext cx="97" cy="314"/>
            </a:xfrm>
            <a:prstGeom prst="rect">
              <a:avLst/>
            </a:prstGeom>
            <a:solidFill>
              <a:schemeClr val="fo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134">
              <a:extLst>
                <a:ext uri="{FF2B5EF4-FFF2-40B4-BE49-F238E27FC236}">
                  <a16:creationId xmlns:a16="http://schemas.microsoft.com/office/drawing/2014/main" id="{E4796B29-F6E6-6904-7F62-359759054AC9}"/>
                </a:ext>
              </a:extLst>
            </p:cNvPr>
            <p:cNvSpPr>
              <a:spLocks noChangeArrowheads="1"/>
            </p:cNvSpPr>
            <p:nvPr/>
          </p:nvSpPr>
          <p:spPr bwMode="auto">
            <a:xfrm>
              <a:off x="992" y="3268"/>
              <a:ext cx="247" cy="300"/>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 name="Group 154">
            <a:extLst>
              <a:ext uri="{FF2B5EF4-FFF2-40B4-BE49-F238E27FC236}">
                <a16:creationId xmlns:a16="http://schemas.microsoft.com/office/drawing/2014/main" id="{A01687CB-FA50-F91A-08BA-018E4A3A2938}"/>
              </a:ext>
            </a:extLst>
          </p:cNvPr>
          <p:cNvGrpSpPr>
            <a:grpSpLocks/>
          </p:cNvGrpSpPr>
          <p:nvPr/>
        </p:nvGrpSpPr>
        <p:grpSpPr bwMode="auto">
          <a:xfrm>
            <a:off x="2903539" y="4036218"/>
            <a:ext cx="4376737" cy="1328738"/>
            <a:chOff x="867" y="2753"/>
            <a:chExt cx="2757" cy="837"/>
          </a:xfrm>
        </p:grpSpPr>
        <p:sp>
          <p:nvSpPr>
            <p:cNvPr id="36" name="Oval 136">
              <a:extLst>
                <a:ext uri="{FF2B5EF4-FFF2-40B4-BE49-F238E27FC236}">
                  <a16:creationId xmlns:a16="http://schemas.microsoft.com/office/drawing/2014/main" id="{C8304D98-238B-A3C1-696E-A30CD26CFC11}"/>
                </a:ext>
              </a:extLst>
            </p:cNvPr>
            <p:cNvSpPr>
              <a:spLocks noChangeArrowheads="1"/>
            </p:cNvSpPr>
            <p:nvPr/>
          </p:nvSpPr>
          <p:spPr bwMode="auto">
            <a:xfrm>
              <a:off x="3295" y="3043"/>
              <a:ext cx="329" cy="359"/>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7" name="Group 153">
              <a:extLst>
                <a:ext uri="{FF2B5EF4-FFF2-40B4-BE49-F238E27FC236}">
                  <a16:creationId xmlns:a16="http://schemas.microsoft.com/office/drawing/2014/main" id="{440D5960-8B52-7DBE-8F9D-4474271C1056}"/>
                </a:ext>
              </a:extLst>
            </p:cNvPr>
            <p:cNvGrpSpPr>
              <a:grpSpLocks/>
            </p:cNvGrpSpPr>
            <p:nvPr/>
          </p:nvGrpSpPr>
          <p:grpSpPr bwMode="auto">
            <a:xfrm>
              <a:off x="867" y="2753"/>
              <a:ext cx="2698" cy="837"/>
              <a:chOff x="867" y="2753"/>
              <a:chExt cx="2698" cy="837"/>
            </a:xfrm>
          </p:grpSpPr>
          <p:grpSp>
            <p:nvGrpSpPr>
              <p:cNvPr id="38" name="Group 152">
                <a:extLst>
                  <a:ext uri="{FF2B5EF4-FFF2-40B4-BE49-F238E27FC236}">
                    <a16:creationId xmlns:a16="http://schemas.microsoft.com/office/drawing/2014/main" id="{A5D9DAC2-B11C-4D0E-4BD1-950D15CD6E1B}"/>
                  </a:ext>
                </a:extLst>
              </p:cNvPr>
              <p:cNvGrpSpPr>
                <a:grpSpLocks/>
              </p:cNvGrpSpPr>
              <p:nvPr/>
            </p:nvGrpSpPr>
            <p:grpSpPr bwMode="auto">
              <a:xfrm>
                <a:off x="867" y="2753"/>
                <a:ext cx="2698" cy="837"/>
                <a:chOff x="867" y="2753"/>
                <a:chExt cx="2698" cy="837"/>
              </a:xfrm>
            </p:grpSpPr>
            <p:grpSp>
              <p:nvGrpSpPr>
                <p:cNvPr id="40" name="Group 146">
                  <a:extLst>
                    <a:ext uri="{FF2B5EF4-FFF2-40B4-BE49-F238E27FC236}">
                      <a16:creationId xmlns:a16="http://schemas.microsoft.com/office/drawing/2014/main" id="{7F86B086-7392-C0F6-8081-EB1A87906D9D}"/>
                    </a:ext>
                  </a:extLst>
                </p:cNvPr>
                <p:cNvGrpSpPr>
                  <a:grpSpLocks/>
                </p:cNvGrpSpPr>
                <p:nvPr/>
              </p:nvGrpSpPr>
              <p:grpSpPr bwMode="auto">
                <a:xfrm flipH="1">
                  <a:off x="1552" y="2758"/>
                  <a:ext cx="2013" cy="314"/>
                  <a:chOff x="1395" y="2504"/>
                  <a:chExt cx="2013" cy="314"/>
                </a:xfrm>
              </p:grpSpPr>
              <p:sp>
                <p:nvSpPr>
                  <p:cNvPr id="42" name="AutoShape 142">
                    <a:extLst>
                      <a:ext uri="{FF2B5EF4-FFF2-40B4-BE49-F238E27FC236}">
                        <a16:creationId xmlns:a16="http://schemas.microsoft.com/office/drawing/2014/main" id="{62BB2C16-9721-1696-F348-425319698350}"/>
                      </a:ext>
                    </a:extLst>
                  </p:cNvPr>
                  <p:cNvSpPr>
                    <a:spLocks noChangeArrowheads="1"/>
                  </p:cNvSpPr>
                  <p:nvPr/>
                </p:nvSpPr>
                <p:spPr bwMode="auto">
                  <a:xfrm>
                    <a:off x="1396" y="2511"/>
                    <a:ext cx="2012" cy="300"/>
                  </a:xfrm>
                  <a:prstGeom prst="roundRect">
                    <a:avLst>
                      <a:gd name="adj" fmla="val 50000"/>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a:p>
                </p:txBody>
              </p:sp>
              <p:sp>
                <p:nvSpPr>
                  <p:cNvPr id="43" name="Rectangle 144">
                    <a:extLst>
                      <a:ext uri="{FF2B5EF4-FFF2-40B4-BE49-F238E27FC236}">
                        <a16:creationId xmlns:a16="http://schemas.microsoft.com/office/drawing/2014/main" id="{1F60D395-B846-1F63-F826-6FCB91427A93}"/>
                      </a:ext>
                    </a:extLst>
                  </p:cNvPr>
                  <p:cNvSpPr>
                    <a:spLocks noChangeArrowheads="1"/>
                  </p:cNvSpPr>
                  <p:nvPr/>
                </p:nvSpPr>
                <p:spPr bwMode="auto">
                  <a:xfrm>
                    <a:off x="1555" y="2504"/>
                    <a:ext cx="97" cy="314"/>
                  </a:xfrm>
                  <a:prstGeom prst="rect">
                    <a:avLst/>
                  </a:prstGeom>
                  <a:solidFill>
                    <a:schemeClr val="fo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45">
                    <a:extLst>
                      <a:ext uri="{FF2B5EF4-FFF2-40B4-BE49-F238E27FC236}">
                        <a16:creationId xmlns:a16="http://schemas.microsoft.com/office/drawing/2014/main" id="{F796D592-BDAE-23F4-F66A-9651BD4D41B3}"/>
                      </a:ext>
                    </a:extLst>
                  </p:cNvPr>
                  <p:cNvSpPr>
                    <a:spLocks noChangeArrowheads="1"/>
                  </p:cNvSpPr>
                  <p:nvPr/>
                </p:nvSpPr>
                <p:spPr bwMode="auto">
                  <a:xfrm>
                    <a:off x="1395" y="2511"/>
                    <a:ext cx="247" cy="300"/>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 name="Rectangle 149">
                  <a:extLst>
                    <a:ext uri="{FF2B5EF4-FFF2-40B4-BE49-F238E27FC236}">
                      <a16:creationId xmlns:a16="http://schemas.microsoft.com/office/drawing/2014/main" id="{AD186D63-42C5-A0E5-2A31-ED7D0C7E79F7}"/>
                    </a:ext>
                  </a:extLst>
                </p:cNvPr>
                <p:cNvSpPr>
                  <a:spLocks noChangeArrowheads="1"/>
                </p:cNvSpPr>
                <p:nvPr/>
              </p:nvSpPr>
              <p:spPr bwMode="auto">
                <a:xfrm>
                  <a:off x="867" y="2753"/>
                  <a:ext cx="1279" cy="837"/>
                </a:xfrm>
                <a:prstGeom prst="rect">
                  <a:avLst/>
                </a:prstGeom>
                <a:solidFill>
                  <a:schemeClr val="bg1"/>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 name="AutoShape 147">
                <a:extLst>
                  <a:ext uri="{FF2B5EF4-FFF2-40B4-BE49-F238E27FC236}">
                    <a16:creationId xmlns:a16="http://schemas.microsoft.com/office/drawing/2014/main" id="{34AAF937-6053-37AA-A538-1276B3704FC0}"/>
                  </a:ext>
                </a:extLst>
              </p:cNvPr>
              <p:cNvSpPr>
                <a:spLocks noChangeArrowheads="1"/>
              </p:cNvSpPr>
              <p:nvPr/>
            </p:nvSpPr>
            <p:spPr bwMode="auto">
              <a:xfrm>
                <a:off x="1742" y="2768"/>
                <a:ext cx="785" cy="800"/>
              </a:xfrm>
              <a:custGeom>
                <a:avLst/>
                <a:gdLst>
                  <a:gd name="G0" fmla="+- 8268 0 0"/>
                  <a:gd name="G1" fmla="+- 21600 0 8268"/>
                  <a:gd name="G2" fmla="+- 21600 0 826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68" y="10800"/>
                    </a:moveTo>
                    <a:cubicBezTo>
                      <a:pt x="8268" y="12198"/>
                      <a:pt x="9402" y="13332"/>
                      <a:pt x="10800" y="13332"/>
                    </a:cubicBezTo>
                    <a:cubicBezTo>
                      <a:pt x="12198" y="13332"/>
                      <a:pt x="13332" y="12198"/>
                      <a:pt x="13332" y="10800"/>
                    </a:cubicBezTo>
                    <a:cubicBezTo>
                      <a:pt x="13332" y="9402"/>
                      <a:pt x="12198" y="8268"/>
                      <a:pt x="10800" y="8268"/>
                    </a:cubicBezTo>
                    <a:cubicBezTo>
                      <a:pt x="9402" y="8268"/>
                      <a:pt x="8268" y="9402"/>
                      <a:pt x="8268" y="10800"/>
                    </a:cubicBezTo>
                    <a:close/>
                  </a:path>
                </a:pathLst>
              </a:cu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5" name="Rectangle 150">
            <a:extLst>
              <a:ext uri="{FF2B5EF4-FFF2-40B4-BE49-F238E27FC236}">
                <a16:creationId xmlns:a16="http://schemas.microsoft.com/office/drawing/2014/main" id="{06B9B56C-6D50-EA67-7AD4-50D5BCE2C5DD}"/>
              </a:ext>
            </a:extLst>
          </p:cNvPr>
          <p:cNvSpPr>
            <a:spLocks noChangeArrowheads="1"/>
          </p:cNvSpPr>
          <p:nvPr/>
        </p:nvSpPr>
        <p:spPr bwMode="auto">
          <a:xfrm>
            <a:off x="4911726" y="4555331"/>
            <a:ext cx="795338" cy="285750"/>
          </a:xfrm>
          <a:prstGeom prst="rect">
            <a:avLst/>
          </a:prstGeom>
          <a:solidFill>
            <a:schemeClr val="bg1"/>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156">
            <a:extLst>
              <a:ext uri="{FF2B5EF4-FFF2-40B4-BE49-F238E27FC236}">
                <a16:creationId xmlns:a16="http://schemas.microsoft.com/office/drawing/2014/main" id="{520E0541-CABE-243D-D051-5B7421458DF4}"/>
              </a:ext>
            </a:extLst>
          </p:cNvPr>
          <p:cNvSpPr txBox="1">
            <a:spLocks noChangeArrowheads="1"/>
          </p:cNvSpPr>
          <p:nvPr/>
        </p:nvSpPr>
        <p:spPr bwMode="auto">
          <a:xfrm>
            <a:off x="2946401" y="5753893"/>
            <a:ext cx="7059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2000"/>
              <a:t>Phosphorylation of ‘Inhibitory Tyrosine’ inhibits kinase activity</a:t>
            </a:r>
          </a:p>
          <a:p>
            <a:pPr algn="ctr"/>
            <a:r>
              <a:rPr lang="en-GB" altLang="en-US" sz="2000"/>
              <a:t>by blocking access to the Activating Tyrosine Residue</a:t>
            </a:r>
          </a:p>
        </p:txBody>
      </p:sp>
    </p:spTree>
    <p:extLst>
      <p:ext uri="{BB962C8B-B14F-4D97-AF65-F5344CB8AC3E}">
        <p14:creationId xmlns:p14="http://schemas.microsoft.com/office/powerpoint/2010/main" val="66209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4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15AE-E236-3345-5BB9-6CE95152A0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4BAE71-8C41-B3D6-DB8C-D9CBE42D38DB}"/>
              </a:ext>
            </a:extLst>
          </p:cNvPr>
          <p:cNvSpPr>
            <a:spLocks noGrp="1"/>
          </p:cNvSpPr>
          <p:nvPr>
            <p:ph idx="1"/>
          </p:nvPr>
        </p:nvSpPr>
        <p:spPr/>
        <p:txBody>
          <a:bodyPr/>
          <a:lstStyle/>
          <a:p>
            <a:endParaRPr lang="en-US"/>
          </a:p>
        </p:txBody>
      </p:sp>
      <p:sp>
        <p:nvSpPr>
          <p:cNvPr id="4" name="Text Box 14">
            <a:extLst>
              <a:ext uri="{FF2B5EF4-FFF2-40B4-BE49-F238E27FC236}">
                <a16:creationId xmlns:a16="http://schemas.microsoft.com/office/drawing/2014/main" id="{30C2502B-1D7C-709D-3428-8AB354631BA1}"/>
              </a:ext>
            </a:extLst>
          </p:cNvPr>
          <p:cNvSpPr txBox="1">
            <a:spLocks noChangeArrowheads="1"/>
          </p:cNvSpPr>
          <p:nvPr/>
        </p:nvSpPr>
        <p:spPr bwMode="auto">
          <a:xfrm>
            <a:off x="2597151" y="426243"/>
            <a:ext cx="7545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chemeClr val="tx1"/>
                </a:solidFill>
              </a:rPr>
              <a:t>Regulation of Src kinases by Csk and CD45</a:t>
            </a:r>
          </a:p>
        </p:txBody>
      </p:sp>
      <p:grpSp>
        <p:nvGrpSpPr>
          <p:cNvPr id="5" name="Group 55">
            <a:extLst>
              <a:ext uri="{FF2B5EF4-FFF2-40B4-BE49-F238E27FC236}">
                <a16:creationId xmlns:a16="http://schemas.microsoft.com/office/drawing/2014/main" id="{D0B8B636-E610-0C4D-2F83-5DF755A9DB90}"/>
              </a:ext>
            </a:extLst>
          </p:cNvPr>
          <p:cNvGrpSpPr>
            <a:grpSpLocks/>
          </p:cNvGrpSpPr>
          <p:nvPr/>
        </p:nvGrpSpPr>
        <p:grpSpPr bwMode="auto">
          <a:xfrm>
            <a:off x="2744789" y="4572793"/>
            <a:ext cx="6338887" cy="1235075"/>
            <a:chOff x="746" y="2756"/>
            <a:chExt cx="3993" cy="837"/>
          </a:xfrm>
        </p:grpSpPr>
        <p:sp>
          <p:nvSpPr>
            <p:cNvPr id="6" name="Oval 27">
              <a:extLst>
                <a:ext uri="{FF2B5EF4-FFF2-40B4-BE49-F238E27FC236}">
                  <a16:creationId xmlns:a16="http://schemas.microsoft.com/office/drawing/2014/main" id="{42E833E2-887F-5BE5-64E6-958E8F6863CC}"/>
                </a:ext>
              </a:extLst>
            </p:cNvPr>
            <p:cNvSpPr>
              <a:spLocks noChangeArrowheads="1"/>
            </p:cNvSpPr>
            <p:nvPr/>
          </p:nvSpPr>
          <p:spPr bwMode="auto">
            <a:xfrm>
              <a:off x="834" y="2919"/>
              <a:ext cx="281" cy="359"/>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29">
              <a:extLst>
                <a:ext uri="{FF2B5EF4-FFF2-40B4-BE49-F238E27FC236}">
                  <a16:creationId xmlns:a16="http://schemas.microsoft.com/office/drawing/2014/main" id="{E799C5AF-72EA-C3A9-D267-934C13419964}"/>
                </a:ext>
              </a:extLst>
            </p:cNvPr>
            <p:cNvSpPr>
              <a:spLocks noChangeArrowheads="1"/>
            </p:cNvSpPr>
            <p:nvPr/>
          </p:nvSpPr>
          <p:spPr bwMode="auto">
            <a:xfrm>
              <a:off x="854" y="3270"/>
              <a:ext cx="1718" cy="300"/>
            </a:xfrm>
            <a:prstGeom prst="roundRect">
              <a:avLst>
                <a:gd name="adj" fmla="val 50000"/>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200"/>
                <a:t>Kinase domain</a:t>
              </a:r>
            </a:p>
          </p:txBody>
        </p:sp>
        <p:sp>
          <p:nvSpPr>
            <p:cNvPr id="8" name="Rectangle 31">
              <a:extLst>
                <a:ext uri="{FF2B5EF4-FFF2-40B4-BE49-F238E27FC236}">
                  <a16:creationId xmlns:a16="http://schemas.microsoft.com/office/drawing/2014/main" id="{C2FD0531-B996-B761-D8BE-47C61F3BABC6}"/>
                </a:ext>
              </a:extLst>
            </p:cNvPr>
            <p:cNvSpPr>
              <a:spLocks noChangeArrowheads="1"/>
            </p:cNvSpPr>
            <p:nvPr/>
          </p:nvSpPr>
          <p:spPr bwMode="auto">
            <a:xfrm>
              <a:off x="2591" y="3286"/>
              <a:ext cx="728" cy="284"/>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32">
              <a:extLst>
                <a:ext uri="{FF2B5EF4-FFF2-40B4-BE49-F238E27FC236}">
                  <a16:creationId xmlns:a16="http://schemas.microsoft.com/office/drawing/2014/main" id="{1F453219-5CBA-9F9E-756F-A4AE8D3C68C8}"/>
                </a:ext>
              </a:extLst>
            </p:cNvPr>
            <p:cNvSpPr>
              <a:spLocks noChangeArrowheads="1"/>
            </p:cNvSpPr>
            <p:nvPr/>
          </p:nvSpPr>
          <p:spPr bwMode="auto">
            <a:xfrm>
              <a:off x="2745" y="3174"/>
              <a:ext cx="421" cy="254"/>
            </a:xfrm>
            <a:prstGeom prst="ellipse">
              <a:avLst/>
            </a:prstGeom>
            <a:solidFill>
              <a:schemeClr val="bg1"/>
            </a:soli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33">
              <a:extLst>
                <a:ext uri="{FF2B5EF4-FFF2-40B4-BE49-F238E27FC236}">
                  <a16:creationId xmlns:a16="http://schemas.microsoft.com/office/drawing/2014/main" id="{3F321548-B86E-6F38-DC51-D8E2E3C58B32}"/>
                </a:ext>
              </a:extLst>
            </p:cNvPr>
            <p:cNvSpPr>
              <a:spLocks noChangeArrowheads="1"/>
            </p:cNvSpPr>
            <p:nvPr/>
          </p:nvSpPr>
          <p:spPr bwMode="auto">
            <a:xfrm>
              <a:off x="3991" y="3278"/>
              <a:ext cx="748" cy="292"/>
            </a:xfrm>
            <a:prstGeom prst="rect">
              <a:avLst/>
            </a:prstGeom>
            <a:solidFill>
              <a:schemeClr val="bg2"/>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200">
                  <a:solidFill>
                    <a:schemeClr val="bg1"/>
                  </a:solidFill>
                </a:rPr>
                <a:t>Unique region</a:t>
              </a:r>
            </a:p>
          </p:txBody>
        </p:sp>
        <p:sp>
          <p:nvSpPr>
            <p:cNvPr id="11" name="AutoShape 34">
              <a:extLst>
                <a:ext uri="{FF2B5EF4-FFF2-40B4-BE49-F238E27FC236}">
                  <a16:creationId xmlns:a16="http://schemas.microsoft.com/office/drawing/2014/main" id="{8BA4A77E-73CF-A948-F222-59840E425768}"/>
                </a:ext>
              </a:extLst>
            </p:cNvPr>
            <p:cNvSpPr>
              <a:spLocks noChangeArrowheads="1"/>
            </p:cNvSpPr>
            <p:nvPr/>
          </p:nvSpPr>
          <p:spPr bwMode="auto">
            <a:xfrm>
              <a:off x="3336" y="3285"/>
              <a:ext cx="657" cy="285"/>
            </a:xfrm>
            <a:prstGeom prst="roundRect">
              <a:avLst>
                <a:gd name="adj" fmla="val 50000"/>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200"/>
                <a:t>SH3 domain</a:t>
              </a:r>
            </a:p>
          </p:txBody>
        </p:sp>
        <p:sp>
          <p:nvSpPr>
            <p:cNvPr id="12" name="Text Box 35">
              <a:extLst>
                <a:ext uri="{FF2B5EF4-FFF2-40B4-BE49-F238E27FC236}">
                  <a16:creationId xmlns:a16="http://schemas.microsoft.com/office/drawing/2014/main" id="{B2C7EC8E-C7BD-7F82-1697-6F913DAC5C7B}"/>
                </a:ext>
              </a:extLst>
            </p:cNvPr>
            <p:cNvSpPr txBox="1">
              <a:spLocks noChangeArrowheads="1"/>
            </p:cNvSpPr>
            <p:nvPr/>
          </p:nvSpPr>
          <p:spPr bwMode="auto">
            <a:xfrm>
              <a:off x="2625" y="3389"/>
              <a:ext cx="642"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bg1"/>
                  </a:solidFill>
                </a:rPr>
                <a:t>SH2 domain</a:t>
              </a:r>
            </a:p>
          </p:txBody>
        </p:sp>
        <p:sp>
          <p:nvSpPr>
            <p:cNvPr id="13" name="Rectangle 36">
              <a:extLst>
                <a:ext uri="{FF2B5EF4-FFF2-40B4-BE49-F238E27FC236}">
                  <a16:creationId xmlns:a16="http://schemas.microsoft.com/office/drawing/2014/main" id="{37A1DBF6-325F-07BE-BC09-45EA05A34D52}"/>
                </a:ext>
              </a:extLst>
            </p:cNvPr>
            <p:cNvSpPr>
              <a:spLocks noChangeArrowheads="1"/>
            </p:cNvSpPr>
            <p:nvPr/>
          </p:nvSpPr>
          <p:spPr bwMode="auto">
            <a:xfrm>
              <a:off x="2169" y="3263"/>
              <a:ext cx="96" cy="314"/>
            </a:xfrm>
            <a:prstGeom prst="rect">
              <a:avLst/>
            </a:prstGeom>
            <a:solidFill>
              <a:schemeClr val="folHlink"/>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37">
              <a:extLst>
                <a:ext uri="{FF2B5EF4-FFF2-40B4-BE49-F238E27FC236}">
                  <a16:creationId xmlns:a16="http://schemas.microsoft.com/office/drawing/2014/main" id="{968B7FF8-2245-4D77-C36A-FA11B001D8C3}"/>
                </a:ext>
              </a:extLst>
            </p:cNvPr>
            <p:cNvSpPr>
              <a:spLocks noChangeArrowheads="1"/>
            </p:cNvSpPr>
            <p:nvPr/>
          </p:nvSpPr>
          <p:spPr bwMode="auto">
            <a:xfrm>
              <a:off x="989" y="3263"/>
              <a:ext cx="83" cy="314"/>
            </a:xfrm>
            <a:prstGeom prst="rect">
              <a:avLst/>
            </a:prstGeom>
            <a:solidFill>
              <a:schemeClr val="fo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38">
              <a:extLst>
                <a:ext uri="{FF2B5EF4-FFF2-40B4-BE49-F238E27FC236}">
                  <a16:creationId xmlns:a16="http://schemas.microsoft.com/office/drawing/2014/main" id="{EB85608A-EC27-F8EE-2FBB-0D75E94FAF01}"/>
                </a:ext>
              </a:extLst>
            </p:cNvPr>
            <p:cNvSpPr>
              <a:spLocks noChangeArrowheads="1"/>
            </p:cNvSpPr>
            <p:nvPr/>
          </p:nvSpPr>
          <p:spPr bwMode="auto">
            <a:xfrm>
              <a:off x="853" y="3270"/>
              <a:ext cx="211" cy="300"/>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40">
              <a:extLst>
                <a:ext uri="{FF2B5EF4-FFF2-40B4-BE49-F238E27FC236}">
                  <a16:creationId xmlns:a16="http://schemas.microsoft.com/office/drawing/2014/main" id="{A89EE9AF-71D5-CC53-871C-383F9798EC81}"/>
                </a:ext>
              </a:extLst>
            </p:cNvPr>
            <p:cNvSpPr>
              <a:spLocks noChangeArrowheads="1"/>
            </p:cNvSpPr>
            <p:nvPr/>
          </p:nvSpPr>
          <p:spPr bwMode="auto">
            <a:xfrm>
              <a:off x="2820" y="3046"/>
              <a:ext cx="281" cy="359"/>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44">
              <a:extLst>
                <a:ext uri="{FF2B5EF4-FFF2-40B4-BE49-F238E27FC236}">
                  <a16:creationId xmlns:a16="http://schemas.microsoft.com/office/drawing/2014/main" id="{F124BCD8-F045-4674-9BCE-2E19666392B0}"/>
                </a:ext>
              </a:extLst>
            </p:cNvPr>
            <p:cNvSpPr>
              <a:spLocks noChangeArrowheads="1"/>
            </p:cNvSpPr>
            <p:nvPr/>
          </p:nvSpPr>
          <p:spPr bwMode="auto">
            <a:xfrm flipH="1">
              <a:off x="1331" y="2768"/>
              <a:ext cx="1719" cy="300"/>
            </a:xfrm>
            <a:prstGeom prst="roundRect">
              <a:avLst>
                <a:gd name="adj" fmla="val 50000"/>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en-GB" altLang="en-US" sz="1200"/>
                <a:t>Kinase domain       </a:t>
              </a:r>
            </a:p>
          </p:txBody>
        </p:sp>
        <p:sp>
          <p:nvSpPr>
            <p:cNvPr id="18" name="Rectangle 45">
              <a:extLst>
                <a:ext uri="{FF2B5EF4-FFF2-40B4-BE49-F238E27FC236}">
                  <a16:creationId xmlns:a16="http://schemas.microsoft.com/office/drawing/2014/main" id="{DC53F2E4-598C-28F1-5AF7-E5FAE550F879}"/>
                </a:ext>
              </a:extLst>
            </p:cNvPr>
            <p:cNvSpPr>
              <a:spLocks noChangeArrowheads="1"/>
            </p:cNvSpPr>
            <p:nvPr/>
          </p:nvSpPr>
          <p:spPr bwMode="auto">
            <a:xfrm flipH="1">
              <a:off x="2831" y="2761"/>
              <a:ext cx="83" cy="314"/>
            </a:xfrm>
            <a:prstGeom prst="rect">
              <a:avLst/>
            </a:prstGeom>
            <a:solidFill>
              <a:schemeClr val="fo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46">
              <a:extLst>
                <a:ext uri="{FF2B5EF4-FFF2-40B4-BE49-F238E27FC236}">
                  <a16:creationId xmlns:a16="http://schemas.microsoft.com/office/drawing/2014/main" id="{9DF80783-CB5F-ECCE-E58D-2691CA70C1C5}"/>
                </a:ext>
              </a:extLst>
            </p:cNvPr>
            <p:cNvSpPr>
              <a:spLocks noChangeArrowheads="1"/>
            </p:cNvSpPr>
            <p:nvPr/>
          </p:nvSpPr>
          <p:spPr bwMode="auto">
            <a:xfrm flipH="1">
              <a:off x="2840" y="2768"/>
              <a:ext cx="211" cy="300"/>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47">
              <a:extLst>
                <a:ext uri="{FF2B5EF4-FFF2-40B4-BE49-F238E27FC236}">
                  <a16:creationId xmlns:a16="http://schemas.microsoft.com/office/drawing/2014/main" id="{601D84AF-E243-4A62-DDDD-7A31346B7614}"/>
                </a:ext>
              </a:extLst>
            </p:cNvPr>
            <p:cNvSpPr>
              <a:spLocks noChangeArrowheads="1"/>
            </p:cNvSpPr>
            <p:nvPr/>
          </p:nvSpPr>
          <p:spPr bwMode="auto">
            <a:xfrm>
              <a:off x="746" y="2756"/>
              <a:ext cx="1093" cy="837"/>
            </a:xfrm>
            <a:prstGeom prst="rect">
              <a:avLst/>
            </a:prstGeom>
            <a:solidFill>
              <a:schemeClr val="bg1"/>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48">
              <a:extLst>
                <a:ext uri="{FF2B5EF4-FFF2-40B4-BE49-F238E27FC236}">
                  <a16:creationId xmlns:a16="http://schemas.microsoft.com/office/drawing/2014/main" id="{B8017C98-C353-F8FF-ACDD-2D502117D315}"/>
                </a:ext>
              </a:extLst>
            </p:cNvPr>
            <p:cNvSpPr>
              <a:spLocks noChangeArrowheads="1"/>
            </p:cNvSpPr>
            <p:nvPr/>
          </p:nvSpPr>
          <p:spPr bwMode="auto">
            <a:xfrm>
              <a:off x="1494" y="2771"/>
              <a:ext cx="670" cy="800"/>
            </a:xfrm>
            <a:custGeom>
              <a:avLst/>
              <a:gdLst>
                <a:gd name="G0" fmla="+- 8268 0 0"/>
                <a:gd name="G1" fmla="+- 21600 0 8268"/>
                <a:gd name="G2" fmla="+- 21600 0 826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268" y="10800"/>
                  </a:moveTo>
                  <a:cubicBezTo>
                    <a:pt x="8268" y="12198"/>
                    <a:pt x="9402" y="13332"/>
                    <a:pt x="10800" y="13332"/>
                  </a:cubicBezTo>
                  <a:cubicBezTo>
                    <a:pt x="12198" y="13332"/>
                    <a:pt x="13332" y="12198"/>
                    <a:pt x="13332" y="10800"/>
                  </a:cubicBezTo>
                  <a:cubicBezTo>
                    <a:pt x="13332" y="9402"/>
                    <a:pt x="12198" y="8268"/>
                    <a:pt x="10800" y="8268"/>
                  </a:cubicBezTo>
                  <a:cubicBezTo>
                    <a:pt x="9402" y="8268"/>
                    <a:pt x="8268" y="9402"/>
                    <a:pt x="8268" y="10800"/>
                  </a:cubicBezTo>
                  <a:close/>
                </a:path>
              </a:pathLst>
            </a:cu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49">
              <a:extLst>
                <a:ext uri="{FF2B5EF4-FFF2-40B4-BE49-F238E27FC236}">
                  <a16:creationId xmlns:a16="http://schemas.microsoft.com/office/drawing/2014/main" id="{25F7B7C6-E414-F1A0-D0D4-922A0A1B3E09}"/>
                </a:ext>
              </a:extLst>
            </p:cNvPr>
            <p:cNvSpPr>
              <a:spLocks noChangeArrowheads="1"/>
            </p:cNvSpPr>
            <p:nvPr/>
          </p:nvSpPr>
          <p:spPr bwMode="auto">
            <a:xfrm>
              <a:off x="1827" y="3083"/>
              <a:ext cx="428" cy="180"/>
            </a:xfrm>
            <a:prstGeom prst="rect">
              <a:avLst/>
            </a:prstGeom>
            <a:solidFill>
              <a:schemeClr val="bg1"/>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 name="Group 63">
            <a:extLst>
              <a:ext uri="{FF2B5EF4-FFF2-40B4-BE49-F238E27FC236}">
                <a16:creationId xmlns:a16="http://schemas.microsoft.com/office/drawing/2014/main" id="{E66B4016-03F6-348B-84FB-86CF1383E8D9}"/>
              </a:ext>
            </a:extLst>
          </p:cNvPr>
          <p:cNvGrpSpPr>
            <a:grpSpLocks/>
          </p:cNvGrpSpPr>
          <p:nvPr/>
        </p:nvGrpSpPr>
        <p:grpSpPr bwMode="auto">
          <a:xfrm>
            <a:off x="1944689" y="2391568"/>
            <a:ext cx="2430462" cy="2030413"/>
            <a:chOff x="123" y="1273"/>
            <a:chExt cx="1531" cy="1279"/>
          </a:xfrm>
        </p:grpSpPr>
        <p:sp>
          <p:nvSpPr>
            <p:cNvPr id="24" name="Line 53">
              <a:extLst>
                <a:ext uri="{FF2B5EF4-FFF2-40B4-BE49-F238E27FC236}">
                  <a16:creationId xmlns:a16="http://schemas.microsoft.com/office/drawing/2014/main" id="{2DC8C3DF-A251-B449-FA41-22B2867A24F5}"/>
                </a:ext>
              </a:extLst>
            </p:cNvPr>
            <p:cNvSpPr>
              <a:spLocks noChangeShapeType="1"/>
            </p:cNvSpPr>
            <p:nvPr/>
          </p:nvSpPr>
          <p:spPr bwMode="auto">
            <a:xfrm>
              <a:off x="1654" y="1273"/>
              <a:ext cx="0" cy="1279"/>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54">
              <a:extLst>
                <a:ext uri="{FF2B5EF4-FFF2-40B4-BE49-F238E27FC236}">
                  <a16:creationId xmlns:a16="http://schemas.microsoft.com/office/drawing/2014/main" id="{D1E74785-1C93-B4D9-1083-CE009EB898DC}"/>
                </a:ext>
              </a:extLst>
            </p:cNvPr>
            <p:cNvSpPr txBox="1">
              <a:spLocks noChangeArrowheads="1"/>
            </p:cNvSpPr>
            <p:nvPr/>
          </p:nvSpPr>
          <p:spPr bwMode="auto">
            <a:xfrm>
              <a:off x="123" y="1290"/>
              <a:ext cx="1477"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Resting cells: Src kinase is inactivated by a constitutively expressed C -terminal Src kinase - (Csk)</a:t>
              </a:r>
            </a:p>
          </p:txBody>
        </p:sp>
      </p:grpSp>
      <p:grpSp>
        <p:nvGrpSpPr>
          <p:cNvPr id="26" name="Group 65">
            <a:extLst>
              <a:ext uri="{FF2B5EF4-FFF2-40B4-BE49-F238E27FC236}">
                <a16:creationId xmlns:a16="http://schemas.microsoft.com/office/drawing/2014/main" id="{A4433445-F388-BEC3-4C2C-B30A318BEEB6}"/>
              </a:ext>
            </a:extLst>
          </p:cNvPr>
          <p:cNvGrpSpPr>
            <a:grpSpLocks/>
          </p:cNvGrpSpPr>
          <p:nvPr/>
        </p:nvGrpSpPr>
        <p:grpSpPr bwMode="auto">
          <a:xfrm>
            <a:off x="2417764" y="1218406"/>
            <a:ext cx="6670675" cy="909637"/>
            <a:chOff x="421" y="625"/>
            <a:chExt cx="4202" cy="573"/>
          </a:xfrm>
        </p:grpSpPr>
        <p:sp>
          <p:nvSpPr>
            <p:cNvPr id="27" name="Oval 64">
              <a:extLst>
                <a:ext uri="{FF2B5EF4-FFF2-40B4-BE49-F238E27FC236}">
                  <a16:creationId xmlns:a16="http://schemas.microsoft.com/office/drawing/2014/main" id="{4C5EFC17-6E7C-A79F-610F-243542244AF2}"/>
                </a:ext>
              </a:extLst>
            </p:cNvPr>
            <p:cNvSpPr>
              <a:spLocks noChangeArrowheads="1"/>
            </p:cNvSpPr>
            <p:nvPr/>
          </p:nvSpPr>
          <p:spPr bwMode="auto">
            <a:xfrm>
              <a:off x="2134" y="652"/>
              <a:ext cx="285" cy="28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 name="Group 62">
              <a:extLst>
                <a:ext uri="{FF2B5EF4-FFF2-40B4-BE49-F238E27FC236}">
                  <a16:creationId xmlns:a16="http://schemas.microsoft.com/office/drawing/2014/main" id="{04AF57C4-CCD3-E86A-30D9-C7CDF053CBE4}"/>
                </a:ext>
              </a:extLst>
            </p:cNvPr>
            <p:cNvGrpSpPr>
              <a:grpSpLocks/>
            </p:cNvGrpSpPr>
            <p:nvPr/>
          </p:nvGrpSpPr>
          <p:grpSpPr bwMode="auto">
            <a:xfrm>
              <a:off x="421" y="625"/>
              <a:ext cx="4202" cy="573"/>
              <a:chOff x="389" y="625"/>
              <a:chExt cx="4202" cy="573"/>
            </a:xfrm>
          </p:grpSpPr>
          <p:sp>
            <p:nvSpPr>
              <p:cNvPr id="29" name="AutoShape 6">
                <a:extLst>
                  <a:ext uri="{FF2B5EF4-FFF2-40B4-BE49-F238E27FC236}">
                    <a16:creationId xmlns:a16="http://schemas.microsoft.com/office/drawing/2014/main" id="{20EC8636-CD78-3A23-8042-8E6B634B17B1}"/>
                  </a:ext>
                </a:extLst>
              </p:cNvPr>
              <p:cNvSpPr>
                <a:spLocks noChangeArrowheads="1"/>
              </p:cNvSpPr>
              <p:nvPr/>
            </p:nvSpPr>
            <p:spPr bwMode="auto">
              <a:xfrm>
                <a:off x="978" y="891"/>
                <a:ext cx="1598" cy="300"/>
              </a:xfrm>
              <a:prstGeom prst="roundRect">
                <a:avLst>
                  <a:gd name="adj" fmla="val 50000"/>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200"/>
                  <a:t>Kinase domain</a:t>
                </a:r>
              </a:p>
            </p:txBody>
          </p:sp>
          <p:sp>
            <p:nvSpPr>
              <p:cNvPr id="30" name="Rectangle 8">
                <a:extLst>
                  <a:ext uri="{FF2B5EF4-FFF2-40B4-BE49-F238E27FC236}">
                    <a16:creationId xmlns:a16="http://schemas.microsoft.com/office/drawing/2014/main" id="{154316DF-60DC-1C6D-832F-D80E2C6275D9}"/>
                  </a:ext>
                </a:extLst>
              </p:cNvPr>
              <p:cNvSpPr>
                <a:spLocks noChangeArrowheads="1"/>
              </p:cNvSpPr>
              <p:nvPr/>
            </p:nvSpPr>
            <p:spPr bwMode="auto">
              <a:xfrm>
                <a:off x="2594" y="907"/>
                <a:ext cx="677" cy="284"/>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9">
                <a:extLst>
                  <a:ext uri="{FF2B5EF4-FFF2-40B4-BE49-F238E27FC236}">
                    <a16:creationId xmlns:a16="http://schemas.microsoft.com/office/drawing/2014/main" id="{0035849F-1FEB-2DE3-7DB7-B89D17A0C1DD}"/>
                  </a:ext>
                </a:extLst>
              </p:cNvPr>
              <p:cNvSpPr>
                <a:spLocks noChangeArrowheads="1"/>
              </p:cNvSpPr>
              <p:nvPr/>
            </p:nvSpPr>
            <p:spPr bwMode="auto">
              <a:xfrm>
                <a:off x="2737" y="795"/>
                <a:ext cx="391" cy="254"/>
              </a:xfrm>
              <a:prstGeom prst="ellipse">
                <a:avLst/>
              </a:prstGeom>
              <a:solidFill>
                <a:schemeClr val="bg1"/>
              </a:soli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10">
                <a:extLst>
                  <a:ext uri="{FF2B5EF4-FFF2-40B4-BE49-F238E27FC236}">
                    <a16:creationId xmlns:a16="http://schemas.microsoft.com/office/drawing/2014/main" id="{38761469-449E-CF4F-DAF5-9527A7047BBC}"/>
                  </a:ext>
                </a:extLst>
              </p:cNvPr>
              <p:cNvSpPr>
                <a:spLocks noChangeArrowheads="1"/>
              </p:cNvSpPr>
              <p:nvPr/>
            </p:nvSpPr>
            <p:spPr bwMode="auto">
              <a:xfrm>
                <a:off x="3896" y="899"/>
                <a:ext cx="695" cy="292"/>
              </a:xfrm>
              <a:prstGeom prst="rect">
                <a:avLst/>
              </a:prstGeom>
              <a:solidFill>
                <a:schemeClr val="bg2"/>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200">
                    <a:solidFill>
                      <a:schemeClr val="bg1"/>
                    </a:solidFill>
                  </a:rPr>
                  <a:t>Unique region</a:t>
                </a:r>
              </a:p>
            </p:txBody>
          </p:sp>
          <p:sp>
            <p:nvSpPr>
              <p:cNvPr id="33" name="AutoShape 11">
                <a:extLst>
                  <a:ext uri="{FF2B5EF4-FFF2-40B4-BE49-F238E27FC236}">
                    <a16:creationId xmlns:a16="http://schemas.microsoft.com/office/drawing/2014/main" id="{AE758013-4003-C3B6-B650-96DA02CBAAC4}"/>
                  </a:ext>
                </a:extLst>
              </p:cNvPr>
              <p:cNvSpPr>
                <a:spLocks noChangeArrowheads="1"/>
              </p:cNvSpPr>
              <p:nvPr/>
            </p:nvSpPr>
            <p:spPr bwMode="auto">
              <a:xfrm>
                <a:off x="3286" y="906"/>
                <a:ext cx="611" cy="285"/>
              </a:xfrm>
              <a:prstGeom prst="roundRect">
                <a:avLst>
                  <a:gd name="adj" fmla="val 50000"/>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200"/>
                  <a:t>SH3 domain</a:t>
                </a:r>
              </a:p>
            </p:txBody>
          </p:sp>
          <p:sp>
            <p:nvSpPr>
              <p:cNvPr id="34" name="Text Box 16">
                <a:extLst>
                  <a:ext uri="{FF2B5EF4-FFF2-40B4-BE49-F238E27FC236}">
                    <a16:creationId xmlns:a16="http://schemas.microsoft.com/office/drawing/2014/main" id="{0CC27A43-CC1D-1243-779F-02589B0F9B70}"/>
                  </a:ext>
                </a:extLst>
              </p:cNvPr>
              <p:cNvSpPr txBox="1">
                <a:spLocks noChangeArrowheads="1"/>
              </p:cNvSpPr>
              <p:nvPr/>
            </p:nvSpPr>
            <p:spPr bwMode="auto">
              <a:xfrm>
                <a:off x="2626" y="1010"/>
                <a:ext cx="64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bg1"/>
                    </a:solidFill>
                  </a:rPr>
                  <a:t>SH2 domain</a:t>
                </a:r>
              </a:p>
            </p:txBody>
          </p:sp>
          <p:sp>
            <p:nvSpPr>
              <p:cNvPr id="35" name="Rectangle 22">
                <a:extLst>
                  <a:ext uri="{FF2B5EF4-FFF2-40B4-BE49-F238E27FC236}">
                    <a16:creationId xmlns:a16="http://schemas.microsoft.com/office/drawing/2014/main" id="{65A403BE-0FE8-7532-72A9-3612724FCF62}"/>
                  </a:ext>
                </a:extLst>
              </p:cNvPr>
              <p:cNvSpPr>
                <a:spLocks noChangeArrowheads="1"/>
              </p:cNvSpPr>
              <p:nvPr/>
            </p:nvSpPr>
            <p:spPr bwMode="auto">
              <a:xfrm>
                <a:off x="2201" y="884"/>
                <a:ext cx="89" cy="314"/>
              </a:xfrm>
              <a:prstGeom prst="rect">
                <a:avLst/>
              </a:prstGeom>
              <a:solidFill>
                <a:schemeClr val="folHlink"/>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23">
                <a:extLst>
                  <a:ext uri="{FF2B5EF4-FFF2-40B4-BE49-F238E27FC236}">
                    <a16:creationId xmlns:a16="http://schemas.microsoft.com/office/drawing/2014/main" id="{7F47265A-27F4-A12C-92F3-E181A6511373}"/>
                  </a:ext>
                </a:extLst>
              </p:cNvPr>
              <p:cNvSpPr>
                <a:spLocks noChangeArrowheads="1"/>
              </p:cNvSpPr>
              <p:nvPr/>
            </p:nvSpPr>
            <p:spPr bwMode="auto">
              <a:xfrm>
                <a:off x="1104" y="884"/>
                <a:ext cx="77" cy="314"/>
              </a:xfrm>
              <a:prstGeom prst="rect">
                <a:avLst/>
              </a:prstGeom>
              <a:solidFill>
                <a:schemeClr val="fo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4">
                <a:extLst>
                  <a:ext uri="{FF2B5EF4-FFF2-40B4-BE49-F238E27FC236}">
                    <a16:creationId xmlns:a16="http://schemas.microsoft.com/office/drawing/2014/main" id="{217B3821-5381-E739-7826-6133EEE5D347}"/>
                  </a:ext>
                </a:extLst>
              </p:cNvPr>
              <p:cNvSpPr>
                <a:spLocks noChangeArrowheads="1"/>
              </p:cNvSpPr>
              <p:nvPr/>
            </p:nvSpPr>
            <p:spPr bwMode="auto">
              <a:xfrm>
                <a:off x="977" y="891"/>
                <a:ext cx="196" cy="300"/>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58">
                <a:extLst>
                  <a:ext uri="{FF2B5EF4-FFF2-40B4-BE49-F238E27FC236}">
                    <a16:creationId xmlns:a16="http://schemas.microsoft.com/office/drawing/2014/main" id="{CDE64FD1-BAE5-6A7B-B599-F3772B9A84D4}"/>
                  </a:ext>
                </a:extLst>
              </p:cNvPr>
              <p:cNvSpPr txBox="1">
                <a:spLocks noChangeArrowheads="1"/>
              </p:cNvSpPr>
              <p:nvPr/>
            </p:nvSpPr>
            <p:spPr bwMode="auto">
              <a:xfrm>
                <a:off x="389" y="625"/>
                <a:ext cx="8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C terminus</a:t>
                </a:r>
              </a:p>
            </p:txBody>
          </p:sp>
          <p:sp>
            <p:nvSpPr>
              <p:cNvPr id="39" name="Text Box 59">
                <a:extLst>
                  <a:ext uri="{FF2B5EF4-FFF2-40B4-BE49-F238E27FC236}">
                    <a16:creationId xmlns:a16="http://schemas.microsoft.com/office/drawing/2014/main" id="{2AFB7E7D-A92D-7EE6-44C7-D675F22EAECD}"/>
                  </a:ext>
                </a:extLst>
              </p:cNvPr>
              <p:cNvSpPr txBox="1">
                <a:spLocks noChangeArrowheads="1"/>
              </p:cNvSpPr>
              <p:nvPr/>
            </p:nvSpPr>
            <p:spPr bwMode="auto">
              <a:xfrm>
                <a:off x="4423" y="625"/>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grpSp>
      </p:grpSp>
      <p:grpSp>
        <p:nvGrpSpPr>
          <p:cNvPr id="40" name="Group 66">
            <a:extLst>
              <a:ext uri="{FF2B5EF4-FFF2-40B4-BE49-F238E27FC236}">
                <a16:creationId xmlns:a16="http://schemas.microsoft.com/office/drawing/2014/main" id="{9667B8C3-0DA6-08CB-6BA5-62BAE06ACC50}"/>
              </a:ext>
            </a:extLst>
          </p:cNvPr>
          <p:cNvGrpSpPr>
            <a:grpSpLocks/>
          </p:cNvGrpSpPr>
          <p:nvPr/>
        </p:nvGrpSpPr>
        <p:grpSpPr bwMode="auto">
          <a:xfrm>
            <a:off x="7366001" y="2375693"/>
            <a:ext cx="3341688" cy="2682875"/>
            <a:chOff x="3538" y="1354"/>
            <a:chExt cx="2105" cy="1690"/>
          </a:xfrm>
        </p:grpSpPr>
        <p:sp>
          <p:nvSpPr>
            <p:cNvPr id="41" name="Text Box 57">
              <a:extLst>
                <a:ext uri="{FF2B5EF4-FFF2-40B4-BE49-F238E27FC236}">
                  <a16:creationId xmlns:a16="http://schemas.microsoft.com/office/drawing/2014/main" id="{F1641E38-C23C-0A8A-E4BA-38BE806453F3}"/>
                </a:ext>
              </a:extLst>
            </p:cNvPr>
            <p:cNvSpPr txBox="1">
              <a:spLocks noChangeArrowheads="1"/>
            </p:cNvSpPr>
            <p:nvPr/>
          </p:nvSpPr>
          <p:spPr bwMode="auto">
            <a:xfrm>
              <a:off x="3720" y="1365"/>
              <a:ext cx="1923" cy="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Activated cells: a phosphatase associated with the Leukocyte Common Antigen - CD45, removes the C terminus phosphate allowing the activating tyrosine to be phosphorylated</a:t>
              </a:r>
            </a:p>
          </p:txBody>
        </p:sp>
        <p:sp>
          <p:nvSpPr>
            <p:cNvPr id="42" name="Line 60">
              <a:extLst>
                <a:ext uri="{FF2B5EF4-FFF2-40B4-BE49-F238E27FC236}">
                  <a16:creationId xmlns:a16="http://schemas.microsoft.com/office/drawing/2014/main" id="{D1DB2DF1-A320-7852-6C36-CC7162DF7F7D}"/>
                </a:ext>
              </a:extLst>
            </p:cNvPr>
            <p:cNvSpPr>
              <a:spLocks noChangeShapeType="1"/>
            </p:cNvSpPr>
            <p:nvPr/>
          </p:nvSpPr>
          <p:spPr bwMode="auto">
            <a:xfrm flipV="1">
              <a:off x="3538" y="1354"/>
              <a:ext cx="0" cy="169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 name="Text Box 61">
            <a:extLst>
              <a:ext uri="{FF2B5EF4-FFF2-40B4-BE49-F238E27FC236}">
                <a16:creationId xmlns:a16="http://schemas.microsoft.com/office/drawing/2014/main" id="{5D8EC09A-B8B7-DE30-EBC8-7B43B2264FA5}"/>
              </a:ext>
            </a:extLst>
          </p:cNvPr>
          <p:cNvSpPr txBox="1">
            <a:spLocks noChangeArrowheads="1"/>
          </p:cNvSpPr>
          <p:nvPr/>
        </p:nvSpPr>
        <p:spPr bwMode="auto">
          <a:xfrm>
            <a:off x="2122489" y="6185693"/>
            <a:ext cx="8564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a:t>The balance between Csk and CD45 phosphatase activity sets the threshold for initiating receptor signalling</a:t>
            </a:r>
          </a:p>
        </p:txBody>
      </p:sp>
      <p:grpSp>
        <p:nvGrpSpPr>
          <p:cNvPr id="44" name="Group 78">
            <a:extLst>
              <a:ext uri="{FF2B5EF4-FFF2-40B4-BE49-F238E27FC236}">
                <a16:creationId xmlns:a16="http://schemas.microsoft.com/office/drawing/2014/main" id="{FA94F63D-5824-76B6-4707-9CFF21037FFB}"/>
              </a:ext>
            </a:extLst>
          </p:cNvPr>
          <p:cNvGrpSpPr>
            <a:grpSpLocks/>
          </p:cNvGrpSpPr>
          <p:nvPr/>
        </p:nvGrpSpPr>
        <p:grpSpPr bwMode="auto">
          <a:xfrm>
            <a:off x="4706939" y="2367756"/>
            <a:ext cx="2020887" cy="1722437"/>
            <a:chOff x="1863" y="1349"/>
            <a:chExt cx="1273" cy="1085"/>
          </a:xfrm>
        </p:grpSpPr>
        <p:grpSp>
          <p:nvGrpSpPr>
            <p:cNvPr id="45" name="Group 74">
              <a:extLst>
                <a:ext uri="{FF2B5EF4-FFF2-40B4-BE49-F238E27FC236}">
                  <a16:creationId xmlns:a16="http://schemas.microsoft.com/office/drawing/2014/main" id="{0D3FA74D-D256-20EF-09D4-190DA1B29C5C}"/>
                </a:ext>
              </a:extLst>
            </p:cNvPr>
            <p:cNvGrpSpPr>
              <a:grpSpLocks/>
            </p:cNvGrpSpPr>
            <p:nvPr/>
          </p:nvGrpSpPr>
          <p:grpSpPr bwMode="auto">
            <a:xfrm>
              <a:off x="1863" y="1349"/>
              <a:ext cx="1273" cy="1085"/>
              <a:chOff x="1863" y="1349"/>
              <a:chExt cx="1273" cy="1085"/>
            </a:xfrm>
          </p:grpSpPr>
          <p:sp>
            <p:nvSpPr>
              <p:cNvPr id="47" name="AutoShape 70">
                <a:extLst>
                  <a:ext uri="{FF2B5EF4-FFF2-40B4-BE49-F238E27FC236}">
                    <a16:creationId xmlns:a16="http://schemas.microsoft.com/office/drawing/2014/main" id="{60FC086F-41DA-4306-8987-CFBC52BD87CE}"/>
                  </a:ext>
                </a:extLst>
              </p:cNvPr>
              <p:cNvSpPr>
                <a:spLocks noChangeArrowheads="1"/>
              </p:cNvSpPr>
              <p:nvPr/>
            </p:nvSpPr>
            <p:spPr bwMode="auto">
              <a:xfrm flipH="1">
                <a:off x="2052" y="1349"/>
                <a:ext cx="1084" cy="1085"/>
              </a:xfrm>
              <a:custGeom>
                <a:avLst/>
                <a:gdLst>
                  <a:gd name="G0" fmla="+- -78596 0 0"/>
                  <a:gd name="G1" fmla="+- -10425271 0 0"/>
                  <a:gd name="G2" fmla="+- -78596 0 -10425271"/>
                  <a:gd name="G3" fmla="+- 10800 0 0"/>
                  <a:gd name="G4" fmla="+- 0 0 -78596"/>
                  <a:gd name="T0" fmla="*/ 360 256 1"/>
                  <a:gd name="T1" fmla="*/ 0 256 1"/>
                  <a:gd name="G5" fmla="+- G2 T0 T1"/>
                  <a:gd name="G6" fmla="?: G2 G2 G5"/>
                  <a:gd name="G7" fmla="+- 0 0 G6"/>
                  <a:gd name="G8" fmla="+- 10800 0 0"/>
                  <a:gd name="G9" fmla="+- 0 0 -10425271"/>
                  <a:gd name="G10" fmla="+- 10800 0 2700"/>
                  <a:gd name="G11" fmla="cos G10 -78596"/>
                  <a:gd name="G12" fmla="sin G10 -78596"/>
                  <a:gd name="G13" fmla="cos 13500 -78596"/>
                  <a:gd name="G14" fmla="sin 13500 -78596"/>
                  <a:gd name="G15" fmla="+- G11 10800 0"/>
                  <a:gd name="G16" fmla="+- G12 10800 0"/>
                  <a:gd name="G17" fmla="+- G13 10800 0"/>
                  <a:gd name="G18" fmla="+- G14 10800 0"/>
                  <a:gd name="G19" fmla="*/ 10800 1 2"/>
                  <a:gd name="G20" fmla="+- G19 5400 0"/>
                  <a:gd name="G21" fmla="cos G20 -78596"/>
                  <a:gd name="G22" fmla="sin G20 -78596"/>
                  <a:gd name="G23" fmla="+- G21 10800 0"/>
                  <a:gd name="G24" fmla="+- G12 G23 G22"/>
                  <a:gd name="G25" fmla="+- G22 G23 G11"/>
                  <a:gd name="G26" fmla="cos 10800 -78596"/>
                  <a:gd name="G27" fmla="sin 10800 -78596"/>
                  <a:gd name="G28" fmla="cos 10800 -78596"/>
                  <a:gd name="G29" fmla="sin 10800 -78596"/>
                  <a:gd name="G30" fmla="+- G26 10800 0"/>
                  <a:gd name="G31" fmla="+- G27 10800 0"/>
                  <a:gd name="G32" fmla="+- G28 10800 0"/>
                  <a:gd name="G33" fmla="+- G29 10800 0"/>
                  <a:gd name="G34" fmla="+- G19 5400 0"/>
                  <a:gd name="G35" fmla="cos G34 -10425271"/>
                  <a:gd name="G36" fmla="sin G34 -10425271"/>
                  <a:gd name="G37" fmla="+/ -10425271 -78596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2649 w 21600"/>
                  <a:gd name="T5" fmla="*/ 159 h 21600"/>
                  <a:gd name="T6" fmla="*/ 712 w 21600"/>
                  <a:gd name="T7" fmla="*/ 6943 h 21600"/>
                  <a:gd name="T8" fmla="*/ 12649 w 21600"/>
                  <a:gd name="T9" fmla="*/ 159 h 21600"/>
                  <a:gd name="T10" fmla="*/ 24297 w 21600"/>
                  <a:gd name="T11" fmla="*/ 10517 h 21600"/>
                  <a:gd name="T12" fmla="*/ 21654 w 21600"/>
                  <a:gd name="T13" fmla="*/ 13272 h 21600"/>
                  <a:gd name="T14" fmla="*/ 18898 w 21600"/>
                  <a:gd name="T15" fmla="*/ 1063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97" y="10573"/>
                    </a:moveTo>
                    <a:cubicBezTo>
                      <a:pt x="21474" y="4698"/>
                      <a:pt x="16676" y="0"/>
                      <a:pt x="10800" y="0"/>
                    </a:cubicBezTo>
                    <a:cubicBezTo>
                      <a:pt x="6323" y="0"/>
                      <a:pt x="2310" y="2761"/>
                      <a:pt x="712" y="6943"/>
                    </a:cubicBezTo>
                    <a:cubicBezTo>
                      <a:pt x="2310" y="2761"/>
                      <a:pt x="6323" y="0"/>
                      <a:pt x="10800" y="0"/>
                    </a:cubicBezTo>
                    <a:cubicBezTo>
                      <a:pt x="16676" y="0"/>
                      <a:pt x="21474" y="4698"/>
                      <a:pt x="21597" y="10573"/>
                    </a:cubicBezTo>
                    <a:lnTo>
                      <a:pt x="24297" y="10517"/>
                    </a:lnTo>
                    <a:lnTo>
                      <a:pt x="21654" y="13272"/>
                    </a:lnTo>
                    <a:lnTo>
                      <a:pt x="18898" y="10630"/>
                    </a:lnTo>
                    <a:lnTo>
                      <a:pt x="21597" y="10573"/>
                    </a:lnTo>
                    <a:close/>
                  </a:path>
                </a:pathLst>
              </a:cu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71">
                <a:extLst>
                  <a:ext uri="{FF2B5EF4-FFF2-40B4-BE49-F238E27FC236}">
                    <a16:creationId xmlns:a16="http://schemas.microsoft.com/office/drawing/2014/main" id="{9C59EC05-0AF3-D639-9A84-3CC0E0B74623}"/>
                  </a:ext>
                </a:extLst>
              </p:cNvPr>
              <p:cNvSpPr>
                <a:spLocks noChangeArrowheads="1"/>
              </p:cNvSpPr>
              <p:nvPr/>
            </p:nvSpPr>
            <p:spPr bwMode="auto">
              <a:xfrm>
                <a:off x="1863" y="1840"/>
                <a:ext cx="389" cy="217"/>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AutoShape 75">
              <a:extLst>
                <a:ext uri="{FF2B5EF4-FFF2-40B4-BE49-F238E27FC236}">
                  <a16:creationId xmlns:a16="http://schemas.microsoft.com/office/drawing/2014/main" id="{F65798E6-7387-C278-ACD4-730EE7B4AC1E}"/>
                </a:ext>
              </a:extLst>
            </p:cNvPr>
            <p:cNvSpPr>
              <a:spLocks noChangeArrowheads="1"/>
            </p:cNvSpPr>
            <p:nvPr/>
          </p:nvSpPr>
          <p:spPr bwMode="auto">
            <a:xfrm flipV="1">
              <a:off x="2002" y="1834"/>
              <a:ext cx="105" cy="142"/>
            </a:xfrm>
            <a:prstGeom prst="triangle">
              <a:avLst>
                <a:gd name="adj" fmla="val 50000"/>
              </a:avLst>
            </a:prstGeom>
            <a:solidFill>
              <a:schemeClr val="bg2"/>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77">
            <a:extLst>
              <a:ext uri="{FF2B5EF4-FFF2-40B4-BE49-F238E27FC236}">
                <a16:creationId xmlns:a16="http://schemas.microsoft.com/office/drawing/2014/main" id="{25A3F8DA-B630-8BF8-E623-BDF5B719B6AA}"/>
              </a:ext>
            </a:extLst>
          </p:cNvPr>
          <p:cNvGrpSpPr>
            <a:grpSpLocks/>
          </p:cNvGrpSpPr>
          <p:nvPr/>
        </p:nvGrpSpPr>
        <p:grpSpPr bwMode="auto">
          <a:xfrm>
            <a:off x="5006976" y="2786856"/>
            <a:ext cx="2049463" cy="1722437"/>
            <a:chOff x="2052" y="1613"/>
            <a:chExt cx="1291" cy="1085"/>
          </a:xfrm>
        </p:grpSpPr>
        <p:grpSp>
          <p:nvGrpSpPr>
            <p:cNvPr id="50" name="Group 73">
              <a:extLst>
                <a:ext uri="{FF2B5EF4-FFF2-40B4-BE49-F238E27FC236}">
                  <a16:creationId xmlns:a16="http://schemas.microsoft.com/office/drawing/2014/main" id="{4CD491F4-02B4-6738-3DFD-354A54330A02}"/>
                </a:ext>
              </a:extLst>
            </p:cNvPr>
            <p:cNvGrpSpPr>
              <a:grpSpLocks/>
            </p:cNvGrpSpPr>
            <p:nvPr/>
          </p:nvGrpSpPr>
          <p:grpSpPr bwMode="auto">
            <a:xfrm>
              <a:off x="2052" y="1613"/>
              <a:ext cx="1291" cy="1085"/>
              <a:chOff x="2052" y="1613"/>
              <a:chExt cx="1291" cy="1085"/>
            </a:xfrm>
          </p:grpSpPr>
          <p:sp>
            <p:nvSpPr>
              <p:cNvPr id="52" name="AutoShape 69">
                <a:extLst>
                  <a:ext uri="{FF2B5EF4-FFF2-40B4-BE49-F238E27FC236}">
                    <a16:creationId xmlns:a16="http://schemas.microsoft.com/office/drawing/2014/main" id="{A3459D0F-3071-D697-C90C-BCA8B82DD707}"/>
                  </a:ext>
                </a:extLst>
              </p:cNvPr>
              <p:cNvSpPr>
                <a:spLocks noChangeArrowheads="1"/>
              </p:cNvSpPr>
              <p:nvPr/>
            </p:nvSpPr>
            <p:spPr bwMode="auto">
              <a:xfrm flipV="1">
                <a:off x="2052" y="1613"/>
                <a:ext cx="1084" cy="1085"/>
              </a:xfrm>
              <a:custGeom>
                <a:avLst/>
                <a:gdLst>
                  <a:gd name="G0" fmla="+- -82597 0 0"/>
                  <a:gd name="G1" fmla="+- -10524769 0 0"/>
                  <a:gd name="G2" fmla="+- -82597 0 -10524769"/>
                  <a:gd name="G3" fmla="+- 10800 0 0"/>
                  <a:gd name="G4" fmla="+- 0 0 -82597"/>
                  <a:gd name="T0" fmla="*/ 360 256 1"/>
                  <a:gd name="T1" fmla="*/ 0 256 1"/>
                  <a:gd name="G5" fmla="+- G2 T0 T1"/>
                  <a:gd name="G6" fmla="?: G2 G2 G5"/>
                  <a:gd name="G7" fmla="+- 0 0 G6"/>
                  <a:gd name="G8" fmla="+- 10800 0 0"/>
                  <a:gd name="G9" fmla="+- 0 0 -10524769"/>
                  <a:gd name="G10" fmla="+- 10800 0 2700"/>
                  <a:gd name="G11" fmla="cos G10 -82597"/>
                  <a:gd name="G12" fmla="sin G10 -82597"/>
                  <a:gd name="G13" fmla="cos 13500 -82597"/>
                  <a:gd name="G14" fmla="sin 13500 -82597"/>
                  <a:gd name="G15" fmla="+- G11 10800 0"/>
                  <a:gd name="G16" fmla="+- G12 10800 0"/>
                  <a:gd name="G17" fmla="+- G13 10800 0"/>
                  <a:gd name="G18" fmla="+- G14 10800 0"/>
                  <a:gd name="G19" fmla="*/ 10800 1 2"/>
                  <a:gd name="G20" fmla="+- G19 5400 0"/>
                  <a:gd name="G21" fmla="cos G20 -82597"/>
                  <a:gd name="G22" fmla="sin G20 -82597"/>
                  <a:gd name="G23" fmla="+- G21 10800 0"/>
                  <a:gd name="G24" fmla="+- G12 G23 G22"/>
                  <a:gd name="G25" fmla="+- G22 G23 G11"/>
                  <a:gd name="G26" fmla="cos 10800 -82597"/>
                  <a:gd name="G27" fmla="sin 10800 -82597"/>
                  <a:gd name="G28" fmla="cos 10800 -82597"/>
                  <a:gd name="G29" fmla="sin 10800 -82597"/>
                  <a:gd name="G30" fmla="+- G26 10800 0"/>
                  <a:gd name="G31" fmla="+- G27 10800 0"/>
                  <a:gd name="G32" fmla="+- G28 10800 0"/>
                  <a:gd name="G33" fmla="+- G29 10800 0"/>
                  <a:gd name="G34" fmla="+- G19 5400 0"/>
                  <a:gd name="G35" fmla="cos G34 -10524769"/>
                  <a:gd name="G36" fmla="sin G34 -10524769"/>
                  <a:gd name="G37" fmla="+/ -10524769 -82597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2502 w 21600"/>
                  <a:gd name="T5" fmla="*/ 135 h 21600"/>
                  <a:gd name="T6" fmla="*/ 613 w 21600"/>
                  <a:gd name="T7" fmla="*/ 7211 h 21600"/>
                  <a:gd name="T8" fmla="*/ 12502 w 21600"/>
                  <a:gd name="T9" fmla="*/ 135 h 21600"/>
                  <a:gd name="T10" fmla="*/ 24296 w 21600"/>
                  <a:gd name="T11" fmla="*/ 10503 h 21600"/>
                  <a:gd name="T12" fmla="*/ 21656 w 21600"/>
                  <a:gd name="T13" fmla="*/ 13261 h 21600"/>
                  <a:gd name="T14" fmla="*/ 18898 w 21600"/>
                  <a:gd name="T15" fmla="*/ 1062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97" y="10562"/>
                    </a:moveTo>
                    <a:cubicBezTo>
                      <a:pt x="21468" y="4691"/>
                      <a:pt x="16672" y="0"/>
                      <a:pt x="10800" y="0"/>
                    </a:cubicBezTo>
                    <a:cubicBezTo>
                      <a:pt x="6218" y="0"/>
                      <a:pt x="2135" y="2890"/>
                      <a:pt x="613" y="7211"/>
                    </a:cubicBezTo>
                    <a:cubicBezTo>
                      <a:pt x="2135" y="2890"/>
                      <a:pt x="6218" y="0"/>
                      <a:pt x="10800" y="0"/>
                    </a:cubicBezTo>
                    <a:cubicBezTo>
                      <a:pt x="16672" y="0"/>
                      <a:pt x="21468" y="4691"/>
                      <a:pt x="21597" y="10562"/>
                    </a:cubicBezTo>
                    <a:lnTo>
                      <a:pt x="24296" y="10503"/>
                    </a:lnTo>
                    <a:lnTo>
                      <a:pt x="21656" y="13261"/>
                    </a:lnTo>
                    <a:lnTo>
                      <a:pt x="18898" y="10621"/>
                    </a:lnTo>
                    <a:lnTo>
                      <a:pt x="21597" y="10562"/>
                    </a:lnTo>
                    <a:close/>
                  </a:path>
                </a:pathLst>
              </a:cu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Rectangle 72">
                <a:extLst>
                  <a:ext uri="{FF2B5EF4-FFF2-40B4-BE49-F238E27FC236}">
                    <a16:creationId xmlns:a16="http://schemas.microsoft.com/office/drawing/2014/main" id="{5F8600ED-6B6D-A9EE-06CA-6C67EEF1E4A5}"/>
                  </a:ext>
                </a:extLst>
              </p:cNvPr>
              <p:cNvSpPr>
                <a:spLocks noChangeArrowheads="1"/>
              </p:cNvSpPr>
              <p:nvPr/>
            </p:nvSpPr>
            <p:spPr bwMode="auto">
              <a:xfrm>
                <a:off x="2954" y="1958"/>
                <a:ext cx="389" cy="217"/>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 name="AutoShape 76">
              <a:extLst>
                <a:ext uri="{FF2B5EF4-FFF2-40B4-BE49-F238E27FC236}">
                  <a16:creationId xmlns:a16="http://schemas.microsoft.com/office/drawing/2014/main" id="{B5824ABF-A7FA-030B-6336-208D2C115BCC}"/>
                </a:ext>
              </a:extLst>
            </p:cNvPr>
            <p:cNvSpPr>
              <a:spLocks noChangeArrowheads="1"/>
            </p:cNvSpPr>
            <p:nvPr/>
          </p:nvSpPr>
          <p:spPr bwMode="auto">
            <a:xfrm>
              <a:off x="3077" y="2064"/>
              <a:ext cx="105" cy="142"/>
            </a:xfrm>
            <a:prstGeom prst="triangle">
              <a:avLst>
                <a:gd name="adj" fmla="val 50000"/>
              </a:avLst>
            </a:prstGeom>
            <a:solidFill>
              <a:schemeClr val="bg2"/>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3716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childTnLst>
                          </p:cTn>
                        </p:par>
                        <p:par>
                          <p:cTn id="12" fill="hold">
                            <p:stCondLst>
                              <p:cond delay="500"/>
                            </p:stCondLst>
                            <p:childTnLst>
                              <p:par>
                                <p:cTn id="13" presetID="9"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down)">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right)">
                                      <p:cBhvr>
                                        <p:cTn id="25" dur="500"/>
                                        <p:tgtEl>
                                          <p:spTgt spid="44"/>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left)">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A741-49A6-D6A7-7571-0827DD0802B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E4A6454-CED3-329A-3705-B288D411C044}"/>
              </a:ext>
            </a:extLst>
          </p:cNvPr>
          <p:cNvSpPr>
            <a:spLocks noGrp="1"/>
          </p:cNvSpPr>
          <p:nvPr>
            <p:ph idx="1"/>
          </p:nvPr>
        </p:nvSpPr>
        <p:spPr/>
        <p:txBody>
          <a:bodyPr>
            <a:normAutofit fontScale="77500" lnSpcReduction="20000"/>
          </a:bodyPr>
          <a:lstStyle/>
          <a:p>
            <a:r>
              <a:rPr lang="en-IN" b="0" i="0" dirty="0">
                <a:solidFill>
                  <a:srgbClr val="000000"/>
                </a:solidFill>
                <a:effectLst/>
                <a:latin typeface="+mj-lt"/>
              </a:rPr>
              <a:t>the body is defended by innate immune responses, but these will only work to control pathogens that have certain molecular patterns or that induce interferons and other secreted yet non-specific defences</a:t>
            </a:r>
          </a:p>
          <a:p>
            <a:r>
              <a:rPr lang="en-IN" b="0" i="0" dirty="0">
                <a:solidFill>
                  <a:srgbClr val="000000"/>
                </a:solidFill>
                <a:effectLst/>
                <a:latin typeface="+mj-lt"/>
              </a:rPr>
              <a:t>Most crucially, they do not allow memory to form as they operate by receptors that are coded in the genome.</a:t>
            </a:r>
          </a:p>
          <a:p>
            <a:r>
              <a:rPr lang="en-IN" dirty="0">
                <a:solidFill>
                  <a:srgbClr val="000000"/>
                </a:solidFill>
                <a:latin typeface="+mj-lt"/>
              </a:rPr>
              <a:t>innate immunity is good for preventing pathogens from growing freely in the body, but it does not lead to the most important feature of adaptive immunity, which is long-lasting memory of specific pathogen.</a:t>
            </a:r>
          </a:p>
          <a:p>
            <a:r>
              <a:rPr lang="en-IN" dirty="0">
                <a:solidFill>
                  <a:srgbClr val="000000"/>
                </a:solidFill>
                <a:latin typeface="+mj-lt"/>
              </a:rPr>
              <a:t>To recognize and fight the wide range of pathogens an individual will encounter, the lymphocytes of the adaptive immune system have evolved to recognize a great variety of different antigens from bacteria, viruses, and other disease-causing organisms</a:t>
            </a:r>
          </a:p>
          <a:p>
            <a:endParaRPr lang="en-US" dirty="0">
              <a:latin typeface="+mj-lt"/>
            </a:endParaRPr>
          </a:p>
        </p:txBody>
      </p:sp>
    </p:spTree>
    <p:extLst>
      <p:ext uri="{BB962C8B-B14F-4D97-AF65-F5344CB8AC3E}">
        <p14:creationId xmlns:p14="http://schemas.microsoft.com/office/powerpoint/2010/main" val="620602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13A5-4AF1-9D59-2653-68D460DC11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7AC00D-ED37-347D-711A-468513DE5A1C}"/>
              </a:ext>
            </a:extLst>
          </p:cNvPr>
          <p:cNvSpPr>
            <a:spLocks noGrp="1"/>
          </p:cNvSpPr>
          <p:nvPr>
            <p:ph idx="1"/>
          </p:nvPr>
        </p:nvSpPr>
        <p:spPr/>
        <p:txBody>
          <a:bodyPr/>
          <a:lstStyle/>
          <a:p>
            <a:endParaRPr lang="en-US"/>
          </a:p>
        </p:txBody>
      </p:sp>
      <p:grpSp>
        <p:nvGrpSpPr>
          <p:cNvPr id="4" name="Group 56">
            <a:extLst>
              <a:ext uri="{FF2B5EF4-FFF2-40B4-BE49-F238E27FC236}">
                <a16:creationId xmlns:a16="http://schemas.microsoft.com/office/drawing/2014/main" id="{6EA66248-2177-BC32-59E3-52487DA586CF}"/>
              </a:ext>
            </a:extLst>
          </p:cNvPr>
          <p:cNvGrpSpPr>
            <a:grpSpLocks/>
          </p:cNvGrpSpPr>
          <p:nvPr/>
        </p:nvGrpSpPr>
        <p:grpSpPr bwMode="auto">
          <a:xfrm>
            <a:off x="5741307" y="3338512"/>
            <a:ext cx="4779963" cy="3128963"/>
            <a:chOff x="2011" y="2154"/>
            <a:chExt cx="3011" cy="1971"/>
          </a:xfrm>
        </p:grpSpPr>
        <p:sp>
          <p:nvSpPr>
            <p:cNvPr id="5" name="Line 41">
              <a:extLst>
                <a:ext uri="{FF2B5EF4-FFF2-40B4-BE49-F238E27FC236}">
                  <a16:creationId xmlns:a16="http://schemas.microsoft.com/office/drawing/2014/main" id="{E0E77652-A9EF-61A7-B810-EAFE92BB7AC5}"/>
                </a:ext>
              </a:extLst>
            </p:cNvPr>
            <p:cNvSpPr>
              <a:spLocks noChangeShapeType="1"/>
            </p:cNvSpPr>
            <p:nvPr/>
          </p:nvSpPr>
          <p:spPr bwMode="auto">
            <a:xfrm flipH="1">
              <a:off x="3726" y="2154"/>
              <a:ext cx="0" cy="1496"/>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42">
              <a:extLst>
                <a:ext uri="{FF2B5EF4-FFF2-40B4-BE49-F238E27FC236}">
                  <a16:creationId xmlns:a16="http://schemas.microsoft.com/office/drawing/2014/main" id="{1056E6C1-BBCA-9150-3230-CA777A07291D}"/>
                </a:ext>
              </a:extLst>
            </p:cNvPr>
            <p:cNvSpPr>
              <a:spLocks noChangeArrowheads="1"/>
            </p:cNvSpPr>
            <p:nvPr/>
          </p:nvSpPr>
          <p:spPr bwMode="auto">
            <a:xfrm flipH="1">
              <a:off x="3569" y="2214"/>
              <a:ext cx="318" cy="299"/>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43">
              <a:extLst>
                <a:ext uri="{FF2B5EF4-FFF2-40B4-BE49-F238E27FC236}">
                  <a16:creationId xmlns:a16="http://schemas.microsoft.com/office/drawing/2014/main" id="{E5415C48-AC2A-9505-49DC-A3722A6B059C}"/>
                </a:ext>
              </a:extLst>
            </p:cNvPr>
            <p:cNvSpPr>
              <a:spLocks noChangeArrowheads="1"/>
            </p:cNvSpPr>
            <p:nvPr/>
          </p:nvSpPr>
          <p:spPr bwMode="auto">
            <a:xfrm flipH="1">
              <a:off x="3569" y="2550"/>
              <a:ext cx="318" cy="299"/>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44">
              <a:extLst>
                <a:ext uri="{FF2B5EF4-FFF2-40B4-BE49-F238E27FC236}">
                  <a16:creationId xmlns:a16="http://schemas.microsoft.com/office/drawing/2014/main" id="{00203D8F-C69F-E120-E397-E735C8F36EE0}"/>
                </a:ext>
              </a:extLst>
            </p:cNvPr>
            <p:cNvSpPr>
              <a:spLocks noChangeArrowheads="1"/>
            </p:cNvSpPr>
            <p:nvPr/>
          </p:nvSpPr>
          <p:spPr bwMode="auto">
            <a:xfrm flipH="1">
              <a:off x="3567" y="2893"/>
              <a:ext cx="318" cy="710"/>
            </a:xfrm>
            <a:prstGeom prst="rect">
              <a:avLst/>
            </a:prstGeom>
            <a:solidFill>
              <a:schemeClr val="hlink"/>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52">
              <a:extLst>
                <a:ext uri="{FF2B5EF4-FFF2-40B4-BE49-F238E27FC236}">
                  <a16:creationId xmlns:a16="http://schemas.microsoft.com/office/drawing/2014/main" id="{6F7B0FA8-F295-5764-310E-2132110A3EE1}"/>
                </a:ext>
              </a:extLst>
            </p:cNvPr>
            <p:cNvSpPr txBox="1">
              <a:spLocks noChangeArrowheads="1"/>
            </p:cNvSpPr>
            <p:nvPr/>
          </p:nvSpPr>
          <p:spPr bwMode="auto">
            <a:xfrm>
              <a:off x="2011" y="3721"/>
              <a:ext cx="301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a:t>One Syk binds to Ig</a:t>
              </a:r>
              <a:r>
                <a:rPr lang="en-GB" altLang="en-US">
                  <a:latin typeface="Symbol" panose="05050102010706020507" pitchFamily="18" charset="2"/>
                </a:rPr>
                <a:t>a</a:t>
              </a:r>
              <a:r>
                <a:rPr lang="en-GB" altLang="en-US"/>
                <a:t>, one to Ig</a:t>
              </a:r>
              <a:r>
                <a:rPr lang="en-GB" altLang="en-US">
                  <a:latin typeface="Symbol" panose="05050102010706020507" pitchFamily="18" charset="2"/>
                </a:rPr>
                <a:t>b</a:t>
              </a:r>
              <a:r>
                <a:rPr lang="en-GB" altLang="en-US"/>
                <a:t> - each Syk transphosphorylates the other</a:t>
              </a:r>
            </a:p>
          </p:txBody>
        </p:sp>
      </p:grpSp>
      <p:grpSp>
        <p:nvGrpSpPr>
          <p:cNvPr id="10" name="Group 23">
            <a:extLst>
              <a:ext uri="{FF2B5EF4-FFF2-40B4-BE49-F238E27FC236}">
                <a16:creationId xmlns:a16="http://schemas.microsoft.com/office/drawing/2014/main" id="{52CE13D5-0EDF-FE3A-D01A-6A3EE79DD309}"/>
              </a:ext>
            </a:extLst>
          </p:cNvPr>
          <p:cNvGrpSpPr>
            <a:grpSpLocks/>
          </p:cNvGrpSpPr>
          <p:nvPr/>
        </p:nvGrpSpPr>
        <p:grpSpPr bwMode="auto">
          <a:xfrm>
            <a:off x="3431495" y="3406775"/>
            <a:ext cx="3160712" cy="2374900"/>
            <a:chOff x="1320" y="2693"/>
            <a:chExt cx="2013" cy="1496"/>
          </a:xfrm>
        </p:grpSpPr>
        <p:grpSp>
          <p:nvGrpSpPr>
            <p:cNvPr id="11" name="Group 21">
              <a:extLst>
                <a:ext uri="{FF2B5EF4-FFF2-40B4-BE49-F238E27FC236}">
                  <a16:creationId xmlns:a16="http://schemas.microsoft.com/office/drawing/2014/main" id="{6C00EAE2-FE15-5CAF-5DB9-B01D00FF6ABB}"/>
                </a:ext>
              </a:extLst>
            </p:cNvPr>
            <p:cNvGrpSpPr>
              <a:grpSpLocks/>
            </p:cNvGrpSpPr>
            <p:nvPr/>
          </p:nvGrpSpPr>
          <p:grpSpPr bwMode="auto">
            <a:xfrm>
              <a:off x="1320" y="2693"/>
              <a:ext cx="446" cy="1496"/>
              <a:chOff x="1320" y="2693"/>
              <a:chExt cx="446" cy="1496"/>
            </a:xfrm>
          </p:grpSpPr>
          <p:sp>
            <p:nvSpPr>
              <p:cNvPr id="14" name="Line 20">
                <a:extLst>
                  <a:ext uri="{FF2B5EF4-FFF2-40B4-BE49-F238E27FC236}">
                    <a16:creationId xmlns:a16="http://schemas.microsoft.com/office/drawing/2014/main" id="{62D99F35-ABCE-3F20-1A80-EFE86670DCF9}"/>
                  </a:ext>
                </a:extLst>
              </p:cNvPr>
              <p:cNvSpPr>
                <a:spLocks noChangeShapeType="1"/>
              </p:cNvSpPr>
              <p:nvPr/>
            </p:nvSpPr>
            <p:spPr bwMode="auto">
              <a:xfrm>
                <a:off x="1605" y="2693"/>
                <a:ext cx="0" cy="1496"/>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4">
                <a:extLst>
                  <a:ext uri="{FF2B5EF4-FFF2-40B4-BE49-F238E27FC236}">
                    <a16:creationId xmlns:a16="http://schemas.microsoft.com/office/drawing/2014/main" id="{FF607957-3131-090C-B266-5EB109A8459D}"/>
                  </a:ext>
                </a:extLst>
              </p:cNvPr>
              <p:cNvSpPr>
                <a:spLocks noChangeArrowheads="1"/>
              </p:cNvSpPr>
              <p:nvPr/>
            </p:nvSpPr>
            <p:spPr bwMode="auto">
              <a:xfrm>
                <a:off x="1442" y="2753"/>
                <a:ext cx="322" cy="299"/>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5">
                <a:extLst>
                  <a:ext uri="{FF2B5EF4-FFF2-40B4-BE49-F238E27FC236}">
                    <a16:creationId xmlns:a16="http://schemas.microsoft.com/office/drawing/2014/main" id="{4EBDABE4-7774-4D71-79E2-A5E9662848A3}"/>
                  </a:ext>
                </a:extLst>
              </p:cNvPr>
              <p:cNvSpPr>
                <a:spLocks noChangeArrowheads="1"/>
              </p:cNvSpPr>
              <p:nvPr/>
            </p:nvSpPr>
            <p:spPr bwMode="auto">
              <a:xfrm>
                <a:off x="1442" y="3089"/>
                <a:ext cx="322" cy="299"/>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6">
                <a:extLst>
                  <a:ext uri="{FF2B5EF4-FFF2-40B4-BE49-F238E27FC236}">
                    <a16:creationId xmlns:a16="http://schemas.microsoft.com/office/drawing/2014/main" id="{0A31F2E7-6AE8-0D5A-A8F6-A7CA47BC0BE7}"/>
                  </a:ext>
                </a:extLst>
              </p:cNvPr>
              <p:cNvSpPr>
                <a:spLocks noChangeArrowheads="1"/>
              </p:cNvSpPr>
              <p:nvPr/>
            </p:nvSpPr>
            <p:spPr bwMode="auto">
              <a:xfrm>
                <a:off x="1444" y="3432"/>
                <a:ext cx="322" cy="710"/>
              </a:xfrm>
              <a:prstGeom prst="rect">
                <a:avLst/>
              </a:prstGeom>
              <a:solidFill>
                <a:schemeClr val="hlink"/>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7">
                <a:extLst>
                  <a:ext uri="{FF2B5EF4-FFF2-40B4-BE49-F238E27FC236}">
                    <a16:creationId xmlns:a16="http://schemas.microsoft.com/office/drawing/2014/main" id="{71C76AF6-22BF-900A-CE46-389191590831}"/>
                  </a:ext>
                </a:extLst>
              </p:cNvPr>
              <p:cNvSpPr>
                <a:spLocks noChangeArrowheads="1"/>
              </p:cNvSpPr>
              <p:nvPr/>
            </p:nvSpPr>
            <p:spPr bwMode="auto">
              <a:xfrm>
                <a:off x="1320" y="2787"/>
                <a:ext cx="250" cy="21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sp>
            <p:nvSpPr>
              <p:cNvPr id="19" name="Oval 18">
                <a:extLst>
                  <a:ext uri="{FF2B5EF4-FFF2-40B4-BE49-F238E27FC236}">
                    <a16:creationId xmlns:a16="http://schemas.microsoft.com/office/drawing/2014/main" id="{89A39F54-5014-7C9C-A8A0-5A39B9105617}"/>
                  </a:ext>
                </a:extLst>
              </p:cNvPr>
              <p:cNvSpPr>
                <a:spLocks noChangeArrowheads="1"/>
              </p:cNvSpPr>
              <p:nvPr/>
            </p:nvSpPr>
            <p:spPr bwMode="auto">
              <a:xfrm>
                <a:off x="1320" y="3130"/>
                <a:ext cx="250" cy="21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grpSp>
        <p:sp>
          <p:nvSpPr>
            <p:cNvPr id="12" name="Oval 19">
              <a:extLst>
                <a:ext uri="{FF2B5EF4-FFF2-40B4-BE49-F238E27FC236}">
                  <a16:creationId xmlns:a16="http://schemas.microsoft.com/office/drawing/2014/main" id="{094D1A99-7951-019A-0401-040B3AD68DF0}"/>
                </a:ext>
              </a:extLst>
            </p:cNvPr>
            <p:cNvSpPr>
              <a:spLocks noChangeArrowheads="1"/>
            </p:cNvSpPr>
            <p:nvPr/>
          </p:nvSpPr>
          <p:spPr bwMode="auto">
            <a:xfrm>
              <a:off x="2471" y="3645"/>
              <a:ext cx="250" cy="21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sp>
          <p:nvSpPr>
            <p:cNvPr id="13" name="Text Box 22">
              <a:extLst>
                <a:ext uri="{FF2B5EF4-FFF2-40B4-BE49-F238E27FC236}">
                  <a16:creationId xmlns:a16="http://schemas.microsoft.com/office/drawing/2014/main" id="{9241965B-289A-C0E1-2992-B2AFDE53A858}"/>
                </a:ext>
              </a:extLst>
            </p:cNvPr>
            <p:cNvSpPr txBox="1">
              <a:spLocks noChangeArrowheads="1"/>
            </p:cNvSpPr>
            <p:nvPr/>
          </p:nvSpPr>
          <p:spPr bwMode="auto">
            <a:xfrm>
              <a:off x="1850" y="3026"/>
              <a:ext cx="1483"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b="1"/>
                <a:t>Syk</a:t>
              </a:r>
              <a:r>
                <a:rPr lang="en-GB" altLang="en-US"/>
                <a:t> - 2 x SH2 domains spaced to bind to two phosphotyrosines on an ITAM</a:t>
              </a:r>
            </a:p>
          </p:txBody>
        </p:sp>
      </p:grpSp>
      <p:sp>
        <p:nvSpPr>
          <p:cNvPr id="20" name="Text Box 4">
            <a:extLst>
              <a:ext uri="{FF2B5EF4-FFF2-40B4-BE49-F238E27FC236}">
                <a16:creationId xmlns:a16="http://schemas.microsoft.com/office/drawing/2014/main" id="{299B7D8D-8F01-DAF4-0B0B-142A1180D6F9}"/>
              </a:ext>
            </a:extLst>
          </p:cNvPr>
          <p:cNvSpPr txBox="1">
            <a:spLocks noChangeArrowheads="1"/>
          </p:cNvSpPr>
          <p:nvPr/>
        </p:nvSpPr>
        <p:spPr bwMode="auto">
          <a:xfrm>
            <a:off x="3937907" y="166687"/>
            <a:ext cx="45520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t>Syk protein Tyrosine kinases</a:t>
            </a:r>
          </a:p>
        </p:txBody>
      </p:sp>
      <p:sp>
        <p:nvSpPr>
          <p:cNvPr id="21" name="Text Box 5">
            <a:extLst>
              <a:ext uri="{FF2B5EF4-FFF2-40B4-BE49-F238E27FC236}">
                <a16:creationId xmlns:a16="http://schemas.microsoft.com/office/drawing/2014/main" id="{23B37B5E-F5BA-CB9C-44F7-98EEBDA792F3}"/>
              </a:ext>
            </a:extLst>
          </p:cNvPr>
          <p:cNvSpPr txBox="1">
            <a:spLocks noChangeArrowheads="1"/>
          </p:cNvSpPr>
          <p:nvPr/>
        </p:nvSpPr>
        <p:spPr bwMode="auto">
          <a:xfrm>
            <a:off x="2463120" y="838200"/>
            <a:ext cx="80422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1800">
                <a:latin typeface="Arial" panose="020B0604020202020204" pitchFamily="34" charset="0"/>
              </a:rPr>
              <a:t>CD45 phosphatase allows activation of Src family kinases Blk, Fyn &amp; Lyn </a:t>
            </a:r>
          </a:p>
          <a:p>
            <a:pPr>
              <a:buFontTx/>
              <a:buChar char="•"/>
            </a:pPr>
            <a:r>
              <a:rPr lang="en-GB" altLang="en-US" sz="1800">
                <a:latin typeface="Arial" panose="020B0604020202020204" pitchFamily="34" charset="0"/>
              </a:rPr>
              <a:t>Receptor cross-linking activates Src kinases that phosphorylate ITAMs in the Ig</a:t>
            </a:r>
            <a:r>
              <a:rPr lang="en-GB" altLang="en-US" sz="1800">
                <a:latin typeface="Symbol" panose="05050102010706020507" pitchFamily="18" charset="2"/>
              </a:rPr>
              <a:t>a</a:t>
            </a:r>
            <a:r>
              <a:rPr lang="en-GB" altLang="en-US" sz="1800">
                <a:latin typeface="Arial" panose="020B0604020202020204" pitchFamily="34" charset="0"/>
              </a:rPr>
              <a:t> and Ig</a:t>
            </a:r>
            <a:r>
              <a:rPr lang="en-GB" altLang="en-US" sz="1800">
                <a:latin typeface="Symbol" panose="05050102010706020507" pitchFamily="18" charset="2"/>
              </a:rPr>
              <a:t>b</a:t>
            </a:r>
          </a:p>
        </p:txBody>
      </p:sp>
      <p:grpSp>
        <p:nvGrpSpPr>
          <p:cNvPr id="22" name="Group 10">
            <a:extLst>
              <a:ext uri="{FF2B5EF4-FFF2-40B4-BE49-F238E27FC236}">
                <a16:creationId xmlns:a16="http://schemas.microsoft.com/office/drawing/2014/main" id="{C551C21D-A274-1695-D2C8-CFF62882A7CA}"/>
              </a:ext>
            </a:extLst>
          </p:cNvPr>
          <p:cNvGrpSpPr>
            <a:grpSpLocks/>
          </p:cNvGrpSpPr>
          <p:nvPr/>
        </p:nvGrpSpPr>
        <p:grpSpPr bwMode="auto">
          <a:xfrm>
            <a:off x="2893332" y="1919287"/>
            <a:ext cx="620713" cy="2940050"/>
            <a:chOff x="3404" y="163"/>
            <a:chExt cx="501" cy="2626"/>
          </a:xfrm>
        </p:grpSpPr>
        <p:sp>
          <p:nvSpPr>
            <p:cNvPr id="23" name="Rectangle 11">
              <a:extLst>
                <a:ext uri="{FF2B5EF4-FFF2-40B4-BE49-F238E27FC236}">
                  <a16:creationId xmlns:a16="http://schemas.microsoft.com/office/drawing/2014/main" id="{88006580-D8A6-D637-EF9F-2D032DFE55B7}"/>
                </a:ext>
              </a:extLst>
            </p:cNvPr>
            <p:cNvSpPr>
              <a:spLocks noChangeArrowheads="1"/>
            </p:cNvSpPr>
            <p:nvPr/>
          </p:nvSpPr>
          <p:spPr bwMode="auto">
            <a:xfrm>
              <a:off x="3557" y="163"/>
              <a:ext cx="180" cy="2626"/>
            </a:xfrm>
            <a:prstGeom prst="rect">
              <a:avLst/>
            </a:prstGeom>
            <a:solidFill>
              <a:schemeClr val="bg2"/>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12">
              <a:extLst>
                <a:ext uri="{FF2B5EF4-FFF2-40B4-BE49-F238E27FC236}">
                  <a16:creationId xmlns:a16="http://schemas.microsoft.com/office/drawing/2014/main" id="{F46A3CED-58EA-834F-8768-77B684D1CEB1}"/>
                </a:ext>
              </a:extLst>
            </p:cNvPr>
            <p:cNvSpPr>
              <a:spLocks noChangeArrowheads="1"/>
            </p:cNvSpPr>
            <p:nvPr/>
          </p:nvSpPr>
          <p:spPr bwMode="auto">
            <a:xfrm>
              <a:off x="3404" y="1630"/>
              <a:ext cx="501" cy="785"/>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a:t>ITAM</a:t>
              </a:r>
            </a:p>
          </p:txBody>
        </p:sp>
      </p:grpSp>
      <p:grpSp>
        <p:nvGrpSpPr>
          <p:cNvPr id="25" name="Group 24">
            <a:extLst>
              <a:ext uri="{FF2B5EF4-FFF2-40B4-BE49-F238E27FC236}">
                <a16:creationId xmlns:a16="http://schemas.microsoft.com/office/drawing/2014/main" id="{7A7286FF-50E2-00D0-531C-0E8A1BBA9A47}"/>
              </a:ext>
            </a:extLst>
          </p:cNvPr>
          <p:cNvGrpSpPr>
            <a:grpSpLocks/>
          </p:cNvGrpSpPr>
          <p:nvPr/>
        </p:nvGrpSpPr>
        <p:grpSpPr bwMode="auto">
          <a:xfrm>
            <a:off x="3439432" y="3557587"/>
            <a:ext cx="396875" cy="892175"/>
            <a:chOff x="939" y="2804"/>
            <a:chExt cx="250" cy="562"/>
          </a:xfrm>
        </p:grpSpPr>
        <p:sp>
          <p:nvSpPr>
            <p:cNvPr id="26" name="Oval 8">
              <a:extLst>
                <a:ext uri="{FF2B5EF4-FFF2-40B4-BE49-F238E27FC236}">
                  <a16:creationId xmlns:a16="http://schemas.microsoft.com/office/drawing/2014/main" id="{450887E2-99E7-A933-EF1B-7ED9D999E6D4}"/>
                </a:ext>
              </a:extLst>
            </p:cNvPr>
            <p:cNvSpPr>
              <a:spLocks noChangeArrowheads="1"/>
            </p:cNvSpPr>
            <p:nvPr/>
          </p:nvSpPr>
          <p:spPr bwMode="auto">
            <a:xfrm>
              <a:off x="939" y="2804"/>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27" name="Oval 13">
              <a:extLst>
                <a:ext uri="{FF2B5EF4-FFF2-40B4-BE49-F238E27FC236}">
                  <a16:creationId xmlns:a16="http://schemas.microsoft.com/office/drawing/2014/main" id="{DAFF4B63-F1CB-8568-19CB-FD201AAC615E}"/>
                </a:ext>
              </a:extLst>
            </p:cNvPr>
            <p:cNvSpPr>
              <a:spLocks noChangeArrowheads="1"/>
            </p:cNvSpPr>
            <p:nvPr/>
          </p:nvSpPr>
          <p:spPr bwMode="auto">
            <a:xfrm>
              <a:off x="939" y="3150"/>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grpSp>
      <p:sp>
        <p:nvSpPr>
          <p:cNvPr id="28" name="Oval 31">
            <a:extLst>
              <a:ext uri="{FF2B5EF4-FFF2-40B4-BE49-F238E27FC236}">
                <a16:creationId xmlns:a16="http://schemas.microsoft.com/office/drawing/2014/main" id="{E1EDBC2E-14AC-A263-148F-C760078FB884}"/>
              </a:ext>
            </a:extLst>
          </p:cNvPr>
          <p:cNvSpPr>
            <a:spLocks noChangeArrowheads="1"/>
          </p:cNvSpPr>
          <p:nvPr/>
        </p:nvSpPr>
        <p:spPr bwMode="auto">
          <a:xfrm>
            <a:off x="7317695" y="3489325"/>
            <a:ext cx="392112" cy="342900"/>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sp>
        <p:nvSpPr>
          <p:cNvPr id="29" name="Oval 32">
            <a:extLst>
              <a:ext uri="{FF2B5EF4-FFF2-40B4-BE49-F238E27FC236}">
                <a16:creationId xmlns:a16="http://schemas.microsoft.com/office/drawing/2014/main" id="{8374A534-5FA1-8E23-6201-6104C4009ABD}"/>
              </a:ext>
            </a:extLst>
          </p:cNvPr>
          <p:cNvSpPr>
            <a:spLocks noChangeArrowheads="1"/>
          </p:cNvSpPr>
          <p:nvPr/>
        </p:nvSpPr>
        <p:spPr bwMode="auto">
          <a:xfrm>
            <a:off x="7317695" y="4033837"/>
            <a:ext cx="392112" cy="342900"/>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sp>
        <p:nvSpPr>
          <p:cNvPr id="30" name="Oval 45">
            <a:extLst>
              <a:ext uri="{FF2B5EF4-FFF2-40B4-BE49-F238E27FC236}">
                <a16:creationId xmlns:a16="http://schemas.microsoft.com/office/drawing/2014/main" id="{A228CCFA-AED6-E44B-1A64-741A6C9EEDBB}"/>
              </a:ext>
            </a:extLst>
          </p:cNvPr>
          <p:cNvSpPr>
            <a:spLocks noChangeArrowheads="1"/>
          </p:cNvSpPr>
          <p:nvPr/>
        </p:nvSpPr>
        <p:spPr bwMode="auto">
          <a:xfrm flipH="1">
            <a:off x="8519432" y="3487737"/>
            <a:ext cx="392113" cy="342900"/>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sp>
        <p:nvSpPr>
          <p:cNvPr id="31" name="Oval 46">
            <a:extLst>
              <a:ext uri="{FF2B5EF4-FFF2-40B4-BE49-F238E27FC236}">
                <a16:creationId xmlns:a16="http://schemas.microsoft.com/office/drawing/2014/main" id="{147FDC61-3608-2F4C-EC08-0DAEE1F9A531}"/>
              </a:ext>
            </a:extLst>
          </p:cNvPr>
          <p:cNvSpPr>
            <a:spLocks noChangeArrowheads="1"/>
          </p:cNvSpPr>
          <p:nvPr/>
        </p:nvSpPr>
        <p:spPr bwMode="auto">
          <a:xfrm flipH="1">
            <a:off x="8519432" y="4032250"/>
            <a:ext cx="392113" cy="342900"/>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grpSp>
        <p:nvGrpSpPr>
          <p:cNvPr id="32" name="Group 55">
            <a:extLst>
              <a:ext uri="{FF2B5EF4-FFF2-40B4-BE49-F238E27FC236}">
                <a16:creationId xmlns:a16="http://schemas.microsoft.com/office/drawing/2014/main" id="{76E43FB0-AA66-C7B8-8307-A16C72DA4C74}"/>
              </a:ext>
            </a:extLst>
          </p:cNvPr>
          <p:cNvGrpSpPr>
            <a:grpSpLocks/>
          </p:cNvGrpSpPr>
          <p:nvPr/>
        </p:nvGrpSpPr>
        <p:grpSpPr bwMode="auto">
          <a:xfrm>
            <a:off x="6779532" y="1851025"/>
            <a:ext cx="2670175" cy="3863975"/>
            <a:chOff x="2665" y="1217"/>
            <a:chExt cx="1682" cy="2434"/>
          </a:xfrm>
        </p:grpSpPr>
        <p:sp>
          <p:nvSpPr>
            <p:cNvPr id="33" name="Line 27">
              <a:extLst>
                <a:ext uri="{FF2B5EF4-FFF2-40B4-BE49-F238E27FC236}">
                  <a16:creationId xmlns:a16="http://schemas.microsoft.com/office/drawing/2014/main" id="{3A20AA40-484F-176B-BA16-CCC797F9D036}"/>
                </a:ext>
              </a:extLst>
            </p:cNvPr>
            <p:cNvSpPr>
              <a:spLocks noChangeShapeType="1"/>
            </p:cNvSpPr>
            <p:nvPr/>
          </p:nvSpPr>
          <p:spPr bwMode="auto">
            <a:xfrm>
              <a:off x="3286" y="2155"/>
              <a:ext cx="0" cy="1496"/>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28">
              <a:extLst>
                <a:ext uri="{FF2B5EF4-FFF2-40B4-BE49-F238E27FC236}">
                  <a16:creationId xmlns:a16="http://schemas.microsoft.com/office/drawing/2014/main" id="{571A7D67-9DEF-600C-80B7-EF394CBFC5B7}"/>
                </a:ext>
              </a:extLst>
            </p:cNvPr>
            <p:cNvSpPr>
              <a:spLocks noChangeArrowheads="1"/>
            </p:cNvSpPr>
            <p:nvPr/>
          </p:nvSpPr>
          <p:spPr bwMode="auto">
            <a:xfrm>
              <a:off x="3125" y="2215"/>
              <a:ext cx="318" cy="299"/>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29">
              <a:extLst>
                <a:ext uri="{FF2B5EF4-FFF2-40B4-BE49-F238E27FC236}">
                  <a16:creationId xmlns:a16="http://schemas.microsoft.com/office/drawing/2014/main" id="{09FCCA90-D82D-DF69-8A58-3E02EF4F0196}"/>
                </a:ext>
              </a:extLst>
            </p:cNvPr>
            <p:cNvSpPr>
              <a:spLocks noChangeArrowheads="1"/>
            </p:cNvSpPr>
            <p:nvPr/>
          </p:nvSpPr>
          <p:spPr bwMode="auto">
            <a:xfrm>
              <a:off x="3125" y="2551"/>
              <a:ext cx="318" cy="299"/>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30">
              <a:extLst>
                <a:ext uri="{FF2B5EF4-FFF2-40B4-BE49-F238E27FC236}">
                  <a16:creationId xmlns:a16="http://schemas.microsoft.com/office/drawing/2014/main" id="{9875AB1E-4B8D-56D4-5411-4188EE618CF1}"/>
                </a:ext>
              </a:extLst>
            </p:cNvPr>
            <p:cNvSpPr>
              <a:spLocks noChangeArrowheads="1"/>
            </p:cNvSpPr>
            <p:nvPr/>
          </p:nvSpPr>
          <p:spPr bwMode="auto">
            <a:xfrm>
              <a:off x="3127" y="2894"/>
              <a:ext cx="318" cy="710"/>
            </a:xfrm>
            <a:prstGeom prst="rect">
              <a:avLst/>
            </a:prstGeom>
            <a:solidFill>
              <a:schemeClr val="hlink"/>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36">
              <a:extLst>
                <a:ext uri="{FF2B5EF4-FFF2-40B4-BE49-F238E27FC236}">
                  <a16:creationId xmlns:a16="http://schemas.microsoft.com/office/drawing/2014/main" id="{60928099-393C-B1CA-38EA-31630798B8B3}"/>
                </a:ext>
              </a:extLst>
            </p:cNvPr>
            <p:cNvSpPr>
              <a:spLocks noChangeArrowheads="1"/>
            </p:cNvSpPr>
            <p:nvPr/>
          </p:nvSpPr>
          <p:spPr bwMode="auto">
            <a:xfrm>
              <a:off x="2784" y="1218"/>
              <a:ext cx="141" cy="1852"/>
            </a:xfrm>
            <a:prstGeom prst="rect">
              <a:avLst/>
            </a:prstGeom>
            <a:solidFill>
              <a:schemeClr val="bg2"/>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37">
              <a:extLst>
                <a:ext uri="{FF2B5EF4-FFF2-40B4-BE49-F238E27FC236}">
                  <a16:creationId xmlns:a16="http://schemas.microsoft.com/office/drawing/2014/main" id="{AA0EEF9D-F23E-0552-EE8F-0C5E5B40FFBE}"/>
                </a:ext>
              </a:extLst>
            </p:cNvPr>
            <p:cNvSpPr>
              <a:spLocks noChangeArrowheads="1"/>
            </p:cNvSpPr>
            <p:nvPr/>
          </p:nvSpPr>
          <p:spPr bwMode="auto">
            <a:xfrm>
              <a:off x="2665" y="2253"/>
              <a:ext cx="391" cy="553"/>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a:t>ITAM</a:t>
              </a:r>
            </a:p>
          </p:txBody>
        </p:sp>
        <p:sp>
          <p:nvSpPr>
            <p:cNvPr id="39" name="Oval 39">
              <a:extLst>
                <a:ext uri="{FF2B5EF4-FFF2-40B4-BE49-F238E27FC236}">
                  <a16:creationId xmlns:a16="http://schemas.microsoft.com/office/drawing/2014/main" id="{8B92509A-97B3-2302-AE94-9585A3C9A5D1}"/>
                </a:ext>
              </a:extLst>
            </p:cNvPr>
            <p:cNvSpPr>
              <a:spLocks noChangeArrowheads="1"/>
            </p:cNvSpPr>
            <p:nvPr/>
          </p:nvSpPr>
          <p:spPr bwMode="auto">
            <a:xfrm>
              <a:off x="3002" y="2249"/>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40" name="Oval 40">
              <a:extLst>
                <a:ext uri="{FF2B5EF4-FFF2-40B4-BE49-F238E27FC236}">
                  <a16:creationId xmlns:a16="http://schemas.microsoft.com/office/drawing/2014/main" id="{B4225753-518F-EC86-DBCE-AECCD1A7E147}"/>
                </a:ext>
              </a:extLst>
            </p:cNvPr>
            <p:cNvSpPr>
              <a:spLocks noChangeArrowheads="1"/>
            </p:cNvSpPr>
            <p:nvPr/>
          </p:nvSpPr>
          <p:spPr bwMode="auto">
            <a:xfrm>
              <a:off x="3002" y="2595"/>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41" name="Rectangle 47">
              <a:extLst>
                <a:ext uri="{FF2B5EF4-FFF2-40B4-BE49-F238E27FC236}">
                  <a16:creationId xmlns:a16="http://schemas.microsoft.com/office/drawing/2014/main" id="{42671633-2093-5E68-1870-FE341E4FE48C}"/>
                </a:ext>
              </a:extLst>
            </p:cNvPr>
            <p:cNvSpPr>
              <a:spLocks noChangeArrowheads="1"/>
            </p:cNvSpPr>
            <p:nvPr/>
          </p:nvSpPr>
          <p:spPr bwMode="auto">
            <a:xfrm flipH="1">
              <a:off x="4087" y="1217"/>
              <a:ext cx="141" cy="1852"/>
            </a:xfrm>
            <a:prstGeom prst="rect">
              <a:avLst/>
            </a:prstGeom>
            <a:solidFill>
              <a:schemeClr val="tx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48">
              <a:extLst>
                <a:ext uri="{FF2B5EF4-FFF2-40B4-BE49-F238E27FC236}">
                  <a16:creationId xmlns:a16="http://schemas.microsoft.com/office/drawing/2014/main" id="{B5440D73-2CC4-392D-7518-4B3E5D572BD0}"/>
                </a:ext>
              </a:extLst>
            </p:cNvPr>
            <p:cNvSpPr>
              <a:spLocks noChangeArrowheads="1"/>
            </p:cNvSpPr>
            <p:nvPr/>
          </p:nvSpPr>
          <p:spPr bwMode="auto">
            <a:xfrm flipH="1">
              <a:off x="3956" y="2252"/>
              <a:ext cx="391" cy="553"/>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a:t>ITAM</a:t>
              </a:r>
            </a:p>
          </p:txBody>
        </p:sp>
        <p:sp>
          <p:nvSpPr>
            <p:cNvPr id="43" name="Oval 49">
              <a:extLst>
                <a:ext uri="{FF2B5EF4-FFF2-40B4-BE49-F238E27FC236}">
                  <a16:creationId xmlns:a16="http://schemas.microsoft.com/office/drawing/2014/main" id="{C6D0047C-0A52-8E65-F6E7-FC00FC588159}"/>
                </a:ext>
              </a:extLst>
            </p:cNvPr>
            <p:cNvSpPr>
              <a:spLocks noChangeArrowheads="1"/>
            </p:cNvSpPr>
            <p:nvPr/>
          </p:nvSpPr>
          <p:spPr bwMode="auto">
            <a:xfrm flipH="1">
              <a:off x="3760" y="2248"/>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44" name="Oval 50">
              <a:extLst>
                <a:ext uri="{FF2B5EF4-FFF2-40B4-BE49-F238E27FC236}">
                  <a16:creationId xmlns:a16="http://schemas.microsoft.com/office/drawing/2014/main" id="{5EED49E4-E675-0DD5-5016-C0935A6272D3}"/>
                </a:ext>
              </a:extLst>
            </p:cNvPr>
            <p:cNvSpPr>
              <a:spLocks noChangeArrowheads="1"/>
            </p:cNvSpPr>
            <p:nvPr/>
          </p:nvSpPr>
          <p:spPr bwMode="auto">
            <a:xfrm flipH="1">
              <a:off x="3760" y="2594"/>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grpSp>
      <p:grpSp>
        <p:nvGrpSpPr>
          <p:cNvPr id="45" name="Group 57">
            <a:extLst>
              <a:ext uri="{FF2B5EF4-FFF2-40B4-BE49-F238E27FC236}">
                <a16:creationId xmlns:a16="http://schemas.microsoft.com/office/drawing/2014/main" id="{9CA503F8-6943-FC24-EE9F-0A50930B4AA8}"/>
              </a:ext>
            </a:extLst>
          </p:cNvPr>
          <p:cNvGrpSpPr>
            <a:grpSpLocks/>
          </p:cNvGrpSpPr>
          <p:nvPr/>
        </p:nvGrpSpPr>
        <p:grpSpPr bwMode="auto">
          <a:xfrm>
            <a:off x="7193870" y="5053012"/>
            <a:ext cx="1851025" cy="354013"/>
            <a:chOff x="2926" y="3234"/>
            <a:chExt cx="1166" cy="223"/>
          </a:xfrm>
        </p:grpSpPr>
        <p:sp>
          <p:nvSpPr>
            <p:cNvPr id="46" name="Oval 53">
              <a:extLst>
                <a:ext uri="{FF2B5EF4-FFF2-40B4-BE49-F238E27FC236}">
                  <a16:creationId xmlns:a16="http://schemas.microsoft.com/office/drawing/2014/main" id="{9B0AB0BD-004A-65A1-22AC-E32C6B6843D5}"/>
                </a:ext>
              </a:extLst>
            </p:cNvPr>
            <p:cNvSpPr>
              <a:spLocks noChangeArrowheads="1"/>
            </p:cNvSpPr>
            <p:nvPr/>
          </p:nvSpPr>
          <p:spPr bwMode="auto">
            <a:xfrm>
              <a:off x="2926" y="3241"/>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47" name="Oval 54">
              <a:extLst>
                <a:ext uri="{FF2B5EF4-FFF2-40B4-BE49-F238E27FC236}">
                  <a16:creationId xmlns:a16="http://schemas.microsoft.com/office/drawing/2014/main" id="{1B4CB7A0-6E3C-DC11-3AA9-A72660FB01D6}"/>
                </a:ext>
              </a:extLst>
            </p:cNvPr>
            <p:cNvSpPr>
              <a:spLocks noChangeArrowheads="1"/>
            </p:cNvSpPr>
            <p:nvPr/>
          </p:nvSpPr>
          <p:spPr bwMode="auto">
            <a:xfrm>
              <a:off x="3842" y="3234"/>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grpSp>
    </p:spTree>
    <p:extLst>
      <p:ext uri="{BB962C8B-B14F-4D97-AF65-F5344CB8AC3E}">
        <p14:creationId xmlns:p14="http://schemas.microsoft.com/office/powerpoint/2010/main" val="365385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2"/>
                                        </p:tgtEl>
                                        <p:attrNameLst>
                                          <p:attrName>style.visibility</p:attrName>
                                        </p:attrNameLst>
                                      </p:cBhvr>
                                      <p:to>
                                        <p:strVal val="visible"/>
                                      </p:to>
                                    </p:se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dissolve">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barn(outVertical)">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BF5D-3BB0-8ED2-611D-EFA48A61D7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EE74E1-E437-1108-40BD-C7C4FCBEADAC}"/>
              </a:ext>
            </a:extLst>
          </p:cNvPr>
          <p:cNvSpPr>
            <a:spLocks noGrp="1"/>
          </p:cNvSpPr>
          <p:nvPr>
            <p:ph idx="1"/>
          </p:nvPr>
        </p:nvSpPr>
        <p:spPr/>
        <p:txBody>
          <a:bodyPr/>
          <a:lstStyle/>
          <a:p>
            <a:endParaRPr lang="en-US"/>
          </a:p>
        </p:txBody>
      </p:sp>
      <p:grpSp>
        <p:nvGrpSpPr>
          <p:cNvPr id="4" name="Group 61">
            <a:extLst>
              <a:ext uri="{FF2B5EF4-FFF2-40B4-BE49-F238E27FC236}">
                <a16:creationId xmlns:a16="http://schemas.microsoft.com/office/drawing/2014/main" id="{DFEC2EB8-CA84-C644-A7CD-C5E4025DA378}"/>
              </a:ext>
            </a:extLst>
          </p:cNvPr>
          <p:cNvGrpSpPr>
            <a:grpSpLocks/>
          </p:cNvGrpSpPr>
          <p:nvPr/>
        </p:nvGrpSpPr>
        <p:grpSpPr bwMode="auto">
          <a:xfrm>
            <a:off x="6691539" y="1634331"/>
            <a:ext cx="2725738" cy="4002087"/>
            <a:chOff x="2830" y="931"/>
            <a:chExt cx="1717" cy="2521"/>
          </a:xfrm>
        </p:grpSpPr>
        <p:sp>
          <p:nvSpPr>
            <p:cNvPr id="5" name="Freeform 49">
              <a:extLst>
                <a:ext uri="{FF2B5EF4-FFF2-40B4-BE49-F238E27FC236}">
                  <a16:creationId xmlns:a16="http://schemas.microsoft.com/office/drawing/2014/main" id="{3CB67F07-6704-18C1-08CA-9ABF8DCC68DA}"/>
                </a:ext>
              </a:extLst>
            </p:cNvPr>
            <p:cNvSpPr>
              <a:spLocks/>
            </p:cNvSpPr>
            <p:nvPr/>
          </p:nvSpPr>
          <p:spPr bwMode="auto">
            <a:xfrm>
              <a:off x="2991" y="2793"/>
              <a:ext cx="373" cy="506"/>
            </a:xfrm>
            <a:custGeom>
              <a:avLst/>
              <a:gdLst>
                <a:gd name="T0" fmla="*/ 12 w 538"/>
                <a:gd name="T1" fmla="*/ 626 h 626"/>
                <a:gd name="T2" fmla="*/ 12 w 538"/>
                <a:gd name="T3" fmla="*/ 424 h 626"/>
                <a:gd name="T4" fmla="*/ 12 w 538"/>
                <a:gd name="T5" fmla="*/ 169 h 626"/>
                <a:gd name="T6" fmla="*/ 87 w 538"/>
                <a:gd name="T7" fmla="*/ 20 h 626"/>
                <a:gd name="T8" fmla="*/ 207 w 538"/>
                <a:gd name="T9" fmla="*/ 50 h 626"/>
                <a:gd name="T10" fmla="*/ 199 w 538"/>
                <a:gd name="T11" fmla="*/ 267 h 626"/>
                <a:gd name="T12" fmla="*/ 192 w 538"/>
                <a:gd name="T13" fmla="*/ 446 h 626"/>
                <a:gd name="T14" fmla="*/ 222 w 538"/>
                <a:gd name="T15" fmla="*/ 551 h 626"/>
                <a:gd name="T16" fmla="*/ 312 w 538"/>
                <a:gd name="T17" fmla="*/ 529 h 626"/>
                <a:gd name="T18" fmla="*/ 334 w 538"/>
                <a:gd name="T19" fmla="*/ 424 h 626"/>
                <a:gd name="T20" fmla="*/ 334 w 538"/>
                <a:gd name="T21" fmla="*/ 304 h 626"/>
                <a:gd name="T22" fmla="*/ 334 w 538"/>
                <a:gd name="T23" fmla="*/ 169 h 626"/>
                <a:gd name="T24" fmla="*/ 371 w 538"/>
                <a:gd name="T25" fmla="*/ 65 h 626"/>
                <a:gd name="T26" fmla="*/ 424 w 538"/>
                <a:gd name="T27" fmla="*/ 42 h 626"/>
                <a:gd name="T28" fmla="*/ 521 w 538"/>
                <a:gd name="T29" fmla="*/ 110 h 626"/>
                <a:gd name="T30" fmla="*/ 528 w 538"/>
                <a:gd name="T31" fmla="*/ 334 h 626"/>
                <a:gd name="T32" fmla="*/ 521 w 538"/>
                <a:gd name="T33" fmla="*/ 439 h 626"/>
                <a:gd name="T34" fmla="*/ 514 w 538"/>
                <a:gd name="T35" fmla="*/ 543 h 626"/>
                <a:gd name="T36" fmla="*/ 521 w 538"/>
                <a:gd name="T37" fmla="*/ 611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8" h="626">
                  <a:moveTo>
                    <a:pt x="12" y="626"/>
                  </a:moveTo>
                  <a:cubicBezTo>
                    <a:pt x="12" y="563"/>
                    <a:pt x="12" y="500"/>
                    <a:pt x="12" y="424"/>
                  </a:cubicBezTo>
                  <a:cubicBezTo>
                    <a:pt x="12" y="348"/>
                    <a:pt x="0" y="236"/>
                    <a:pt x="12" y="169"/>
                  </a:cubicBezTo>
                  <a:cubicBezTo>
                    <a:pt x="24" y="102"/>
                    <a:pt x="55" y="40"/>
                    <a:pt x="87" y="20"/>
                  </a:cubicBezTo>
                  <a:cubicBezTo>
                    <a:pt x="119" y="0"/>
                    <a:pt x="188" y="9"/>
                    <a:pt x="207" y="50"/>
                  </a:cubicBezTo>
                  <a:cubicBezTo>
                    <a:pt x="226" y="91"/>
                    <a:pt x="201" y="201"/>
                    <a:pt x="199" y="267"/>
                  </a:cubicBezTo>
                  <a:cubicBezTo>
                    <a:pt x="197" y="333"/>
                    <a:pt x="188" y="399"/>
                    <a:pt x="192" y="446"/>
                  </a:cubicBezTo>
                  <a:cubicBezTo>
                    <a:pt x="196" y="493"/>
                    <a:pt x="202" y="537"/>
                    <a:pt x="222" y="551"/>
                  </a:cubicBezTo>
                  <a:cubicBezTo>
                    <a:pt x="242" y="565"/>
                    <a:pt x="293" y="550"/>
                    <a:pt x="312" y="529"/>
                  </a:cubicBezTo>
                  <a:cubicBezTo>
                    <a:pt x="331" y="508"/>
                    <a:pt x="330" y="461"/>
                    <a:pt x="334" y="424"/>
                  </a:cubicBezTo>
                  <a:cubicBezTo>
                    <a:pt x="338" y="387"/>
                    <a:pt x="334" y="346"/>
                    <a:pt x="334" y="304"/>
                  </a:cubicBezTo>
                  <a:cubicBezTo>
                    <a:pt x="334" y="262"/>
                    <a:pt x="328" y="209"/>
                    <a:pt x="334" y="169"/>
                  </a:cubicBezTo>
                  <a:cubicBezTo>
                    <a:pt x="340" y="129"/>
                    <a:pt x="356" y="86"/>
                    <a:pt x="371" y="65"/>
                  </a:cubicBezTo>
                  <a:cubicBezTo>
                    <a:pt x="386" y="44"/>
                    <a:pt x="399" y="35"/>
                    <a:pt x="424" y="42"/>
                  </a:cubicBezTo>
                  <a:cubicBezTo>
                    <a:pt x="449" y="49"/>
                    <a:pt x="504" y="61"/>
                    <a:pt x="521" y="110"/>
                  </a:cubicBezTo>
                  <a:cubicBezTo>
                    <a:pt x="538" y="159"/>
                    <a:pt x="528" y="279"/>
                    <a:pt x="528" y="334"/>
                  </a:cubicBezTo>
                  <a:cubicBezTo>
                    <a:pt x="528" y="389"/>
                    <a:pt x="523" y="404"/>
                    <a:pt x="521" y="439"/>
                  </a:cubicBezTo>
                  <a:cubicBezTo>
                    <a:pt x="519" y="474"/>
                    <a:pt x="514" y="514"/>
                    <a:pt x="514" y="543"/>
                  </a:cubicBezTo>
                  <a:cubicBezTo>
                    <a:pt x="514" y="572"/>
                    <a:pt x="517" y="591"/>
                    <a:pt x="521" y="611"/>
                  </a:cubicBezTo>
                </a:path>
              </a:pathLst>
            </a:custGeom>
            <a:noFill/>
            <a:ln w="7620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 name="Group 46">
              <a:extLst>
                <a:ext uri="{FF2B5EF4-FFF2-40B4-BE49-F238E27FC236}">
                  <a16:creationId xmlns:a16="http://schemas.microsoft.com/office/drawing/2014/main" id="{10C1B1C6-69E4-0DC2-2FDA-1EBD9FD9BB64}"/>
                </a:ext>
              </a:extLst>
            </p:cNvPr>
            <p:cNvGrpSpPr>
              <a:grpSpLocks/>
            </p:cNvGrpSpPr>
            <p:nvPr/>
          </p:nvGrpSpPr>
          <p:grpSpPr bwMode="auto">
            <a:xfrm>
              <a:off x="3634" y="1378"/>
              <a:ext cx="210" cy="2074"/>
              <a:chOff x="2591" y="1378"/>
              <a:chExt cx="210" cy="2074"/>
            </a:xfrm>
          </p:grpSpPr>
          <p:sp>
            <p:nvSpPr>
              <p:cNvPr id="13" name="Rectangle 44">
                <a:extLst>
                  <a:ext uri="{FF2B5EF4-FFF2-40B4-BE49-F238E27FC236}">
                    <a16:creationId xmlns:a16="http://schemas.microsoft.com/office/drawing/2014/main" id="{916D2EA1-E40E-503C-0A7B-292C346F61DA}"/>
                  </a:ext>
                </a:extLst>
              </p:cNvPr>
              <p:cNvSpPr>
                <a:spLocks noChangeArrowheads="1"/>
              </p:cNvSpPr>
              <p:nvPr/>
            </p:nvSpPr>
            <p:spPr bwMode="auto">
              <a:xfrm>
                <a:off x="2670" y="2786"/>
                <a:ext cx="52" cy="666"/>
              </a:xfrm>
              <a:prstGeom prst="rect">
                <a:avLst/>
              </a:prstGeom>
              <a:solidFill>
                <a:schemeClr val="tx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 name="Group 41">
                <a:extLst>
                  <a:ext uri="{FF2B5EF4-FFF2-40B4-BE49-F238E27FC236}">
                    <a16:creationId xmlns:a16="http://schemas.microsoft.com/office/drawing/2014/main" id="{D7B868C8-A765-CA23-3195-EDFF38375726}"/>
                  </a:ext>
                </a:extLst>
              </p:cNvPr>
              <p:cNvGrpSpPr>
                <a:grpSpLocks/>
              </p:cNvGrpSpPr>
              <p:nvPr/>
            </p:nvGrpSpPr>
            <p:grpSpPr bwMode="auto">
              <a:xfrm rot="16200000">
                <a:off x="1963" y="2006"/>
                <a:ext cx="1465" cy="210"/>
                <a:chOff x="2551" y="1373"/>
                <a:chExt cx="2416" cy="225"/>
              </a:xfrm>
            </p:grpSpPr>
            <p:sp>
              <p:nvSpPr>
                <p:cNvPr id="15" name="Oval 28">
                  <a:extLst>
                    <a:ext uri="{FF2B5EF4-FFF2-40B4-BE49-F238E27FC236}">
                      <a16:creationId xmlns:a16="http://schemas.microsoft.com/office/drawing/2014/main" id="{3435CDC6-1C0D-F2FE-CAEB-D695832B00A3}"/>
                    </a:ext>
                  </a:extLst>
                </p:cNvPr>
                <p:cNvSpPr>
                  <a:spLocks noChangeArrowheads="1"/>
                </p:cNvSpPr>
                <p:nvPr/>
              </p:nvSpPr>
              <p:spPr bwMode="auto">
                <a:xfrm>
                  <a:off x="2551"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29">
                  <a:extLst>
                    <a:ext uri="{FF2B5EF4-FFF2-40B4-BE49-F238E27FC236}">
                      <a16:creationId xmlns:a16="http://schemas.microsoft.com/office/drawing/2014/main" id="{5EDE003E-FB95-51C9-7160-D82CE93A6BFB}"/>
                    </a:ext>
                  </a:extLst>
                </p:cNvPr>
                <p:cNvSpPr>
                  <a:spLocks noChangeArrowheads="1"/>
                </p:cNvSpPr>
                <p:nvPr/>
              </p:nvSpPr>
              <p:spPr bwMode="auto">
                <a:xfrm>
                  <a:off x="2732"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30">
                  <a:extLst>
                    <a:ext uri="{FF2B5EF4-FFF2-40B4-BE49-F238E27FC236}">
                      <a16:creationId xmlns:a16="http://schemas.microsoft.com/office/drawing/2014/main" id="{AB1EBBF7-F393-66DF-F4B0-5E4668CDB7B9}"/>
                    </a:ext>
                  </a:extLst>
                </p:cNvPr>
                <p:cNvSpPr>
                  <a:spLocks noChangeArrowheads="1"/>
                </p:cNvSpPr>
                <p:nvPr/>
              </p:nvSpPr>
              <p:spPr bwMode="auto">
                <a:xfrm>
                  <a:off x="2913"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31">
                  <a:extLst>
                    <a:ext uri="{FF2B5EF4-FFF2-40B4-BE49-F238E27FC236}">
                      <a16:creationId xmlns:a16="http://schemas.microsoft.com/office/drawing/2014/main" id="{0E939169-4028-4636-196F-E3E583C8A42B}"/>
                    </a:ext>
                  </a:extLst>
                </p:cNvPr>
                <p:cNvSpPr>
                  <a:spLocks noChangeArrowheads="1"/>
                </p:cNvSpPr>
                <p:nvPr/>
              </p:nvSpPr>
              <p:spPr bwMode="auto">
                <a:xfrm>
                  <a:off x="3094"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6B12DAEE-1E01-929D-6E3B-5BCEF8226662}"/>
                    </a:ext>
                  </a:extLst>
                </p:cNvPr>
                <p:cNvSpPr>
                  <a:spLocks noChangeArrowheads="1"/>
                </p:cNvSpPr>
                <p:nvPr/>
              </p:nvSpPr>
              <p:spPr bwMode="auto">
                <a:xfrm>
                  <a:off x="3274"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004FE47A-4C4C-BA09-C0E2-97FB64979B26}"/>
                    </a:ext>
                  </a:extLst>
                </p:cNvPr>
                <p:cNvSpPr>
                  <a:spLocks noChangeArrowheads="1"/>
                </p:cNvSpPr>
                <p:nvPr/>
              </p:nvSpPr>
              <p:spPr bwMode="auto">
                <a:xfrm>
                  <a:off x="3455"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34">
                  <a:extLst>
                    <a:ext uri="{FF2B5EF4-FFF2-40B4-BE49-F238E27FC236}">
                      <a16:creationId xmlns:a16="http://schemas.microsoft.com/office/drawing/2014/main" id="{0D93F5A7-B3EF-388E-9CF6-2FC9584DF956}"/>
                    </a:ext>
                  </a:extLst>
                </p:cNvPr>
                <p:cNvSpPr>
                  <a:spLocks noChangeArrowheads="1"/>
                </p:cNvSpPr>
                <p:nvPr/>
              </p:nvSpPr>
              <p:spPr bwMode="auto">
                <a:xfrm>
                  <a:off x="3636"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35">
                  <a:extLst>
                    <a:ext uri="{FF2B5EF4-FFF2-40B4-BE49-F238E27FC236}">
                      <a16:creationId xmlns:a16="http://schemas.microsoft.com/office/drawing/2014/main" id="{C2A39516-55A4-5AC6-A8B3-EA444D7353F4}"/>
                    </a:ext>
                  </a:extLst>
                </p:cNvPr>
                <p:cNvSpPr>
                  <a:spLocks noChangeArrowheads="1"/>
                </p:cNvSpPr>
                <p:nvPr/>
              </p:nvSpPr>
              <p:spPr bwMode="auto">
                <a:xfrm>
                  <a:off x="3817"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36">
                  <a:extLst>
                    <a:ext uri="{FF2B5EF4-FFF2-40B4-BE49-F238E27FC236}">
                      <a16:creationId xmlns:a16="http://schemas.microsoft.com/office/drawing/2014/main" id="{E1B324C2-CDB6-43DA-C76B-B358FFFF0283}"/>
                    </a:ext>
                  </a:extLst>
                </p:cNvPr>
                <p:cNvSpPr>
                  <a:spLocks noChangeArrowheads="1"/>
                </p:cNvSpPr>
                <p:nvPr/>
              </p:nvSpPr>
              <p:spPr bwMode="auto">
                <a:xfrm>
                  <a:off x="3997"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37">
                  <a:extLst>
                    <a:ext uri="{FF2B5EF4-FFF2-40B4-BE49-F238E27FC236}">
                      <a16:creationId xmlns:a16="http://schemas.microsoft.com/office/drawing/2014/main" id="{BF2B8A22-2699-352F-4DAB-203FB1B47467}"/>
                    </a:ext>
                  </a:extLst>
                </p:cNvPr>
                <p:cNvSpPr>
                  <a:spLocks noChangeArrowheads="1"/>
                </p:cNvSpPr>
                <p:nvPr/>
              </p:nvSpPr>
              <p:spPr bwMode="auto">
                <a:xfrm>
                  <a:off x="4178"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38">
                  <a:extLst>
                    <a:ext uri="{FF2B5EF4-FFF2-40B4-BE49-F238E27FC236}">
                      <a16:creationId xmlns:a16="http://schemas.microsoft.com/office/drawing/2014/main" id="{77080886-20F7-A67C-3C54-F13A19BB523A}"/>
                    </a:ext>
                  </a:extLst>
                </p:cNvPr>
                <p:cNvSpPr>
                  <a:spLocks noChangeArrowheads="1"/>
                </p:cNvSpPr>
                <p:nvPr/>
              </p:nvSpPr>
              <p:spPr bwMode="auto">
                <a:xfrm>
                  <a:off x="4359"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39">
                  <a:extLst>
                    <a:ext uri="{FF2B5EF4-FFF2-40B4-BE49-F238E27FC236}">
                      <a16:creationId xmlns:a16="http://schemas.microsoft.com/office/drawing/2014/main" id="{D47C7200-EAD5-5064-9D09-96C6280FAD46}"/>
                    </a:ext>
                  </a:extLst>
                </p:cNvPr>
                <p:cNvSpPr>
                  <a:spLocks noChangeArrowheads="1"/>
                </p:cNvSpPr>
                <p:nvPr/>
              </p:nvSpPr>
              <p:spPr bwMode="auto">
                <a:xfrm>
                  <a:off x="4540"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40">
                  <a:extLst>
                    <a:ext uri="{FF2B5EF4-FFF2-40B4-BE49-F238E27FC236}">
                      <a16:creationId xmlns:a16="http://schemas.microsoft.com/office/drawing/2014/main" id="{8386E878-6AC5-063A-1762-953AF62BC2BA}"/>
                    </a:ext>
                  </a:extLst>
                </p:cNvPr>
                <p:cNvSpPr>
                  <a:spLocks noChangeArrowheads="1"/>
                </p:cNvSpPr>
                <p:nvPr/>
              </p:nvSpPr>
              <p:spPr bwMode="auto">
                <a:xfrm>
                  <a:off x="4720"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 name="Group 45">
              <a:extLst>
                <a:ext uri="{FF2B5EF4-FFF2-40B4-BE49-F238E27FC236}">
                  <a16:creationId xmlns:a16="http://schemas.microsoft.com/office/drawing/2014/main" id="{9766D148-E1CC-BBAD-BF72-B13AEC5A9C8F}"/>
                </a:ext>
              </a:extLst>
            </p:cNvPr>
            <p:cNvGrpSpPr>
              <a:grpSpLocks/>
            </p:cNvGrpSpPr>
            <p:nvPr/>
          </p:nvGrpSpPr>
          <p:grpSpPr bwMode="auto">
            <a:xfrm>
              <a:off x="4230" y="1922"/>
              <a:ext cx="142" cy="1300"/>
              <a:chOff x="3187" y="1922"/>
              <a:chExt cx="142" cy="1300"/>
            </a:xfrm>
          </p:grpSpPr>
          <p:sp>
            <p:nvSpPr>
              <p:cNvPr id="11" name="Rectangle 43">
                <a:extLst>
                  <a:ext uri="{FF2B5EF4-FFF2-40B4-BE49-F238E27FC236}">
                    <a16:creationId xmlns:a16="http://schemas.microsoft.com/office/drawing/2014/main" id="{FA56E052-7DC4-7D3A-A146-357F3AF4972A}"/>
                  </a:ext>
                </a:extLst>
              </p:cNvPr>
              <p:cNvSpPr>
                <a:spLocks noChangeArrowheads="1"/>
              </p:cNvSpPr>
              <p:nvPr/>
            </p:nvSpPr>
            <p:spPr bwMode="auto">
              <a:xfrm>
                <a:off x="3231" y="2556"/>
                <a:ext cx="52" cy="666"/>
              </a:xfrm>
              <a:prstGeom prst="rect">
                <a:avLst/>
              </a:prstGeom>
              <a:solidFill>
                <a:srgbClr val="FFFF00"/>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42">
                <a:extLst>
                  <a:ext uri="{FF2B5EF4-FFF2-40B4-BE49-F238E27FC236}">
                    <a16:creationId xmlns:a16="http://schemas.microsoft.com/office/drawing/2014/main" id="{9877CA09-930E-E039-9B62-834F3BA0E834}"/>
                  </a:ext>
                </a:extLst>
              </p:cNvPr>
              <p:cNvSpPr>
                <a:spLocks noChangeArrowheads="1"/>
              </p:cNvSpPr>
              <p:nvPr/>
            </p:nvSpPr>
            <p:spPr bwMode="auto">
              <a:xfrm>
                <a:off x="3187" y="1922"/>
                <a:ext cx="142" cy="666"/>
              </a:xfrm>
              <a:prstGeom prst="rect">
                <a:avLst/>
              </a:prstGeom>
              <a:solidFill>
                <a:srgbClr val="FFFF00"/>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Text Box 47">
              <a:extLst>
                <a:ext uri="{FF2B5EF4-FFF2-40B4-BE49-F238E27FC236}">
                  <a16:creationId xmlns:a16="http://schemas.microsoft.com/office/drawing/2014/main" id="{78432AAC-D70C-67AA-63CD-249C3D19935D}"/>
                </a:ext>
              </a:extLst>
            </p:cNvPr>
            <p:cNvSpPr txBox="1">
              <a:spLocks noChangeArrowheads="1"/>
            </p:cNvSpPr>
            <p:nvPr/>
          </p:nvSpPr>
          <p:spPr bwMode="auto">
            <a:xfrm>
              <a:off x="3212" y="931"/>
              <a:ext cx="10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a:t>CD21</a:t>
              </a:r>
            </a:p>
            <a:p>
              <a:pPr algn="ctr"/>
              <a:r>
                <a:rPr lang="en-GB" altLang="en-US"/>
                <a:t>(C3d receptor)</a:t>
              </a:r>
            </a:p>
          </p:txBody>
        </p:sp>
        <p:sp>
          <p:nvSpPr>
            <p:cNvPr id="9" name="Text Box 48">
              <a:extLst>
                <a:ext uri="{FF2B5EF4-FFF2-40B4-BE49-F238E27FC236}">
                  <a16:creationId xmlns:a16="http://schemas.microsoft.com/office/drawing/2014/main" id="{13093900-61D2-6DCD-95F1-E4C1C0D4C840}"/>
                </a:ext>
              </a:extLst>
            </p:cNvPr>
            <p:cNvSpPr txBox="1">
              <a:spLocks noChangeArrowheads="1"/>
            </p:cNvSpPr>
            <p:nvPr/>
          </p:nvSpPr>
          <p:spPr bwMode="auto">
            <a:xfrm>
              <a:off x="4063" y="1686"/>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CD19</a:t>
              </a:r>
            </a:p>
          </p:txBody>
        </p:sp>
        <p:sp>
          <p:nvSpPr>
            <p:cNvPr id="10" name="Text Box 50">
              <a:extLst>
                <a:ext uri="{FF2B5EF4-FFF2-40B4-BE49-F238E27FC236}">
                  <a16:creationId xmlns:a16="http://schemas.microsoft.com/office/drawing/2014/main" id="{101111A2-8EF9-B37C-C261-AD4AED30EEB8}"/>
                </a:ext>
              </a:extLst>
            </p:cNvPr>
            <p:cNvSpPr txBox="1">
              <a:spLocks noChangeArrowheads="1"/>
            </p:cNvSpPr>
            <p:nvPr/>
          </p:nvSpPr>
          <p:spPr bwMode="auto">
            <a:xfrm>
              <a:off x="2830" y="2411"/>
              <a:ext cx="7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a:t>CD81</a:t>
              </a:r>
            </a:p>
            <a:p>
              <a:pPr algn="ctr"/>
              <a:r>
                <a:rPr lang="en-GB" altLang="en-US"/>
                <a:t>(TAPA-1)</a:t>
              </a:r>
            </a:p>
          </p:txBody>
        </p:sp>
      </p:grpSp>
      <p:grpSp>
        <p:nvGrpSpPr>
          <p:cNvPr id="28" name="Group 55">
            <a:extLst>
              <a:ext uri="{FF2B5EF4-FFF2-40B4-BE49-F238E27FC236}">
                <a16:creationId xmlns:a16="http://schemas.microsoft.com/office/drawing/2014/main" id="{145C37F0-9A72-54E2-A0DD-CA3290F4D223}"/>
              </a:ext>
            </a:extLst>
          </p:cNvPr>
          <p:cNvGrpSpPr>
            <a:grpSpLocks/>
          </p:cNvGrpSpPr>
          <p:nvPr/>
        </p:nvGrpSpPr>
        <p:grpSpPr bwMode="auto">
          <a:xfrm>
            <a:off x="3410177" y="2543968"/>
            <a:ext cx="606425" cy="3194050"/>
            <a:chOff x="763" y="1504"/>
            <a:chExt cx="382" cy="2012"/>
          </a:xfrm>
        </p:grpSpPr>
        <p:sp>
          <p:nvSpPr>
            <p:cNvPr id="29" name="AutoShape 51">
              <a:extLst>
                <a:ext uri="{FF2B5EF4-FFF2-40B4-BE49-F238E27FC236}">
                  <a16:creationId xmlns:a16="http://schemas.microsoft.com/office/drawing/2014/main" id="{6EFC588F-AB2A-2D6C-303A-9AFEF76E31D6}"/>
                </a:ext>
              </a:extLst>
            </p:cNvPr>
            <p:cNvSpPr>
              <a:spLocks noChangeArrowheads="1"/>
            </p:cNvSpPr>
            <p:nvPr/>
          </p:nvSpPr>
          <p:spPr bwMode="auto">
            <a:xfrm>
              <a:off x="763" y="1504"/>
              <a:ext cx="382" cy="45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D60093"/>
            </a:solidFill>
            <a:ln w="38100">
              <a:solidFill>
                <a:srgbClr val="D6009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52">
              <a:extLst>
                <a:ext uri="{FF2B5EF4-FFF2-40B4-BE49-F238E27FC236}">
                  <a16:creationId xmlns:a16="http://schemas.microsoft.com/office/drawing/2014/main" id="{8ABE1C1A-4F16-6F69-2D82-D3CC86B0CF5F}"/>
                </a:ext>
              </a:extLst>
            </p:cNvPr>
            <p:cNvSpPr>
              <a:spLocks noChangeArrowheads="1"/>
            </p:cNvSpPr>
            <p:nvPr/>
          </p:nvSpPr>
          <p:spPr bwMode="auto">
            <a:xfrm>
              <a:off x="879" y="1960"/>
              <a:ext cx="150" cy="441"/>
            </a:xfrm>
            <a:prstGeom prst="rect">
              <a:avLst/>
            </a:prstGeom>
            <a:solidFill>
              <a:srgbClr val="D60093"/>
            </a:solidFill>
            <a:ln w="38100">
              <a:solidFill>
                <a:srgbClr val="D6009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53">
              <a:extLst>
                <a:ext uri="{FF2B5EF4-FFF2-40B4-BE49-F238E27FC236}">
                  <a16:creationId xmlns:a16="http://schemas.microsoft.com/office/drawing/2014/main" id="{7D51D9B3-D769-854A-D153-41A2B85F8B68}"/>
                </a:ext>
              </a:extLst>
            </p:cNvPr>
            <p:cNvSpPr>
              <a:spLocks noChangeShapeType="1"/>
            </p:cNvSpPr>
            <p:nvPr/>
          </p:nvSpPr>
          <p:spPr bwMode="auto">
            <a:xfrm>
              <a:off x="954" y="2409"/>
              <a:ext cx="0" cy="1107"/>
            </a:xfrm>
            <a:prstGeom prst="line">
              <a:avLst/>
            </a:prstGeom>
            <a:noFill/>
            <a:ln w="762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 name="Group 63">
            <a:extLst>
              <a:ext uri="{FF2B5EF4-FFF2-40B4-BE49-F238E27FC236}">
                <a16:creationId xmlns:a16="http://schemas.microsoft.com/office/drawing/2014/main" id="{D5CA5FED-246C-6B58-ED94-59B3F507AFE5}"/>
              </a:ext>
            </a:extLst>
          </p:cNvPr>
          <p:cNvGrpSpPr>
            <a:grpSpLocks/>
          </p:cNvGrpSpPr>
          <p:nvPr/>
        </p:nvGrpSpPr>
        <p:grpSpPr bwMode="auto">
          <a:xfrm>
            <a:off x="4486502" y="3528218"/>
            <a:ext cx="976312" cy="366713"/>
            <a:chOff x="1441" y="2124"/>
            <a:chExt cx="615" cy="231"/>
          </a:xfrm>
        </p:grpSpPr>
        <p:sp>
          <p:nvSpPr>
            <p:cNvPr id="33" name="Text Box 11">
              <a:extLst>
                <a:ext uri="{FF2B5EF4-FFF2-40B4-BE49-F238E27FC236}">
                  <a16:creationId xmlns:a16="http://schemas.microsoft.com/office/drawing/2014/main" id="{8357F485-94F1-CBED-705C-9A20ADB7E405}"/>
                </a:ext>
              </a:extLst>
            </p:cNvPr>
            <p:cNvSpPr txBox="1">
              <a:spLocks noChangeArrowheads="1"/>
            </p:cNvSpPr>
            <p:nvPr/>
          </p:nvSpPr>
          <p:spPr bwMode="auto">
            <a:xfrm>
              <a:off x="1729" y="2124"/>
              <a:ext cx="3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Ig</a:t>
              </a:r>
              <a:r>
                <a:rPr lang="en-GB" altLang="en-US">
                  <a:latin typeface="Symbol" panose="05050102010706020507" pitchFamily="18" charset="2"/>
                </a:rPr>
                <a:t>a</a:t>
              </a:r>
            </a:p>
          </p:txBody>
        </p:sp>
        <p:sp>
          <p:nvSpPr>
            <p:cNvPr id="34" name="Text Box 12">
              <a:extLst>
                <a:ext uri="{FF2B5EF4-FFF2-40B4-BE49-F238E27FC236}">
                  <a16:creationId xmlns:a16="http://schemas.microsoft.com/office/drawing/2014/main" id="{AFE4FE9A-2E66-6FE7-5650-1E7B8A94C7CC}"/>
                </a:ext>
              </a:extLst>
            </p:cNvPr>
            <p:cNvSpPr txBox="1">
              <a:spLocks noChangeArrowheads="1"/>
            </p:cNvSpPr>
            <p:nvPr/>
          </p:nvSpPr>
          <p:spPr bwMode="auto">
            <a:xfrm>
              <a:off x="1441" y="2124"/>
              <a:ext cx="31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Ig</a:t>
              </a:r>
              <a:r>
                <a:rPr lang="en-GB" altLang="en-US">
                  <a:latin typeface="Symbol" panose="05050102010706020507" pitchFamily="18" charset="2"/>
                </a:rPr>
                <a:t>b</a:t>
              </a:r>
            </a:p>
          </p:txBody>
        </p:sp>
      </p:grpSp>
      <p:grpSp>
        <p:nvGrpSpPr>
          <p:cNvPr id="35" name="Group 60">
            <a:extLst>
              <a:ext uri="{FF2B5EF4-FFF2-40B4-BE49-F238E27FC236}">
                <a16:creationId xmlns:a16="http://schemas.microsoft.com/office/drawing/2014/main" id="{61458DD4-2B6C-8B97-5B3C-DE4264C33454}"/>
              </a:ext>
            </a:extLst>
          </p:cNvPr>
          <p:cNvGrpSpPr>
            <a:grpSpLocks/>
          </p:cNvGrpSpPr>
          <p:nvPr/>
        </p:nvGrpSpPr>
        <p:grpSpPr bwMode="auto">
          <a:xfrm>
            <a:off x="3354614" y="1932781"/>
            <a:ext cx="6300788" cy="3756025"/>
            <a:chOff x="728" y="1119"/>
            <a:chExt cx="3969" cy="2366"/>
          </a:xfrm>
        </p:grpSpPr>
        <p:sp>
          <p:nvSpPr>
            <p:cNvPr id="36" name="Rectangle 6">
              <a:extLst>
                <a:ext uri="{FF2B5EF4-FFF2-40B4-BE49-F238E27FC236}">
                  <a16:creationId xmlns:a16="http://schemas.microsoft.com/office/drawing/2014/main" id="{EFE4DCCD-0ED2-EBF7-D719-C0378A67EA54}"/>
                </a:ext>
              </a:extLst>
            </p:cNvPr>
            <p:cNvSpPr>
              <a:spLocks noChangeArrowheads="1"/>
            </p:cNvSpPr>
            <p:nvPr/>
          </p:nvSpPr>
          <p:spPr bwMode="gray">
            <a:xfrm flipH="1">
              <a:off x="1554" y="2880"/>
              <a:ext cx="358" cy="44"/>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37" name="Rectangle 7">
              <a:extLst>
                <a:ext uri="{FF2B5EF4-FFF2-40B4-BE49-F238E27FC236}">
                  <a16:creationId xmlns:a16="http://schemas.microsoft.com/office/drawing/2014/main" id="{CAA1BECC-407D-9228-3832-91B07EECA42A}"/>
                </a:ext>
              </a:extLst>
            </p:cNvPr>
            <p:cNvSpPr>
              <a:spLocks noChangeArrowheads="1"/>
            </p:cNvSpPr>
            <p:nvPr/>
          </p:nvSpPr>
          <p:spPr bwMode="gray">
            <a:xfrm flipH="1">
              <a:off x="1553" y="2806"/>
              <a:ext cx="68" cy="679"/>
            </a:xfrm>
            <a:prstGeom prst="rect">
              <a:avLst/>
            </a:prstGeom>
            <a:solidFill>
              <a:srgbClr val="CC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38" name="Rectangle 8">
              <a:extLst>
                <a:ext uri="{FF2B5EF4-FFF2-40B4-BE49-F238E27FC236}">
                  <a16:creationId xmlns:a16="http://schemas.microsoft.com/office/drawing/2014/main" id="{5410F208-860A-3163-D402-BB5067178D15}"/>
                </a:ext>
              </a:extLst>
            </p:cNvPr>
            <p:cNvSpPr>
              <a:spLocks noChangeArrowheads="1"/>
            </p:cNvSpPr>
            <p:nvPr/>
          </p:nvSpPr>
          <p:spPr bwMode="gray">
            <a:xfrm flipH="1">
              <a:off x="1847" y="2806"/>
              <a:ext cx="68" cy="679"/>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39" name="Rectangle 9">
              <a:extLst>
                <a:ext uri="{FF2B5EF4-FFF2-40B4-BE49-F238E27FC236}">
                  <a16:creationId xmlns:a16="http://schemas.microsoft.com/office/drawing/2014/main" id="{72510D14-1F6E-66E9-ED69-1CB037830BFF}"/>
                </a:ext>
              </a:extLst>
            </p:cNvPr>
            <p:cNvSpPr>
              <a:spLocks noChangeArrowheads="1"/>
            </p:cNvSpPr>
            <p:nvPr/>
          </p:nvSpPr>
          <p:spPr bwMode="gray">
            <a:xfrm flipH="1">
              <a:off x="1476" y="2340"/>
              <a:ext cx="223" cy="477"/>
            </a:xfrm>
            <a:prstGeom prst="rect">
              <a:avLst/>
            </a:prstGeom>
            <a:solidFill>
              <a:srgbClr val="CC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40" name="Rectangle 10">
              <a:extLst>
                <a:ext uri="{FF2B5EF4-FFF2-40B4-BE49-F238E27FC236}">
                  <a16:creationId xmlns:a16="http://schemas.microsoft.com/office/drawing/2014/main" id="{4D600F51-7775-97E1-17FB-C37EAF19285B}"/>
                </a:ext>
              </a:extLst>
            </p:cNvPr>
            <p:cNvSpPr>
              <a:spLocks noChangeArrowheads="1"/>
            </p:cNvSpPr>
            <p:nvPr/>
          </p:nvSpPr>
          <p:spPr bwMode="gray">
            <a:xfrm flipH="1">
              <a:off x="1770" y="2340"/>
              <a:ext cx="222" cy="478"/>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41" name="Rectangle 15">
              <a:extLst>
                <a:ext uri="{FF2B5EF4-FFF2-40B4-BE49-F238E27FC236}">
                  <a16:creationId xmlns:a16="http://schemas.microsoft.com/office/drawing/2014/main" id="{FB4CDBCF-658A-32A8-565F-F541A85C8CEC}"/>
                </a:ext>
              </a:extLst>
            </p:cNvPr>
            <p:cNvSpPr>
              <a:spLocks noChangeAspect="1" noChangeArrowheads="1"/>
            </p:cNvSpPr>
            <p:nvPr/>
          </p:nvSpPr>
          <p:spPr bwMode="gray">
            <a:xfrm>
              <a:off x="2283" y="2010"/>
              <a:ext cx="119" cy="3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42" name="Rectangle 16">
              <a:extLst>
                <a:ext uri="{FF2B5EF4-FFF2-40B4-BE49-F238E27FC236}">
                  <a16:creationId xmlns:a16="http://schemas.microsoft.com/office/drawing/2014/main" id="{00EFF3B6-FB2E-15CB-F9DD-8F80E3A11684}"/>
                </a:ext>
              </a:extLst>
            </p:cNvPr>
            <p:cNvSpPr>
              <a:spLocks noChangeArrowheads="1"/>
            </p:cNvSpPr>
            <p:nvPr/>
          </p:nvSpPr>
          <p:spPr bwMode="gray">
            <a:xfrm flipH="1">
              <a:off x="2144" y="2891"/>
              <a:ext cx="75" cy="207"/>
            </a:xfrm>
            <a:prstGeom prst="rect">
              <a:avLst/>
            </a:prstGeom>
            <a:solidFill>
              <a:schemeClr val="hlink"/>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43" name="Rectangle 17">
              <a:extLst>
                <a:ext uri="{FF2B5EF4-FFF2-40B4-BE49-F238E27FC236}">
                  <a16:creationId xmlns:a16="http://schemas.microsoft.com/office/drawing/2014/main" id="{A42BDF5C-3BBD-2B46-98CE-61010021E9A8}"/>
                </a:ext>
              </a:extLst>
            </p:cNvPr>
            <p:cNvSpPr>
              <a:spLocks noChangeArrowheads="1"/>
            </p:cNvSpPr>
            <p:nvPr/>
          </p:nvSpPr>
          <p:spPr bwMode="gray">
            <a:xfrm flipH="1">
              <a:off x="2468" y="2889"/>
              <a:ext cx="73" cy="208"/>
            </a:xfrm>
            <a:prstGeom prst="rect">
              <a:avLst/>
            </a:prstGeom>
            <a:solidFill>
              <a:schemeClr val="hlink"/>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44" name="Rectangle 18">
              <a:extLst>
                <a:ext uri="{FF2B5EF4-FFF2-40B4-BE49-F238E27FC236}">
                  <a16:creationId xmlns:a16="http://schemas.microsoft.com/office/drawing/2014/main" id="{F2BD1FF3-FF1A-99BE-CEBE-482FE7D527C9}"/>
                </a:ext>
              </a:extLst>
            </p:cNvPr>
            <p:cNvSpPr>
              <a:spLocks noChangeAspect="1" noChangeArrowheads="1"/>
            </p:cNvSpPr>
            <p:nvPr/>
          </p:nvSpPr>
          <p:spPr bwMode="gray">
            <a:xfrm rot="19083766" flipH="1">
              <a:off x="1990" y="1497"/>
              <a:ext cx="156" cy="511"/>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45" name="Rectangle 19">
              <a:extLst>
                <a:ext uri="{FF2B5EF4-FFF2-40B4-BE49-F238E27FC236}">
                  <a16:creationId xmlns:a16="http://schemas.microsoft.com/office/drawing/2014/main" id="{EA696EF5-7837-12E9-7969-DE8EBA8B7C72}"/>
                </a:ext>
              </a:extLst>
            </p:cNvPr>
            <p:cNvSpPr>
              <a:spLocks noChangeAspect="1" noChangeArrowheads="1"/>
            </p:cNvSpPr>
            <p:nvPr/>
          </p:nvSpPr>
          <p:spPr bwMode="gray">
            <a:xfrm rot="2516234">
              <a:off x="2546" y="1494"/>
              <a:ext cx="157" cy="510"/>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46" name="Rectangle 20">
              <a:extLst>
                <a:ext uri="{FF2B5EF4-FFF2-40B4-BE49-F238E27FC236}">
                  <a16:creationId xmlns:a16="http://schemas.microsoft.com/office/drawing/2014/main" id="{FD9B1D12-1EFC-448C-7767-F0AE89D00F88}"/>
                </a:ext>
              </a:extLst>
            </p:cNvPr>
            <p:cNvSpPr>
              <a:spLocks noChangeAspect="1" noChangeArrowheads="1"/>
            </p:cNvSpPr>
            <p:nvPr/>
          </p:nvSpPr>
          <p:spPr bwMode="gray">
            <a:xfrm>
              <a:off x="2083" y="1886"/>
              <a:ext cx="216" cy="1058"/>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47" name="Rectangle 21">
              <a:extLst>
                <a:ext uri="{FF2B5EF4-FFF2-40B4-BE49-F238E27FC236}">
                  <a16:creationId xmlns:a16="http://schemas.microsoft.com/office/drawing/2014/main" id="{5382DE13-78D3-FE89-A86F-0D50734D1D2D}"/>
                </a:ext>
              </a:extLst>
            </p:cNvPr>
            <p:cNvSpPr>
              <a:spLocks noChangeAspect="1" noChangeArrowheads="1"/>
            </p:cNvSpPr>
            <p:nvPr/>
          </p:nvSpPr>
          <p:spPr bwMode="gray">
            <a:xfrm rot="2516234">
              <a:off x="2882" y="1119"/>
              <a:ext cx="156" cy="511"/>
            </a:xfrm>
            <a:prstGeom prst="rect">
              <a:avLst/>
            </a:prstGeom>
            <a:solidFill>
              <a:schemeClr val="bg2"/>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48" name="Rectangle 22">
              <a:extLst>
                <a:ext uri="{FF2B5EF4-FFF2-40B4-BE49-F238E27FC236}">
                  <a16:creationId xmlns:a16="http://schemas.microsoft.com/office/drawing/2014/main" id="{40889F8F-06AB-FC98-1F8E-514D996F5A21}"/>
                </a:ext>
              </a:extLst>
            </p:cNvPr>
            <p:cNvSpPr>
              <a:spLocks noChangeAspect="1" noChangeArrowheads="1"/>
            </p:cNvSpPr>
            <p:nvPr/>
          </p:nvSpPr>
          <p:spPr bwMode="gray">
            <a:xfrm rot="19083766" flipH="1">
              <a:off x="1646" y="1119"/>
              <a:ext cx="156" cy="511"/>
            </a:xfrm>
            <a:prstGeom prst="rect">
              <a:avLst/>
            </a:prstGeom>
            <a:solidFill>
              <a:schemeClr val="bg2"/>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49" name="Rectangle 23">
              <a:extLst>
                <a:ext uri="{FF2B5EF4-FFF2-40B4-BE49-F238E27FC236}">
                  <a16:creationId xmlns:a16="http://schemas.microsoft.com/office/drawing/2014/main" id="{730B48B0-BCC9-AF1C-56BE-0B5AC7039266}"/>
                </a:ext>
              </a:extLst>
            </p:cNvPr>
            <p:cNvSpPr>
              <a:spLocks noChangeAspect="1" noChangeArrowheads="1"/>
            </p:cNvSpPr>
            <p:nvPr/>
          </p:nvSpPr>
          <p:spPr bwMode="gray">
            <a:xfrm>
              <a:off x="2393" y="1885"/>
              <a:ext cx="216" cy="1057"/>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50" name="Line 24">
              <a:extLst>
                <a:ext uri="{FF2B5EF4-FFF2-40B4-BE49-F238E27FC236}">
                  <a16:creationId xmlns:a16="http://schemas.microsoft.com/office/drawing/2014/main" id="{EC2B00E6-3004-750D-5B84-E0FA5A00727C}"/>
                </a:ext>
              </a:extLst>
            </p:cNvPr>
            <p:cNvSpPr>
              <a:spLocks noChangeShapeType="1"/>
            </p:cNvSpPr>
            <p:nvPr/>
          </p:nvSpPr>
          <p:spPr bwMode="gray">
            <a:xfrm>
              <a:off x="728" y="3019"/>
              <a:ext cx="3969" cy="0"/>
            </a:xfrm>
            <a:prstGeom prst="line">
              <a:avLst/>
            </a:prstGeom>
            <a:noFill/>
            <a:ln w="1905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51" name="Rectangle 25">
              <a:extLst>
                <a:ext uri="{FF2B5EF4-FFF2-40B4-BE49-F238E27FC236}">
                  <a16:creationId xmlns:a16="http://schemas.microsoft.com/office/drawing/2014/main" id="{90B679B0-7E9A-EB2E-42E1-76816975DC0F}"/>
                </a:ext>
              </a:extLst>
            </p:cNvPr>
            <p:cNvSpPr>
              <a:spLocks noChangeArrowheads="1"/>
            </p:cNvSpPr>
            <p:nvPr/>
          </p:nvSpPr>
          <p:spPr bwMode="gray">
            <a:xfrm rot="-2605384">
              <a:off x="1601" y="1234"/>
              <a:ext cx="167" cy="8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52" name="Rectangle 26">
              <a:extLst>
                <a:ext uri="{FF2B5EF4-FFF2-40B4-BE49-F238E27FC236}">
                  <a16:creationId xmlns:a16="http://schemas.microsoft.com/office/drawing/2014/main" id="{24783260-1074-63EB-9837-048C09435D69}"/>
                </a:ext>
              </a:extLst>
            </p:cNvPr>
            <p:cNvSpPr>
              <a:spLocks noChangeArrowheads="1"/>
            </p:cNvSpPr>
            <p:nvPr/>
          </p:nvSpPr>
          <p:spPr bwMode="gray">
            <a:xfrm rot="2605384" flipH="1">
              <a:off x="2924" y="1234"/>
              <a:ext cx="167" cy="8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grpSp>
      <p:sp>
        <p:nvSpPr>
          <p:cNvPr id="53" name="Text Box 56">
            <a:extLst>
              <a:ext uri="{FF2B5EF4-FFF2-40B4-BE49-F238E27FC236}">
                <a16:creationId xmlns:a16="http://schemas.microsoft.com/office/drawing/2014/main" id="{F22B8445-36DA-83A1-CA0A-8CF4E351C2E3}"/>
              </a:ext>
            </a:extLst>
          </p:cNvPr>
          <p:cNvSpPr txBox="1">
            <a:spLocks noChangeArrowheads="1"/>
          </p:cNvSpPr>
          <p:nvPr/>
        </p:nvSpPr>
        <p:spPr bwMode="auto">
          <a:xfrm>
            <a:off x="3343502" y="2047081"/>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CD45</a:t>
            </a:r>
          </a:p>
        </p:txBody>
      </p:sp>
      <p:grpSp>
        <p:nvGrpSpPr>
          <p:cNvPr id="54" name="Group 62">
            <a:extLst>
              <a:ext uri="{FF2B5EF4-FFF2-40B4-BE49-F238E27FC236}">
                <a16:creationId xmlns:a16="http://schemas.microsoft.com/office/drawing/2014/main" id="{F7197BF3-06B9-4CB5-6651-C0A6E3C2E6CD}"/>
              </a:ext>
            </a:extLst>
          </p:cNvPr>
          <p:cNvGrpSpPr>
            <a:grpSpLocks/>
          </p:cNvGrpSpPr>
          <p:nvPr/>
        </p:nvGrpSpPr>
        <p:grpSpPr bwMode="auto">
          <a:xfrm>
            <a:off x="6878864" y="5963443"/>
            <a:ext cx="2419350" cy="514350"/>
            <a:chOff x="2948" y="3658"/>
            <a:chExt cx="1524" cy="324"/>
          </a:xfrm>
        </p:grpSpPr>
        <p:sp>
          <p:nvSpPr>
            <p:cNvPr id="55" name="Line 57">
              <a:extLst>
                <a:ext uri="{FF2B5EF4-FFF2-40B4-BE49-F238E27FC236}">
                  <a16:creationId xmlns:a16="http://schemas.microsoft.com/office/drawing/2014/main" id="{5B8061E4-9F87-8B69-5EEC-4CD0A1996AFE}"/>
                </a:ext>
              </a:extLst>
            </p:cNvPr>
            <p:cNvSpPr>
              <a:spLocks noChangeShapeType="1"/>
            </p:cNvSpPr>
            <p:nvPr/>
          </p:nvSpPr>
          <p:spPr bwMode="auto">
            <a:xfrm>
              <a:off x="2962" y="3658"/>
              <a:ext cx="1496" cy="0"/>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Text Box 58">
              <a:extLst>
                <a:ext uri="{FF2B5EF4-FFF2-40B4-BE49-F238E27FC236}">
                  <a16:creationId xmlns:a16="http://schemas.microsoft.com/office/drawing/2014/main" id="{9F49D84B-C1AE-E5E8-189C-394BFFAB4EBD}"/>
                </a:ext>
              </a:extLst>
            </p:cNvPr>
            <p:cNvSpPr txBox="1">
              <a:spLocks noChangeArrowheads="1"/>
            </p:cNvSpPr>
            <p:nvPr/>
          </p:nvSpPr>
          <p:spPr bwMode="auto">
            <a:xfrm>
              <a:off x="2948" y="3751"/>
              <a:ext cx="15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The B cell co-receptor</a:t>
              </a:r>
            </a:p>
          </p:txBody>
        </p:sp>
      </p:grpSp>
      <p:sp>
        <p:nvSpPr>
          <p:cNvPr id="57" name="Text Box 59">
            <a:extLst>
              <a:ext uri="{FF2B5EF4-FFF2-40B4-BE49-F238E27FC236}">
                <a16:creationId xmlns:a16="http://schemas.microsoft.com/office/drawing/2014/main" id="{610667CE-1ECD-C151-CC27-B37019B31BD8}"/>
              </a:ext>
            </a:extLst>
          </p:cNvPr>
          <p:cNvSpPr txBox="1">
            <a:spLocks noChangeArrowheads="1"/>
          </p:cNvSpPr>
          <p:nvPr/>
        </p:nvSpPr>
        <p:spPr bwMode="auto">
          <a:xfrm>
            <a:off x="4789714" y="426243"/>
            <a:ext cx="3924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chemeClr val="tx1"/>
                </a:solidFill>
              </a:rPr>
              <a:t>The B cell co-receptor</a:t>
            </a:r>
          </a:p>
        </p:txBody>
      </p:sp>
    </p:spTree>
    <p:extLst>
      <p:ext uri="{BB962C8B-B14F-4D97-AF65-F5344CB8AC3E}">
        <p14:creationId xmlns:p14="http://schemas.microsoft.com/office/powerpoint/2010/main" val="210228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3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2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041E-5673-85F9-6CCC-8670E8892E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E67404-CEC9-6058-56D0-EA965C68E75C}"/>
              </a:ext>
            </a:extLst>
          </p:cNvPr>
          <p:cNvSpPr>
            <a:spLocks noGrp="1"/>
          </p:cNvSpPr>
          <p:nvPr>
            <p:ph idx="1"/>
          </p:nvPr>
        </p:nvSpPr>
        <p:spPr/>
        <p:txBody>
          <a:bodyPr/>
          <a:lstStyle/>
          <a:p>
            <a:endParaRPr lang="en-US"/>
          </a:p>
        </p:txBody>
      </p:sp>
      <p:grpSp>
        <p:nvGrpSpPr>
          <p:cNvPr id="4" name="Group 137">
            <a:extLst>
              <a:ext uri="{FF2B5EF4-FFF2-40B4-BE49-F238E27FC236}">
                <a16:creationId xmlns:a16="http://schemas.microsoft.com/office/drawing/2014/main" id="{E188C27E-5A3C-6F09-5BE8-AC89B5FECCB2}"/>
              </a:ext>
            </a:extLst>
          </p:cNvPr>
          <p:cNvGrpSpPr>
            <a:grpSpLocks/>
          </p:cNvGrpSpPr>
          <p:nvPr/>
        </p:nvGrpSpPr>
        <p:grpSpPr bwMode="auto">
          <a:xfrm>
            <a:off x="7881939" y="3886426"/>
            <a:ext cx="2624138" cy="1190625"/>
            <a:chOff x="3896" y="2404"/>
            <a:chExt cx="1653" cy="750"/>
          </a:xfrm>
        </p:grpSpPr>
        <p:grpSp>
          <p:nvGrpSpPr>
            <p:cNvPr id="5" name="Group 126">
              <a:extLst>
                <a:ext uri="{FF2B5EF4-FFF2-40B4-BE49-F238E27FC236}">
                  <a16:creationId xmlns:a16="http://schemas.microsoft.com/office/drawing/2014/main" id="{A3A051FA-D0B0-6D5D-9487-153179FB5ADB}"/>
                </a:ext>
              </a:extLst>
            </p:cNvPr>
            <p:cNvGrpSpPr>
              <a:grpSpLocks/>
            </p:cNvGrpSpPr>
            <p:nvPr/>
          </p:nvGrpSpPr>
          <p:grpSpPr bwMode="auto">
            <a:xfrm flipH="1">
              <a:off x="3896" y="2588"/>
              <a:ext cx="269" cy="562"/>
              <a:chOff x="175" y="177"/>
              <a:chExt cx="359" cy="1396"/>
            </a:xfrm>
          </p:grpSpPr>
          <p:sp>
            <p:nvSpPr>
              <p:cNvPr id="7" name="AutoShape 124">
                <a:extLst>
                  <a:ext uri="{FF2B5EF4-FFF2-40B4-BE49-F238E27FC236}">
                    <a16:creationId xmlns:a16="http://schemas.microsoft.com/office/drawing/2014/main" id="{51263249-59B3-6071-7B40-C08791CFFCD1}"/>
                  </a:ext>
                </a:extLst>
              </p:cNvPr>
              <p:cNvSpPr>
                <a:spLocks noChangeArrowheads="1"/>
              </p:cNvSpPr>
              <p:nvPr/>
            </p:nvSpPr>
            <p:spPr bwMode="auto">
              <a:xfrm rot="5400000" flipH="1">
                <a:off x="-379" y="751"/>
                <a:ext cx="1376" cy="267"/>
              </a:xfrm>
              <a:prstGeom prst="octagon">
                <a:avLst>
                  <a:gd name="adj" fmla="val 29287"/>
                </a:avLst>
              </a:prstGeom>
              <a:solidFill>
                <a:schemeClr val="hlink"/>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8" name="Oval 125">
                <a:extLst>
                  <a:ext uri="{FF2B5EF4-FFF2-40B4-BE49-F238E27FC236}">
                    <a16:creationId xmlns:a16="http://schemas.microsoft.com/office/drawing/2014/main" id="{241E5CBF-F681-5FB1-4B80-EE4C498BD4E4}"/>
                  </a:ext>
                </a:extLst>
              </p:cNvPr>
              <p:cNvSpPr>
                <a:spLocks noChangeArrowheads="1"/>
              </p:cNvSpPr>
              <p:nvPr/>
            </p:nvSpPr>
            <p:spPr bwMode="auto">
              <a:xfrm rot="5400000" flipH="1">
                <a:off x="77" y="331"/>
                <a:ext cx="611" cy="303"/>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a:p>
            </p:txBody>
          </p:sp>
        </p:grpSp>
        <p:sp>
          <p:nvSpPr>
            <p:cNvPr id="6" name="Text Box 127">
              <a:extLst>
                <a:ext uri="{FF2B5EF4-FFF2-40B4-BE49-F238E27FC236}">
                  <a16:creationId xmlns:a16="http://schemas.microsoft.com/office/drawing/2014/main" id="{C97D2B92-82D8-FF1E-1B1D-49F75C0FA4EF}"/>
                </a:ext>
              </a:extLst>
            </p:cNvPr>
            <p:cNvSpPr txBox="1">
              <a:spLocks noChangeArrowheads="1"/>
            </p:cNvSpPr>
            <p:nvPr/>
          </p:nvSpPr>
          <p:spPr bwMode="auto">
            <a:xfrm>
              <a:off x="4265" y="2404"/>
              <a:ext cx="128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Src family kinases then bind the phosphorylated CD19</a:t>
              </a:r>
            </a:p>
          </p:txBody>
        </p:sp>
      </p:grpSp>
      <p:grpSp>
        <p:nvGrpSpPr>
          <p:cNvPr id="9" name="Group 136">
            <a:extLst>
              <a:ext uri="{FF2B5EF4-FFF2-40B4-BE49-F238E27FC236}">
                <a16:creationId xmlns:a16="http://schemas.microsoft.com/office/drawing/2014/main" id="{CD299195-C181-3DE6-85A9-CB8FB2162C2B}"/>
              </a:ext>
            </a:extLst>
          </p:cNvPr>
          <p:cNvGrpSpPr>
            <a:grpSpLocks/>
          </p:cNvGrpSpPr>
          <p:nvPr/>
        </p:nvGrpSpPr>
        <p:grpSpPr bwMode="auto">
          <a:xfrm>
            <a:off x="7062789" y="4351564"/>
            <a:ext cx="1141413" cy="425450"/>
            <a:chOff x="3380" y="2697"/>
            <a:chExt cx="719" cy="268"/>
          </a:xfrm>
        </p:grpSpPr>
        <p:sp>
          <p:nvSpPr>
            <p:cNvPr id="10" name="AutoShape 122">
              <a:extLst>
                <a:ext uri="{FF2B5EF4-FFF2-40B4-BE49-F238E27FC236}">
                  <a16:creationId xmlns:a16="http://schemas.microsoft.com/office/drawing/2014/main" id="{FB435DD5-FCD9-3BB9-E62F-91AAD70AAB69}"/>
                </a:ext>
              </a:extLst>
            </p:cNvPr>
            <p:cNvSpPr>
              <a:spLocks noChangeArrowheads="1"/>
            </p:cNvSpPr>
            <p:nvPr/>
          </p:nvSpPr>
          <p:spPr bwMode="auto">
            <a:xfrm>
              <a:off x="3380" y="2697"/>
              <a:ext cx="471" cy="262"/>
            </a:xfrm>
            <a:prstGeom prst="roundRect">
              <a:avLst>
                <a:gd name="adj" fmla="val 33968"/>
              </a:avLst>
            </a:prstGeom>
            <a:solidFill>
              <a:schemeClr val="hlink"/>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Freeform 123">
              <a:extLst>
                <a:ext uri="{FF2B5EF4-FFF2-40B4-BE49-F238E27FC236}">
                  <a16:creationId xmlns:a16="http://schemas.microsoft.com/office/drawing/2014/main" id="{A5919797-8093-42F2-5314-22CDF7F48D66}"/>
                </a:ext>
              </a:extLst>
            </p:cNvPr>
            <p:cNvSpPr>
              <a:spLocks/>
            </p:cNvSpPr>
            <p:nvPr/>
          </p:nvSpPr>
          <p:spPr bwMode="auto">
            <a:xfrm>
              <a:off x="3844" y="2831"/>
              <a:ext cx="255" cy="134"/>
            </a:xfrm>
            <a:custGeom>
              <a:avLst/>
              <a:gdLst>
                <a:gd name="T0" fmla="*/ 0 w 210"/>
                <a:gd name="T1" fmla="*/ 90 h 97"/>
                <a:gd name="T2" fmla="*/ 150 w 210"/>
                <a:gd name="T3" fmla="*/ 82 h 97"/>
                <a:gd name="T4" fmla="*/ 210 w 210"/>
                <a:gd name="T5" fmla="*/ 0 h 97"/>
              </a:gdLst>
              <a:ahLst/>
              <a:cxnLst>
                <a:cxn ang="0">
                  <a:pos x="T0" y="T1"/>
                </a:cxn>
                <a:cxn ang="0">
                  <a:pos x="T2" y="T3"/>
                </a:cxn>
                <a:cxn ang="0">
                  <a:pos x="T4" y="T5"/>
                </a:cxn>
              </a:cxnLst>
              <a:rect l="0" t="0" r="r" b="b"/>
              <a:pathLst>
                <a:path w="210" h="97">
                  <a:moveTo>
                    <a:pt x="0" y="90"/>
                  </a:moveTo>
                  <a:cubicBezTo>
                    <a:pt x="57" y="93"/>
                    <a:pt x="115" y="97"/>
                    <a:pt x="150" y="82"/>
                  </a:cubicBezTo>
                  <a:cubicBezTo>
                    <a:pt x="185" y="67"/>
                    <a:pt x="200" y="20"/>
                    <a:pt x="210" y="0"/>
                  </a:cubicBezTo>
                </a:path>
              </a:pathLst>
            </a:custGeom>
            <a:noFill/>
            <a:ln w="38100" cap="flat" cmpd="sng">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91">
            <a:extLst>
              <a:ext uri="{FF2B5EF4-FFF2-40B4-BE49-F238E27FC236}">
                <a16:creationId xmlns:a16="http://schemas.microsoft.com/office/drawing/2014/main" id="{2A807F68-8001-4E9D-424E-F9159FB229B9}"/>
              </a:ext>
            </a:extLst>
          </p:cNvPr>
          <p:cNvGrpSpPr>
            <a:grpSpLocks/>
          </p:cNvGrpSpPr>
          <p:nvPr/>
        </p:nvGrpSpPr>
        <p:grpSpPr bwMode="auto">
          <a:xfrm>
            <a:off x="3451227" y="1833970"/>
            <a:ext cx="4935537" cy="2759118"/>
            <a:chOff x="728" y="1234"/>
            <a:chExt cx="3969" cy="2218"/>
          </a:xfrm>
        </p:grpSpPr>
        <p:sp>
          <p:nvSpPr>
            <p:cNvPr id="13" name="Freeform 8">
              <a:extLst>
                <a:ext uri="{FF2B5EF4-FFF2-40B4-BE49-F238E27FC236}">
                  <a16:creationId xmlns:a16="http://schemas.microsoft.com/office/drawing/2014/main" id="{8FAC3797-948C-1E7A-34AE-A3D6C6E94277}"/>
                </a:ext>
              </a:extLst>
            </p:cNvPr>
            <p:cNvSpPr>
              <a:spLocks/>
            </p:cNvSpPr>
            <p:nvPr/>
          </p:nvSpPr>
          <p:spPr bwMode="auto">
            <a:xfrm>
              <a:off x="2991" y="2793"/>
              <a:ext cx="373" cy="506"/>
            </a:xfrm>
            <a:custGeom>
              <a:avLst/>
              <a:gdLst>
                <a:gd name="T0" fmla="*/ 12 w 538"/>
                <a:gd name="T1" fmla="*/ 626 h 626"/>
                <a:gd name="T2" fmla="*/ 12 w 538"/>
                <a:gd name="T3" fmla="*/ 424 h 626"/>
                <a:gd name="T4" fmla="*/ 12 w 538"/>
                <a:gd name="T5" fmla="*/ 169 h 626"/>
                <a:gd name="T6" fmla="*/ 87 w 538"/>
                <a:gd name="T7" fmla="*/ 20 h 626"/>
                <a:gd name="T8" fmla="*/ 207 w 538"/>
                <a:gd name="T9" fmla="*/ 50 h 626"/>
                <a:gd name="T10" fmla="*/ 199 w 538"/>
                <a:gd name="T11" fmla="*/ 267 h 626"/>
                <a:gd name="T12" fmla="*/ 192 w 538"/>
                <a:gd name="T13" fmla="*/ 446 h 626"/>
                <a:gd name="T14" fmla="*/ 222 w 538"/>
                <a:gd name="T15" fmla="*/ 551 h 626"/>
                <a:gd name="T16" fmla="*/ 312 w 538"/>
                <a:gd name="T17" fmla="*/ 529 h 626"/>
                <a:gd name="T18" fmla="*/ 334 w 538"/>
                <a:gd name="T19" fmla="*/ 424 h 626"/>
                <a:gd name="T20" fmla="*/ 334 w 538"/>
                <a:gd name="T21" fmla="*/ 304 h 626"/>
                <a:gd name="T22" fmla="*/ 334 w 538"/>
                <a:gd name="T23" fmla="*/ 169 h 626"/>
                <a:gd name="T24" fmla="*/ 371 w 538"/>
                <a:gd name="T25" fmla="*/ 65 h 626"/>
                <a:gd name="T26" fmla="*/ 424 w 538"/>
                <a:gd name="T27" fmla="*/ 42 h 626"/>
                <a:gd name="T28" fmla="*/ 521 w 538"/>
                <a:gd name="T29" fmla="*/ 110 h 626"/>
                <a:gd name="T30" fmla="*/ 528 w 538"/>
                <a:gd name="T31" fmla="*/ 334 h 626"/>
                <a:gd name="T32" fmla="*/ 521 w 538"/>
                <a:gd name="T33" fmla="*/ 439 h 626"/>
                <a:gd name="T34" fmla="*/ 514 w 538"/>
                <a:gd name="T35" fmla="*/ 543 h 626"/>
                <a:gd name="T36" fmla="*/ 521 w 538"/>
                <a:gd name="T37" fmla="*/ 611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8" h="626">
                  <a:moveTo>
                    <a:pt x="12" y="626"/>
                  </a:moveTo>
                  <a:cubicBezTo>
                    <a:pt x="12" y="563"/>
                    <a:pt x="12" y="500"/>
                    <a:pt x="12" y="424"/>
                  </a:cubicBezTo>
                  <a:cubicBezTo>
                    <a:pt x="12" y="348"/>
                    <a:pt x="0" y="236"/>
                    <a:pt x="12" y="169"/>
                  </a:cubicBezTo>
                  <a:cubicBezTo>
                    <a:pt x="24" y="102"/>
                    <a:pt x="55" y="40"/>
                    <a:pt x="87" y="20"/>
                  </a:cubicBezTo>
                  <a:cubicBezTo>
                    <a:pt x="119" y="0"/>
                    <a:pt x="188" y="9"/>
                    <a:pt x="207" y="50"/>
                  </a:cubicBezTo>
                  <a:cubicBezTo>
                    <a:pt x="226" y="91"/>
                    <a:pt x="201" y="201"/>
                    <a:pt x="199" y="267"/>
                  </a:cubicBezTo>
                  <a:cubicBezTo>
                    <a:pt x="197" y="333"/>
                    <a:pt x="188" y="399"/>
                    <a:pt x="192" y="446"/>
                  </a:cubicBezTo>
                  <a:cubicBezTo>
                    <a:pt x="196" y="493"/>
                    <a:pt x="202" y="537"/>
                    <a:pt x="222" y="551"/>
                  </a:cubicBezTo>
                  <a:cubicBezTo>
                    <a:pt x="242" y="565"/>
                    <a:pt x="293" y="550"/>
                    <a:pt x="312" y="529"/>
                  </a:cubicBezTo>
                  <a:cubicBezTo>
                    <a:pt x="331" y="508"/>
                    <a:pt x="330" y="461"/>
                    <a:pt x="334" y="424"/>
                  </a:cubicBezTo>
                  <a:cubicBezTo>
                    <a:pt x="338" y="387"/>
                    <a:pt x="334" y="346"/>
                    <a:pt x="334" y="304"/>
                  </a:cubicBezTo>
                  <a:cubicBezTo>
                    <a:pt x="334" y="262"/>
                    <a:pt x="328" y="209"/>
                    <a:pt x="334" y="169"/>
                  </a:cubicBezTo>
                  <a:cubicBezTo>
                    <a:pt x="340" y="129"/>
                    <a:pt x="356" y="86"/>
                    <a:pt x="371" y="65"/>
                  </a:cubicBezTo>
                  <a:cubicBezTo>
                    <a:pt x="386" y="44"/>
                    <a:pt x="399" y="35"/>
                    <a:pt x="424" y="42"/>
                  </a:cubicBezTo>
                  <a:cubicBezTo>
                    <a:pt x="449" y="49"/>
                    <a:pt x="504" y="61"/>
                    <a:pt x="521" y="110"/>
                  </a:cubicBezTo>
                  <a:cubicBezTo>
                    <a:pt x="538" y="159"/>
                    <a:pt x="528" y="279"/>
                    <a:pt x="528" y="334"/>
                  </a:cubicBezTo>
                  <a:cubicBezTo>
                    <a:pt x="528" y="389"/>
                    <a:pt x="523" y="404"/>
                    <a:pt x="521" y="439"/>
                  </a:cubicBezTo>
                  <a:cubicBezTo>
                    <a:pt x="519" y="474"/>
                    <a:pt x="514" y="514"/>
                    <a:pt x="514" y="543"/>
                  </a:cubicBezTo>
                  <a:cubicBezTo>
                    <a:pt x="514" y="572"/>
                    <a:pt x="517" y="591"/>
                    <a:pt x="521" y="611"/>
                  </a:cubicBezTo>
                </a:path>
              </a:pathLst>
            </a:custGeom>
            <a:noFill/>
            <a:ln w="7620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 name="Group 9">
              <a:extLst>
                <a:ext uri="{FF2B5EF4-FFF2-40B4-BE49-F238E27FC236}">
                  <a16:creationId xmlns:a16="http://schemas.microsoft.com/office/drawing/2014/main" id="{E158FA3B-BA93-52D1-5788-45AFABD96662}"/>
                </a:ext>
              </a:extLst>
            </p:cNvPr>
            <p:cNvGrpSpPr>
              <a:grpSpLocks/>
            </p:cNvGrpSpPr>
            <p:nvPr/>
          </p:nvGrpSpPr>
          <p:grpSpPr bwMode="auto">
            <a:xfrm>
              <a:off x="3634" y="1378"/>
              <a:ext cx="210" cy="2074"/>
              <a:chOff x="2591" y="1378"/>
              <a:chExt cx="210" cy="2074"/>
            </a:xfrm>
          </p:grpSpPr>
          <p:sp>
            <p:nvSpPr>
              <p:cNvPr id="33" name="Rectangle 10">
                <a:extLst>
                  <a:ext uri="{FF2B5EF4-FFF2-40B4-BE49-F238E27FC236}">
                    <a16:creationId xmlns:a16="http://schemas.microsoft.com/office/drawing/2014/main" id="{14DFD6B6-101A-0987-5E0D-195633FAE288}"/>
                  </a:ext>
                </a:extLst>
              </p:cNvPr>
              <p:cNvSpPr>
                <a:spLocks noChangeArrowheads="1"/>
              </p:cNvSpPr>
              <p:nvPr/>
            </p:nvSpPr>
            <p:spPr bwMode="auto">
              <a:xfrm>
                <a:off x="2670" y="2786"/>
                <a:ext cx="52" cy="666"/>
              </a:xfrm>
              <a:prstGeom prst="rect">
                <a:avLst/>
              </a:prstGeom>
              <a:solidFill>
                <a:schemeClr val="tx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 name="Group 11">
                <a:extLst>
                  <a:ext uri="{FF2B5EF4-FFF2-40B4-BE49-F238E27FC236}">
                    <a16:creationId xmlns:a16="http://schemas.microsoft.com/office/drawing/2014/main" id="{7DB742ED-995F-5465-328D-B72172B3BE88}"/>
                  </a:ext>
                </a:extLst>
              </p:cNvPr>
              <p:cNvGrpSpPr>
                <a:grpSpLocks/>
              </p:cNvGrpSpPr>
              <p:nvPr/>
            </p:nvGrpSpPr>
            <p:grpSpPr bwMode="auto">
              <a:xfrm rot="16200000">
                <a:off x="1963" y="2006"/>
                <a:ext cx="1465" cy="210"/>
                <a:chOff x="2551" y="1373"/>
                <a:chExt cx="2416" cy="225"/>
              </a:xfrm>
            </p:grpSpPr>
            <p:sp>
              <p:nvSpPr>
                <p:cNvPr id="35" name="Oval 12">
                  <a:extLst>
                    <a:ext uri="{FF2B5EF4-FFF2-40B4-BE49-F238E27FC236}">
                      <a16:creationId xmlns:a16="http://schemas.microsoft.com/office/drawing/2014/main" id="{E03EC50D-2C0D-3DD0-F14F-EBAF04E7C3F6}"/>
                    </a:ext>
                  </a:extLst>
                </p:cNvPr>
                <p:cNvSpPr>
                  <a:spLocks noChangeArrowheads="1"/>
                </p:cNvSpPr>
                <p:nvPr/>
              </p:nvSpPr>
              <p:spPr bwMode="auto">
                <a:xfrm>
                  <a:off x="2551"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13">
                  <a:extLst>
                    <a:ext uri="{FF2B5EF4-FFF2-40B4-BE49-F238E27FC236}">
                      <a16:creationId xmlns:a16="http://schemas.microsoft.com/office/drawing/2014/main" id="{A6CCBC1D-10A4-22C6-F3F0-035A1F2E4D0F}"/>
                    </a:ext>
                  </a:extLst>
                </p:cNvPr>
                <p:cNvSpPr>
                  <a:spLocks noChangeArrowheads="1"/>
                </p:cNvSpPr>
                <p:nvPr/>
              </p:nvSpPr>
              <p:spPr bwMode="auto">
                <a:xfrm>
                  <a:off x="2732"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14">
                  <a:extLst>
                    <a:ext uri="{FF2B5EF4-FFF2-40B4-BE49-F238E27FC236}">
                      <a16:creationId xmlns:a16="http://schemas.microsoft.com/office/drawing/2014/main" id="{D69A796F-F85E-3EE1-AEE8-BC74944B8739}"/>
                    </a:ext>
                  </a:extLst>
                </p:cNvPr>
                <p:cNvSpPr>
                  <a:spLocks noChangeArrowheads="1"/>
                </p:cNvSpPr>
                <p:nvPr/>
              </p:nvSpPr>
              <p:spPr bwMode="auto">
                <a:xfrm>
                  <a:off x="2913"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15">
                  <a:extLst>
                    <a:ext uri="{FF2B5EF4-FFF2-40B4-BE49-F238E27FC236}">
                      <a16:creationId xmlns:a16="http://schemas.microsoft.com/office/drawing/2014/main" id="{4C942FD1-070F-F745-157B-A283EAE25729}"/>
                    </a:ext>
                  </a:extLst>
                </p:cNvPr>
                <p:cNvSpPr>
                  <a:spLocks noChangeArrowheads="1"/>
                </p:cNvSpPr>
                <p:nvPr/>
              </p:nvSpPr>
              <p:spPr bwMode="auto">
                <a:xfrm>
                  <a:off x="3094"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6">
                  <a:extLst>
                    <a:ext uri="{FF2B5EF4-FFF2-40B4-BE49-F238E27FC236}">
                      <a16:creationId xmlns:a16="http://schemas.microsoft.com/office/drawing/2014/main" id="{AC68F40A-142D-8B21-4220-3C8F22CCE604}"/>
                    </a:ext>
                  </a:extLst>
                </p:cNvPr>
                <p:cNvSpPr>
                  <a:spLocks noChangeArrowheads="1"/>
                </p:cNvSpPr>
                <p:nvPr/>
              </p:nvSpPr>
              <p:spPr bwMode="auto">
                <a:xfrm>
                  <a:off x="3274"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7">
                  <a:extLst>
                    <a:ext uri="{FF2B5EF4-FFF2-40B4-BE49-F238E27FC236}">
                      <a16:creationId xmlns:a16="http://schemas.microsoft.com/office/drawing/2014/main" id="{149C91F5-3715-D185-E3B1-C08DAAC14509}"/>
                    </a:ext>
                  </a:extLst>
                </p:cNvPr>
                <p:cNvSpPr>
                  <a:spLocks noChangeArrowheads="1"/>
                </p:cNvSpPr>
                <p:nvPr/>
              </p:nvSpPr>
              <p:spPr bwMode="auto">
                <a:xfrm>
                  <a:off x="3455"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8">
                  <a:extLst>
                    <a:ext uri="{FF2B5EF4-FFF2-40B4-BE49-F238E27FC236}">
                      <a16:creationId xmlns:a16="http://schemas.microsoft.com/office/drawing/2014/main" id="{832AFF7E-41DF-C138-5266-F8AA3D387BCE}"/>
                    </a:ext>
                  </a:extLst>
                </p:cNvPr>
                <p:cNvSpPr>
                  <a:spLocks noChangeArrowheads="1"/>
                </p:cNvSpPr>
                <p:nvPr/>
              </p:nvSpPr>
              <p:spPr bwMode="auto">
                <a:xfrm>
                  <a:off x="3636"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9">
                  <a:extLst>
                    <a:ext uri="{FF2B5EF4-FFF2-40B4-BE49-F238E27FC236}">
                      <a16:creationId xmlns:a16="http://schemas.microsoft.com/office/drawing/2014/main" id="{130E4177-8A86-B440-C63D-8E7EA4D3EFD5}"/>
                    </a:ext>
                  </a:extLst>
                </p:cNvPr>
                <p:cNvSpPr>
                  <a:spLocks noChangeArrowheads="1"/>
                </p:cNvSpPr>
                <p:nvPr/>
              </p:nvSpPr>
              <p:spPr bwMode="auto">
                <a:xfrm>
                  <a:off x="3817"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20">
                  <a:extLst>
                    <a:ext uri="{FF2B5EF4-FFF2-40B4-BE49-F238E27FC236}">
                      <a16:creationId xmlns:a16="http://schemas.microsoft.com/office/drawing/2014/main" id="{F5D1B28A-8185-9D94-ABE1-7E1E5F1C1C7E}"/>
                    </a:ext>
                  </a:extLst>
                </p:cNvPr>
                <p:cNvSpPr>
                  <a:spLocks noChangeArrowheads="1"/>
                </p:cNvSpPr>
                <p:nvPr/>
              </p:nvSpPr>
              <p:spPr bwMode="auto">
                <a:xfrm>
                  <a:off x="3997"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21">
                  <a:extLst>
                    <a:ext uri="{FF2B5EF4-FFF2-40B4-BE49-F238E27FC236}">
                      <a16:creationId xmlns:a16="http://schemas.microsoft.com/office/drawing/2014/main" id="{ADA53080-E6D7-EBAB-B57F-0D643452E50D}"/>
                    </a:ext>
                  </a:extLst>
                </p:cNvPr>
                <p:cNvSpPr>
                  <a:spLocks noChangeArrowheads="1"/>
                </p:cNvSpPr>
                <p:nvPr/>
              </p:nvSpPr>
              <p:spPr bwMode="auto">
                <a:xfrm>
                  <a:off x="4178"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22">
                  <a:extLst>
                    <a:ext uri="{FF2B5EF4-FFF2-40B4-BE49-F238E27FC236}">
                      <a16:creationId xmlns:a16="http://schemas.microsoft.com/office/drawing/2014/main" id="{4876553C-4264-21D2-2E89-8B455CEA49DD}"/>
                    </a:ext>
                  </a:extLst>
                </p:cNvPr>
                <p:cNvSpPr>
                  <a:spLocks noChangeArrowheads="1"/>
                </p:cNvSpPr>
                <p:nvPr/>
              </p:nvSpPr>
              <p:spPr bwMode="auto">
                <a:xfrm>
                  <a:off x="4359"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23">
                  <a:extLst>
                    <a:ext uri="{FF2B5EF4-FFF2-40B4-BE49-F238E27FC236}">
                      <a16:creationId xmlns:a16="http://schemas.microsoft.com/office/drawing/2014/main" id="{F21AB7B0-3450-4723-75DC-F860CFAC1193}"/>
                    </a:ext>
                  </a:extLst>
                </p:cNvPr>
                <p:cNvSpPr>
                  <a:spLocks noChangeArrowheads="1"/>
                </p:cNvSpPr>
                <p:nvPr/>
              </p:nvSpPr>
              <p:spPr bwMode="auto">
                <a:xfrm>
                  <a:off x="4540"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24">
                  <a:extLst>
                    <a:ext uri="{FF2B5EF4-FFF2-40B4-BE49-F238E27FC236}">
                      <a16:creationId xmlns:a16="http://schemas.microsoft.com/office/drawing/2014/main" id="{AE4EAAC1-6E12-B481-8958-B4FE2977CF20}"/>
                    </a:ext>
                  </a:extLst>
                </p:cNvPr>
                <p:cNvSpPr>
                  <a:spLocks noChangeArrowheads="1"/>
                </p:cNvSpPr>
                <p:nvPr/>
              </p:nvSpPr>
              <p:spPr bwMode="auto">
                <a:xfrm>
                  <a:off x="4720" y="1373"/>
                  <a:ext cx="247" cy="225"/>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5" name="Group 25">
              <a:extLst>
                <a:ext uri="{FF2B5EF4-FFF2-40B4-BE49-F238E27FC236}">
                  <a16:creationId xmlns:a16="http://schemas.microsoft.com/office/drawing/2014/main" id="{A7E1C64B-C4CE-2320-56B8-377112209ECC}"/>
                </a:ext>
              </a:extLst>
            </p:cNvPr>
            <p:cNvGrpSpPr>
              <a:grpSpLocks/>
            </p:cNvGrpSpPr>
            <p:nvPr/>
          </p:nvGrpSpPr>
          <p:grpSpPr bwMode="auto">
            <a:xfrm>
              <a:off x="4230" y="1922"/>
              <a:ext cx="142" cy="1300"/>
              <a:chOff x="3187" y="1922"/>
              <a:chExt cx="142" cy="1300"/>
            </a:xfrm>
          </p:grpSpPr>
          <p:sp>
            <p:nvSpPr>
              <p:cNvPr id="31" name="Rectangle 26">
                <a:extLst>
                  <a:ext uri="{FF2B5EF4-FFF2-40B4-BE49-F238E27FC236}">
                    <a16:creationId xmlns:a16="http://schemas.microsoft.com/office/drawing/2014/main" id="{774472CF-0FB8-714A-BB67-C92890A69F2D}"/>
                  </a:ext>
                </a:extLst>
              </p:cNvPr>
              <p:cNvSpPr>
                <a:spLocks noChangeArrowheads="1"/>
              </p:cNvSpPr>
              <p:nvPr/>
            </p:nvSpPr>
            <p:spPr bwMode="auto">
              <a:xfrm>
                <a:off x="3231" y="2556"/>
                <a:ext cx="52" cy="666"/>
              </a:xfrm>
              <a:prstGeom prst="rect">
                <a:avLst/>
              </a:prstGeom>
              <a:solidFill>
                <a:srgbClr val="FFFF00"/>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27">
                <a:extLst>
                  <a:ext uri="{FF2B5EF4-FFF2-40B4-BE49-F238E27FC236}">
                    <a16:creationId xmlns:a16="http://schemas.microsoft.com/office/drawing/2014/main" id="{EFA6934E-724E-B657-B588-1C48841504EF}"/>
                  </a:ext>
                </a:extLst>
              </p:cNvPr>
              <p:cNvSpPr>
                <a:spLocks noChangeArrowheads="1"/>
              </p:cNvSpPr>
              <p:nvPr/>
            </p:nvSpPr>
            <p:spPr bwMode="auto">
              <a:xfrm>
                <a:off x="3187" y="1922"/>
                <a:ext cx="142" cy="666"/>
              </a:xfrm>
              <a:prstGeom prst="rect">
                <a:avLst/>
              </a:prstGeom>
              <a:solidFill>
                <a:srgbClr val="FFFF00"/>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Rectangle 28">
              <a:extLst>
                <a:ext uri="{FF2B5EF4-FFF2-40B4-BE49-F238E27FC236}">
                  <a16:creationId xmlns:a16="http://schemas.microsoft.com/office/drawing/2014/main" id="{BD001751-50D7-8302-BE01-735D8194E925}"/>
                </a:ext>
              </a:extLst>
            </p:cNvPr>
            <p:cNvSpPr>
              <a:spLocks noChangeArrowheads="1"/>
            </p:cNvSpPr>
            <p:nvPr/>
          </p:nvSpPr>
          <p:spPr bwMode="gray">
            <a:xfrm flipH="1">
              <a:off x="1554" y="2761"/>
              <a:ext cx="29" cy="281"/>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17" name="Rectangle 29">
              <a:extLst>
                <a:ext uri="{FF2B5EF4-FFF2-40B4-BE49-F238E27FC236}">
                  <a16:creationId xmlns:a16="http://schemas.microsoft.com/office/drawing/2014/main" id="{C94ED72F-4464-45C7-8324-9A5AEA2E3EC0}"/>
                </a:ext>
              </a:extLst>
            </p:cNvPr>
            <p:cNvSpPr>
              <a:spLocks noChangeArrowheads="1"/>
            </p:cNvSpPr>
            <p:nvPr/>
          </p:nvSpPr>
          <p:spPr bwMode="gray">
            <a:xfrm flipH="1">
              <a:off x="1553" y="3005"/>
              <a:ext cx="68" cy="281"/>
            </a:xfrm>
            <a:prstGeom prst="rect">
              <a:avLst/>
            </a:prstGeom>
            <a:solidFill>
              <a:srgbClr val="CC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18" name="Rectangle 30">
              <a:extLst>
                <a:ext uri="{FF2B5EF4-FFF2-40B4-BE49-F238E27FC236}">
                  <a16:creationId xmlns:a16="http://schemas.microsoft.com/office/drawing/2014/main" id="{8F04DE20-9468-EDF6-7F09-32209E3CC96A}"/>
                </a:ext>
              </a:extLst>
            </p:cNvPr>
            <p:cNvSpPr>
              <a:spLocks noChangeArrowheads="1"/>
            </p:cNvSpPr>
            <p:nvPr/>
          </p:nvSpPr>
          <p:spPr bwMode="gray">
            <a:xfrm flipH="1">
              <a:off x="1847" y="3005"/>
              <a:ext cx="68" cy="281"/>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19" name="Rectangle 31">
              <a:extLst>
                <a:ext uri="{FF2B5EF4-FFF2-40B4-BE49-F238E27FC236}">
                  <a16:creationId xmlns:a16="http://schemas.microsoft.com/office/drawing/2014/main" id="{252E4A2B-C48F-7654-BE1C-7355D4664776}"/>
                </a:ext>
              </a:extLst>
            </p:cNvPr>
            <p:cNvSpPr>
              <a:spLocks noChangeArrowheads="1"/>
            </p:cNvSpPr>
            <p:nvPr/>
          </p:nvSpPr>
          <p:spPr bwMode="gray">
            <a:xfrm flipH="1">
              <a:off x="1476" y="2438"/>
              <a:ext cx="29" cy="281"/>
            </a:xfrm>
            <a:prstGeom prst="rect">
              <a:avLst/>
            </a:prstGeom>
            <a:solidFill>
              <a:srgbClr val="CC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20" name="Rectangle 32">
              <a:extLst>
                <a:ext uri="{FF2B5EF4-FFF2-40B4-BE49-F238E27FC236}">
                  <a16:creationId xmlns:a16="http://schemas.microsoft.com/office/drawing/2014/main" id="{7B6424F7-199F-48E3-A00F-9FA33D976A25}"/>
                </a:ext>
              </a:extLst>
            </p:cNvPr>
            <p:cNvSpPr>
              <a:spLocks noChangeArrowheads="1"/>
            </p:cNvSpPr>
            <p:nvPr/>
          </p:nvSpPr>
          <p:spPr bwMode="gray">
            <a:xfrm flipH="1">
              <a:off x="1770" y="2438"/>
              <a:ext cx="29" cy="281"/>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21" name="Rectangle 35">
              <a:extLst>
                <a:ext uri="{FF2B5EF4-FFF2-40B4-BE49-F238E27FC236}">
                  <a16:creationId xmlns:a16="http://schemas.microsoft.com/office/drawing/2014/main" id="{F3CF15FD-95AA-883F-0915-206FD7D55C67}"/>
                </a:ext>
              </a:extLst>
            </p:cNvPr>
            <p:cNvSpPr>
              <a:spLocks noChangeAspect="1" noChangeArrowheads="1"/>
            </p:cNvSpPr>
            <p:nvPr/>
          </p:nvSpPr>
          <p:spPr bwMode="gray">
            <a:xfrm>
              <a:off x="2283" y="1887"/>
              <a:ext cx="29" cy="281"/>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22" name="Rectangle 38">
              <a:extLst>
                <a:ext uri="{FF2B5EF4-FFF2-40B4-BE49-F238E27FC236}">
                  <a16:creationId xmlns:a16="http://schemas.microsoft.com/office/drawing/2014/main" id="{6C318DAF-00A6-A5A6-1A94-4FF0A8937E6E}"/>
                </a:ext>
              </a:extLst>
            </p:cNvPr>
            <p:cNvSpPr>
              <a:spLocks noChangeAspect="1" noChangeArrowheads="1"/>
            </p:cNvSpPr>
            <p:nvPr/>
          </p:nvSpPr>
          <p:spPr bwMode="gray">
            <a:xfrm rot="19083766" flipH="1">
              <a:off x="2053" y="1612"/>
              <a:ext cx="29" cy="281"/>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23" name="Rectangle 39">
              <a:extLst>
                <a:ext uri="{FF2B5EF4-FFF2-40B4-BE49-F238E27FC236}">
                  <a16:creationId xmlns:a16="http://schemas.microsoft.com/office/drawing/2014/main" id="{F35846E9-9CDD-8F4F-66C5-F5482E63E319}"/>
                </a:ext>
              </a:extLst>
            </p:cNvPr>
            <p:cNvSpPr>
              <a:spLocks noChangeAspect="1" noChangeArrowheads="1"/>
            </p:cNvSpPr>
            <p:nvPr/>
          </p:nvSpPr>
          <p:spPr bwMode="gray">
            <a:xfrm rot="2516234">
              <a:off x="2610" y="1608"/>
              <a:ext cx="29" cy="281"/>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24" name="Rectangle 40">
              <a:extLst>
                <a:ext uri="{FF2B5EF4-FFF2-40B4-BE49-F238E27FC236}">
                  <a16:creationId xmlns:a16="http://schemas.microsoft.com/office/drawing/2014/main" id="{1BE6B68E-2AD6-B274-02A1-901E6CE41661}"/>
                </a:ext>
              </a:extLst>
            </p:cNvPr>
            <p:cNvSpPr>
              <a:spLocks noChangeAspect="1" noChangeArrowheads="1"/>
            </p:cNvSpPr>
            <p:nvPr/>
          </p:nvSpPr>
          <p:spPr bwMode="gray">
            <a:xfrm>
              <a:off x="2083" y="2274"/>
              <a:ext cx="216" cy="281"/>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25" name="Rectangle 41">
              <a:extLst>
                <a:ext uri="{FF2B5EF4-FFF2-40B4-BE49-F238E27FC236}">
                  <a16:creationId xmlns:a16="http://schemas.microsoft.com/office/drawing/2014/main" id="{2F7373CF-A2C9-C447-63C0-9E379A42F7B1}"/>
                </a:ext>
              </a:extLst>
            </p:cNvPr>
            <p:cNvSpPr>
              <a:spLocks noChangeAspect="1" noChangeArrowheads="1"/>
            </p:cNvSpPr>
            <p:nvPr/>
          </p:nvSpPr>
          <p:spPr bwMode="gray">
            <a:xfrm rot="2516234">
              <a:off x="2945" y="1234"/>
              <a:ext cx="29" cy="281"/>
            </a:xfrm>
            <a:prstGeom prst="rect">
              <a:avLst/>
            </a:prstGeom>
            <a:solidFill>
              <a:schemeClr val="bg2"/>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26" name="Rectangle 42">
              <a:extLst>
                <a:ext uri="{FF2B5EF4-FFF2-40B4-BE49-F238E27FC236}">
                  <a16:creationId xmlns:a16="http://schemas.microsoft.com/office/drawing/2014/main" id="{8C8EEE64-A04E-B93C-272E-70D1BA823826}"/>
                </a:ext>
              </a:extLst>
            </p:cNvPr>
            <p:cNvSpPr>
              <a:spLocks noChangeAspect="1" noChangeArrowheads="1"/>
            </p:cNvSpPr>
            <p:nvPr/>
          </p:nvSpPr>
          <p:spPr bwMode="gray">
            <a:xfrm rot="19083766" flipH="1">
              <a:off x="1709" y="1234"/>
              <a:ext cx="29" cy="281"/>
            </a:xfrm>
            <a:prstGeom prst="rect">
              <a:avLst/>
            </a:prstGeom>
            <a:solidFill>
              <a:schemeClr val="bg2"/>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endParaRPr lang="en-US"/>
            </a:p>
          </p:txBody>
        </p:sp>
        <p:sp>
          <p:nvSpPr>
            <p:cNvPr id="27" name="Rectangle 43">
              <a:extLst>
                <a:ext uri="{FF2B5EF4-FFF2-40B4-BE49-F238E27FC236}">
                  <a16:creationId xmlns:a16="http://schemas.microsoft.com/office/drawing/2014/main" id="{B08E55A5-85AB-2909-CB25-B734A08641AF}"/>
                </a:ext>
              </a:extLst>
            </p:cNvPr>
            <p:cNvSpPr>
              <a:spLocks noChangeAspect="1" noChangeArrowheads="1"/>
            </p:cNvSpPr>
            <p:nvPr/>
          </p:nvSpPr>
          <p:spPr bwMode="gray">
            <a:xfrm>
              <a:off x="2393" y="2273"/>
              <a:ext cx="216" cy="281"/>
            </a:xfrm>
            <a:prstGeom prst="rect">
              <a:avLst/>
            </a:prstGeom>
            <a:solidFill>
              <a:schemeClr val="hlink"/>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28" name="Line 44">
              <a:extLst>
                <a:ext uri="{FF2B5EF4-FFF2-40B4-BE49-F238E27FC236}">
                  <a16:creationId xmlns:a16="http://schemas.microsoft.com/office/drawing/2014/main" id="{EFD42D2F-C9D3-E2DB-FF46-2174F7462C1D}"/>
                </a:ext>
              </a:extLst>
            </p:cNvPr>
            <p:cNvSpPr>
              <a:spLocks noChangeShapeType="1"/>
            </p:cNvSpPr>
            <p:nvPr/>
          </p:nvSpPr>
          <p:spPr bwMode="gray">
            <a:xfrm>
              <a:off x="728" y="3019"/>
              <a:ext cx="3969" cy="0"/>
            </a:xfrm>
            <a:prstGeom prst="line">
              <a:avLst/>
            </a:prstGeom>
            <a:noFill/>
            <a:ln w="1905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29" name="Rectangle 45">
              <a:extLst>
                <a:ext uri="{FF2B5EF4-FFF2-40B4-BE49-F238E27FC236}">
                  <a16:creationId xmlns:a16="http://schemas.microsoft.com/office/drawing/2014/main" id="{AFFD50F3-DD8F-9851-16F7-055F251560E7}"/>
                </a:ext>
              </a:extLst>
            </p:cNvPr>
            <p:cNvSpPr>
              <a:spLocks noChangeArrowheads="1"/>
            </p:cNvSpPr>
            <p:nvPr/>
          </p:nvSpPr>
          <p:spPr bwMode="gray">
            <a:xfrm rot="18994616">
              <a:off x="1601" y="1530"/>
              <a:ext cx="167" cy="2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sp>
          <p:nvSpPr>
            <p:cNvPr id="30" name="Rectangle 46">
              <a:extLst>
                <a:ext uri="{FF2B5EF4-FFF2-40B4-BE49-F238E27FC236}">
                  <a16:creationId xmlns:a16="http://schemas.microsoft.com/office/drawing/2014/main" id="{AA15780A-C54B-7C37-2DD7-3EF17149387A}"/>
                </a:ext>
              </a:extLst>
            </p:cNvPr>
            <p:cNvSpPr>
              <a:spLocks noChangeArrowheads="1"/>
            </p:cNvSpPr>
            <p:nvPr/>
          </p:nvSpPr>
          <p:spPr bwMode="gray">
            <a:xfrm rot="2605384" flipH="1">
              <a:off x="2924" y="1530"/>
              <a:ext cx="167" cy="2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grpSp>
      <p:grpSp>
        <p:nvGrpSpPr>
          <p:cNvPr id="48" name="Group 133">
            <a:extLst>
              <a:ext uri="{FF2B5EF4-FFF2-40B4-BE49-F238E27FC236}">
                <a16:creationId xmlns:a16="http://schemas.microsoft.com/office/drawing/2014/main" id="{26DF1AE2-B216-69ED-56C1-6D39B2ED20FC}"/>
              </a:ext>
            </a:extLst>
          </p:cNvPr>
          <p:cNvGrpSpPr>
            <a:grpSpLocks/>
          </p:cNvGrpSpPr>
          <p:nvPr/>
        </p:nvGrpSpPr>
        <p:grpSpPr bwMode="auto">
          <a:xfrm>
            <a:off x="2908302" y="1441676"/>
            <a:ext cx="4595812" cy="1754188"/>
            <a:chOff x="763" y="864"/>
            <a:chExt cx="2895" cy="1105"/>
          </a:xfrm>
        </p:grpSpPr>
        <p:sp>
          <p:nvSpPr>
            <p:cNvPr id="49" name="AutoShape 53">
              <a:extLst>
                <a:ext uri="{FF2B5EF4-FFF2-40B4-BE49-F238E27FC236}">
                  <a16:creationId xmlns:a16="http://schemas.microsoft.com/office/drawing/2014/main" id="{C4919397-BA73-A6F4-EE5D-10F7E79A43CA}"/>
                </a:ext>
              </a:extLst>
            </p:cNvPr>
            <p:cNvSpPr>
              <a:spLocks noChangeArrowheads="1"/>
            </p:cNvSpPr>
            <p:nvPr/>
          </p:nvSpPr>
          <p:spPr bwMode="auto">
            <a:xfrm>
              <a:off x="1407" y="864"/>
              <a:ext cx="2251" cy="305"/>
            </a:xfrm>
            <a:prstGeom prst="roundRect">
              <a:avLst>
                <a:gd name="adj" fmla="val 50000"/>
              </a:avLst>
            </a:prstGeom>
            <a:solidFill>
              <a:srgbClr val="CC9900"/>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 name="Group 89">
              <a:extLst>
                <a:ext uri="{FF2B5EF4-FFF2-40B4-BE49-F238E27FC236}">
                  <a16:creationId xmlns:a16="http://schemas.microsoft.com/office/drawing/2014/main" id="{AE113B61-9590-98AE-9723-FF3BC8E80595}"/>
                </a:ext>
              </a:extLst>
            </p:cNvPr>
            <p:cNvGrpSpPr>
              <a:grpSpLocks/>
            </p:cNvGrpSpPr>
            <p:nvPr/>
          </p:nvGrpSpPr>
          <p:grpSpPr bwMode="auto">
            <a:xfrm>
              <a:off x="763" y="1211"/>
              <a:ext cx="907" cy="758"/>
              <a:chOff x="398" y="1361"/>
              <a:chExt cx="1158" cy="968"/>
            </a:xfrm>
          </p:grpSpPr>
          <p:sp>
            <p:nvSpPr>
              <p:cNvPr id="51" name="Freeform 87">
                <a:extLst>
                  <a:ext uri="{FF2B5EF4-FFF2-40B4-BE49-F238E27FC236}">
                    <a16:creationId xmlns:a16="http://schemas.microsoft.com/office/drawing/2014/main" id="{4AABE0E3-9679-B94F-F48F-9CF338D6924A}"/>
                  </a:ext>
                </a:extLst>
              </p:cNvPr>
              <p:cNvSpPr>
                <a:spLocks/>
              </p:cNvSpPr>
              <p:nvPr/>
            </p:nvSpPr>
            <p:spPr bwMode="auto">
              <a:xfrm>
                <a:off x="943" y="1361"/>
                <a:ext cx="613" cy="442"/>
              </a:xfrm>
              <a:custGeom>
                <a:avLst/>
                <a:gdLst>
                  <a:gd name="T0" fmla="*/ 576 w 613"/>
                  <a:gd name="T1" fmla="*/ 0 h 442"/>
                  <a:gd name="T2" fmla="*/ 605 w 613"/>
                  <a:gd name="T3" fmla="*/ 120 h 442"/>
                  <a:gd name="T4" fmla="*/ 531 w 613"/>
                  <a:gd name="T5" fmla="*/ 262 h 442"/>
                  <a:gd name="T6" fmla="*/ 119 w 613"/>
                  <a:gd name="T7" fmla="*/ 337 h 442"/>
                  <a:gd name="T8" fmla="*/ 0 w 613"/>
                  <a:gd name="T9" fmla="*/ 442 h 442"/>
                </a:gdLst>
                <a:ahLst/>
                <a:cxnLst>
                  <a:cxn ang="0">
                    <a:pos x="T0" y="T1"/>
                  </a:cxn>
                  <a:cxn ang="0">
                    <a:pos x="T2" y="T3"/>
                  </a:cxn>
                  <a:cxn ang="0">
                    <a:pos x="T4" y="T5"/>
                  </a:cxn>
                  <a:cxn ang="0">
                    <a:pos x="T6" y="T7"/>
                  </a:cxn>
                  <a:cxn ang="0">
                    <a:pos x="T8" y="T9"/>
                  </a:cxn>
                </a:cxnLst>
                <a:rect l="0" t="0" r="r" b="b"/>
                <a:pathLst>
                  <a:path w="613" h="442">
                    <a:moveTo>
                      <a:pt x="576" y="0"/>
                    </a:moveTo>
                    <a:cubicBezTo>
                      <a:pt x="594" y="38"/>
                      <a:pt x="613" y="76"/>
                      <a:pt x="605" y="120"/>
                    </a:cubicBezTo>
                    <a:cubicBezTo>
                      <a:pt x="597" y="164"/>
                      <a:pt x="612" y="226"/>
                      <a:pt x="531" y="262"/>
                    </a:cubicBezTo>
                    <a:cubicBezTo>
                      <a:pt x="450" y="298"/>
                      <a:pt x="207" y="307"/>
                      <a:pt x="119" y="337"/>
                    </a:cubicBezTo>
                    <a:cubicBezTo>
                      <a:pt x="31" y="367"/>
                      <a:pt x="15" y="404"/>
                      <a:pt x="0" y="442"/>
                    </a:cubicBezTo>
                  </a:path>
                </a:pathLst>
              </a:custGeom>
              <a:noFill/>
              <a:ln w="38100" cap="flat" cmpd="sng">
                <a:solidFill>
                  <a:schemeClr val="bg2"/>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Text Box 88">
                <a:extLst>
                  <a:ext uri="{FF2B5EF4-FFF2-40B4-BE49-F238E27FC236}">
                    <a16:creationId xmlns:a16="http://schemas.microsoft.com/office/drawing/2014/main" id="{3F524734-33AC-AABA-7F04-5DB072FB4B81}"/>
                  </a:ext>
                </a:extLst>
              </p:cNvPr>
              <p:cNvSpPr txBox="1">
                <a:spLocks noChangeArrowheads="1"/>
              </p:cNvSpPr>
              <p:nvPr/>
            </p:nvSpPr>
            <p:spPr bwMode="auto">
              <a:xfrm>
                <a:off x="398" y="1813"/>
                <a:ext cx="1047"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Antigen </a:t>
                </a:r>
              </a:p>
              <a:p>
                <a:r>
                  <a:rPr lang="en-GB" altLang="en-US"/>
                  <a:t>recognition</a:t>
                </a:r>
              </a:p>
            </p:txBody>
          </p:sp>
        </p:grpSp>
      </p:grpSp>
      <p:sp>
        <p:nvSpPr>
          <p:cNvPr id="53" name="Text Box 93">
            <a:extLst>
              <a:ext uri="{FF2B5EF4-FFF2-40B4-BE49-F238E27FC236}">
                <a16:creationId xmlns:a16="http://schemas.microsoft.com/office/drawing/2014/main" id="{592E9B68-A6F1-AA30-59A9-77C6E843DF6B}"/>
              </a:ext>
            </a:extLst>
          </p:cNvPr>
          <p:cNvSpPr txBox="1">
            <a:spLocks noChangeArrowheads="1"/>
          </p:cNvSpPr>
          <p:nvPr/>
        </p:nvSpPr>
        <p:spPr bwMode="auto">
          <a:xfrm>
            <a:off x="4397377" y="868589"/>
            <a:ext cx="25843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C3d opsonised bacterium</a:t>
            </a:r>
          </a:p>
        </p:txBody>
      </p:sp>
      <p:sp>
        <p:nvSpPr>
          <p:cNvPr id="54" name="Text Box 96">
            <a:extLst>
              <a:ext uri="{FF2B5EF4-FFF2-40B4-BE49-F238E27FC236}">
                <a16:creationId xmlns:a16="http://schemas.microsoft.com/office/drawing/2014/main" id="{60A5D1C2-4FD0-4119-24F0-42A6658C79C8}"/>
              </a:ext>
            </a:extLst>
          </p:cNvPr>
          <p:cNvSpPr txBox="1">
            <a:spLocks noChangeArrowheads="1"/>
          </p:cNvSpPr>
          <p:nvPr/>
        </p:nvSpPr>
        <p:spPr bwMode="auto">
          <a:xfrm>
            <a:off x="1881189" y="5185001"/>
            <a:ext cx="8301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1800">
                <a:latin typeface="Arial" panose="020B0604020202020204" pitchFamily="34" charset="0"/>
              </a:rPr>
              <a:t>mIg and CD21 are cross-linked by antigen that has activated complement</a:t>
            </a:r>
          </a:p>
        </p:txBody>
      </p:sp>
      <p:grpSp>
        <p:nvGrpSpPr>
          <p:cNvPr id="55" name="Group 135">
            <a:extLst>
              <a:ext uri="{FF2B5EF4-FFF2-40B4-BE49-F238E27FC236}">
                <a16:creationId xmlns:a16="http://schemas.microsoft.com/office/drawing/2014/main" id="{C76CF133-B642-330B-C1D5-1510F8EBC67F}"/>
              </a:ext>
            </a:extLst>
          </p:cNvPr>
          <p:cNvGrpSpPr>
            <a:grpSpLocks/>
          </p:cNvGrpSpPr>
          <p:nvPr/>
        </p:nvGrpSpPr>
        <p:grpSpPr bwMode="auto">
          <a:xfrm>
            <a:off x="3930652" y="1273401"/>
            <a:ext cx="6162675" cy="1738313"/>
            <a:chOff x="1407" y="758"/>
            <a:chExt cx="3882" cy="1095"/>
          </a:xfrm>
        </p:grpSpPr>
        <p:sp>
          <p:nvSpPr>
            <p:cNvPr id="56" name="Freeform 92">
              <a:extLst>
                <a:ext uri="{FF2B5EF4-FFF2-40B4-BE49-F238E27FC236}">
                  <a16:creationId xmlns:a16="http://schemas.microsoft.com/office/drawing/2014/main" id="{1AF26853-C33A-6626-F021-4A0D8772D61A}"/>
                </a:ext>
              </a:extLst>
            </p:cNvPr>
            <p:cNvSpPr>
              <a:spLocks/>
            </p:cNvSpPr>
            <p:nvPr/>
          </p:nvSpPr>
          <p:spPr bwMode="auto">
            <a:xfrm>
              <a:off x="3599" y="1186"/>
              <a:ext cx="528" cy="109"/>
            </a:xfrm>
            <a:custGeom>
              <a:avLst/>
              <a:gdLst>
                <a:gd name="T0" fmla="*/ 0 w 674"/>
                <a:gd name="T1" fmla="*/ 64 h 139"/>
                <a:gd name="T2" fmla="*/ 195 w 674"/>
                <a:gd name="T3" fmla="*/ 117 h 139"/>
                <a:gd name="T4" fmla="*/ 442 w 674"/>
                <a:gd name="T5" fmla="*/ 4 h 139"/>
                <a:gd name="T6" fmla="*/ 674 w 674"/>
                <a:gd name="T7" fmla="*/ 139 h 139"/>
              </a:gdLst>
              <a:ahLst/>
              <a:cxnLst>
                <a:cxn ang="0">
                  <a:pos x="T0" y="T1"/>
                </a:cxn>
                <a:cxn ang="0">
                  <a:pos x="T2" y="T3"/>
                </a:cxn>
                <a:cxn ang="0">
                  <a:pos x="T4" y="T5"/>
                </a:cxn>
                <a:cxn ang="0">
                  <a:pos x="T6" y="T7"/>
                </a:cxn>
              </a:cxnLst>
              <a:rect l="0" t="0" r="r" b="b"/>
              <a:pathLst>
                <a:path w="674" h="139">
                  <a:moveTo>
                    <a:pt x="0" y="64"/>
                  </a:moveTo>
                  <a:cubicBezTo>
                    <a:pt x="60" y="95"/>
                    <a:pt x="121" y="127"/>
                    <a:pt x="195" y="117"/>
                  </a:cubicBezTo>
                  <a:cubicBezTo>
                    <a:pt x="269" y="107"/>
                    <a:pt x="362" y="0"/>
                    <a:pt x="442" y="4"/>
                  </a:cubicBezTo>
                  <a:cubicBezTo>
                    <a:pt x="522" y="8"/>
                    <a:pt x="598" y="73"/>
                    <a:pt x="674" y="139"/>
                  </a:cubicBezTo>
                </a:path>
              </a:pathLst>
            </a:custGeom>
            <a:noFill/>
            <a:ln w="38100" cap="flat" cmpd="sng">
              <a:solidFill>
                <a:schemeClr val="bg2"/>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59">
              <a:extLst>
                <a:ext uri="{FF2B5EF4-FFF2-40B4-BE49-F238E27FC236}">
                  <a16:creationId xmlns:a16="http://schemas.microsoft.com/office/drawing/2014/main" id="{EDF27FA7-80EC-2677-2142-17589A858574}"/>
                </a:ext>
              </a:extLst>
            </p:cNvPr>
            <p:cNvSpPr>
              <a:spLocks noChangeArrowheads="1"/>
            </p:cNvSpPr>
            <p:nvPr/>
          </p:nvSpPr>
          <p:spPr bwMode="auto">
            <a:xfrm>
              <a:off x="3651" y="1048"/>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65">
              <a:extLst>
                <a:ext uri="{FF2B5EF4-FFF2-40B4-BE49-F238E27FC236}">
                  <a16:creationId xmlns:a16="http://schemas.microsoft.com/office/drawing/2014/main" id="{53CB64A3-1CE8-1FFB-1858-8BA52A4F4F66}"/>
                </a:ext>
              </a:extLst>
            </p:cNvPr>
            <p:cNvSpPr>
              <a:spLocks noChangeArrowheads="1"/>
            </p:cNvSpPr>
            <p:nvPr/>
          </p:nvSpPr>
          <p:spPr bwMode="auto">
            <a:xfrm>
              <a:off x="3369" y="834"/>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71">
              <a:extLst>
                <a:ext uri="{FF2B5EF4-FFF2-40B4-BE49-F238E27FC236}">
                  <a16:creationId xmlns:a16="http://schemas.microsoft.com/office/drawing/2014/main" id="{A56F9030-7760-5654-FF85-0EC42A83A881}"/>
                </a:ext>
              </a:extLst>
            </p:cNvPr>
            <p:cNvSpPr>
              <a:spLocks noChangeArrowheads="1"/>
            </p:cNvSpPr>
            <p:nvPr/>
          </p:nvSpPr>
          <p:spPr bwMode="auto">
            <a:xfrm>
              <a:off x="3250" y="1049"/>
              <a:ext cx="100" cy="93"/>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72">
              <a:extLst>
                <a:ext uri="{FF2B5EF4-FFF2-40B4-BE49-F238E27FC236}">
                  <a16:creationId xmlns:a16="http://schemas.microsoft.com/office/drawing/2014/main" id="{342D2629-929F-1F8D-79C6-787941464C6B}"/>
                </a:ext>
              </a:extLst>
            </p:cNvPr>
            <p:cNvSpPr>
              <a:spLocks noChangeArrowheads="1"/>
            </p:cNvSpPr>
            <p:nvPr/>
          </p:nvSpPr>
          <p:spPr bwMode="auto">
            <a:xfrm>
              <a:off x="1435" y="1135"/>
              <a:ext cx="100" cy="93"/>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73">
              <a:extLst>
                <a:ext uri="{FF2B5EF4-FFF2-40B4-BE49-F238E27FC236}">
                  <a16:creationId xmlns:a16="http://schemas.microsoft.com/office/drawing/2014/main" id="{CFF8D5F1-29AC-0DA2-1160-B3CF9A5F08CE}"/>
                </a:ext>
              </a:extLst>
            </p:cNvPr>
            <p:cNvSpPr>
              <a:spLocks noChangeArrowheads="1"/>
            </p:cNvSpPr>
            <p:nvPr/>
          </p:nvSpPr>
          <p:spPr bwMode="auto">
            <a:xfrm>
              <a:off x="2327" y="758"/>
              <a:ext cx="100" cy="93"/>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74">
              <a:extLst>
                <a:ext uri="{FF2B5EF4-FFF2-40B4-BE49-F238E27FC236}">
                  <a16:creationId xmlns:a16="http://schemas.microsoft.com/office/drawing/2014/main" id="{18BB93A1-4E23-7689-410C-717836685BE4}"/>
                </a:ext>
              </a:extLst>
            </p:cNvPr>
            <p:cNvSpPr>
              <a:spLocks noChangeArrowheads="1"/>
            </p:cNvSpPr>
            <p:nvPr/>
          </p:nvSpPr>
          <p:spPr bwMode="auto">
            <a:xfrm>
              <a:off x="2313" y="985"/>
              <a:ext cx="99"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76">
              <a:extLst>
                <a:ext uri="{FF2B5EF4-FFF2-40B4-BE49-F238E27FC236}">
                  <a16:creationId xmlns:a16="http://schemas.microsoft.com/office/drawing/2014/main" id="{8F161864-BA9E-53C1-3E8F-DCB770CAE65A}"/>
                </a:ext>
              </a:extLst>
            </p:cNvPr>
            <p:cNvSpPr>
              <a:spLocks noChangeArrowheads="1"/>
            </p:cNvSpPr>
            <p:nvPr/>
          </p:nvSpPr>
          <p:spPr bwMode="auto">
            <a:xfrm>
              <a:off x="1994" y="1164"/>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77">
              <a:extLst>
                <a:ext uri="{FF2B5EF4-FFF2-40B4-BE49-F238E27FC236}">
                  <a16:creationId xmlns:a16="http://schemas.microsoft.com/office/drawing/2014/main" id="{0426F83D-6637-A2BC-3FA6-C3C84029D36B}"/>
                </a:ext>
              </a:extLst>
            </p:cNvPr>
            <p:cNvSpPr>
              <a:spLocks noChangeArrowheads="1"/>
            </p:cNvSpPr>
            <p:nvPr/>
          </p:nvSpPr>
          <p:spPr bwMode="auto">
            <a:xfrm>
              <a:off x="2159" y="1082"/>
              <a:ext cx="99"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78">
              <a:extLst>
                <a:ext uri="{FF2B5EF4-FFF2-40B4-BE49-F238E27FC236}">
                  <a16:creationId xmlns:a16="http://schemas.microsoft.com/office/drawing/2014/main" id="{F76B8799-F92C-6250-299A-02924540360F}"/>
                </a:ext>
              </a:extLst>
            </p:cNvPr>
            <p:cNvSpPr>
              <a:spLocks noChangeArrowheads="1"/>
            </p:cNvSpPr>
            <p:nvPr/>
          </p:nvSpPr>
          <p:spPr bwMode="auto">
            <a:xfrm>
              <a:off x="2400" y="1125"/>
              <a:ext cx="100" cy="93"/>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79">
              <a:extLst>
                <a:ext uri="{FF2B5EF4-FFF2-40B4-BE49-F238E27FC236}">
                  <a16:creationId xmlns:a16="http://schemas.microsoft.com/office/drawing/2014/main" id="{28091EA9-0D14-9E50-9BDE-1D664D17C35F}"/>
                </a:ext>
              </a:extLst>
            </p:cNvPr>
            <p:cNvSpPr>
              <a:spLocks noChangeArrowheads="1"/>
            </p:cNvSpPr>
            <p:nvPr/>
          </p:nvSpPr>
          <p:spPr bwMode="auto">
            <a:xfrm>
              <a:off x="2563" y="1022"/>
              <a:ext cx="99"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80">
              <a:extLst>
                <a:ext uri="{FF2B5EF4-FFF2-40B4-BE49-F238E27FC236}">
                  <a16:creationId xmlns:a16="http://schemas.microsoft.com/office/drawing/2014/main" id="{88AC6E11-9C30-9196-7CBB-D056E8395588}"/>
                </a:ext>
              </a:extLst>
            </p:cNvPr>
            <p:cNvSpPr>
              <a:spLocks noChangeArrowheads="1"/>
            </p:cNvSpPr>
            <p:nvPr/>
          </p:nvSpPr>
          <p:spPr bwMode="auto">
            <a:xfrm>
              <a:off x="2705" y="910"/>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84">
              <a:extLst>
                <a:ext uri="{FF2B5EF4-FFF2-40B4-BE49-F238E27FC236}">
                  <a16:creationId xmlns:a16="http://schemas.microsoft.com/office/drawing/2014/main" id="{674E4E75-E643-08ED-BAF6-AE85BB6E01BB}"/>
                </a:ext>
              </a:extLst>
            </p:cNvPr>
            <p:cNvSpPr>
              <a:spLocks noChangeArrowheads="1"/>
            </p:cNvSpPr>
            <p:nvPr/>
          </p:nvSpPr>
          <p:spPr bwMode="auto">
            <a:xfrm>
              <a:off x="3199" y="1164"/>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85">
              <a:extLst>
                <a:ext uri="{FF2B5EF4-FFF2-40B4-BE49-F238E27FC236}">
                  <a16:creationId xmlns:a16="http://schemas.microsoft.com/office/drawing/2014/main" id="{98D7E92D-289F-9200-E53E-2F090676F724}"/>
                </a:ext>
              </a:extLst>
            </p:cNvPr>
            <p:cNvSpPr>
              <a:spLocks noChangeArrowheads="1"/>
            </p:cNvSpPr>
            <p:nvPr/>
          </p:nvSpPr>
          <p:spPr bwMode="auto">
            <a:xfrm>
              <a:off x="3339" y="1164"/>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86">
              <a:extLst>
                <a:ext uri="{FF2B5EF4-FFF2-40B4-BE49-F238E27FC236}">
                  <a16:creationId xmlns:a16="http://schemas.microsoft.com/office/drawing/2014/main" id="{1F214B85-97C7-4EF0-1D9E-0967B6E6D5A4}"/>
                </a:ext>
              </a:extLst>
            </p:cNvPr>
            <p:cNvSpPr>
              <a:spLocks noChangeArrowheads="1"/>
            </p:cNvSpPr>
            <p:nvPr/>
          </p:nvSpPr>
          <p:spPr bwMode="auto">
            <a:xfrm>
              <a:off x="3480" y="1164"/>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Text Box 95">
              <a:extLst>
                <a:ext uri="{FF2B5EF4-FFF2-40B4-BE49-F238E27FC236}">
                  <a16:creationId xmlns:a16="http://schemas.microsoft.com/office/drawing/2014/main" id="{CBAFED72-1C69-B732-DB61-7C8EC5379CD2}"/>
                </a:ext>
              </a:extLst>
            </p:cNvPr>
            <p:cNvSpPr txBox="1">
              <a:spLocks noChangeArrowheads="1"/>
            </p:cNvSpPr>
            <p:nvPr/>
          </p:nvSpPr>
          <p:spPr bwMode="auto">
            <a:xfrm>
              <a:off x="4107" y="1097"/>
              <a:ext cx="1182"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C3d binds to CD21, the complement receptor 2 (CR2)</a:t>
              </a:r>
            </a:p>
          </p:txBody>
        </p:sp>
        <p:sp>
          <p:nvSpPr>
            <p:cNvPr id="72" name="Oval 98">
              <a:extLst>
                <a:ext uri="{FF2B5EF4-FFF2-40B4-BE49-F238E27FC236}">
                  <a16:creationId xmlns:a16="http://schemas.microsoft.com/office/drawing/2014/main" id="{8DB7D9FC-703D-BE41-98A4-2984B9DBD5B1}"/>
                </a:ext>
              </a:extLst>
            </p:cNvPr>
            <p:cNvSpPr>
              <a:spLocks noChangeArrowheads="1"/>
            </p:cNvSpPr>
            <p:nvPr/>
          </p:nvSpPr>
          <p:spPr bwMode="auto">
            <a:xfrm>
              <a:off x="3525" y="833"/>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99">
              <a:extLst>
                <a:ext uri="{FF2B5EF4-FFF2-40B4-BE49-F238E27FC236}">
                  <a16:creationId xmlns:a16="http://schemas.microsoft.com/office/drawing/2014/main" id="{AFE9941B-8237-5AE0-384A-AE05AEB5FD3E}"/>
                </a:ext>
              </a:extLst>
            </p:cNvPr>
            <p:cNvSpPr>
              <a:spLocks noChangeArrowheads="1"/>
            </p:cNvSpPr>
            <p:nvPr/>
          </p:nvSpPr>
          <p:spPr bwMode="auto">
            <a:xfrm>
              <a:off x="3211" y="886"/>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100">
              <a:extLst>
                <a:ext uri="{FF2B5EF4-FFF2-40B4-BE49-F238E27FC236}">
                  <a16:creationId xmlns:a16="http://schemas.microsoft.com/office/drawing/2014/main" id="{9F6F0ADB-ED3B-7CDE-B7E7-74C6F69B220F}"/>
                </a:ext>
              </a:extLst>
            </p:cNvPr>
            <p:cNvSpPr>
              <a:spLocks noChangeArrowheads="1"/>
            </p:cNvSpPr>
            <p:nvPr/>
          </p:nvSpPr>
          <p:spPr bwMode="auto">
            <a:xfrm>
              <a:off x="2844" y="886"/>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101">
              <a:extLst>
                <a:ext uri="{FF2B5EF4-FFF2-40B4-BE49-F238E27FC236}">
                  <a16:creationId xmlns:a16="http://schemas.microsoft.com/office/drawing/2014/main" id="{B203682D-4A9B-B709-A46D-B5F537A2A613}"/>
                </a:ext>
              </a:extLst>
            </p:cNvPr>
            <p:cNvSpPr>
              <a:spLocks noChangeArrowheads="1"/>
            </p:cNvSpPr>
            <p:nvPr/>
          </p:nvSpPr>
          <p:spPr bwMode="auto">
            <a:xfrm>
              <a:off x="2231" y="886"/>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102">
              <a:extLst>
                <a:ext uri="{FF2B5EF4-FFF2-40B4-BE49-F238E27FC236}">
                  <a16:creationId xmlns:a16="http://schemas.microsoft.com/office/drawing/2014/main" id="{768DA167-BEC4-6596-2ED3-C21CFCC122B5}"/>
                </a:ext>
              </a:extLst>
            </p:cNvPr>
            <p:cNvSpPr>
              <a:spLocks noChangeArrowheads="1"/>
            </p:cNvSpPr>
            <p:nvPr/>
          </p:nvSpPr>
          <p:spPr bwMode="auto">
            <a:xfrm>
              <a:off x="2448" y="871"/>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103">
              <a:extLst>
                <a:ext uri="{FF2B5EF4-FFF2-40B4-BE49-F238E27FC236}">
                  <a16:creationId xmlns:a16="http://schemas.microsoft.com/office/drawing/2014/main" id="{E8D62E31-B09E-0B9A-FF1F-64D98A02CEF2}"/>
                </a:ext>
              </a:extLst>
            </p:cNvPr>
            <p:cNvSpPr>
              <a:spLocks noChangeArrowheads="1"/>
            </p:cNvSpPr>
            <p:nvPr/>
          </p:nvSpPr>
          <p:spPr bwMode="auto">
            <a:xfrm>
              <a:off x="2485" y="983"/>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104">
              <a:extLst>
                <a:ext uri="{FF2B5EF4-FFF2-40B4-BE49-F238E27FC236}">
                  <a16:creationId xmlns:a16="http://schemas.microsoft.com/office/drawing/2014/main" id="{33A49948-4A09-4599-3AF4-61B5A4260FCD}"/>
                </a:ext>
              </a:extLst>
            </p:cNvPr>
            <p:cNvSpPr>
              <a:spLocks noChangeArrowheads="1"/>
            </p:cNvSpPr>
            <p:nvPr/>
          </p:nvSpPr>
          <p:spPr bwMode="auto">
            <a:xfrm>
              <a:off x="2777" y="1043"/>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105">
              <a:extLst>
                <a:ext uri="{FF2B5EF4-FFF2-40B4-BE49-F238E27FC236}">
                  <a16:creationId xmlns:a16="http://schemas.microsoft.com/office/drawing/2014/main" id="{F9D1DF49-1980-4A64-5DE8-F34C3AF39C43}"/>
                </a:ext>
              </a:extLst>
            </p:cNvPr>
            <p:cNvSpPr>
              <a:spLocks noChangeArrowheads="1"/>
            </p:cNvSpPr>
            <p:nvPr/>
          </p:nvSpPr>
          <p:spPr bwMode="auto">
            <a:xfrm>
              <a:off x="3083" y="1050"/>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106">
              <a:extLst>
                <a:ext uri="{FF2B5EF4-FFF2-40B4-BE49-F238E27FC236}">
                  <a16:creationId xmlns:a16="http://schemas.microsoft.com/office/drawing/2014/main" id="{700AACD0-6D3B-3135-9617-CB23C9BCF00F}"/>
                </a:ext>
              </a:extLst>
            </p:cNvPr>
            <p:cNvSpPr>
              <a:spLocks noChangeArrowheads="1"/>
            </p:cNvSpPr>
            <p:nvPr/>
          </p:nvSpPr>
          <p:spPr bwMode="auto">
            <a:xfrm>
              <a:off x="3016" y="863"/>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107">
              <a:extLst>
                <a:ext uri="{FF2B5EF4-FFF2-40B4-BE49-F238E27FC236}">
                  <a16:creationId xmlns:a16="http://schemas.microsoft.com/office/drawing/2014/main" id="{2DD86FAC-FFC4-33A9-A5B1-939F0EC3B686}"/>
                </a:ext>
              </a:extLst>
            </p:cNvPr>
            <p:cNvSpPr>
              <a:spLocks noChangeArrowheads="1"/>
            </p:cNvSpPr>
            <p:nvPr/>
          </p:nvSpPr>
          <p:spPr bwMode="auto">
            <a:xfrm>
              <a:off x="2013" y="818"/>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108">
              <a:extLst>
                <a:ext uri="{FF2B5EF4-FFF2-40B4-BE49-F238E27FC236}">
                  <a16:creationId xmlns:a16="http://schemas.microsoft.com/office/drawing/2014/main" id="{049B11CD-EC7D-78CE-11A7-BAC9F01917DE}"/>
                </a:ext>
              </a:extLst>
            </p:cNvPr>
            <p:cNvSpPr>
              <a:spLocks noChangeArrowheads="1"/>
            </p:cNvSpPr>
            <p:nvPr/>
          </p:nvSpPr>
          <p:spPr bwMode="auto">
            <a:xfrm>
              <a:off x="2058" y="968"/>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109">
              <a:extLst>
                <a:ext uri="{FF2B5EF4-FFF2-40B4-BE49-F238E27FC236}">
                  <a16:creationId xmlns:a16="http://schemas.microsoft.com/office/drawing/2014/main" id="{C7CADC79-352C-DAD2-4BDB-22319F16984B}"/>
                </a:ext>
              </a:extLst>
            </p:cNvPr>
            <p:cNvSpPr>
              <a:spLocks noChangeArrowheads="1"/>
            </p:cNvSpPr>
            <p:nvPr/>
          </p:nvSpPr>
          <p:spPr bwMode="auto">
            <a:xfrm>
              <a:off x="1826" y="975"/>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110">
              <a:extLst>
                <a:ext uri="{FF2B5EF4-FFF2-40B4-BE49-F238E27FC236}">
                  <a16:creationId xmlns:a16="http://schemas.microsoft.com/office/drawing/2014/main" id="{DD59F8C0-2D49-5349-3D56-F3CEEFD28BF8}"/>
                </a:ext>
              </a:extLst>
            </p:cNvPr>
            <p:cNvSpPr>
              <a:spLocks noChangeArrowheads="1"/>
            </p:cNvSpPr>
            <p:nvPr/>
          </p:nvSpPr>
          <p:spPr bwMode="auto">
            <a:xfrm>
              <a:off x="1788" y="795"/>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111">
              <a:extLst>
                <a:ext uri="{FF2B5EF4-FFF2-40B4-BE49-F238E27FC236}">
                  <a16:creationId xmlns:a16="http://schemas.microsoft.com/office/drawing/2014/main" id="{DF474F1D-BEA5-2B01-843D-EEEE3ED116A1}"/>
                </a:ext>
              </a:extLst>
            </p:cNvPr>
            <p:cNvSpPr>
              <a:spLocks noChangeArrowheads="1"/>
            </p:cNvSpPr>
            <p:nvPr/>
          </p:nvSpPr>
          <p:spPr bwMode="auto">
            <a:xfrm>
              <a:off x="1579" y="863"/>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112">
              <a:extLst>
                <a:ext uri="{FF2B5EF4-FFF2-40B4-BE49-F238E27FC236}">
                  <a16:creationId xmlns:a16="http://schemas.microsoft.com/office/drawing/2014/main" id="{77AF2FCF-F991-C18B-F2BF-728A8064601A}"/>
                </a:ext>
              </a:extLst>
            </p:cNvPr>
            <p:cNvSpPr>
              <a:spLocks noChangeArrowheads="1"/>
            </p:cNvSpPr>
            <p:nvPr/>
          </p:nvSpPr>
          <p:spPr bwMode="auto">
            <a:xfrm>
              <a:off x="1414" y="825"/>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113">
              <a:extLst>
                <a:ext uri="{FF2B5EF4-FFF2-40B4-BE49-F238E27FC236}">
                  <a16:creationId xmlns:a16="http://schemas.microsoft.com/office/drawing/2014/main" id="{7395430F-0800-1CC8-9558-925F81797676}"/>
                </a:ext>
              </a:extLst>
            </p:cNvPr>
            <p:cNvSpPr>
              <a:spLocks noChangeArrowheads="1"/>
            </p:cNvSpPr>
            <p:nvPr/>
          </p:nvSpPr>
          <p:spPr bwMode="auto">
            <a:xfrm>
              <a:off x="1407" y="983"/>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114">
              <a:extLst>
                <a:ext uri="{FF2B5EF4-FFF2-40B4-BE49-F238E27FC236}">
                  <a16:creationId xmlns:a16="http://schemas.microsoft.com/office/drawing/2014/main" id="{CE570962-46C3-ED7A-0D91-1B9B3EC4D55B}"/>
                </a:ext>
              </a:extLst>
            </p:cNvPr>
            <p:cNvSpPr>
              <a:spLocks noChangeArrowheads="1"/>
            </p:cNvSpPr>
            <p:nvPr/>
          </p:nvSpPr>
          <p:spPr bwMode="auto">
            <a:xfrm>
              <a:off x="1601" y="1027"/>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115">
              <a:extLst>
                <a:ext uri="{FF2B5EF4-FFF2-40B4-BE49-F238E27FC236}">
                  <a16:creationId xmlns:a16="http://schemas.microsoft.com/office/drawing/2014/main" id="{446A7EEE-F216-6CBC-F3DB-B4E3E8671786}"/>
                </a:ext>
              </a:extLst>
            </p:cNvPr>
            <p:cNvSpPr>
              <a:spLocks noChangeArrowheads="1"/>
            </p:cNvSpPr>
            <p:nvPr/>
          </p:nvSpPr>
          <p:spPr bwMode="auto">
            <a:xfrm>
              <a:off x="3419" y="1005"/>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116">
              <a:extLst>
                <a:ext uri="{FF2B5EF4-FFF2-40B4-BE49-F238E27FC236}">
                  <a16:creationId xmlns:a16="http://schemas.microsoft.com/office/drawing/2014/main" id="{387FF5CB-9EB2-9DCC-CC2E-7BE8AB4B0BD3}"/>
                </a:ext>
              </a:extLst>
            </p:cNvPr>
            <p:cNvSpPr>
              <a:spLocks noChangeArrowheads="1"/>
            </p:cNvSpPr>
            <p:nvPr/>
          </p:nvSpPr>
          <p:spPr bwMode="auto">
            <a:xfrm>
              <a:off x="2671" y="794"/>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Oval 117">
              <a:extLst>
                <a:ext uri="{FF2B5EF4-FFF2-40B4-BE49-F238E27FC236}">
                  <a16:creationId xmlns:a16="http://schemas.microsoft.com/office/drawing/2014/main" id="{000A3067-3921-4D26-EF86-C35BA1600110}"/>
                </a:ext>
              </a:extLst>
            </p:cNvPr>
            <p:cNvSpPr>
              <a:spLocks noChangeArrowheads="1"/>
            </p:cNvSpPr>
            <p:nvPr/>
          </p:nvSpPr>
          <p:spPr bwMode="auto">
            <a:xfrm>
              <a:off x="3629" y="908"/>
              <a:ext cx="100" cy="94"/>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 name="Oval 119">
            <a:extLst>
              <a:ext uri="{FF2B5EF4-FFF2-40B4-BE49-F238E27FC236}">
                <a16:creationId xmlns:a16="http://schemas.microsoft.com/office/drawing/2014/main" id="{16A52A0C-7615-2AE4-2166-B65C10E5F2D5}"/>
              </a:ext>
            </a:extLst>
          </p:cNvPr>
          <p:cNvSpPr>
            <a:spLocks noChangeArrowheads="1"/>
          </p:cNvSpPr>
          <p:nvPr/>
        </p:nvSpPr>
        <p:spPr bwMode="auto">
          <a:xfrm>
            <a:off x="7159627" y="4353151"/>
            <a:ext cx="396875" cy="342900"/>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93" name="Oval 120">
            <a:extLst>
              <a:ext uri="{FF2B5EF4-FFF2-40B4-BE49-F238E27FC236}">
                <a16:creationId xmlns:a16="http://schemas.microsoft.com/office/drawing/2014/main" id="{F8996372-334C-7B1C-440A-0FFC2C6BF3D8}"/>
              </a:ext>
            </a:extLst>
          </p:cNvPr>
          <p:cNvSpPr>
            <a:spLocks noChangeArrowheads="1"/>
          </p:cNvSpPr>
          <p:nvPr/>
        </p:nvSpPr>
        <p:spPr bwMode="auto">
          <a:xfrm>
            <a:off x="7850189" y="4211864"/>
            <a:ext cx="396875" cy="342900"/>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94" name="Text Box 121">
            <a:extLst>
              <a:ext uri="{FF2B5EF4-FFF2-40B4-BE49-F238E27FC236}">
                <a16:creationId xmlns:a16="http://schemas.microsoft.com/office/drawing/2014/main" id="{6278EF62-6B29-3F33-D184-F975B947272D}"/>
              </a:ext>
            </a:extLst>
          </p:cNvPr>
          <p:cNvSpPr txBox="1">
            <a:spLocks noChangeArrowheads="1"/>
          </p:cNvSpPr>
          <p:nvPr/>
        </p:nvSpPr>
        <p:spPr bwMode="auto">
          <a:xfrm>
            <a:off x="1881189" y="5591401"/>
            <a:ext cx="8826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1800" dirty="0">
                <a:latin typeface="Arial" panose="020B0604020202020204" pitchFamily="34" charset="0"/>
              </a:rPr>
              <a:t>CD21 is phosphorylated and receptor-associated kinases phosphorylate CD19</a:t>
            </a:r>
          </a:p>
        </p:txBody>
      </p:sp>
      <p:grpSp>
        <p:nvGrpSpPr>
          <p:cNvPr id="95" name="Group 134">
            <a:extLst>
              <a:ext uri="{FF2B5EF4-FFF2-40B4-BE49-F238E27FC236}">
                <a16:creationId xmlns:a16="http://schemas.microsoft.com/office/drawing/2014/main" id="{CA3F35C7-EE5B-29ED-2C8D-F7F67C189BE2}"/>
              </a:ext>
            </a:extLst>
          </p:cNvPr>
          <p:cNvGrpSpPr>
            <a:grpSpLocks/>
          </p:cNvGrpSpPr>
          <p:nvPr/>
        </p:nvGrpSpPr>
        <p:grpSpPr bwMode="auto">
          <a:xfrm>
            <a:off x="4246564" y="4324576"/>
            <a:ext cx="900113" cy="342900"/>
            <a:chOff x="1606" y="2680"/>
            <a:chExt cx="567" cy="216"/>
          </a:xfrm>
        </p:grpSpPr>
        <p:sp>
          <p:nvSpPr>
            <p:cNvPr id="96" name="Oval 128">
              <a:extLst>
                <a:ext uri="{FF2B5EF4-FFF2-40B4-BE49-F238E27FC236}">
                  <a16:creationId xmlns:a16="http://schemas.microsoft.com/office/drawing/2014/main" id="{B0803431-9456-D028-33B2-C96E96985043}"/>
                </a:ext>
              </a:extLst>
            </p:cNvPr>
            <p:cNvSpPr>
              <a:spLocks noChangeArrowheads="1"/>
            </p:cNvSpPr>
            <p:nvPr/>
          </p:nvSpPr>
          <p:spPr bwMode="auto">
            <a:xfrm>
              <a:off x="1606" y="2680"/>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97" name="Oval 129">
              <a:extLst>
                <a:ext uri="{FF2B5EF4-FFF2-40B4-BE49-F238E27FC236}">
                  <a16:creationId xmlns:a16="http://schemas.microsoft.com/office/drawing/2014/main" id="{30EAA931-587C-B60E-723A-31577C65A94A}"/>
                </a:ext>
              </a:extLst>
            </p:cNvPr>
            <p:cNvSpPr>
              <a:spLocks noChangeArrowheads="1"/>
            </p:cNvSpPr>
            <p:nvPr/>
          </p:nvSpPr>
          <p:spPr bwMode="auto">
            <a:xfrm>
              <a:off x="1923" y="2680"/>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grpSp>
      <p:sp>
        <p:nvSpPr>
          <p:cNvPr id="98" name="Text Box 130">
            <a:extLst>
              <a:ext uri="{FF2B5EF4-FFF2-40B4-BE49-F238E27FC236}">
                <a16:creationId xmlns:a16="http://schemas.microsoft.com/office/drawing/2014/main" id="{1FECF74C-3E55-5F16-32D2-841947BA5D4A}"/>
              </a:ext>
            </a:extLst>
          </p:cNvPr>
          <p:cNvSpPr txBox="1">
            <a:spLocks noChangeArrowheads="1"/>
          </p:cNvSpPr>
          <p:nvPr/>
        </p:nvSpPr>
        <p:spPr bwMode="auto">
          <a:xfrm>
            <a:off x="3638552" y="217714"/>
            <a:ext cx="47227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t>Co-receptor phosphorylation </a:t>
            </a:r>
          </a:p>
        </p:txBody>
      </p:sp>
      <p:sp>
        <p:nvSpPr>
          <p:cNvPr id="99" name="Text Box 131">
            <a:extLst>
              <a:ext uri="{FF2B5EF4-FFF2-40B4-BE49-F238E27FC236}">
                <a16:creationId xmlns:a16="http://schemas.microsoft.com/office/drawing/2014/main" id="{054F5D7C-E2F7-B2C3-E1BB-61F2F4AD9D85}"/>
              </a:ext>
            </a:extLst>
          </p:cNvPr>
          <p:cNvSpPr txBox="1">
            <a:spLocks noChangeArrowheads="1"/>
          </p:cNvSpPr>
          <p:nvPr/>
        </p:nvSpPr>
        <p:spPr bwMode="auto">
          <a:xfrm>
            <a:off x="1881189" y="5997801"/>
            <a:ext cx="8826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1800">
                <a:latin typeface="Arial" panose="020B0604020202020204" pitchFamily="34" charset="0"/>
              </a:rPr>
              <a:t>Phosphorylated CD19 activates more Src family kinases</a:t>
            </a:r>
          </a:p>
        </p:txBody>
      </p:sp>
      <p:sp>
        <p:nvSpPr>
          <p:cNvPr id="100" name="Text Box 132">
            <a:extLst>
              <a:ext uri="{FF2B5EF4-FFF2-40B4-BE49-F238E27FC236}">
                <a16:creationId xmlns:a16="http://schemas.microsoft.com/office/drawing/2014/main" id="{983B0E49-13CD-E28F-268A-921860C8C3C8}"/>
              </a:ext>
            </a:extLst>
          </p:cNvPr>
          <p:cNvSpPr txBox="1">
            <a:spLocks noChangeArrowheads="1"/>
          </p:cNvSpPr>
          <p:nvPr/>
        </p:nvSpPr>
        <p:spPr bwMode="auto">
          <a:xfrm>
            <a:off x="1881189" y="6404201"/>
            <a:ext cx="845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1800">
                <a:latin typeface="Arial" panose="020B0604020202020204" pitchFamily="34" charset="0"/>
              </a:rPr>
              <a:t>Ligation of the co-receptor increases B cell receptor signalling 1000 -10,000 fold</a:t>
            </a:r>
          </a:p>
        </p:txBody>
      </p:sp>
    </p:spTree>
    <p:extLst>
      <p:ext uri="{BB962C8B-B14F-4D97-AF65-F5344CB8AC3E}">
        <p14:creationId xmlns:p14="http://schemas.microsoft.com/office/powerpoint/2010/main" val="83329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dissolve">
                                      <p:cBhvr>
                                        <p:cTn id="19" dur="500"/>
                                        <p:tgtEl>
                                          <p:spTgt spid="55"/>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53"/>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5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9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9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9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9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54" grpId="0" autoUpdateAnimBg="0"/>
      <p:bldP spid="92" grpId="0" animBg="1" autoUpdateAnimBg="0"/>
      <p:bldP spid="93" grpId="0" animBg="1" autoUpdateAnimBg="0"/>
      <p:bldP spid="94" grpId="0" autoUpdateAnimBg="0"/>
      <p:bldP spid="99" grpId="0" autoUpdateAnimBg="0"/>
      <p:bldP spid="10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AD37-E9E5-EF58-64D3-55E726AA4C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CCFBEC-EED2-F048-8954-D9149B3F05EA}"/>
              </a:ext>
            </a:extLst>
          </p:cNvPr>
          <p:cNvSpPr>
            <a:spLocks noGrp="1"/>
          </p:cNvSpPr>
          <p:nvPr>
            <p:ph idx="1"/>
          </p:nvPr>
        </p:nvSpPr>
        <p:spPr/>
        <p:txBody>
          <a:bodyPr/>
          <a:lstStyle/>
          <a:p>
            <a:endParaRPr lang="en-US" dirty="0"/>
          </a:p>
        </p:txBody>
      </p:sp>
      <p:sp>
        <p:nvSpPr>
          <p:cNvPr id="4" name="Rectangle 32">
            <a:extLst>
              <a:ext uri="{FF2B5EF4-FFF2-40B4-BE49-F238E27FC236}">
                <a16:creationId xmlns:a16="http://schemas.microsoft.com/office/drawing/2014/main" id="{20F8190D-6EAB-4EFA-4D2D-1100C40C10AB}"/>
              </a:ext>
            </a:extLst>
          </p:cNvPr>
          <p:cNvSpPr>
            <a:spLocks noChangeArrowheads="1"/>
          </p:cNvSpPr>
          <p:nvPr/>
        </p:nvSpPr>
        <p:spPr bwMode="auto">
          <a:xfrm>
            <a:off x="5765347" y="1208088"/>
            <a:ext cx="1889125" cy="604837"/>
          </a:xfrm>
          <a:prstGeom prst="rect">
            <a:avLst/>
          </a:prstGeom>
          <a:solidFill>
            <a:schemeClr val="bg2"/>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BLNK</a:t>
            </a:r>
          </a:p>
        </p:txBody>
      </p:sp>
      <p:sp>
        <p:nvSpPr>
          <p:cNvPr id="5" name="Text Box 33">
            <a:extLst>
              <a:ext uri="{FF2B5EF4-FFF2-40B4-BE49-F238E27FC236}">
                <a16:creationId xmlns:a16="http://schemas.microsoft.com/office/drawing/2014/main" id="{0483A495-F7DA-2F65-1667-A62D3ECD51B2}"/>
              </a:ext>
            </a:extLst>
          </p:cNvPr>
          <p:cNvSpPr txBox="1">
            <a:spLocks noChangeArrowheads="1"/>
          </p:cNvSpPr>
          <p:nvPr/>
        </p:nvSpPr>
        <p:spPr bwMode="auto">
          <a:xfrm>
            <a:off x="7827510" y="1143000"/>
            <a:ext cx="29733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600"/>
              <a:t>Cell membrane-associated B cell Linker protein  - BLNK - contains many Tyrosine residues</a:t>
            </a:r>
          </a:p>
        </p:txBody>
      </p:sp>
      <p:grpSp>
        <p:nvGrpSpPr>
          <p:cNvPr id="6" name="Group 61">
            <a:extLst>
              <a:ext uri="{FF2B5EF4-FFF2-40B4-BE49-F238E27FC236}">
                <a16:creationId xmlns:a16="http://schemas.microsoft.com/office/drawing/2014/main" id="{E95BD614-CC85-D731-2F51-50E1D7FEF961}"/>
              </a:ext>
            </a:extLst>
          </p:cNvPr>
          <p:cNvGrpSpPr>
            <a:grpSpLocks/>
          </p:cNvGrpSpPr>
          <p:nvPr/>
        </p:nvGrpSpPr>
        <p:grpSpPr bwMode="auto">
          <a:xfrm>
            <a:off x="2503035" y="1668463"/>
            <a:ext cx="5099050" cy="3844924"/>
            <a:chOff x="219" y="1083"/>
            <a:chExt cx="3212" cy="2422"/>
          </a:xfrm>
        </p:grpSpPr>
        <p:sp>
          <p:nvSpPr>
            <p:cNvPr id="7" name="Freeform 35">
              <a:extLst>
                <a:ext uri="{FF2B5EF4-FFF2-40B4-BE49-F238E27FC236}">
                  <a16:creationId xmlns:a16="http://schemas.microsoft.com/office/drawing/2014/main" id="{91CD125E-78D2-43C5-A05B-EE8DC24B287E}"/>
                </a:ext>
              </a:extLst>
            </p:cNvPr>
            <p:cNvSpPr>
              <a:spLocks/>
            </p:cNvSpPr>
            <p:nvPr/>
          </p:nvSpPr>
          <p:spPr bwMode="auto">
            <a:xfrm>
              <a:off x="1921" y="1571"/>
              <a:ext cx="651" cy="1493"/>
            </a:xfrm>
            <a:custGeom>
              <a:avLst/>
              <a:gdLst>
                <a:gd name="T0" fmla="*/ 0 w 1197"/>
                <a:gd name="T1" fmla="*/ 1862 h 1897"/>
                <a:gd name="T2" fmla="*/ 524 w 1197"/>
                <a:gd name="T3" fmla="*/ 1855 h 1897"/>
                <a:gd name="T4" fmla="*/ 876 w 1197"/>
                <a:gd name="T5" fmla="*/ 1608 h 1897"/>
                <a:gd name="T6" fmla="*/ 1025 w 1197"/>
                <a:gd name="T7" fmla="*/ 1182 h 1897"/>
                <a:gd name="T8" fmla="*/ 1122 w 1197"/>
                <a:gd name="T9" fmla="*/ 606 h 1897"/>
                <a:gd name="T10" fmla="*/ 1197 w 1197"/>
                <a:gd name="T11" fmla="*/ 0 h 1897"/>
              </a:gdLst>
              <a:ahLst/>
              <a:cxnLst>
                <a:cxn ang="0">
                  <a:pos x="T0" y="T1"/>
                </a:cxn>
                <a:cxn ang="0">
                  <a:pos x="T2" y="T3"/>
                </a:cxn>
                <a:cxn ang="0">
                  <a:pos x="T4" y="T5"/>
                </a:cxn>
                <a:cxn ang="0">
                  <a:pos x="T6" y="T7"/>
                </a:cxn>
                <a:cxn ang="0">
                  <a:pos x="T8" y="T9"/>
                </a:cxn>
                <a:cxn ang="0">
                  <a:pos x="T10" y="T11"/>
                </a:cxn>
              </a:cxnLst>
              <a:rect l="0" t="0" r="r" b="b"/>
              <a:pathLst>
                <a:path w="1197" h="1897">
                  <a:moveTo>
                    <a:pt x="0" y="1862"/>
                  </a:moveTo>
                  <a:cubicBezTo>
                    <a:pt x="189" y="1879"/>
                    <a:pt x="378" y="1897"/>
                    <a:pt x="524" y="1855"/>
                  </a:cubicBezTo>
                  <a:cubicBezTo>
                    <a:pt x="670" y="1813"/>
                    <a:pt x="793" y="1720"/>
                    <a:pt x="876" y="1608"/>
                  </a:cubicBezTo>
                  <a:cubicBezTo>
                    <a:pt x="959" y="1496"/>
                    <a:pt x="984" y="1349"/>
                    <a:pt x="1025" y="1182"/>
                  </a:cubicBezTo>
                  <a:cubicBezTo>
                    <a:pt x="1066" y="1015"/>
                    <a:pt x="1093" y="803"/>
                    <a:pt x="1122" y="606"/>
                  </a:cubicBezTo>
                  <a:cubicBezTo>
                    <a:pt x="1151" y="409"/>
                    <a:pt x="1174" y="204"/>
                    <a:pt x="1197" y="0"/>
                  </a:cubicBezTo>
                </a:path>
              </a:pathLst>
            </a:custGeom>
            <a:noFill/>
            <a:ln w="38100" cap="flat" cmpd="sng">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36">
              <a:extLst>
                <a:ext uri="{FF2B5EF4-FFF2-40B4-BE49-F238E27FC236}">
                  <a16:creationId xmlns:a16="http://schemas.microsoft.com/office/drawing/2014/main" id="{CB92D317-6B9E-CE3A-5779-F21019A6E8F9}"/>
                </a:ext>
              </a:extLst>
            </p:cNvPr>
            <p:cNvSpPr txBox="1">
              <a:spLocks noChangeArrowheads="1"/>
            </p:cNvSpPr>
            <p:nvPr/>
          </p:nvSpPr>
          <p:spPr bwMode="auto">
            <a:xfrm>
              <a:off x="219" y="3292"/>
              <a:ext cx="20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t>Activated Syk phosphorylates BLNK</a:t>
              </a:r>
            </a:p>
          </p:txBody>
        </p:sp>
        <p:sp>
          <p:nvSpPr>
            <p:cNvPr id="9" name="Oval 38">
              <a:extLst>
                <a:ext uri="{FF2B5EF4-FFF2-40B4-BE49-F238E27FC236}">
                  <a16:creationId xmlns:a16="http://schemas.microsoft.com/office/drawing/2014/main" id="{85967FFC-1E18-9DC3-8446-1C0366E8D96E}"/>
                </a:ext>
              </a:extLst>
            </p:cNvPr>
            <p:cNvSpPr>
              <a:spLocks noChangeArrowheads="1"/>
            </p:cNvSpPr>
            <p:nvPr/>
          </p:nvSpPr>
          <p:spPr bwMode="auto">
            <a:xfrm>
              <a:off x="2296" y="1083"/>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10" name="Oval 39">
              <a:extLst>
                <a:ext uri="{FF2B5EF4-FFF2-40B4-BE49-F238E27FC236}">
                  <a16:creationId xmlns:a16="http://schemas.microsoft.com/office/drawing/2014/main" id="{11D92123-A06E-F749-F1D6-2B573B8711B5}"/>
                </a:ext>
              </a:extLst>
            </p:cNvPr>
            <p:cNvSpPr>
              <a:spLocks noChangeArrowheads="1"/>
            </p:cNvSpPr>
            <p:nvPr/>
          </p:nvSpPr>
          <p:spPr bwMode="auto">
            <a:xfrm>
              <a:off x="2588" y="1090"/>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11" name="Oval 40">
              <a:extLst>
                <a:ext uri="{FF2B5EF4-FFF2-40B4-BE49-F238E27FC236}">
                  <a16:creationId xmlns:a16="http://schemas.microsoft.com/office/drawing/2014/main" id="{79151DD2-B82D-65D1-B757-0A4552544E39}"/>
                </a:ext>
              </a:extLst>
            </p:cNvPr>
            <p:cNvSpPr>
              <a:spLocks noChangeArrowheads="1"/>
            </p:cNvSpPr>
            <p:nvPr/>
          </p:nvSpPr>
          <p:spPr bwMode="auto">
            <a:xfrm>
              <a:off x="2892" y="1083"/>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12" name="Oval 41">
              <a:extLst>
                <a:ext uri="{FF2B5EF4-FFF2-40B4-BE49-F238E27FC236}">
                  <a16:creationId xmlns:a16="http://schemas.microsoft.com/office/drawing/2014/main" id="{F6E9F7AA-9CB5-C4B5-22EA-E9BFF7540C18}"/>
                </a:ext>
              </a:extLst>
            </p:cNvPr>
            <p:cNvSpPr>
              <a:spLocks noChangeArrowheads="1"/>
            </p:cNvSpPr>
            <p:nvPr/>
          </p:nvSpPr>
          <p:spPr bwMode="auto">
            <a:xfrm>
              <a:off x="3181" y="1090"/>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grpSp>
      <p:grpSp>
        <p:nvGrpSpPr>
          <p:cNvPr id="13" name="Group 62">
            <a:extLst>
              <a:ext uri="{FF2B5EF4-FFF2-40B4-BE49-F238E27FC236}">
                <a16:creationId xmlns:a16="http://schemas.microsoft.com/office/drawing/2014/main" id="{21AAE3B6-BD71-3169-9202-2D45CEC68A20}"/>
              </a:ext>
            </a:extLst>
          </p:cNvPr>
          <p:cNvGrpSpPr>
            <a:grpSpLocks/>
          </p:cNvGrpSpPr>
          <p:nvPr/>
        </p:nvGrpSpPr>
        <p:grpSpPr bwMode="auto">
          <a:xfrm>
            <a:off x="5795510" y="2000250"/>
            <a:ext cx="5005387" cy="781050"/>
            <a:chOff x="2293" y="1292"/>
            <a:chExt cx="3153" cy="492"/>
          </a:xfrm>
        </p:grpSpPr>
        <p:sp>
          <p:nvSpPr>
            <p:cNvPr id="14" name="Text Box 34">
              <a:extLst>
                <a:ext uri="{FF2B5EF4-FFF2-40B4-BE49-F238E27FC236}">
                  <a16:creationId xmlns:a16="http://schemas.microsoft.com/office/drawing/2014/main" id="{0A10A80B-822D-6D23-5EE5-BADDEB6458E5}"/>
                </a:ext>
              </a:extLst>
            </p:cNvPr>
            <p:cNvSpPr txBox="1">
              <a:spLocks noChangeArrowheads="1"/>
            </p:cNvSpPr>
            <p:nvPr/>
          </p:nvSpPr>
          <p:spPr bwMode="auto">
            <a:xfrm>
              <a:off x="3573" y="1572"/>
              <a:ext cx="18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600"/>
                <a:t>BLNK binds Tec kinases</a:t>
              </a:r>
            </a:p>
          </p:txBody>
        </p:sp>
        <p:sp>
          <p:nvSpPr>
            <p:cNvPr id="15" name="AutoShape 42">
              <a:extLst>
                <a:ext uri="{FF2B5EF4-FFF2-40B4-BE49-F238E27FC236}">
                  <a16:creationId xmlns:a16="http://schemas.microsoft.com/office/drawing/2014/main" id="{992E126F-567B-7F32-1EC8-1B3B92A648CA}"/>
                </a:ext>
              </a:extLst>
            </p:cNvPr>
            <p:cNvSpPr>
              <a:spLocks noChangeArrowheads="1"/>
            </p:cNvSpPr>
            <p:nvPr/>
          </p:nvSpPr>
          <p:spPr bwMode="auto">
            <a:xfrm>
              <a:off x="2293" y="1292"/>
              <a:ext cx="254" cy="291"/>
            </a:xfrm>
            <a:prstGeom prst="octagon">
              <a:avLst>
                <a:gd name="adj" fmla="val 29287"/>
              </a:avLst>
            </a:prstGeom>
            <a:solidFill>
              <a:schemeClr val="bg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Tec</a:t>
              </a:r>
            </a:p>
          </p:txBody>
        </p:sp>
        <p:sp>
          <p:nvSpPr>
            <p:cNvPr id="16" name="AutoShape 43">
              <a:extLst>
                <a:ext uri="{FF2B5EF4-FFF2-40B4-BE49-F238E27FC236}">
                  <a16:creationId xmlns:a16="http://schemas.microsoft.com/office/drawing/2014/main" id="{8287E902-9279-DC6B-307C-8143D4E37109}"/>
                </a:ext>
              </a:extLst>
            </p:cNvPr>
            <p:cNvSpPr>
              <a:spLocks noChangeArrowheads="1"/>
            </p:cNvSpPr>
            <p:nvPr/>
          </p:nvSpPr>
          <p:spPr bwMode="auto">
            <a:xfrm>
              <a:off x="2587" y="1292"/>
              <a:ext cx="254" cy="291"/>
            </a:xfrm>
            <a:prstGeom prst="octagon">
              <a:avLst>
                <a:gd name="adj" fmla="val 29287"/>
              </a:avLst>
            </a:prstGeom>
            <a:solidFill>
              <a:schemeClr val="bg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Tec</a:t>
              </a:r>
            </a:p>
          </p:txBody>
        </p:sp>
        <p:sp>
          <p:nvSpPr>
            <p:cNvPr id="17" name="AutoShape 44">
              <a:extLst>
                <a:ext uri="{FF2B5EF4-FFF2-40B4-BE49-F238E27FC236}">
                  <a16:creationId xmlns:a16="http://schemas.microsoft.com/office/drawing/2014/main" id="{BA92B455-7892-FC45-81DD-5B80F8862C19}"/>
                </a:ext>
              </a:extLst>
            </p:cNvPr>
            <p:cNvSpPr>
              <a:spLocks noChangeArrowheads="1"/>
            </p:cNvSpPr>
            <p:nvPr/>
          </p:nvSpPr>
          <p:spPr bwMode="auto">
            <a:xfrm>
              <a:off x="2890" y="1292"/>
              <a:ext cx="254" cy="291"/>
            </a:xfrm>
            <a:prstGeom prst="octagon">
              <a:avLst>
                <a:gd name="adj" fmla="val 29287"/>
              </a:avLst>
            </a:prstGeom>
            <a:solidFill>
              <a:schemeClr val="bg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Tec</a:t>
              </a:r>
            </a:p>
          </p:txBody>
        </p:sp>
        <p:sp>
          <p:nvSpPr>
            <p:cNvPr id="18" name="AutoShape 45">
              <a:extLst>
                <a:ext uri="{FF2B5EF4-FFF2-40B4-BE49-F238E27FC236}">
                  <a16:creationId xmlns:a16="http://schemas.microsoft.com/office/drawing/2014/main" id="{E08DCD48-28E2-3561-E28A-B9B615909889}"/>
                </a:ext>
              </a:extLst>
            </p:cNvPr>
            <p:cNvSpPr>
              <a:spLocks noChangeArrowheads="1"/>
            </p:cNvSpPr>
            <p:nvPr/>
          </p:nvSpPr>
          <p:spPr bwMode="auto">
            <a:xfrm>
              <a:off x="3179" y="1292"/>
              <a:ext cx="254" cy="291"/>
            </a:xfrm>
            <a:prstGeom prst="octagon">
              <a:avLst>
                <a:gd name="adj" fmla="val 29287"/>
              </a:avLst>
            </a:prstGeom>
            <a:solidFill>
              <a:schemeClr val="bg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Tec</a:t>
              </a:r>
            </a:p>
          </p:txBody>
        </p:sp>
      </p:grpSp>
      <p:grpSp>
        <p:nvGrpSpPr>
          <p:cNvPr id="19" name="Group 63">
            <a:extLst>
              <a:ext uri="{FF2B5EF4-FFF2-40B4-BE49-F238E27FC236}">
                <a16:creationId xmlns:a16="http://schemas.microsoft.com/office/drawing/2014/main" id="{99A6B0D7-2C94-596C-161A-319C772043C7}"/>
              </a:ext>
            </a:extLst>
          </p:cNvPr>
          <p:cNvGrpSpPr>
            <a:grpSpLocks/>
          </p:cNvGrpSpPr>
          <p:nvPr/>
        </p:nvGrpSpPr>
        <p:grpSpPr bwMode="auto">
          <a:xfrm>
            <a:off x="6914702" y="2514600"/>
            <a:ext cx="5327655" cy="1111250"/>
            <a:chOff x="2998" y="1616"/>
            <a:chExt cx="3356" cy="700"/>
          </a:xfrm>
        </p:grpSpPr>
        <p:sp>
          <p:nvSpPr>
            <p:cNvPr id="20" name="Text Box 46">
              <a:extLst>
                <a:ext uri="{FF2B5EF4-FFF2-40B4-BE49-F238E27FC236}">
                  <a16:creationId xmlns:a16="http://schemas.microsoft.com/office/drawing/2014/main" id="{5515BDF2-1C89-1568-5AD9-521943C2AF6D}"/>
                </a:ext>
              </a:extLst>
            </p:cNvPr>
            <p:cNvSpPr txBox="1">
              <a:spLocks noChangeArrowheads="1"/>
            </p:cNvSpPr>
            <p:nvPr/>
          </p:nvSpPr>
          <p:spPr bwMode="auto">
            <a:xfrm>
              <a:off x="3573" y="1948"/>
              <a:ext cx="278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dirty="0"/>
                <a:t>Tec kinases activate </a:t>
              </a:r>
              <a:r>
                <a:rPr lang="en-GB" altLang="en-US" sz="1600" dirty="0" err="1"/>
                <a:t>Brutons</a:t>
              </a:r>
              <a:r>
                <a:rPr lang="en-GB" altLang="en-US" sz="1600" dirty="0"/>
                <a:t> tyrosine kinase (BKT)</a:t>
              </a:r>
            </a:p>
            <a:p>
              <a:r>
                <a:rPr lang="en-GB" altLang="en-US" sz="1600" dirty="0"/>
                <a:t>phospholipase C- </a:t>
              </a:r>
              <a:r>
                <a:rPr lang="en-GB" altLang="en-US" sz="1600" dirty="0">
                  <a:latin typeface="Symbol" panose="05050102010706020507" pitchFamily="18" charset="2"/>
                </a:rPr>
                <a:t>g</a:t>
              </a:r>
              <a:r>
                <a:rPr lang="en-GB" altLang="en-US" sz="1600" dirty="0"/>
                <a:t> (PLC-</a:t>
              </a:r>
              <a:r>
                <a:rPr lang="en-GB" altLang="en-US" sz="1600" dirty="0">
                  <a:latin typeface="Symbol" panose="05050102010706020507" pitchFamily="18" charset="2"/>
                </a:rPr>
                <a:t>g</a:t>
              </a:r>
              <a:r>
                <a:rPr lang="en-GB" altLang="en-US" sz="1600" dirty="0"/>
                <a:t>)</a:t>
              </a:r>
              <a:endParaRPr lang="en-GB" altLang="en-US" sz="1600" dirty="0">
                <a:latin typeface="Symbol" panose="05050102010706020507" pitchFamily="18" charset="2"/>
              </a:endParaRPr>
            </a:p>
          </p:txBody>
        </p:sp>
        <p:sp>
          <p:nvSpPr>
            <p:cNvPr id="21" name="Freeform 48">
              <a:extLst>
                <a:ext uri="{FF2B5EF4-FFF2-40B4-BE49-F238E27FC236}">
                  <a16:creationId xmlns:a16="http://schemas.microsoft.com/office/drawing/2014/main" id="{2D435ABC-BAB6-3796-F9EC-21B6B22C6A6D}"/>
                </a:ext>
              </a:extLst>
            </p:cNvPr>
            <p:cNvSpPr>
              <a:spLocks/>
            </p:cNvSpPr>
            <p:nvPr/>
          </p:nvSpPr>
          <p:spPr bwMode="auto">
            <a:xfrm>
              <a:off x="2998" y="1616"/>
              <a:ext cx="638" cy="486"/>
            </a:xfrm>
            <a:custGeom>
              <a:avLst/>
              <a:gdLst>
                <a:gd name="T0" fmla="*/ 2 w 638"/>
                <a:gd name="T1" fmla="*/ 0 h 486"/>
                <a:gd name="T2" fmla="*/ 39 w 638"/>
                <a:gd name="T3" fmla="*/ 262 h 486"/>
                <a:gd name="T4" fmla="*/ 234 w 638"/>
                <a:gd name="T5" fmla="*/ 419 h 486"/>
                <a:gd name="T6" fmla="*/ 638 w 638"/>
                <a:gd name="T7" fmla="*/ 486 h 486"/>
              </a:gdLst>
              <a:ahLst/>
              <a:cxnLst>
                <a:cxn ang="0">
                  <a:pos x="T0" y="T1"/>
                </a:cxn>
                <a:cxn ang="0">
                  <a:pos x="T2" y="T3"/>
                </a:cxn>
                <a:cxn ang="0">
                  <a:pos x="T4" y="T5"/>
                </a:cxn>
                <a:cxn ang="0">
                  <a:pos x="T6" y="T7"/>
                </a:cxn>
              </a:cxnLst>
              <a:rect l="0" t="0" r="r" b="b"/>
              <a:pathLst>
                <a:path w="638" h="486">
                  <a:moveTo>
                    <a:pt x="2" y="0"/>
                  </a:moveTo>
                  <a:cubicBezTo>
                    <a:pt x="1" y="96"/>
                    <a:pt x="0" y="192"/>
                    <a:pt x="39" y="262"/>
                  </a:cubicBezTo>
                  <a:cubicBezTo>
                    <a:pt x="78" y="332"/>
                    <a:pt x="134" y="382"/>
                    <a:pt x="234" y="419"/>
                  </a:cubicBezTo>
                  <a:cubicBezTo>
                    <a:pt x="334" y="456"/>
                    <a:pt x="486" y="471"/>
                    <a:pt x="638" y="486"/>
                  </a:cubicBezTo>
                </a:path>
              </a:pathLst>
            </a:custGeom>
            <a:noFill/>
            <a:ln w="38100" cap="flat" cmpd="sng">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64">
            <a:extLst>
              <a:ext uri="{FF2B5EF4-FFF2-40B4-BE49-F238E27FC236}">
                <a16:creationId xmlns:a16="http://schemas.microsoft.com/office/drawing/2014/main" id="{3FEB2F7E-F1CE-95BC-3BD8-38D39CCD64F5}"/>
              </a:ext>
            </a:extLst>
          </p:cNvPr>
          <p:cNvGrpSpPr>
            <a:grpSpLocks/>
          </p:cNvGrpSpPr>
          <p:nvPr/>
        </p:nvGrpSpPr>
        <p:grpSpPr bwMode="auto">
          <a:xfrm>
            <a:off x="7827510" y="3690938"/>
            <a:ext cx="2970212" cy="1730375"/>
            <a:chOff x="3573" y="2357"/>
            <a:chExt cx="1871" cy="1090"/>
          </a:xfrm>
        </p:grpSpPr>
        <p:sp>
          <p:nvSpPr>
            <p:cNvPr id="23" name="Line 53">
              <a:extLst>
                <a:ext uri="{FF2B5EF4-FFF2-40B4-BE49-F238E27FC236}">
                  <a16:creationId xmlns:a16="http://schemas.microsoft.com/office/drawing/2014/main" id="{DDA81C05-A4DB-44CE-B260-5D77B6504E88}"/>
                </a:ext>
              </a:extLst>
            </p:cNvPr>
            <p:cNvSpPr>
              <a:spLocks noChangeShapeType="1"/>
            </p:cNvSpPr>
            <p:nvPr/>
          </p:nvSpPr>
          <p:spPr bwMode="auto">
            <a:xfrm>
              <a:off x="4509" y="2357"/>
              <a:ext cx="0" cy="239"/>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54">
              <a:extLst>
                <a:ext uri="{FF2B5EF4-FFF2-40B4-BE49-F238E27FC236}">
                  <a16:creationId xmlns:a16="http://schemas.microsoft.com/office/drawing/2014/main" id="{E5A4CFB9-3266-8C7B-1B7E-EEAD7BD7F29C}"/>
                </a:ext>
              </a:extLst>
            </p:cNvPr>
            <p:cNvSpPr txBox="1">
              <a:spLocks noChangeArrowheads="1"/>
            </p:cNvSpPr>
            <p:nvPr/>
          </p:nvSpPr>
          <p:spPr bwMode="auto">
            <a:xfrm>
              <a:off x="3573" y="2619"/>
              <a:ext cx="1871"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600" dirty="0"/>
                <a:t>PLC-</a:t>
              </a:r>
              <a:r>
                <a:rPr lang="en-GB" altLang="en-US" sz="1600" dirty="0">
                  <a:latin typeface="Symbol" panose="05050102010706020507" pitchFamily="18" charset="2"/>
                </a:rPr>
                <a:t>g</a:t>
              </a:r>
              <a:r>
                <a:rPr lang="en-GB" altLang="en-US" sz="1600" dirty="0"/>
                <a:t> cleaves </a:t>
              </a:r>
              <a:r>
                <a:rPr lang="en-GB" altLang="en-US" sz="1600" dirty="0" err="1"/>
                <a:t>phosphotidylinositol</a:t>
              </a:r>
              <a:r>
                <a:rPr lang="en-GB" altLang="en-US" sz="1600" dirty="0"/>
                <a:t> bisphosphate (PIP</a:t>
              </a:r>
              <a:r>
                <a:rPr lang="en-GB" altLang="en-US" sz="1600" baseline="-25000" dirty="0"/>
                <a:t>2</a:t>
              </a:r>
              <a:r>
                <a:rPr lang="en-GB" altLang="en-US" sz="1600" dirty="0"/>
                <a:t>) to yield diacylglycerol (</a:t>
              </a:r>
              <a:r>
                <a:rPr lang="en-GB" altLang="en-US" sz="1600" b="1" dirty="0"/>
                <a:t>DAG</a:t>
              </a:r>
              <a:r>
                <a:rPr lang="en-GB" altLang="en-US" sz="1600" dirty="0"/>
                <a:t>) and inositol trisphosphate (</a:t>
              </a:r>
              <a:r>
                <a:rPr lang="en-GB" altLang="en-US" sz="1600" b="1" dirty="0"/>
                <a:t>IP</a:t>
              </a:r>
              <a:r>
                <a:rPr lang="en-GB" altLang="en-US" sz="1600" b="1" baseline="-25000" dirty="0"/>
                <a:t>3</a:t>
              </a:r>
              <a:r>
                <a:rPr lang="en-GB" altLang="en-US" sz="1600" dirty="0"/>
                <a:t>)</a:t>
              </a:r>
              <a:endParaRPr lang="en-GB" altLang="en-US" sz="1600" dirty="0">
                <a:latin typeface="Symbol" panose="05050102010706020507" pitchFamily="18" charset="2"/>
              </a:endParaRPr>
            </a:p>
          </p:txBody>
        </p:sp>
      </p:grpSp>
      <p:grpSp>
        <p:nvGrpSpPr>
          <p:cNvPr id="25" name="Group 60">
            <a:extLst>
              <a:ext uri="{FF2B5EF4-FFF2-40B4-BE49-F238E27FC236}">
                <a16:creationId xmlns:a16="http://schemas.microsoft.com/office/drawing/2014/main" id="{CF90CBAE-F44B-6E04-B0FB-EFAA68E48448}"/>
              </a:ext>
            </a:extLst>
          </p:cNvPr>
          <p:cNvGrpSpPr>
            <a:grpSpLocks/>
          </p:cNvGrpSpPr>
          <p:nvPr/>
        </p:nvGrpSpPr>
        <p:grpSpPr bwMode="auto">
          <a:xfrm>
            <a:off x="2563360" y="1096963"/>
            <a:ext cx="8094662" cy="3971925"/>
            <a:chOff x="257" y="723"/>
            <a:chExt cx="5099" cy="2502"/>
          </a:xfrm>
        </p:grpSpPr>
        <p:grpSp>
          <p:nvGrpSpPr>
            <p:cNvPr id="26" name="Group 31">
              <a:extLst>
                <a:ext uri="{FF2B5EF4-FFF2-40B4-BE49-F238E27FC236}">
                  <a16:creationId xmlns:a16="http://schemas.microsoft.com/office/drawing/2014/main" id="{B6796B32-376B-9E10-5A68-CADB446FE306}"/>
                </a:ext>
              </a:extLst>
            </p:cNvPr>
            <p:cNvGrpSpPr>
              <a:grpSpLocks/>
            </p:cNvGrpSpPr>
            <p:nvPr/>
          </p:nvGrpSpPr>
          <p:grpSpPr bwMode="auto">
            <a:xfrm>
              <a:off x="498" y="791"/>
              <a:ext cx="1682" cy="2434"/>
              <a:chOff x="3281" y="1217"/>
              <a:chExt cx="1682" cy="2434"/>
            </a:xfrm>
          </p:grpSpPr>
          <p:grpSp>
            <p:nvGrpSpPr>
              <p:cNvPr id="28" name="Group 30">
                <a:extLst>
                  <a:ext uri="{FF2B5EF4-FFF2-40B4-BE49-F238E27FC236}">
                    <a16:creationId xmlns:a16="http://schemas.microsoft.com/office/drawing/2014/main" id="{8BC1F604-5EB7-94AC-1938-34B0D9D7109C}"/>
                  </a:ext>
                </a:extLst>
              </p:cNvPr>
              <p:cNvGrpSpPr>
                <a:grpSpLocks/>
              </p:cNvGrpSpPr>
              <p:nvPr/>
            </p:nvGrpSpPr>
            <p:grpSpPr bwMode="auto">
              <a:xfrm>
                <a:off x="4183" y="2154"/>
                <a:ext cx="320" cy="1496"/>
                <a:chOff x="4183" y="2154"/>
                <a:chExt cx="320" cy="1496"/>
              </a:xfrm>
            </p:grpSpPr>
            <p:sp>
              <p:nvSpPr>
                <p:cNvPr id="49" name="Line 25">
                  <a:extLst>
                    <a:ext uri="{FF2B5EF4-FFF2-40B4-BE49-F238E27FC236}">
                      <a16:creationId xmlns:a16="http://schemas.microsoft.com/office/drawing/2014/main" id="{BC804AD0-57D6-D26C-5DE2-8C82D13AC782}"/>
                    </a:ext>
                  </a:extLst>
                </p:cNvPr>
                <p:cNvSpPr>
                  <a:spLocks noChangeShapeType="1"/>
                </p:cNvSpPr>
                <p:nvPr/>
              </p:nvSpPr>
              <p:spPr bwMode="auto">
                <a:xfrm flipH="1">
                  <a:off x="4342" y="2154"/>
                  <a:ext cx="0" cy="1496"/>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26">
                  <a:extLst>
                    <a:ext uri="{FF2B5EF4-FFF2-40B4-BE49-F238E27FC236}">
                      <a16:creationId xmlns:a16="http://schemas.microsoft.com/office/drawing/2014/main" id="{3D0BF217-192D-1C68-B3BF-C0F56623E64D}"/>
                    </a:ext>
                  </a:extLst>
                </p:cNvPr>
                <p:cNvSpPr>
                  <a:spLocks noChangeArrowheads="1"/>
                </p:cNvSpPr>
                <p:nvPr/>
              </p:nvSpPr>
              <p:spPr bwMode="auto">
                <a:xfrm flipH="1">
                  <a:off x="4185" y="2214"/>
                  <a:ext cx="318" cy="299"/>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27">
                  <a:extLst>
                    <a:ext uri="{FF2B5EF4-FFF2-40B4-BE49-F238E27FC236}">
                      <a16:creationId xmlns:a16="http://schemas.microsoft.com/office/drawing/2014/main" id="{FF423070-71EE-009D-A24E-BFC625204934}"/>
                    </a:ext>
                  </a:extLst>
                </p:cNvPr>
                <p:cNvSpPr>
                  <a:spLocks noChangeArrowheads="1"/>
                </p:cNvSpPr>
                <p:nvPr/>
              </p:nvSpPr>
              <p:spPr bwMode="auto">
                <a:xfrm flipH="1">
                  <a:off x="4185" y="2550"/>
                  <a:ext cx="318" cy="299"/>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28">
                  <a:extLst>
                    <a:ext uri="{FF2B5EF4-FFF2-40B4-BE49-F238E27FC236}">
                      <a16:creationId xmlns:a16="http://schemas.microsoft.com/office/drawing/2014/main" id="{69395D84-09ED-D36D-C8E6-3B6A380D73EE}"/>
                    </a:ext>
                  </a:extLst>
                </p:cNvPr>
                <p:cNvSpPr>
                  <a:spLocks noChangeArrowheads="1"/>
                </p:cNvSpPr>
                <p:nvPr/>
              </p:nvSpPr>
              <p:spPr bwMode="auto">
                <a:xfrm flipH="1">
                  <a:off x="4183" y="2893"/>
                  <a:ext cx="318" cy="710"/>
                </a:xfrm>
                <a:prstGeom prst="rect">
                  <a:avLst/>
                </a:prstGeom>
                <a:solidFill>
                  <a:schemeClr val="hlink"/>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 name="Oval 4">
                <a:extLst>
                  <a:ext uri="{FF2B5EF4-FFF2-40B4-BE49-F238E27FC236}">
                    <a16:creationId xmlns:a16="http://schemas.microsoft.com/office/drawing/2014/main" id="{116B8CE3-A865-1985-DFA7-FB041586FAFB}"/>
                  </a:ext>
                </a:extLst>
              </p:cNvPr>
              <p:cNvSpPr>
                <a:spLocks noChangeArrowheads="1"/>
              </p:cNvSpPr>
              <p:nvPr/>
            </p:nvSpPr>
            <p:spPr bwMode="auto">
              <a:xfrm>
                <a:off x="3620" y="2249"/>
                <a:ext cx="247" cy="21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sp>
            <p:nvSpPr>
              <p:cNvPr id="30" name="Oval 5">
                <a:extLst>
                  <a:ext uri="{FF2B5EF4-FFF2-40B4-BE49-F238E27FC236}">
                    <a16:creationId xmlns:a16="http://schemas.microsoft.com/office/drawing/2014/main" id="{AAA1A771-8DED-CE9F-9DD2-C1BC555F49C7}"/>
                  </a:ext>
                </a:extLst>
              </p:cNvPr>
              <p:cNvSpPr>
                <a:spLocks noChangeArrowheads="1"/>
              </p:cNvSpPr>
              <p:nvPr/>
            </p:nvSpPr>
            <p:spPr bwMode="auto">
              <a:xfrm>
                <a:off x="3620" y="2592"/>
                <a:ext cx="247" cy="21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sp>
            <p:nvSpPr>
              <p:cNvPr id="31" name="Oval 6">
                <a:extLst>
                  <a:ext uri="{FF2B5EF4-FFF2-40B4-BE49-F238E27FC236}">
                    <a16:creationId xmlns:a16="http://schemas.microsoft.com/office/drawing/2014/main" id="{737FD76E-AA62-0E69-4959-80BECC7304DF}"/>
                  </a:ext>
                </a:extLst>
              </p:cNvPr>
              <p:cNvSpPr>
                <a:spLocks noChangeArrowheads="1"/>
              </p:cNvSpPr>
              <p:nvPr/>
            </p:nvSpPr>
            <p:spPr bwMode="auto">
              <a:xfrm flipH="1">
                <a:off x="4377" y="2248"/>
                <a:ext cx="247" cy="21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sp>
            <p:nvSpPr>
              <p:cNvPr id="32" name="Oval 7">
                <a:extLst>
                  <a:ext uri="{FF2B5EF4-FFF2-40B4-BE49-F238E27FC236}">
                    <a16:creationId xmlns:a16="http://schemas.microsoft.com/office/drawing/2014/main" id="{F2183052-4275-2243-3344-B29FA1D1CBFB}"/>
                  </a:ext>
                </a:extLst>
              </p:cNvPr>
              <p:cNvSpPr>
                <a:spLocks noChangeArrowheads="1"/>
              </p:cNvSpPr>
              <p:nvPr/>
            </p:nvSpPr>
            <p:spPr bwMode="auto">
              <a:xfrm flipH="1">
                <a:off x="4377" y="2591"/>
                <a:ext cx="247" cy="21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grpSp>
            <p:nvGrpSpPr>
              <p:cNvPr id="33" name="Group 8">
                <a:extLst>
                  <a:ext uri="{FF2B5EF4-FFF2-40B4-BE49-F238E27FC236}">
                    <a16:creationId xmlns:a16="http://schemas.microsoft.com/office/drawing/2014/main" id="{A2A9AB6E-B72E-2934-C496-C8B21294AC8C}"/>
                  </a:ext>
                </a:extLst>
              </p:cNvPr>
              <p:cNvGrpSpPr>
                <a:grpSpLocks/>
              </p:cNvGrpSpPr>
              <p:nvPr/>
            </p:nvGrpSpPr>
            <p:grpSpPr bwMode="auto">
              <a:xfrm>
                <a:off x="3281" y="1217"/>
                <a:ext cx="1682" cy="2434"/>
                <a:chOff x="2665" y="1217"/>
                <a:chExt cx="1682" cy="2434"/>
              </a:xfrm>
            </p:grpSpPr>
            <p:sp>
              <p:nvSpPr>
                <p:cNvPr id="37" name="Line 9">
                  <a:extLst>
                    <a:ext uri="{FF2B5EF4-FFF2-40B4-BE49-F238E27FC236}">
                      <a16:creationId xmlns:a16="http://schemas.microsoft.com/office/drawing/2014/main" id="{E0800DCE-3162-BF27-7927-5D241C8B45C2}"/>
                    </a:ext>
                  </a:extLst>
                </p:cNvPr>
                <p:cNvSpPr>
                  <a:spLocks noChangeShapeType="1"/>
                </p:cNvSpPr>
                <p:nvPr/>
              </p:nvSpPr>
              <p:spPr bwMode="auto">
                <a:xfrm>
                  <a:off x="3286" y="2155"/>
                  <a:ext cx="0" cy="1496"/>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10">
                  <a:extLst>
                    <a:ext uri="{FF2B5EF4-FFF2-40B4-BE49-F238E27FC236}">
                      <a16:creationId xmlns:a16="http://schemas.microsoft.com/office/drawing/2014/main" id="{F96CBEFA-4ECE-0D92-F456-AA77A05CB84A}"/>
                    </a:ext>
                  </a:extLst>
                </p:cNvPr>
                <p:cNvSpPr>
                  <a:spLocks noChangeArrowheads="1"/>
                </p:cNvSpPr>
                <p:nvPr/>
              </p:nvSpPr>
              <p:spPr bwMode="auto">
                <a:xfrm>
                  <a:off x="3125" y="2215"/>
                  <a:ext cx="318" cy="299"/>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ectangle 11">
                  <a:extLst>
                    <a:ext uri="{FF2B5EF4-FFF2-40B4-BE49-F238E27FC236}">
                      <a16:creationId xmlns:a16="http://schemas.microsoft.com/office/drawing/2014/main" id="{F3E347D0-8B4F-0824-D37C-0A8278DA8BB4}"/>
                    </a:ext>
                  </a:extLst>
                </p:cNvPr>
                <p:cNvSpPr>
                  <a:spLocks noChangeArrowheads="1"/>
                </p:cNvSpPr>
                <p:nvPr/>
              </p:nvSpPr>
              <p:spPr bwMode="auto">
                <a:xfrm>
                  <a:off x="3125" y="2551"/>
                  <a:ext cx="318" cy="299"/>
                </a:xfrm>
                <a:prstGeom prst="rect">
                  <a:avLst/>
                </a:prstGeom>
                <a:solidFill>
                  <a:srgbClr val="6600CC"/>
                </a:solidFill>
                <a:ln w="381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12">
                  <a:extLst>
                    <a:ext uri="{FF2B5EF4-FFF2-40B4-BE49-F238E27FC236}">
                      <a16:creationId xmlns:a16="http://schemas.microsoft.com/office/drawing/2014/main" id="{071E21F0-2DE6-E00B-9851-E2FE1CA300B3}"/>
                    </a:ext>
                  </a:extLst>
                </p:cNvPr>
                <p:cNvSpPr>
                  <a:spLocks noChangeArrowheads="1"/>
                </p:cNvSpPr>
                <p:nvPr/>
              </p:nvSpPr>
              <p:spPr bwMode="auto">
                <a:xfrm>
                  <a:off x="3127" y="2894"/>
                  <a:ext cx="318" cy="710"/>
                </a:xfrm>
                <a:prstGeom prst="rect">
                  <a:avLst/>
                </a:prstGeom>
                <a:solidFill>
                  <a:schemeClr val="hlink"/>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13">
                  <a:extLst>
                    <a:ext uri="{FF2B5EF4-FFF2-40B4-BE49-F238E27FC236}">
                      <a16:creationId xmlns:a16="http://schemas.microsoft.com/office/drawing/2014/main" id="{AD4F80C7-5B13-8EB7-F306-066D37D767B6}"/>
                    </a:ext>
                  </a:extLst>
                </p:cNvPr>
                <p:cNvSpPr>
                  <a:spLocks noChangeArrowheads="1"/>
                </p:cNvSpPr>
                <p:nvPr/>
              </p:nvSpPr>
              <p:spPr bwMode="auto">
                <a:xfrm>
                  <a:off x="2784" y="1218"/>
                  <a:ext cx="141" cy="1852"/>
                </a:xfrm>
                <a:prstGeom prst="rect">
                  <a:avLst/>
                </a:prstGeom>
                <a:solidFill>
                  <a:schemeClr val="bg2"/>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4">
                  <a:extLst>
                    <a:ext uri="{FF2B5EF4-FFF2-40B4-BE49-F238E27FC236}">
                      <a16:creationId xmlns:a16="http://schemas.microsoft.com/office/drawing/2014/main" id="{6D4CA009-3EA7-1EEF-64F4-5834C6099057}"/>
                    </a:ext>
                  </a:extLst>
                </p:cNvPr>
                <p:cNvSpPr>
                  <a:spLocks noChangeArrowheads="1"/>
                </p:cNvSpPr>
                <p:nvPr/>
              </p:nvSpPr>
              <p:spPr bwMode="auto">
                <a:xfrm>
                  <a:off x="2665" y="2253"/>
                  <a:ext cx="391" cy="553"/>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a:t>ITAM</a:t>
                  </a:r>
                </a:p>
              </p:txBody>
            </p:sp>
            <p:sp>
              <p:nvSpPr>
                <p:cNvPr id="43" name="Oval 15">
                  <a:extLst>
                    <a:ext uri="{FF2B5EF4-FFF2-40B4-BE49-F238E27FC236}">
                      <a16:creationId xmlns:a16="http://schemas.microsoft.com/office/drawing/2014/main" id="{5D4CA67D-FFE4-61DE-3FE6-F53B3F489298}"/>
                    </a:ext>
                  </a:extLst>
                </p:cNvPr>
                <p:cNvSpPr>
                  <a:spLocks noChangeArrowheads="1"/>
                </p:cNvSpPr>
                <p:nvPr/>
              </p:nvSpPr>
              <p:spPr bwMode="auto">
                <a:xfrm>
                  <a:off x="3002" y="2249"/>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44" name="Oval 16">
                  <a:extLst>
                    <a:ext uri="{FF2B5EF4-FFF2-40B4-BE49-F238E27FC236}">
                      <a16:creationId xmlns:a16="http://schemas.microsoft.com/office/drawing/2014/main" id="{7EC80026-9AFD-74C6-2E94-217420FA0EBA}"/>
                    </a:ext>
                  </a:extLst>
                </p:cNvPr>
                <p:cNvSpPr>
                  <a:spLocks noChangeArrowheads="1"/>
                </p:cNvSpPr>
                <p:nvPr/>
              </p:nvSpPr>
              <p:spPr bwMode="auto">
                <a:xfrm>
                  <a:off x="3002" y="2595"/>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45" name="Rectangle 17">
                  <a:extLst>
                    <a:ext uri="{FF2B5EF4-FFF2-40B4-BE49-F238E27FC236}">
                      <a16:creationId xmlns:a16="http://schemas.microsoft.com/office/drawing/2014/main" id="{10C6221B-040C-120A-4B91-36392D53F101}"/>
                    </a:ext>
                  </a:extLst>
                </p:cNvPr>
                <p:cNvSpPr>
                  <a:spLocks noChangeArrowheads="1"/>
                </p:cNvSpPr>
                <p:nvPr/>
              </p:nvSpPr>
              <p:spPr bwMode="auto">
                <a:xfrm flipH="1">
                  <a:off x="4087" y="1217"/>
                  <a:ext cx="141" cy="1852"/>
                </a:xfrm>
                <a:prstGeom prst="rect">
                  <a:avLst/>
                </a:prstGeom>
                <a:solidFill>
                  <a:schemeClr val="tx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8">
                  <a:extLst>
                    <a:ext uri="{FF2B5EF4-FFF2-40B4-BE49-F238E27FC236}">
                      <a16:creationId xmlns:a16="http://schemas.microsoft.com/office/drawing/2014/main" id="{55375BBE-87A1-1E7C-DFD4-F385DAC3A489}"/>
                    </a:ext>
                  </a:extLst>
                </p:cNvPr>
                <p:cNvSpPr>
                  <a:spLocks noChangeArrowheads="1"/>
                </p:cNvSpPr>
                <p:nvPr/>
              </p:nvSpPr>
              <p:spPr bwMode="auto">
                <a:xfrm flipH="1">
                  <a:off x="3956" y="2252"/>
                  <a:ext cx="391" cy="553"/>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a:t>ITAM</a:t>
                  </a:r>
                </a:p>
              </p:txBody>
            </p:sp>
            <p:sp>
              <p:nvSpPr>
                <p:cNvPr id="47" name="Oval 19">
                  <a:extLst>
                    <a:ext uri="{FF2B5EF4-FFF2-40B4-BE49-F238E27FC236}">
                      <a16:creationId xmlns:a16="http://schemas.microsoft.com/office/drawing/2014/main" id="{F28C52B5-3691-AD02-3DE3-A7B825D4EEC1}"/>
                    </a:ext>
                  </a:extLst>
                </p:cNvPr>
                <p:cNvSpPr>
                  <a:spLocks noChangeArrowheads="1"/>
                </p:cNvSpPr>
                <p:nvPr/>
              </p:nvSpPr>
              <p:spPr bwMode="auto">
                <a:xfrm flipH="1">
                  <a:off x="3760" y="2248"/>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48" name="Oval 20">
                  <a:extLst>
                    <a:ext uri="{FF2B5EF4-FFF2-40B4-BE49-F238E27FC236}">
                      <a16:creationId xmlns:a16="http://schemas.microsoft.com/office/drawing/2014/main" id="{62BB050B-BEEF-3992-1DF6-0E416390B812}"/>
                    </a:ext>
                  </a:extLst>
                </p:cNvPr>
                <p:cNvSpPr>
                  <a:spLocks noChangeArrowheads="1"/>
                </p:cNvSpPr>
                <p:nvPr/>
              </p:nvSpPr>
              <p:spPr bwMode="auto">
                <a:xfrm flipH="1">
                  <a:off x="3760" y="2594"/>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grpSp>
          <p:grpSp>
            <p:nvGrpSpPr>
              <p:cNvPr id="34" name="Group 21">
                <a:extLst>
                  <a:ext uri="{FF2B5EF4-FFF2-40B4-BE49-F238E27FC236}">
                    <a16:creationId xmlns:a16="http://schemas.microsoft.com/office/drawing/2014/main" id="{983E8C8D-77A6-A74F-E9AC-4AF1C55002A9}"/>
                  </a:ext>
                </a:extLst>
              </p:cNvPr>
              <p:cNvGrpSpPr>
                <a:grpSpLocks/>
              </p:cNvGrpSpPr>
              <p:nvPr/>
            </p:nvGrpSpPr>
            <p:grpSpPr bwMode="auto">
              <a:xfrm>
                <a:off x="3542" y="3234"/>
                <a:ext cx="1166" cy="223"/>
                <a:chOff x="2926" y="3234"/>
                <a:chExt cx="1166" cy="223"/>
              </a:xfrm>
            </p:grpSpPr>
            <p:sp>
              <p:nvSpPr>
                <p:cNvPr id="35" name="Oval 22">
                  <a:extLst>
                    <a:ext uri="{FF2B5EF4-FFF2-40B4-BE49-F238E27FC236}">
                      <a16:creationId xmlns:a16="http://schemas.microsoft.com/office/drawing/2014/main" id="{ABEFCF3F-8B62-8C8A-4DC1-C7DEB60C78F8}"/>
                    </a:ext>
                  </a:extLst>
                </p:cNvPr>
                <p:cNvSpPr>
                  <a:spLocks noChangeArrowheads="1"/>
                </p:cNvSpPr>
                <p:nvPr/>
              </p:nvSpPr>
              <p:spPr bwMode="auto">
                <a:xfrm>
                  <a:off x="2926" y="3241"/>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sp>
              <p:nvSpPr>
                <p:cNvPr id="36" name="Oval 23">
                  <a:extLst>
                    <a:ext uri="{FF2B5EF4-FFF2-40B4-BE49-F238E27FC236}">
                      <a16:creationId xmlns:a16="http://schemas.microsoft.com/office/drawing/2014/main" id="{5485A95C-C8C9-EA05-7263-6929D61AF131}"/>
                    </a:ext>
                  </a:extLst>
                </p:cNvPr>
                <p:cNvSpPr>
                  <a:spLocks noChangeArrowheads="1"/>
                </p:cNvSpPr>
                <p:nvPr/>
              </p:nvSpPr>
              <p:spPr bwMode="auto">
                <a:xfrm>
                  <a:off x="3842" y="3234"/>
                  <a:ext cx="250" cy="216"/>
                </a:xfrm>
                <a:prstGeom prst="ellipse">
                  <a:avLst/>
                </a:prstGeom>
                <a:solidFill>
                  <a:schemeClr val="fo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a:t>P</a:t>
                  </a:r>
                </a:p>
              </p:txBody>
            </p:sp>
          </p:grpSp>
        </p:grpSp>
        <p:sp>
          <p:nvSpPr>
            <p:cNvPr id="27" name="Line 55">
              <a:extLst>
                <a:ext uri="{FF2B5EF4-FFF2-40B4-BE49-F238E27FC236}">
                  <a16:creationId xmlns:a16="http://schemas.microsoft.com/office/drawing/2014/main" id="{77047EE7-2E1B-3FD2-4587-DE48E1627F35}"/>
                </a:ext>
              </a:extLst>
            </p:cNvPr>
            <p:cNvSpPr>
              <a:spLocks noChangeShapeType="1"/>
            </p:cNvSpPr>
            <p:nvPr/>
          </p:nvSpPr>
          <p:spPr bwMode="gray">
            <a:xfrm>
              <a:off x="257" y="723"/>
              <a:ext cx="5099" cy="0"/>
            </a:xfrm>
            <a:prstGeom prst="line">
              <a:avLst/>
            </a:prstGeom>
            <a:noFill/>
            <a:ln w="1905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endParaRPr lang="en-US"/>
            </a:p>
          </p:txBody>
        </p:sp>
      </p:grpSp>
      <p:grpSp>
        <p:nvGrpSpPr>
          <p:cNvPr id="53" name="Group 65">
            <a:extLst>
              <a:ext uri="{FF2B5EF4-FFF2-40B4-BE49-F238E27FC236}">
                <a16:creationId xmlns:a16="http://schemas.microsoft.com/office/drawing/2014/main" id="{216D4732-0826-A00B-1FFA-056F582058AA}"/>
              </a:ext>
            </a:extLst>
          </p:cNvPr>
          <p:cNvGrpSpPr>
            <a:grpSpLocks/>
          </p:cNvGrpSpPr>
          <p:nvPr/>
        </p:nvGrpSpPr>
        <p:grpSpPr bwMode="auto">
          <a:xfrm>
            <a:off x="2503035" y="5546725"/>
            <a:ext cx="8045450" cy="1069975"/>
            <a:chOff x="219" y="3526"/>
            <a:chExt cx="5068" cy="674"/>
          </a:xfrm>
        </p:grpSpPr>
        <p:sp>
          <p:nvSpPr>
            <p:cNvPr id="54" name="Text Box 56">
              <a:extLst>
                <a:ext uri="{FF2B5EF4-FFF2-40B4-BE49-F238E27FC236}">
                  <a16:creationId xmlns:a16="http://schemas.microsoft.com/office/drawing/2014/main" id="{C5A1B7AC-17EC-8363-63C7-A7F590C3174C}"/>
                </a:ext>
              </a:extLst>
            </p:cNvPr>
            <p:cNvSpPr txBox="1">
              <a:spLocks noChangeArrowheads="1"/>
            </p:cNvSpPr>
            <p:nvPr/>
          </p:nvSpPr>
          <p:spPr bwMode="auto">
            <a:xfrm>
              <a:off x="219" y="3526"/>
              <a:ext cx="2584"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600"/>
                <a:t>Activated Syk phosphorylates </a:t>
              </a:r>
            </a:p>
            <a:p>
              <a:r>
                <a:rPr lang="en-GB" altLang="en-US" sz="1600"/>
                <a:t>Guanine-nucleotide exchange factors (GEFS) that in turn activate small GTP binding proteins  Ras and Rac</a:t>
              </a:r>
            </a:p>
          </p:txBody>
        </p:sp>
        <p:sp>
          <p:nvSpPr>
            <p:cNvPr id="55" name="Line 57">
              <a:extLst>
                <a:ext uri="{FF2B5EF4-FFF2-40B4-BE49-F238E27FC236}">
                  <a16:creationId xmlns:a16="http://schemas.microsoft.com/office/drawing/2014/main" id="{679F8B94-1D07-E84F-028C-3C986AA542B7}"/>
                </a:ext>
              </a:extLst>
            </p:cNvPr>
            <p:cNvSpPr>
              <a:spLocks noChangeShapeType="1"/>
            </p:cNvSpPr>
            <p:nvPr/>
          </p:nvSpPr>
          <p:spPr bwMode="auto">
            <a:xfrm>
              <a:off x="2513" y="3895"/>
              <a:ext cx="107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Text Box 58">
              <a:extLst>
                <a:ext uri="{FF2B5EF4-FFF2-40B4-BE49-F238E27FC236}">
                  <a16:creationId xmlns:a16="http://schemas.microsoft.com/office/drawing/2014/main" id="{B92DA9F9-8F18-274B-A609-0FAFCDCED0AA}"/>
                </a:ext>
              </a:extLst>
            </p:cNvPr>
            <p:cNvSpPr txBox="1">
              <a:spLocks noChangeArrowheads="1"/>
            </p:cNvSpPr>
            <p:nvPr/>
          </p:nvSpPr>
          <p:spPr bwMode="auto">
            <a:xfrm>
              <a:off x="3573" y="3700"/>
              <a:ext cx="171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t>Ras and Rac activate the </a:t>
              </a:r>
              <a:r>
                <a:rPr lang="en-GB" altLang="en-US" sz="1600" b="1"/>
                <a:t>MAP</a:t>
              </a:r>
            </a:p>
            <a:p>
              <a:r>
                <a:rPr lang="en-GB" altLang="en-US" sz="1600" b="1"/>
                <a:t>kinase </a:t>
              </a:r>
              <a:r>
                <a:rPr lang="en-GB" altLang="en-US" sz="1600"/>
                <a:t>cascade</a:t>
              </a:r>
            </a:p>
          </p:txBody>
        </p:sp>
      </p:grpSp>
      <p:sp>
        <p:nvSpPr>
          <p:cNvPr id="57" name="Text Box 59">
            <a:extLst>
              <a:ext uri="{FF2B5EF4-FFF2-40B4-BE49-F238E27FC236}">
                <a16:creationId xmlns:a16="http://schemas.microsoft.com/office/drawing/2014/main" id="{3BB6B433-4936-118B-BE1A-58B68D9523D2}"/>
              </a:ext>
            </a:extLst>
          </p:cNvPr>
          <p:cNvSpPr txBox="1">
            <a:spLocks noChangeArrowheads="1"/>
          </p:cNvSpPr>
          <p:nvPr/>
        </p:nvSpPr>
        <p:spPr bwMode="auto">
          <a:xfrm>
            <a:off x="2420485" y="166688"/>
            <a:ext cx="7928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dirty="0"/>
              <a:t>Activation of signals that affect gene transcription</a:t>
            </a:r>
          </a:p>
        </p:txBody>
      </p:sp>
    </p:spTree>
    <p:extLst>
      <p:ext uri="{BB962C8B-B14F-4D97-AF65-F5344CB8AC3E}">
        <p14:creationId xmlns:p14="http://schemas.microsoft.com/office/powerpoint/2010/main" val="161356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4AD9-9094-FBDC-6679-66CD0E3CCE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C686C9-4098-ECFA-8640-5B2E3B695647}"/>
              </a:ext>
            </a:extLst>
          </p:cNvPr>
          <p:cNvSpPr>
            <a:spLocks noGrp="1"/>
          </p:cNvSpPr>
          <p:nvPr>
            <p:ph idx="1"/>
          </p:nvPr>
        </p:nvSpPr>
        <p:spPr/>
        <p:txBody>
          <a:bodyPr/>
          <a:lstStyle/>
          <a:p>
            <a:endParaRPr lang="en-US"/>
          </a:p>
        </p:txBody>
      </p:sp>
      <p:sp>
        <p:nvSpPr>
          <p:cNvPr id="4" name="Text Box 4">
            <a:extLst>
              <a:ext uri="{FF2B5EF4-FFF2-40B4-BE49-F238E27FC236}">
                <a16:creationId xmlns:a16="http://schemas.microsoft.com/office/drawing/2014/main" id="{024FA8F0-4AEC-E016-801C-CBC97E506840}"/>
              </a:ext>
            </a:extLst>
          </p:cNvPr>
          <p:cNvSpPr txBox="1">
            <a:spLocks noChangeArrowheads="1"/>
          </p:cNvSpPr>
          <p:nvPr/>
        </p:nvSpPr>
        <p:spPr bwMode="auto">
          <a:xfrm>
            <a:off x="1766887" y="312738"/>
            <a:ext cx="8312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2800" b="1"/>
              <a:t>Transmission of signals from the cell</a:t>
            </a:r>
          </a:p>
          <a:p>
            <a:pPr algn="ctr"/>
            <a:r>
              <a:rPr lang="en-GB" altLang="en-US" sz="2800" b="1"/>
              <a:t>surface to the nucleus</a:t>
            </a:r>
          </a:p>
        </p:txBody>
      </p:sp>
      <p:sp>
        <p:nvSpPr>
          <p:cNvPr id="5" name="Text Box 5">
            <a:extLst>
              <a:ext uri="{FF2B5EF4-FFF2-40B4-BE49-F238E27FC236}">
                <a16:creationId xmlns:a16="http://schemas.microsoft.com/office/drawing/2014/main" id="{553B28B9-2600-EBD1-643B-81BDFB682584}"/>
              </a:ext>
            </a:extLst>
          </p:cNvPr>
          <p:cNvSpPr txBox="1">
            <a:spLocks noChangeArrowheads="1"/>
          </p:cNvSpPr>
          <p:nvPr/>
        </p:nvSpPr>
        <p:spPr bwMode="auto">
          <a:xfrm>
            <a:off x="2087562" y="1698625"/>
            <a:ext cx="7958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1800">
                <a:latin typeface="Arial" panose="020B0604020202020204" pitchFamily="34" charset="0"/>
              </a:rPr>
              <a:t>B cell-specific parts of the signalling cascade are associated with receptors unique to B cells - mIg, CD19 etc.</a:t>
            </a:r>
          </a:p>
        </p:txBody>
      </p:sp>
      <p:sp>
        <p:nvSpPr>
          <p:cNvPr id="6" name="Text Box 6">
            <a:extLst>
              <a:ext uri="{FF2B5EF4-FFF2-40B4-BE49-F238E27FC236}">
                <a16:creationId xmlns:a16="http://schemas.microsoft.com/office/drawing/2014/main" id="{3B96183F-0616-C589-482F-C282814C330F}"/>
              </a:ext>
            </a:extLst>
          </p:cNvPr>
          <p:cNvSpPr txBox="1">
            <a:spLocks noChangeArrowheads="1"/>
          </p:cNvSpPr>
          <p:nvPr/>
        </p:nvSpPr>
        <p:spPr bwMode="auto">
          <a:xfrm>
            <a:off x="2087562" y="2403475"/>
            <a:ext cx="8061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1800">
                <a:latin typeface="Arial" panose="020B0604020202020204" pitchFamily="34" charset="0"/>
              </a:rPr>
              <a:t>Subsequent signals that transmit signals to the nucleus are common to many different types of cell.</a:t>
            </a:r>
          </a:p>
        </p:txBody>
      </p:sp>
      <p:sp>
        <p:nvSpPr>
          <p:cNvPr id="7" name="Text Box 7">
            <a:extLst>
              <a:ext uri="{FF2B5EF4-FFF2-40B4-BE49-F238E27FC236}">
                <a16:creationId xmlns:a16="http://schemas.microsoft.com/office/drawing/2014/main" id="{D2AB73C5-C3E5-E6B7-E5B6-B10F524EE3A5}"/>
              </a:ext>
            </a:extLst>
          </p:cNvPr>
          <p:cNvSpPr txBox="1">
            <a:spLocks noChangeArrowheads="1"/>
          </p:cNvSpPr>
          <p:nvPr/>
        </p:nvSpPr>
        <p:spPr bwMode="auto">
          <a:xfrm>
            <a:off x="2087562" y="3108325"/>
            <a:ext cx="8016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1800">
                <a:latin typeface="Arial" panose="020B0604020202020204" pitchFamily="34" charset="0"/>
              </a:rPr>
              <a:t>The ultimate goal is to activate the transcription of genes, the products of which mediate host defence, proliferation, differentiation etc.</a:t>
            </a:r>
          </a:p>
        </p:txBody>
      </p:sp>
      <p:sp>
        <p:nvSpPr>
          <p:cNvPr id="8" name="Text Box 8">
            <a:extLst>
              <a:ext uri="{FF2B5EF4-FFF2-40B4-BE49-F238E27FC236}">
                <a16:creationId xmlns:a16="http://schemas.microsoft.com/office/drawing/2014/main" id="{3FA40585-6535-6F40-9EDE-58C81B9C4807}"/>
              </a:ext>
            </a:extLst>
          </p:cNvPr>
          <p:cNvSpPr txBox="1">
            <a:spLocks noChangeArrowheads="1"/>
          </p:cNvSpPr>
          <p:nvPr/>
        </p:nvSpPr>
        <p:spPr bwMode="auto">
          <a:xfrm>
            <a:off x="2284412" y="4467225"/>
            <a:ext cx="7508875" cy="1739900"/>
          </a:xfrm>
          <a:prstGeom prst="rect">
            <a:avLst/>
          </a:prstGeom>
          <a:solidFill>
            <a:srgbClr val="00FFFF"/>
          </a:solidFill>
          <a:ln>
            <a:noFill/>
          </a:ln>
          <a:effectLst/>
          <a:extLs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marL="1028700" indent="-457200">
              <a:defRPr sz="2400">
                <a:solidFill>
                  <a:schemeClr val="tx1"/>
                </a:solidFill>
                <a:latin typeface="Times New Roman" panose="02020603050405020304" pitchFamily="18" charset="0"/>
              </a:defRPr>
            </a:lvl2pPr>
            <a:lvl3pPr marL="1676400" indent="-457200">
              <a:defRPr sz="2400">
                <a:solidFill>
                  <a:schemeClr val="tx1"/>
                </a:solidFill>
                <a:latin typeface="Times New Roman" panose="02020603050405020304" pitchFamily="18" charset="0"/>
              </a:defRPr>
            </a:lvl3pPr>
            <a:lvl4pPr marL="2324100" indent="-457200">
              <a:defRPr sz="2400">
                <a:solidFill>
                  <a:schemeClr val="tx1"/>
                </a:solidFill>
                <a:latin typeface="Times New Roman" panose="02020603050405020304" pitchFamily="18" charset="0"/>
              </a:defRPr>
            </a:lvl4pPr>
            <a:lvl5pPr marL="2971800" indent="-457200">
              <a:defRPr sz="2400">
                <a:solidFill>
                  <a:schemeClr val="tx1"/>
                </a:solidFill>
                <a:latin typeface="Times New Roman" panose="02020603050405020304" pitchFamily="18" charset="0"/>
              </a:defRPr>
            </a:lvl5pPr>
            <a:lvl6pPr marL="3429000" indent="-457200" eaLnBrk="0" fontAlgn="base" hangingPunct="0">
              <a:spcBef>
                <a:spcPct val="0"/>
              </a:spcBef>
              <a:spcAft>
                <a:spcPct val="0"/>
              </a:spcAft>
              <a:defRPr sz="2400">
                <a:solidFill>
                  <a:schemeClr val="tx1"/>
                </a:solidFill>
                <a:latin typeface="Times New Roman" panose="02020603050405020304" pitchFamily="18" charset="0"/>
              </a:defRPr>
            </a:lvl6pPr>
            <a:lvl7pPr marL="3886200" indent="-457200" eaLnBrk="0" fontAlgn="base" hangingPunct="0">
              <a:spcBef>
                <a:spcPct val="0"/>
              </a:spcBef>
              <a:spcAft>
                <a:spcPct val="0"/>
              </a:spcAft>
              <a:defRPr sz="2400">
                <a:solidFill>
                  <a:schemeClr val="tx1"/>
                </a:solidFill>
                <a:latin typeface="Times New Roman" panose="02020603050405020304" pitchFamily="18" charset="0"/>
              </a:defRPr>
            </a:lvl7pPr>
            <a:lvl8pPr marL="4343400" indent="-457200" eaLnBrk="0" fontAlgn="base" hangingPunct="0">
              <a:spcBef>
                <a:spcPct val="0"/>
              </a:spcBef>
              <a:spcAft>
                <a:spcPct val="0"/>
              </a:spcAft>
              <a:defRPr sz="2400">
                <a:solidFill>
                  <a:schemeClr val="tx1"/>
                </a:solidFill>
                <a:latin typeface="Times New Roman" panose="02020603050405020304" pitchFamily="18" charset="0"/>
              </a:defRPr>
            </a:lvl8pPr>
            <a:lvl9pPr marL="48006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800">
                <a:latin typeface="Arial" panose="020B0604020202020204" pitchFamily="34" charset="0"/>
              </a:rPr>
              <a:t>Once the B cell-specific parts of the cascade are complete, signalling to</a:t>
            </a:r>
          </a:p>
          <a:p>
            <a:r>
              <a:rPr lang="en-GB" altLang="en-US" sz="1800">
                <a:latin typeface="Arial" panose="020B0604020202020204" pitchFamily="34" charset="0"/>
              </a:rPr>
              <a:t>the nucleus continues via three common signalling pathways via: </a:t>
            </a:r>
          </a:p>
          <a:p>
            <a:endParaRPr lang="en-GB" altLang="en-US" sz="1800" i="1">
              <a:latin typeface="Arial" panose="020B0604020202020204" pitchFamily="34" charset="0"/>
            </a:endParaRPr>
          </a:p>
          <a:p>
            <a:pPr>
              <a:buFontTx/>
              <a:buAutoNum type="arabicPeriod"/>
            </a:pPr>
            <a:r>
              <a:rPr lang="en-GB" altLang="en-US" sz="1800" i="1">
                <a:latin typeface="Arial" panose="020B0604020202020204" pitchFamily="34" charset="0"/>
              </a:rPr>
              <a:t>The mitogen-activated protein kinase (MAP kinase) pathway</a:t>
            </a:r>
          </a:p>
          <a:p>
            <a:pPr>
              <a:buFontTx/>
              <a:buAutoNum type="arabicPeriod"/>
            </a:pPr>
            <a:r>
              <a:rPr lang="en-GB" altLang="en-US" sz="1800" i="1">
                <a:latin typeface="Arial" panose="020B0604020202020204" pitchFamily="34" charset="0"/>
              </a:rPr>
              <a:t> Increased in intracellular Ca2+ mediated by IP</a:t>
            </a:r>
            <a:r>
              <a:rPr lang="en-GB" altLang="en-US" sz="1800" i="1" baseline="-25000">
                <a:latin typeface="Arial" panose="020B0604020202020204" pitchFamily="34" charset="0"/>
              </a:rPr>
              <a:t>3</a:t>
            </a:r>
            <a:endParaRPr lang="en-GB" altLang="en-US" sz="1800" i="1">
              <a:latin typeface="Arial" panose="020B0604020202020204" pitchFamily="34" charset="0"/>
            </a:endParaRPr>
          </a:p>
          <a:p>
            <a:pPr>
              <a:buFontTx/>
              <a:buAutoNum type="arabicPeriod"/>
            </a:pPr>
            <a:r>
              <a:rPr lang="en-GB" altLang="en-US" sz="1800" i="1">
                <a:latin typeface="Arial" panose="020B0604020202020204" pitchFamily="34" charset="0"/>
              </a:rPr>
              <a:t>The activation of Protein Kinase C mediated by DAG</a:t>
            </a:r>
          </a:p>
        </p:txBody>
      </p:sp>
    </p:spTree>
    <p:extLst>
      <p:ext uri="{BB962C8B-B14F-4D97-AF65-F5344CB8AC3E}">
        <p14:creationId xmlns:p14="http://schemas.microsoft.com/office/powerpoint/2010/main" val="92646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E3F-58A5-A83F-11D3-882D5AA02A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9819FD-690D-3914-FAB6-709FDD076768}"/>
              </a:ext>
            </a:extLst>
          </p:cNvPr>
          <p:cNvSpPr>
            <a:spLocks noGrp="1"/>
          </p:cNvSpPr>
          <p:nvPr>
            <p:ph idx="1"/>
          </p:nvPr>
        </p:nvSpPr>
        <p:spPr/>
        <p:txBody>
          <a:bodyPr/>
          <a:lstStyle/>
          <a:p>
            <a:endParaRPr lang="en-US"/>
          </a:p>
        </p:txBody>
      </p:sp>
      <p:sp>
        <p:nvSpPr>
          <p:cNvPr id="4" name="Text Box 5">
            <a:extLst>
              <a:ext uri="{FF2B5EF4-FFF2-40B4-BE49-F238E27FC236}">
                <a16:creationId xmlns:a16="http://schemas.microsoft.com/office/drawing/2014/main" id="{46E04C8C-3E44-D067-75F4-05E8D68EAA7C}"/>
              </a:ext>
            </a:extLst>
          </p:cNvPr>
          <p:cNvSpPr txBox="1">
            <a:spLocks noChangeArrowheads="1"/>
          </p:cNvSpPr>
          <p:nvPr/>
        </p:nvSpPr>
        <p:spPr bwMode="auto">
          <a:xfrm>
            <a:off x="2319339" y="1363662"/>
            <a:ext cx="832643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1800" b="1">
                <a:latin typeface="Arial" panose="020B0604020202020204" pitchFamily="34" charset="0"/>
              </a:rPr>
              <a:t>MAP Kinase cascade</a:t>
            </a:r>
          </a:p>
          <a:p>
            <a:r>
              <a:rPr lang="en-GB" altLang="en-US" sz="1800">
                <a:latin typeface="Arial" panose="020B0604020202020204" pitchFamily="34" charset="0"/>
              </a:rPr>
              <a:t>	Small G-protein-activated MAP kinases found in all multicellular animals - activation of MAP kinases ultimately leads to phosphorylation of transcription factors from the </a:t>
            </a:r>
            <a:r>
              <a:rPr lang="en-GB" altLang="en-US" sz="1800" b="1">
                <a:latin typeface="Arial" panose="020B0604020202020204" pitchFamily="34" charset="0"/>
              </a:rPr>
              <a:t>AP-1</a:t>
            </a:r>
            <a:r>
              <a:rPr lang="en-GB" altLang="en-US" sz="1800">
                <a:latin typeface="Arial" panose="020B0604020202020204" pitchFamily="34" charset="0"/>
              </a:rPr>
              <a:t> family such as </a:t>
            </a:r>
            <a:r>
              <a:rPr lang="en-GB" altLang="en-US" sz="1800" b="1">
                <a:latin typeface="Arial" panose="020B0604020202020204" pitchFamily="34" charset="0"/>
              </a:rPr>
              <a:t>Fos</a:t>
            </a:r>
            <a:r>
              <a:rPr lang="en-GB" altLang="en-US" sz="1800">
                <a:latin typeface="Arial" panose="020B0604020202020204" pitchFamily="34" charset="0"/>
              </a:rPr>
              <a:t> and </a:t>
            </a:r>
            <a:r>
              <a:rPr lang="en-GB" altLang="en-US" sz="1800" b="1">
                <a:latin typeface="Arial" panose="020B0604020202020204" pitchFamily="34" charset="0"/>
              </a:rPr>
              <a:t>Jun</a:t>
            </a:r>
            <a:r>
              <a:rPr lang="en-GB" altLang="en-US" sz="1800">
                <a:latin typeface="Arial" panose="020B0604020202020204" pitchFamily="34" charset="0"/>
              </a:rPr>
              <a:t>.</a:t>
            </a:r>
          </a:p>
        </p:txBody>
      </p:sp>
      <p:sp>
        <p:nvSpPr>
          <p:cNvPr id="5" name="Text Box 6">
            <a:extLst>
              <a:ext uri="{FF2B5EF4-FFF2-40B4-BE49-F238E27FC236}">
                <a16:creationId xmlns:a16="http://schemas.microsoft.com/office/drawing/2014/main" id="{2FDEA9DD-40C6-DD8D-E10C-96749664D47D}"/>
              </a:ext>
            </a:extLst>
          </p:cNvPr>
          <p:cNvSpPr txBox="1">
            <a:spLocks noChangeArrowheads="1"/>
          </p:cNvSpPr>
          <p:nvPr/>
        </p:nvSpPr>
        <p:spPr bwMode="auto">
          <a:xfrm>
            <a:off x="2319339" y="2646362"/>
            <a:ext cx="81629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1800" b="1">
                <a:latin typeface="Arial" panose="020B0604020202020204" pitchFamily="34" charset="0"/>
              </a:rPr>
              <a:t>Increases in intracellular calcium via IP</a:t>
            </a:r>
            <a:r>
              <a:rPr lang="en-GB" altLang="en-US" sz="1800" b="1" baseline="-25000">
                <a:latin typeface="Arial" panose="020B0604020202020204" pitchFamily="34" charset="0"/>
              </a:rPr>
              <a:t>3</a:t>
            </a:r>
            <a:endParaRPr lang="en-GB" altLang="en-US" sz="1800" baseline="-25000">
              <a:latin typeface="Arial" panose="020B0604020202020204" pitchFamily="34" charset="0"/>
            </a:endParaRPr>
          </a:p>
          <a:p>
            <a:r>
              <a:rPr lang="en-GB" altLang="en-US" sz="1800">
                <a:latin typeface="Arial" panose="020B0604020202020204" pitchFamily="34" charset="0"/>
              </a:rPr>
              <a:t>	IP</a:t>
            </a:r>
            <a:r>
              <a:rPr lang="en-GB" altLang="en-US" sz="1800" baseline="-25000">
                <a:latin typeface="Arial" panose="020B0604020202020204" pitchFamily="34" charset="0"/>
              </a:rPr>
              <a:t>3</a:t>
            </a:r>
            <a:r>
              <a:rPr lang="en-GB" altLang="en-US" sz="1800">
                <a:latin typeface="Arial" panose="020B0604020202020204" pitchFamily="34" charset="0"/>
              </a:rPr>
              <a:t>, produced by PLC-</a:t>
            </a:r>
            <a:r>
              <a:rPr lang="en-GB" altLang="en-US" sz="1800">
                <a:latin typeface="Symbol" panose="05050102010706020507" pitchFamily="18" charset="2"/>
              </a:rPr>
              <a:t>g</a:t>
            </a:r>
            <a:r>
              <a:rPr lang="en-GB" altLang="en-US" sz="1800">
                <a:latin typeface="Arial" panose="020B0604020202020204" pitchFamily="34" charset="0"/>
              </a:rPr>
              <a:t>, binds to calcium channels in the ER and releases intracellular stores of Ca</a:t>
            </a:r>
            <a:r>
              <a:rPr lang="en-GB" altLang="en-US" sz="1800" baseline="30000">
                <a:latin typeface="Arial" panose="020B0604020202020204" pitchFamily="34" charset="0"/>
              </a:rPr>
              <a:t>++ </a:t>
            </a:r>
            <a:r>
              <a:rPr lang="en-GB" altLang="en-US" sz="1800">
                <a:latin typeface="Arial" panose="020B0604020202020204" pitchFamily="34" charset="0"/>
              </a:rPr>
              <a:t>into the cytosol. Increased intracellular [Ca</a:t>
            </a:r>
            <a:r>
              <a:rPr lang="en-GB" altLang="en-US" sz="1800" baseline="30000">
                <a:latin typeface="Arial" panose="020B0604020202020204" pitchFamily="34" charset="0"/>
              </a:rPr>
              <a:t>++</a:t>
            </a:r>
            <a:r>
              <a:rPr lang="en-GB" altLang="en-US" sz="1800">
                <a:latin typeface="Arial" panose="020B0604020202020204" pitchFamily="34" charset="0"/>
              </a:rPr>
              <a:t>] activate a phospatase, calcineurin, which in turn activates the transcription factor </a:t>
            </a:r>
            <a:r>
              <a:rPr lang="en-GB" altLang="en-US" sz="1800" b="1">
                <a:latin typeface="Arial" panose="020B0604020202020204" pitchFamily="34" charset="0"/>
              </a:rPr>
              <a:t>NFAT</a:t>
            </a:r>
            <a:r>
              <a:rPr lang="en-GB" altLang="en-US" sz="1800">
                <a:latin typeface="Arial" panose="020B0604020202020204" pitchFamily="34" charset="0"/>
              </a:rPr>
              <a:t>.</a:t>
            </a:r>
          </a:p>
        </p:txBody>
      </p:sp>
      <p:sp>
        <p:nvSpPr>
          <p:cNvPr id="6" name="Text Box 7">
            <a:extLst>
              <a:ext uri="{FF2B5EF4-FFF2-40B4-BE49-F238E27FC236}">
                <a16:creationId xmlns:a16="http://schemas.microsoft.com/office/drawing/2014/main" id="{6D9C41CF-A1AA-1EBB-78D1-2DA7622314EA}"/>
              </a:ext>
            </a:extLst>
          </p:cNvPr>
          <p:cNvSpPr txBox="1">
            <a:spLocks noChangeArrowheads="1"/>
          </p:cNvSpPr>
          <p:nvPr/>
        </p:nvSpPr>
        <p:spPr bwMode="auto">
          <a:xfrm>
            <a:off x="2319339" y="4205287"/>
            <a:ext cx="78644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1800" b="1">
                <a:latin typeface="Arial" panose="020B0604020202020204" pitchFamily="34" charset="0"/>
              </a:rPr>
              <a:t>Activation of Protein Kinase C family members via DAG</a:t>
            </a:r>
          </a:p>
          <a:p>
            <a:r>
              <a:rPr lang="en-GB" altLang="en-US" sz="1800">
                <a:latin typeface="Arial" panose="020B0604020202020204" pitchFamily="34" charset="0"/>
              </a:rPr>
              <a:t>	DAG stays associated with the membrane and recruits protein kinase C family members. The PKC, serine/threonine protein kinases, ultimately activate the transcription factor </a:t>
            </a:r>
            <a:r>
              <a:rPr lang="en-GB" altLang="en-US" sz="1800" b="1">
                <a:latin typeface="Arial" panose="020B0604020202020204" pitchFamily="34" charset="0"/>
              </a:rPr>
              <a:t>NF</a:t>
            </a:r>
            <a:r>
              <a:rPr lang="en-GB" altLang="en-US" sz="1800" b="1">
                <a:latin typeface="Symbol" panose="05050102010706020507" pitchFamily="18" charset="2"/>
              </a:rPr>
              <a:t>k</a:t>
            </a:r>
            <a:r>
              <a:rPr lang="en-GB" altLang="en-US" sz="1800" b="1">
                <a:latin typeface="Arial" panose="020B0604020202020204" pitchFamily="34" charset="0"/>
              </a:rPr>
              <a:t>B</a:t>
            </a:r>
          </a:p>
        </p:txBody>
      </p:sp>
      <p:sp>
        <p:nvSpPr>
          <p:cNvPr id="7" name="Text Box 8">
            <a:extLst>
              <a:ext uri="{FF2B5EF4-FFF2-40B4-BE49-F238E27FC236}">
                <a16:creationId xmlns:a16="http://schemas.microsoft.com/office/drawing/2014/main" id="{E53DE8D4-EAF2-5BEC-7630-3E507DBDD4E3}"/>
              </a:ext>
            </a:extLst>
          </p:cNvPr>
          <p:cNvSpPr txBox="1">
            <a:spLocks noChangeArrowheads="1"/>
          </p:cNvSpPr>
          <p:nvPr/>
        </p:nvSpPr>
        <p:spPr bwMode="auto">
          <a:xfrm>
            <a:off x="2332039" y="5873750"/>
            <a:ext cx="7980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a:t>The activated transcription factors AP-1, NFAT and NF</a:t>
            </a:r>
            <a:r>
              <a:rPr lang="en-GB" altLang="en-US">
                <a:latin typeface="Symbol" panose="05050102010706020507" pitchFamily="18" charset="2"/>
              </a:rPr>
              <a:t>k</a:t>
            </a:r>
            <a:r>
              <a:rPr lang="en-GB" altLang="en-US"/>
              <a:t>B induce B cell proliferation, differentiation and effector mechanisms </a:t>
            </a:r>
          </a:p>
        </p:txBody>
      </p:sp>
      <p:sp>
        <p:nvSpPr>
          <p:cNvPr id="8" name="Text Box 9">
            <a:extLst>
              <a:ext uri="{FF2B5EF4-FFF2-40B4-BE49-F238E27FC236}">
                <a16:creationId xmlns:a16="http://schemas.microsoft.com/office/drawing/2014/main" id="{A1E896CC-0924-4512-B724-9B62E0D064A3}"/>
              </a:ext>
            </a:extLst>
          </p:cNvPr>
          <p:cNvSpPr txBox="1">
            <a:spLocks noChangeArrowheads="1"/>
          </p:cNvSpPr>
          <p:nvPr/>
        </p:nvSpPr>
        <p:spPr bwMode="auto">
          <a:xfrm>
            <a:off x="2192339" y="212725"/>
            <a:ext cx="851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2800" b="1"/>
              <a:t>Simplified scheme linking antigen recognition with transcription of B cell-specific genes</a:t>
            </a:r>
          </a:p>
        </p:txBody>
      </p:sp>
    </p:spTree>
    <p:extLst>
      <p:ext uri="{BB962C8B-B14F-4D97-AF65-F5344CB8AC3E}">
        <p14:creationId xmlns:p14="http://schemas.microsoft.com/office/powerpoint/2010/main" val="162255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F9FD-149F-6CBC-A501-ACD71860F3D2}"/>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AA4C0067-5D40-EDB1-A324-67859D8530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4393" y="0"/>
            <a:ext cx="6123214" cy="6858000"/>
          </a:xfrm>
        </p:spPr>
      </p:pic>
    </p:spTree>
    <p:extLst>
      <p:ext uri="{BB962C8B-B14F-4D97-AF65-F5344CB8AC3E}">
        <p14:creationId xmlns:p14="http://schemas.microsoft.com/office/powerpoint/2010/main" val="835419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D61E-D92C-B8AD-7439-4E3BD6E1E712}"/>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8D766426-E7F2-5ECC-751F-6B233A852C7D}"/>
              </a:ext>
            </a:extLst>
          </p:cNvPr>
          <p:cNvSpPr>
            <a:spLocks noGrp="1"/>
          </p:cNvSpPr>
          <p:nvPr>
            <p:ph idx="1"/>
          </p:nvPr>
        </p:nvSpPr>
        <p:spPr/>
        <p:txBody>
          <a:bodyPr>
            <a:noAutofit/>
          </a:bodyPr>
          <a:lstStyle/>
          <a:p>
            <a:pPr algn="ctr">
              <a:spcBef>
                <a:spcPct val="40000"/>
              </a:spcBef>
              <a:spcAft>
                <a:spcPct val="40000"/>
              </a:spcAft>
            </a:pPr>
            <a:r>
              <a:rPr lang="en-GB" altLang="en-US" sz="1500" dirty="0">
                <a:latin typeface="Arial" panose="020B0604020202020204" pitchFamily="34" charset="0"/>
              </a:rPr>
              <a:t>You should know:</a:t>
            </a:r>
          </a:p>
          <a:p>
            <a:pPr>
              <a:buFontTx/>
              <a:buChar char="•"/>
            </a:pPr>
            <a:r>
              <a:rPr lang="en-GB" altLang="en-US" sz="1500" dirty="0">
                <a:latin typeface="Arial" panose="020B0604020202020204" pitchFamily="34" charset="0"/>
              </a:rPr>
              <a:t>Where B cells come from</a:t>
            </a:r>
          </a:p>
          <a:p>
            <a:pPr>
              <a:buFontTx/>
              <a:buChar char="•"/>
            </a:pPr>
            <a:r>
              <a:rPr lang="en-GB" altLang="en-US" sz="1500" dirty="0">
                <a:latin typeface="Arial" panose="020B0604020202020204" pitchFamily="34" charset="0"/>
              </a:rPr>
              <a:t>What happens to B cells in the bone marrow</a:t>
            </a:r>
          </a:p>
          <a:p>
            <a:pPr>
              <a:buFontTx/>
              <a:buChar char="•"/>
            </a:pPr>
            <a:r>
              <a:rPr lang="en-GB" altLang="en-US" sz="1500" dirty="0">
                <a:latin typeface="Arial" panose="020B0604020202020204" pitchFamily="34" charset="0"/>
              </a:rPr>
              <a:t>How B cell differentiation is linked with Ig gene rearrangement</a:t>
            </a:r>
          </a:p>
          <a:p>
            <a:pPr>
              <a:buFontTx/>
              <a:buChar char="•"/>
            </a:pPr>
            <a:r>
              <a:rPr lang="en-GB" altLang="en-US" sz="1500" dirty="0">
                <a:latin typeface="Arial" panose="020B0604020202020204" pitchFamily="34" charset="0"/>
              </a:rPr>
              <a:t>The B cell developmental ‘check points’ that ensure each cell produces a single specificity of antibody that does not react with self</a:t>
            </a:r>
          </a:p>
          <a:p>
            <a:pPr>
              <a:buFontTx/>
              <a:buChar char="•"/>
            </a:pPr>
            <a:r>
              <a:rPr lang="en-GB" altLang="en-US" sz="1500" dirty="0">
                <a:latin typeface="Arial" panose="020B0604020202020204" pitchFamily="34" charset="0"/>
              </a:rPr>
              <a:t>How B cells transmit information from the shape and charge of an antigen through the cell membrane to allow the expression of genes in the nucleus</a:t>
            </a:r>
          </a:p>
          <a:p>
            <a:endParaRPr lang="en-US" sz="1500" dirty="0"/>
          </a:p>
        </p:txBody>
      </p:sp>
    </p:spTree>
    <p:extLst>
      <p:ext uri="{BB962C8B-B14F-4D97-AF65-F5344CB8AC3E}">
        <p14:creationId xmlns:p14="http://schemas.microsoft.com/office/powerpoint/2010/main" val="311339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40755-8822-E6D9-DF29-FC5EB20A0366}"/>
              </a:ext>
            </a:extLst>
          </p:cNvPr>
          <p:cNvSpPr>
            <a:spLocks noGrp="1"/>
          </p:cNvSpPr>
          <p:nvPr>
            <p:ph idx="1"/>
          </p:nvPr>
        </p:nvSpPr>
        <p:spPr>
          <a:xfrm>
            <a:off x="1484310" y="793631"/>
            <a:ext cx="10018713" cy="4997570"/>
          </a:xfrm>
        </p:spPr>
        <p:txBody>
          <a:bodyPr>
            <a:normAutofit/>
          </a:bodyPr>
          <a:lstStyle/>
          <a:p>
            <a:r>
              <a:rPr lang="en-US" dirty="0"/>
              <a:t>A receptor is a general term used for a molecule that receives signals from its ligands i.e. molecules it binds to</a:t>
            </a:r>
          </a:p>
          <a:p>
            <a:r>
              <a:rPr lang="en-US" dirty="0"/>
              <a:t>Receptors expressed on membranes have specific domains</a:t>
            </a:r>
          </a:p>
          <a:p>
            <a:pPr lvl="1"/>
            <a:r>
              <a:rPr lang="en-US" dirty="0"/>
              <a:t>Extracellular domain- specifically binds to ligands</a:t>
            </a:r>
          </a:p>
          <a:p>
            <a:pPr lvl="1"/>
            <a:r>
              <a:rPr lang="en-US" dirty="0"/>
              <a:t>Transmembrane – spans the plasma membrane</a:t>
            </a:r>
          </a:p>
          <a:p>
            <a:pPr lvl="1"/>
            <a:r>
              <a:rPr lang="en-US" dirty="0"/>
              <a:t>Cytoplasmic- participates in signal transduction </a:t>
            </a:r>
          </a:p>
          <a:p>
            <a:pPr marL="285750" lvl="1"/>
            <a:r>
              <a:rPr lang="en-US" sz="2400" dirty="0"/>
              <a:t>The receptors themselves or molecules associated with them link the exterior of the cell to the interior </a:t>
            </a:r>
          </a:p>
          <a:p>
            <a:pPr marL="285750" lvl="1"/>
            <a:r>
              <a:rPr lang="en-IN" sz="2400" dirty="0"/>
              <a:t>In the duration of 60s-70s of last decade, the discovery of B cells and its participations on immune responses drew attention to the origin and functions of lymphocytes</a:t>
            </a:r>
          </a:p>
          <a:p>
            <a:pPr marL="285750" lvl="1"/>
            <a:endParaRPr lang="en-US" sz="2400" dirty="0"/>
          </a:p>
        </p:txBody>
      </p:sp>
    </p:spTree>
    <p:extLst>
      <p:ext uri="{BB962C8B-B14F-4D97-AF65-F5344CB8AC3E}">
        <p14:creationId xmlns:p14="http://schemas.microsoft.com/office/powerpoint/2010/main" val="236322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93C5-6FF8-C8FC-362A-03687EEAB024}"/>
              </a:ext>
            </a:extLst>
          </p:cNvPr>
          <p:cNvSpPr>
            <a:spLocks noGrp="1"/>
          </p:cNvSpPr>
          <p:nvPr>
            <p:ph type="title"/>
          </p:nvPr>
        </p:nvSpPr>
        <p:spPr>
          <a:xfrm>
            <a:off x="1484311" y="129396"/>
            <a:ext cx="10018713" cy="1752599"/>
          </a:xfrm>
        </p:spPr>
        <p:txBody>
          <a:bodyPr/>
          <a:lstStyle/>
          <a:p>
            <a:r>
              <a:rPr lang="en-US" dirty="0"/>
              <a:t>B cell antigen receptor</a:t>
            </a:r>
          </a:p>
        </p:txBody>
      </p:sp>
      <p:sp>
        <p:nvSpPr>
          <p:cNvPr id="3" name="Content Placeholder 2">
            <a:extLst>
              <a:ext uri="{FF2B5EF4-FFF2-40B4-BE49-F238E27FC236}">
                <a16:creationId xmlns:a16="http://schemas.microsoft.com/office/drawing/2014/main" id="{98AA7001-3982-0B4B-A8A6-67D004871D90}"/>
              </a:ext>
            </a:extLst>
          </p:cNvPr>
          <p:cNvSpPr>
            <a:spLocks noGrp="1"/>
          </p:cNvSpPr>
          <p:nvPr>
            <p:ph idx="1"/>
          </p:nvPr>
        </p:nvSpPr>
        <p:spPr>
          <a:xfrm>
            <a:off x="1484311" y="1440340"/>
            <a:ext cx="5644836" cy="4917057"/>
          </a:xfrm>
        </p:spPr>
        <p:txBody>
          <a:bodyPr>
            <a:normAutofit fontScale="92500" lnSpcReduction="20000"/>
          </a:bodyPr>
          <a:lstStyle/>
          <a:p>
            <a:r>
              <a:rPr lang="en-IN" dirty="0"/>
              <a:t>The antigen-recognition molecules of B cells are the immunoglobulins, or Ig. </a:t>
            </a:r>
          </a:p>
          <a:p>
            <a:r>
              <a:rPr lang="en-IN" dirty="0"/>
              <a:t>These proteins are produced by B cells in a vast range of antigen specificities, each B cell producing immunoglobulin of a single specificity</a:t>
            </a:r>
          </a:p>
          <a:p>
            <a:r>
              <a:rPr lang="en-IN" dirty="0"/>
              <a:t>Membrane-bound immunoglobulin on the B-cell surface serves as the cell's receptor for antigen, and is known as the </a:t>
            </a:r>
            <a:r>
              <a:rPr lang="en-IN" b="1" dirty="0"/>
              <a:t>B-cell receptor (BCR).</a:t>
            </a:r>
            <a:r>
              <a:rPr lang="en-IN" dirty="0"/>
              <a:t> </a:t>
            </a:r>
          </a:p>
          <a:p>
            <a:r>
              <a:rPr lang="en-IN" dirty="0"/>
              <a:t>BCR consists of an antigen-binding transmembrane Ig (</a:t>
            </a:r>
            <a:r>
              <a:rPr lang="en-IN" dirty="0" err="1"/>
              <a:t>mIg</a:t>
            </a:r>
            <a:r>
              <a:rPr lang="en-IN" dirty="0"/>
              <a:t>) in complex with 2 transmembrane polypeptides  viz. Ig</a:t>
            </a:r>
            <a:r>
              <a:rPr lang="el-GR" dirty="0"/>
              <a:t>α</a:t>
            </a:r>
            <a:r>
              <a:rPr lang="en-IN" dirty="0"/>
              <a:t>, Ig</a:t>
            </a:r>
            <a:r>
              <a:rPr lang="el-GR" dirty="0"/>
              <a:t>β</a:t>
            </a:r>
            <a:r>
              <a:rPr lang="en-IN" dirty="0"/>
              <a:t> containing tyrosine activation motifs ( ITAMs) which enable transmission of intracellular signalling </a:t>
            </a:r>
          </a:p>
        </p:txBody>
      </p:sp>
      <p:pic>
        <p:nvPicPr>
          <p:cNvPr id="4" name="Picture 3" descr="Diagram&#10;&#10;Description automatically generated">
            <a:extLst>
              <a:ext uri="{FF2B5EF4-FFF2-40B4-BE49-F238E27FC236}">
                <a16:creationId xmlns:a16="http://schemas.microsoft.com/office/drawing/2014/main" id="{2E8CB9CE-E268-7CDF-9E31-346D977DD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9147" y="1582171"/>
            <a:ext cx="4611690" cy="4633393"/>
          </a:xfrm>
          <a:prstGeom prst="rect">
            <a:avLst/>
          </a:prstGeom>
        </p:spPr>
      </p:pic>
    </p:spTree>
    <p:extLst>
      <p:ext uri="{BB962C8B-B14F-4D97-AF65-F5344CB8AC3E}">
        <p14:creationId xmlns:p14="http://schemas.microsoft.com/office/powerpoint/2010/main" val="373998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8182-D231-6B2E-1344-53AB5AF46C6B}"/>
              </a:ext>
            </a:extLst>
          </p:cNvPr>
          <p:cNvSpPr>
            <a:spLocks noGrp="1"/>
          </p:cNvSpPr>
          <p:nvPr>
            <p:ph type="title"/>
          </p:nvPr>
        </p:nvSpPr>
        <p:spPr/>
        <p:txBody>
          <a:bodyPr/>
          <a:lstStyle/>
          <a:p>
            <a:r>
              <a:rPr lang="en-US" dirty="0"/>
              <a:t>Structure </a:t>
            </a:r>
          </a:p>
        </p:txBody>
      </p:sp>
      <p:sp>
        <p:nvSpPr>
          <p:cNvPr id="3" name="Content Placeholder 2">
            <a:extLst>
              <a:ext uri="{FF2B5EF4-FFF2-40B4-BE49-F238E27FC236}">
                <a16:creationId xmlns:a16="http://schemas.microsoft.com/office/drawing/2014/main" id="{AAB56B8A-7F41-568D-9FF1-07D03DD62A9D}"/>
              </a:ext>
            </a:extLst>
          </p:cNvPr>
          <p:cNvSpPr>
            <a:spLocks noGrp="1"/>
          </p:cNvSpPr>
          <p:nvPr>
            <p:ph idx="1"/>
          </p:nvPr>
        </p:nvSpPr>
        <p:spPr>
          <a:xfrm>
            <a:off x="1484309" y="1994138"/>
            <a:ext cx="9850799" cy="3992594"/>
          </a:xfrm>
        </p:spPr>
        <p:txBody>
          <a:bodyPr>
            <a:normAutofit/>
          </a:bodyPr>
          <a:lstStyle/>
          <a:p>
            <a:endParaRPr lang="en-IN" dirty="0"/>
          </a:p>
          <a:p>
            <a:r>
              <a:rPr lang="en-IN" dirty="0"/>
              <a:t>The BCR is a transmembrane protein complex comprising multiple subunits including polypeptide chains of two identical Ig heavy chains (</a:t>
            </a:r>
            <a:r>
              <a:rPr lang="en-IN" dirty="0" err="1"/>
              <a:t>IgHC</a:t>
            </a:r>
            <a:r>
              <a:rPr lang="en-IN" dirty="0"/>
              <a:t>) having </a:t>
            </a:r>
            <a:r>
              <a:rPr lang="en-IN" dirty="0" err="1"/>
              <a:t>disulfide</a:t>
            </a:r>
            <a:r>
              <a:rPr lang="en-IN" dirty="0"/>
              <a:t> (-s-s-) bonds in between</a:t>
            </a:r>
          </a:p>
          <a:p>
            <a:r>
              <a:rPr lang="en-IN" dirty="0"/>
              <a:t>B cell receptors are made up of four peptides – two light chains and two heavy chains – that comprise two antigen-binding regions. </a:t>
            </a:r>
          </a:p>
          <a:p>
            <a:r>
              <a:rPr lang="en-IN" dirty="0"/>
              <a:t>Light chains are classified as either kappa or lambda, while the heavy chains can be IgG, IgA, IgM, </a:t>
            </a:r>
            <a:r>
              <a:rPr lang="en-IN" dirty="0" err="1"/>
              <a:t>IgD</a:t>
            </a:r>
            <a:r>
              <a:rPr lang="en-IN" dirty="0"/>
              <a:t>, or </a:t>
            </a:r>
            <a:r>
              <a:rPr lang="en-IN" dirty="0" err="1"/>
              <a:t>IgE</a:t>
            </a:r>
            <a:r>
              <a:rPr lang="en-IN" dirty="0"/>
              <a:t> isotypes.</a:t>
            </a:r>
            <a:endParaRPr lang="en-US" dirty="0"/>
          </a:p>
        </p:txBody>
      </p:sp>
    </p:spTree>
    <p:extLst>
      <p:ext uri="{BB962C8B-B14F-4D97-AF65-F5344CB8AC3E}">
        <p14:creationId xmlns:p14="http://schemas.microsoft.com/office/powerpoint/2010/main" val="3614049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1ECD-2290-F513-B0C7-4A3614F60316}"/>
              </a:ext>
            </a:extLst>
          </p:cNvPr>
          <p:cNvSpPr>
            <a:spLocks noGrp="1"/>
          </p:cNvSpPr>
          <p:nvPr>
            <p:ph type="title"/>
          </p:nvPr>
        </p:nvSpPr>
        <p:spPr/>
        <p:txBody>
          <a:bodyPr/>
          <a:lstStyle/>
          <a:p>
            <a:r>
              <a:rPr lang="en-IN" dirty="0"/>
              <a:t>B cell development in the bone marrow</a:t>
            </a:r>
            <a:endParaRPr lang="en-US" dirty="0"/>
          </a:p>
        </p:txBody>
      </p:sp>
      <p:sp>
        <p:nvSpPr>
          <p:cNvPr id="3" name="Content Placeholder 2">
            <a:extLst>
              <a:ext uri="{FF2B5EF4-FFF2-40B4-BE49-F238E27FC236}">
                <a16:creationId xmlns:a16="http://schemas.microsoft.com/office/drawing/2014/main" id="{743AF7E1-D1EA-CB81-6EF0-1E2CC6E0D738}"/>
              </a:ext>
            </a:extLst>
          </p:cNvPr>
          <p:cNvSpPr>
            <a:spLocks noGrp="1"/>
          </p:cNvSpPr>
          <p:nvPr>
            <p:ph idx="1"/>
          </p:nvPr>
        </p:nvSpPr>
        <p:spPr/>
        <p:txBody>
          <a:bodyPr/>
          <a:lstStyle/>
          <a:p>
            <a:endParaRPr lang="en-US" dirty="0"/>
          </a:p>
        </p:txBody>
      </p:sp>
      <p:sp>
        <p:nvSpPr>
          <p:cNvPr id="5" name="Freeform 8">
            <a:extLst>
              <a:ext uri="{FF2B5EF4-FFF2-40B4-BE49-F238E27FC236}">
                <a16:creationId xmlns:a16="http://schemas.microsoft.com/office/drawing/2014/main" id="{FBBDD465-C336-67E0-20AD-D528498ABA0F}"/>
              </a:ext>
            </a:extLst>
          </p:cNvPr>
          <p:cNvSpPr>
            <a:spLocks/>
          </p:cNvSpPr>
          <p:nvPr/>
        </p:nvSpPr>
        <p:spPr bwMode="gray">
          <a:xfrm rot="5544367">
            <a:off x="1174750" y="2770889"/>
            <a:ext cx="4708525" cy="2279650"/>
          </a:xfrm>
          <a:custGeom>
            <a:avLst/>
            <a:gdLst>
              <a:gd name="T0" fmla="*/ 1116 w 5025"/>
              <a:gd name="T1" fmla="*/ 556 h 1889"/>
              <a:gd name="T2" fmla="*/ 3756 w 5025"/>
              <a:gd name="T3" fmla="*/ 564 h 1889"/>
              <a:gd name="T4" fmla="*/ 4516 w 5025"/>
              <a:gd name="T5" fmla="*/ 140 h 1889"/>
              <a:gd name="T6" fmla="*/ 4916 w 5025"/>
              <a:gd name="T7" fmla="*/ 156 h 1889"/>
              <a:gd name="T8" fmla="*/ 4940 w 5025"/>
              <a:gd name="T9" fmla="*/ 532 h 1889"/>
              <a:gd name="T10" fmla="*/ 4820 w 5025"/>
              <a:gd name="T11" fmla="*/ 764 h 1889"/>
              <a:gd name="T12" fmla="*/ 4876 w 5025"/>
              <a:gd name="T13" fmla="*/ 964 h 1889"/>
              <a:gd name="T14" fmla="*/ 4996 w 5025"/>
              <a:gd name="T15" fmla="*/ 1156 h 1889"/>
              <a:gd name="T16" fmla="*/ 4948 w 5025"/>
              <a:gd name="T17" fmla="*/ 1508 h 1889"/>
              <a:gd name="T18" fmla="*/ 4532 w 5025"/>
              <a:gd name="T19" fmla="*/ 1636 h 1889"/>
              <a:gd name="T20" fmla="*/ 4316 w 5025"/>
              <a:gd name="T21" fmla="*/ 1364 h 1889"/>
              <a:gd name="T22" fmla="*/ 4228 w 5025"/>
              <a:gd name="T23" fmla="*/ 1236 h 1889"/>
              <a:gd name="T24" fmla="*/ 3964 w 5025"/>
              <a:gd name="T25" fmla="*/ 1164 h 1889"/>
              <a:gd name="T26" fmla="*/ 2540 w 5025"/>
              <a:gd name="T27" fmla="*/ 1156 h 1889"/>
              <a:gd name="T28" fmla="*/ 1132 w 5025"/>
              <a:gd name="T29" fmla="*/ 1124 h 1889"/>
              <a:gd name="T30" fmla="*/ 716 w 5025"/>
              <a:gd name="T31" fmla="*/ 1604 h 1889"/>
              <a:gd name="T32" fmla="*/ 404 w 5025"/>
              <a:gd name="T33" fmla="*/ 1876 h 1889"/>
              <a:gd name="T34" fmla="*/ 132 w 5025"/>
              <a:gd name="T35" fmla="*/ 1684 h 1889"/>
              <a:gd name="T36" fmla="*/ 12 w 5025"/>
              <a:gd name="T37" fmla="*/ 1388 h 1889"/>
              <a:gd name="T38" fmla="*/ 204 w 5025"/>
              <a:gd name="T39" fmla="*/ 996 h 1889"/>
              <a:gd name="T40" fmla="*/ 60 w 5025"/>
              <a:gd name="T41" fmla="*/ 596 h 1889"/>
              <a:gd name="T42" fmla="*/ 132 w 5025"/>
              <a:gd name="T43" fmla="*/ 172 h 1889"/>
              <a:gd name="T44" fmla="*/ 580 w 5025"/>
              <a:gd name="T45" fmla="*/ 4 h 1889"/>
              <a:gd name="T46" fmla="*/ 860 w 5025"/>
              <a:gd name="T47" fmla="*/ 196 h 1889"/>
              <a:gd name="T48" fmla="*/ 1116 w 5025"/>
              <a:gd name="T49" fmla="*/ 556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25" h="1889">
                <a:moveTo>
                  <a:pt x="1116" y="556"/>
                </a:moveTo>
                <a:cubicBezTo>
                  <a:pt x="1599" y="617"/>
                  <a:pt x="3189" y="633"/>
                  <a:pt x="3756" y="564"/>
                </a:cubicBezTo>
                <a:cubicBezTo>
                  <a:pt x="4323" y="495"/>
                  <a:pt x="4323" y="208"/>
                  <a:pt x="4516" y="140"/>
                </a:cubicBezTo>
                <a:cubicBezTo>
                  <a:pt x="4709" y="72"/>
                  <a:pt x="4845" y="91"/>
                  <a:pt x="4916" y="156"/>
                </a:cubicBezTo>
                <a:cubicBezTo>
                  <a:pt x="4987" y="221"/>
                  <a:pt x="4956" y="431"/>
                  <a:pt x="4940" y="532"/>
                </a:cubicBezTo>
                <a:cubicBezTo>
                  <a:pt x="4924" y="633"/>
                  <a:pt x="4831" y="692"/>
                  <a:pt x="4820" y="764"/>
                </a:cubicBezTo>
                <a:cubicBezTo>
                  <a:pt x="4809" y="836"/>
                  <a:pt x="4847" y="899"/>
                  <a:pt x="4876" y="964"/>
                </a:cubicBezTo>
                <a:cubicBezTo>
                  <a:pt x="4905" y="1029"/>
                  <a:pt x="4984" y="1065"/>
                  <a:pt x="4996" y="1156"/>
                </a:cubicBezTo>
                <a:cubicBezTo>
                  <a:pt x="5008" y="1247"/>
                  <a:pt x="5025" y="1428"/>
                  <a:pt x="4948" y="1508"/>
                </a:cubicBezTo>
                <a:cubicBezTo>
                  <a:pt x="4871" y="1588"/>
                  <a:pt x="4637" y="1660"/>
                  <a:pt x="4532" y="1636"/>
                </a:cubicBezTo>
                <a:cubicBezTo>
                  <a:pt x="4427" y="1612"/>
                  <a:pt x="4367" y="1431"/>
                  <a:pt x="4316" y="1364"/>
                </a:cubicBezTo>
                <a:cubicBezTo>
                  <a:pt x="4265" y="1297"/>
                  <a:pt x="4287" y="1269"/>
                  <a:pt x="4228" y="1236"/>
                </a:cubicBezTo>
                <a:cubicBezTo>
                  <a:pt x="4169" y="1203"/>
                  <a:pt x="4245" y="1177"/>
                  <a:pt x="3964" y="1164"/>
                </a:cubicBezTo>
                <a:cubicBezTo>
                  <a:pt x="3683" y="1151"/>
                  <a:pt x="3012" y="1163"/>
                  <a:pt x="2540" y="1156"/>
                </a:cubicBezTo>
                <a:cubicBezTo>
                  <a:pt x="2068" y="1149"/>
                  <a:pt x="1436" y="1049"/>
                  <a:pt x="1132" y="1124"/>
                </a:cubicBezTo>
                <a:cubicBezTo>
                  <a:pt x="828" y="1199"/>
                  <a:pt x="837" y="1479"/>
                  <a:pt x="716" y="1604"/>
                </a:cubicBezTo>
                <a:cubicBezTo>
                  <a:pt x="595" y="1729"/>
                  <a:pt x="501" y="1863"/>
                  <a:pt x="404" y="1876"/>
                </a:cubicBezTo>
                <a:cubicBezTo>
                  <a:pt x="307" y="1889"/>
                  <a:pt x="197" y="1765"/>
                  <a:pt x="132" y="1684"/>
                </a:cubicBezTo>
                <a:cubicBezTo>
                  <a:pt x="67" y="1603"/>
                  <a:pt x="0" y="1503"/>
                  <a:pt x="12" y="1388"/>
                </a:cubicBezTo>
                <a:cubicBezTo>
                  <a:pt x="24" y="1273"/>
                  <a:pt x="196" y="1128"/>
                  <a:pt x="204" y="996"/>
                </a:cubicBezTo>
                <a:cubicBezTo>
                  <a:pt x="212" y="864"/>
                  <a:pt x="72" y="733"/>
                  <a:pt x="60" y="596"/>
                </a:cubicBezTo>
                <a:cubicBezTo>
                  <a:pt x="48" y="459"/>
                  <a:pt x="45" y="271"/>
                  <a:pt x="132" y="172"/>
                </a:cubicBezTo>
                <a:cubicBezTo>
                  <a:pt x="219" y="73"/>
                  <a:pt x="459" y="0"/>
                  <a:pt x="580" y="4"/>
                </a:cubicBezTo>
                <a:cubicBezTo>
                  <a:pt x="701" y="8"/>
                  <a:pt x="768" y="98"/>
                  <a:pt x="860" y="196"/>
                </a:cubicBezTo>
                <a:cubicBezTo>
                  <a:pt x="952" y="294"/>
                  <a:pt x="633" y="495"/>
                  <a:pt x="1116" y="556"/>
                </a:cubicBezTo>
                <a:close/>
              </a:path>
            </a:pathLst>
          </a:custGeom>
          <a:solidFill>
            <a:srgbClr val="FFFFFF"/>
          </a:solidFill>
          <a:ln w="9525" cap="flat" cmpd="sng">
            <a:prstDash val="solid"/>
            <a:round/>
            <a:headEnd/>
            <a:tailEnd/>
          </a:ln>
          <a:effectLst/>
          <a:scene3d>
            <a:camera prst="legacyPerspectiveFront">
              <a:rot lat="20099999" lon="20099999" rev="0"/>
            </a:camera>
            <a:lightRig rig="legacyFlat2" dir="t"/>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spAutoFit/>
            <a:flatTx/>
          </a:bodyPr>
          <a:lstStyle/>
          <a:p>
            <a:endParaRPr lang="en-US"/>
          </a:p>
        </p:txBody>
      </p:sp>
      <p:grpSp>
        <p:nvGrpSpPr>
          <p:cNvPr id="6" name="Group 110">
            <a:extLst>
              <a:ext uri="{FF2B5EF4-FFF2-40B4-BE49-F238E27FC236}">
                <a16:creationId xmlns:a16="http://schemas.microsoft.com/office/drawing/2014/main" id="{61CF131E-BA0F-4035-AB76-B40FF935D313}"/>
              </a:ext>
            </a:extLst>
          </p:cNvPr>
          <p:cNvGrpSpPr>
            <a:grpSpLocks/>
          </p:cNvGrpSpPr>
          <p:nvPr/>
        </p:nvGrpSpPr>
        <p:grpSpPr bwMode="auto">
          <a:xfrm>
            <a:off x="3405188" y="2590799"/>
            <a:ext cx="5761037" cy="434975"/>
            <a:chOff x="1021" y="1131"/>
            <a:chExt cx="3629" cy="274"/>
          </a:xfrm>
        </p:grpSpPr>
        <p:grpSp>
          <p:nvGrpSpPr>
            <p:cNvPr id="7" name="Group 84">
              <a:extLst>
                <a:ext uri="{FF2B5EF4-FFF2-40B4-BE49-F238E27FC236}">
                  <a16:creationId xmlns:a16="http://schemas.microsoft.com/office/drawing/2014/main" id="{9FEDBD7C-1613-5A05-9AE5-6970084D3E5A}"/>
                </a:ext>
              </a:extLst>
            </p:cNvPr>
            <p:cNvGrpSpPr>
              <a:grpSpLocks/>
            </p:cNvGrpSpPr>
            <p:nvPr/>
          </p:nvGrpSpPr>
          <p:grpSpPr bwMode="auto">
            <a:xfrm>
              <a:off x="1021" y="1131"/>
              <a:ext cx="299" cy="274"/>
              <a:chOff x="1269" y="1245"/>
              <a:chExt cx="299" cy="274"/>
            </a:xfrm>
          </p:grpSpPr>
          <p:grpSp>
            <p:nvGrpSpPr>
              <p:cNvPr id="9" name="Group 42">
                <a:extLst>
                  <a:ext uri="{FF2B5EF4-FFF2-40B4-BE49-F238E27FC236}">
                    <a16:creationId xmlns:a16="http://schemas.microsoft.com/office/drawing/2014/main" id="{1C986DB8-99FF-15AD-132B-87801025F648}"/>
                  </a:ext>
                </a:extLst>
              </p:cNvPr>
              <p:cNvGrpSpPr>
                <a:grpSpLocks/>
              </p:cNvGrpSpPr>
              <p:nvPr/>
            </p:nvGrpSpPr>
            <p:grpSpPr bwMode="auto">
              <a:xfrm>
                <a:off x="1269" y="1245"/>
                <a:ext cx="299" cy="274"/>
                <a:chOff x="2509" y="1989"/>
                <a:chExt cx="595" cy="570"/>
              </a:xfrm>
            </p:grpSpPr>
            <p:sp>
              <p:nvSpPr>
                <p:cNvPr id="11" name="Oval 43">
                  <a:extLst>
                    <a:ext uri="{FF2B5EF4-FFF2-40B4-BE49-F238E27FC236}">
                      <a16:creationId xmlns:a16="http://schemas.microsoft.com/office/drawing/2014/main" id="{EB9C5E62-4674-C73F-5441-C405A311DD3C}"/>
                    </a:ext>
                  </a:extLst>
                </p:cNvPr>
                <p:cNvSpPr>
                  <a:spLocks noChangeArrowheads="1"/>
                </p:cNvSpPr>
                <p:nvPr/>
              </p:nvSpPr>
              <p:spPr bwMode="gray">
                <a:xfrm rot="5400000">
                  <a:off x="2522" y="1976"/>
                  <a:ext cx="570" cy="595"/>
                </a:xfrm>
                <a:prstGeom prst="ellipse">
                  <a:avLst/>
                </a:prstGeom>
                <a:solidFill>
                  <a:schemeClr val="tx2"/>
                </a:solidFill>
                <a:ln w="19050">
                  <a:solidFill>
                    <a:srgbClr val="000000"/>
                  </a:solidFill>
                  <a:round/>
                  <a:headEnd/>
                  <a:tailEnd/>
                </a:ln>
                <a:effectLst/>
                <a:extLst>
                  <a:ext uri="{AF507438-7753-43E0-B8FC-AC1667EBCBE1}">
                    <a14:hiddenEffects xmlns:a14="http://schemas.microsoft.com/office/drawing/2010/main">
                      <a:effectLst>
                        <a:outerShdw sy="50000" kx="-2453608" rotWithShape="0">
                          <a:schemeClr val="bg2"/>
                        </a:outerShdw>
                      </a:effectLst>
                    </a14:hiddenEffects>
                  </a:ext>
                </a:extLst>
              </p:spPr>
              <p:txBody>
                <a:bodyPr wrap="none" anchor="ctr"/>
                <a:lstStyle/>
                <a:p>
                  <a:endParaRPr lang="en-US"/>
                </a:p>
              </p:txBody>
            </p:sp>
            <p:sp>
              <p:nvSpPr>
                <p:cNvPr id="12" name="Oval 44">
                  <a:extLst>
                    <a:ext uri="{FF2B5EF4-FFF2-40B4-BE49-F238E27FC236}">
                      <a16:creationId xmlns:a16="http://schemas.microsoft.com/office/drawing/2014/main" id="{977FCFBD-9A36-2420-F293-CBB467D03364}"/>
                    </a:ext>
                  </a:extLst>
                </p:cNvPr>
                <p:cNvSpPr>
                  <a:spLocks noChangeArrowheads="1"/>
                </p:cNvSpPr>
                <p:nvPr/>
              </p:nvSpPr>
              <p:spPr bwMode="gray">
                <a:xfrm rot="5400000">
                  <a:off x="2648" y="2051"/>
                  <a:ext cx="295" cy="287"/>
                </a:xfrm>
                <a:prstGeom prst="ellipse">
                  <a:avLst/>
                </a:prstGeom>
                <a:solidFill>
                  <a:srgbClr val="CC0000"/>
                </a:solidFill>
                <a:ln w="19050">
                  <a:solidFill>
                    <a:srgbClr val="000000"/>
                  </a:solidFill>
                  <a:round/>
                  <a:headEnd/>
                  <a:tailEnd/>
                </a:ln>
                <a:effectLst/>
                <a:extLst>
                  <a:ext uri="{AF507438-7753-43E0-B8FC-AC1667EBCBE1}">
                    <a14:hiddenEffects xmlns:a14="http://schemas.microsoft.com/office/drawing/2010/main">
                      <a:effectLst>
                        <a:outerShdw sy="50000" kx="-2453608" rotWithShape="0">
                          <a:schemeClr val="bg2"/>
                        </a:outerShdw>
                      </a:effectLst>
                    </a14:hiddenEffects>
                  </a:ext>
                </a:extLst>
              </p:spPr>
              <p:txBody>
                <a:bodyPr wrap="none" anchor="ctr"/>
                <a:lstStyle/>
                <a:p>
                  <a:endParaRPr lang="en-US"/>
                </a:p>
              </p:txBody>
            </p:sp>
          </p:grpSp>
          <p:sp>
            <p:nvSpPr>
              <p:cNvPr id="10" name="Text Box 45">
                <a:extLst>
                  <a:ext uri="{FF2B5EF4-FFF2-40B4-BE49-F238E27FC236}">
                    <a16:creationId xmlns:a16="http://schemas.microsoft.com/office/drawing/2014/main" id="{CECACD91-7629-18D8-CB78-40F64263E564}"/>
                  </a:ext>
                </a:extLst>
              </p:cNvPr>
              <p:cNvSpPr txBox="1">
                <a:spLocks noChangeArrowheads="1"/>
              </p:cNvSpPr>
              <p:nvPr/>
            </p:nvSpPr>
            <p:spPr bwMode="gray">
              <a:xfrm>
                <a:off x="1364" y="1247"/>
                <a:ext cx="11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18000" tIns="36000" rIns="18000" bIns="36000">
                <a:spAutoFit/>
              </a:bodyPr>
              <a:lstStyle/>
              <a:p>
                <a:pPr algn="ctr"/>
                <a:r>
                  <a:rPr lang="en-GB" altLang="en-US" sz="1600" b="1">
                    <a:solidFill>
                      <a:schemeClr val="accent1"/>
                    </a:solidFill>
                  </a:rPr>
                  <a:t>B</a:t>
                </a:r>
              </a:p>
            </p:txBody>
          </p:sp>
        </p:grpSp>
        <p:sp>
          <p:nvSpPr>
            <p:cNvPr id="8" name="Text Box 46">
              <a:extLst>
                <a:ext uri="{FF2B5EF4-FFF2-40B4-BE49-F238E27FC236}">
                  <a16:creationId xmlns:a16="http://schemas.microsoft.com/office/drawing/2014/main" id="{042D3142-725D-C3F5-552C-2F61ADDAD8A8}"/>
                </a:ext>
              </a:extLst>
            </p:cNvPr>
            <p:cNvSpPr txBox="1">
              <a:spLocks noChangeArrowheads="1"/>
            </p:cNvSpPr>
            <p:nvPr/>
          </p:nvSpPr>
          <p:spPr bwMode="gray">
            <a:xfrm>
              <a:off x="1403" y="1165"/>
              <a:ext cx="3247"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a:r>
                <a:rPr lang="en-GB" altLang="en-US" sz="2000" dirty="0"/>
                <a:t>Regulates construction of an antigen receptor</a:t>
              </a:r>
            </a:p>
          </p:txBody>
        </p:sp>
      </p:grpSp>
      <p:sp>
        <p:nvSpPr>
          <p:cNvPr id="13" name="Text Box 83">
            <a:extLst>
              <a:ext uri="{FF2B5EF4-FFF2-40B4-BE49-F238E27FC236}">
                <a16:creationId xmlns:a16="http://schemas.microsoft.com/office/drawing/2014/main" id="{73FF8C6C-6478-F342-DDA0-924E77D2607F}"/>
              </a:ext>
            </a:extLst>
          </p:cNvPr>
          <p:cNvSpPr txBox="1">
            <a:spLocks noChangeArrowheads="1"/>
          </p:cNvSpPr>
          <p:nvPr/>
        </p:nvSpPr>
        <p:spPr bwMode="gray">
          <a:xfrm>
            <a:off x="3781226" y="5738047"/>
            <a:ext cx="7288212"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spAutoFit/>
          </a:bodyPr>
          <a:lstStyle/>
          <a:p>
            <a:pPr algn="ctr"/>
            <a:r>
              <a:rPr lang="en-GB" altLang="en-US" sz="2000" dirty="0"/>
              <a:t>Bone Marrow provides a</a:t>
            </a:r>
          </a:p>
          <a:p>
            <a:pPr algn="ctr"/>
            <a:r>
              <a:rPr lang="en-GB" altLang="en-US" sz="2000" dirty="0"/>
              <a:t>MATURATION &amp; DIFFERENTIATION MICROENVIRONMENT</a:t>
            </a:r>
          </a:p>
          <a:p>
            <a:pPr algn="ctr"/>
            <a:r>
              <a:rPr lang="en-GB" altLang="en-US" sz="2000" dirty="0"/>
              <a:t>for B cell development</a:t>
            </a:r>
          </a:p>
        </p:txBody>
      </p:sp>
      <p:grpSp>
        <p:nvGrpSpPr>
          <p:cNvPr id="14" name="Group 106">
            <a:extLst>
              <a:ext uri="{FF2B5EF4-FFF2-40B4-BE49-F238E27FC236}">
                <a16:creationId xmlns:a16="http://schemas.microsoft.com/office/drawing/2014/main" id="{9D7584D1-39C7-2125-DD98-E4B02DCAB6A7}"/>
              </a:ext>
            </a:extLst>
          </p:cNvPr>
          <p:cNvGrpSpPr>
            <a:grpSpLocks/>
          </p:cNvGrpSpPr>
          <p:nvPr/>
        </p:nvGrpSpPr>
        <p:grpSpPr bwMode="auto">
          <a:xfrm>
            <a:off x="3341688" y="3203574"/>
            <a:ext cx="5397500" cy="434975"/>
            <a:chOff x="1301" y="1685"/>
            <a:chExt cx="3400" cy="274"/>
          </a:xfrm>
        </p:grpSpPr>
        <p:sp>
          <p:nvSpPr>
            <p:cNvPr id="15" name="Rectangle 62">
              <a:extLst>
                <a:ext uri="{FF2B5EF4-FFF2-40B4-BE49-F238E27FC236}">
                  <a16:creationId xmlns:a16="http://schemas.microsoft.com/office/drawing/2014/main" id="{FFA2F492-DD6D-AC91-51AC-B0DE84B5A564}"/>
                </a:ext>
              </a:extLst>
            </p:cNvPr>
            <p:cNvSpPr>
              <a:spLocks noChangeArrowheads="1"/>
            </p:cNvSpPr>
            <p:nvPr/>
          </p:nvSpPr>
          <p:spPr bwMode="gray">
            <a:xfrm>
              <a:off x="1727" y="1703"/>
              <a:ext cx="2974"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r>
                <a:rPr lang="en-GB" altLang="en-US" sz="2000"/>
                <a:t>Ensures each cell has only one specificity</a:t>
              </a:r>
            </a:p>
          </p:txBody>
        </p:sp>
        <p:grpSp>
          <p:nvGrpSpPr>
            <p:cNvPr id="16" name="Group 85">
              <a:extLst>
                <a:ext uri="{FF2B5EF4-FFF2-40B4-BE49-F238E27FC236}">
                  <a16:creationId xmlns:a16="http://schemas.microsoft.com/office/drawing/2014/main" id="{E07AC973-5CFE-DCCB-5A40-B6A7AF2E0998}"/>
                </a:ext>
              </a:extLst>
            </p:cNvPr>
            <p:cNvGrpSpPr>
              <a:grpSpLocks/>
            </p:cNvGrpSpPr>
            <p:nvPr/>
          </p:nvGrpSpPr>
          <p:grpSpPr bwMode="auto">
            <a:xfrm>
              <a:off x="1301" y="1685"/>
              <a:ext cx="299" cy="274"/>
              <a:chOff x="1269" y="1245"/>
              <a:chExt cx="299" cy="274"/>
            </a:xfrm>
          </p:grpSpPr>
          <p:grpSp>
            <p:nvGrpSpPr>
              <p:cNvPr id="17" name="Group 86">
                <a:extLst>
                  <a:ext uri="{FF2B5EF4-FFF2-40B4-BE49-F238E27FC236}">
                    <a16:creationId xmlns:a16="http://schemas.microsoft.com/office/drawing/2014/main" id="{765A7A9C-4300-76CB-470B-92CF4047FFCE}"/>
                  </a:ext>
                </a:extLst>
              </p:cNvPr>
              <p:cNvGrpSpPr>
                <a:grpSpLocks/>
              </p:cNvGrpSpPr>
              <p:nvPr/>
            </p:nvGrpSpPr>
            <p:grpSpPr bwMode="auto">
              <a:xfrm>
                <a:off x="1269" y="1245"/>
                <a:ext cx="299" cy="274"/>
                <a:chOff x="2509" y="1989"/>
                <a:chExt cx="595" cy="570"/>
              </a:xfrm>
            </p:grpSpPr>
            <p:sp>
              <p:nvSpPr>
                <p:cNvPr id="19" name="Oval 87">
                  <a:extLst>
                    <a:ext uri="{FF2B5EF4-FFF2-40B4-BE49-F238E27FC236}">
                      <a16:creationId xmlns:a16="http://schemas.microsoft.com/office/drawing/2014/main" id="{8E33D97E-9500-D784-21BF-474CD4989540}"/>
                    </a:ext>
                  </a:extLst>
                </p:cNvPr>
                <p:cNvSpPr>
                  <a:spLocks noChangeArrowheads="1"/>
                </p:cNvSpPr>
                <p:nvPr/>
              </p:nvSpPr>
              <p:spPr bwMode="gray">
                <a:xfrm rot="5400000">
                  <a:off x="2522" y="1976"/>
                  <a:ext cx="570" cy="595"/>
                </a:xfrm>
                <a:prstGeom prst="ellipse">
                  <a:avLst/>
                </a:prstGeom>
                <a:solidFill>
                  <a:schemeClr val="tx2"/>
                </a:solidFill>
                <a:ln w="19050">
                  <a:solidFill>
                    <a:srgbClr val="000000"/>
                  </a:solidFill>
                  <a:round/>
                  <a:headEnd/>
                  <a:tailEnd/>
                </a:ln>
                <a:effectLst/>
                <a:extLst>
                  <a:ext uri="{AF507438-7753-43E0-B8FC-AC1667EBCBE1}">
                    <a14:hiddenEffects xmlns:a14="http://schemas.microsoft.com/office/drawing/2010/main">
                      <a:effectLst>
                        <a:outerShdw sy="50000" kx="-2453608" rotWithShape="0">
                          <a:schemeClr val="bg2"/>
                        </a:outerShdw>
                      </a:effectLst>
                    </a14:hiddenEffects>
                  </a:ext>
                </a:extLst>
              </p:spPr>
              <p:txBody>
                <a:bodyPr wrap="none" anchor="ctr"/>
                <a:lstStyle/>
                <a:p>
                  <a:endParaRPr lang="en-US"/>
                </a:p>
              </p:txBody>
            </p:sp>
            <p:sp>
              <p:nvSpPr>
                <p:cNvPr id="20" name="Oval 88">
                  <a:extLst>
                    <a:ext uri="{FF2B5EF4-FFF2-40B4-BE49-F238E27FC236}">
                      <a16:creationId xmlns:a16="http://schemas.microsoft.com/office/drawing/2014/main" id="{317B05C1-FB41-5E2C-24C3-2C44809A9C8E}"/>
                    </a:ext>
                  </a:extLst>
                </p:cNvPr>
                <p:cNvSpPr>
                  <a:spLocks noChangeArrowheads="1"/>
                </p:cNvSpPr>
                <p:nvPr/>
              </p:nvSpPr>
              <p:spPr bwMode="gray">
                <a:xfrm rot="5400000">
                  <a:off x="2648" y="2051"/>
                  <a:ext cx="295" cy="287"/>
                </a:xfrm>
                <a:prstGeom prst="ellipse">
                  <a:avLst/>
                </a:prstGeom>
                <a:solidFill>
                  <a:srgbClr val="CC0000"/>
                </a:solidFill>
                <a:ln w="19050">
                  <a:solidFill>
                    <a:srgbClr val="000000"/>
                  </a:solidFill>
                  <a:round/>
                  <a:headEnd/>
                  <a:tailEnd/>
                </a:ln>
                <a:effectLst/>
                <a:extLst>
                  <a:ext uri="{AF507438-7753-43E0-B8FC-AC1667EBCBE1}">
                    <a14:hiddenEffects xmlns:a14="http://schemas.microsoft.com/office/drawing/2010/main">
                      <a:effectLst>
                        <a:outerShdw sy="50000" kx="-2453608" rotWithShape="0">
                          <a:schemeClr val="bg2"/>
                        </a:outerShdw>
                      </a:effectLst>
                    </a14:hiddenEffects>
                  </a:ext>
                </a:extLst>
              </p:spPr>
              <p:txBody>
                <a:bodyPr wrap="none" anchor="ctr"/>
                <a:lstStyle/>
                <a:p>
                  <a:endParaRPr lang="en-US"/>
                </a:p>
              </p:txBody>
            </p:sp>
          </p:grpSp>
          <p:sp>
            <p:nvSpPr>
              <p:cNvPr id="18" name="Text Box 89">
                <a:extLst>
                  <a:ext uri="{FF2B5EF4-FFF2-40B4-BE49-F238E27FC236}">
                    <a16:creationId xmlns:a16="http://schemas.microsoft.com/office/drawing/2014/main" id="{CC5B223A-21AD-093E-A600-2C5156E8F32C}"/>
                  </a:ext>
                </a:extLst>
              </p:cNvPr>
              <p:cNvSpPr txBox="1">
                <a:spLocks noChangeArrowheads="1"/>
              </p:cNvSpPr>
              <p:nvPr/>
            </p:nvSpPr>
            <p:spPr bwMode="gray">
              <a:xfrm>
                <a:off x="1364" y="1247"/>
                <a:ext cx="11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18000" tIns="36000" rIns="18000" bIns="36000">
                <a:spAutoFit/>
              </a:bodyPr>
              <a:lstStyle/>
              <a:p>
                <a:pPr algn="ctr"/>
                <a:r>
                  <a:rPr lang="en-GB" altLang="en-US" sz="1600" b="1">
                    <a:solidFill>
                      <a:schemeClr val="accent1"/>
                    </a:solidFill>
                  </a:rPr>
                  <a:t>B</a:t>
                </a:r>
              </a:p>
            </p:txBody>
          </p:sp>
        </p:grpSp>
      </p:grpSp>
      <p:grpSp>
        <p:nvGrpSpPr>
          <p:cNvPr id="21" name="Group 107">
            <a:extLst>
              <a:ext uri="{FF2B5EF4-FFF2-40B4-BE49-F238E27FC236}">
                <a16:creationId xmlns:a16="http://schemas.microsoft.com/office/drawing/2014/main" id="{0CBE4E23-2C22-3160-ADCA-EA4DFC93C881}"/>
              </a:ext>
            </a:extLst>
          </p:cNvPr>
          <p:cNvGrpSpPr>
            <a:grpSpLocks/>
          </p:cNvGrpSpPr>
          <p:nvPr/>
        </p:nvGrpSpPr>
        <p:grpSpPr bwMode="auto">
          <a:xfrm>
            <a:off x="3303588" y="3851274"/>
            <a:ext cx="5795962" cy="434975"/>
            <a:chOff x="1277" y="2093"/>
            <a:chExt cx="3651" cy="274"/>
          </a:xfrm>
        </p:grpSpPr>
        <p:sp>
          <p:nvSpPr>
            <p:cNvPr id="22" name="Text Box 52">
              <a:extLst>
                <a:ext uri="{FF2B5EF4-FFF2-40B4-BE49-F238E27FC236}">
                  <a16:creationId xmlns:a16="http://schemas.microsoft.com/office/drawing/2014/main" id="{8582E5FF-0A20-EF4E-D110-3C2ED4D8F61C}"/>
                </a:ext>
              </a:extLst>
            </p:cNvPr>
            <p:cNvSpPr txBox="1">
              <a:spLocks noChangeArrowheads="1"/>
            </p:cNvSpPr>
            <p:nvPr/>
          </p:nvSpPr>
          <p:spPr bwMode="gray">
            <a:xfrm>
              <a:off x="1727" y="2111"/>
              <a:ext cx="320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spAutoFit/>
            </a:bodyPr>
            <a:lstStyle/>
            <a:p>
              <a:r>
                <a:rPr lang="en-GB" altLang="en-US" sz="2000"/>
                <a:t>Checks and disposes of self-reactive B cells</a:t>
              </a:r>
            </a:p>
          </p:txBody>
        </p:sp>
        <p:grpSp>
          <p:nvGrpSpPr>
            <p:cNvPr id="23" name="Group 90">
              <a:extLst>
                <a:ext uri="{FF2B5EF4-FFF2-40B4-BE49-F238E27FC236}">
                  <a16:creationId xmlns:a16="http://schemas.microsoft.com/office/drawing/2014/main" id="{454AA663-07CB-1198-0B30-294DA2276BA2}"/>
                </a:ext>
              </a:extLst>
            </p:cNvPr>
            <p:cNvGrpSpPr>
              <a:grpSpLocks/>
            </p:cNvGrpSpPr>
            <p:nvPr/>
          </p:nvGrpSpPr>
          <p:grpSpPr bwMode="auto">
            <a:xfrm>
              <a:off x="1277" y="2093"/>
              <a:ext cx="299" cy="274"/>
              <a:chOff x="1269" y="1245"/>
              <a:chExt cx="299" cy="274"/>
            </a:xfrm>
          </p:grpSpPr>
          <p:grpSp>
            <p:nvGrpSpPr>
              <p:cNvPr id="24" name="Group 91">
                <a:extLst>
                  <a:ext uri="{FF2B5EF4-FFF2-40B4-BE49-F238E27FC236}">
                    <a16:creationId xmlns:a16="http://schemas.microsoft.com/office/drawing/2014/main" id="{6954CEB1-45A2-61F7-9129-6F750D73E66A}"/>
                  </a:ext>
                </a:extLst>
              </p:cNvPr>
              <p:cNvGrpSpPr>
                <a:grpSpLocks/>
              </p:cNvGrpSpPr>
              <p:nvPr/>
            </p:nvGrpSpPr>
            <p:grpSpPr bwMode="auto">
              <a:xfrm>
                <a:off x="1269" y="1245"/>
                <a:ext cx="299" cy="274"/>
                <a:chOff x="2509" y="1989"/>
                <a:chExt cx="595" cy="570"/>
              </a:xfrm>
            </p:grpSpPr>
            <p:sp>
              <p:nvSpPr>
                <p:cNvPr id="26" name="Oval 92">
                  <a:extLst>
                    <a:ext uri="{FF2B5EF4-FFF2-40B4-BE49-F238E27FC236}">
                      <a16:creationId xmlns:a16="http://schemas.microsoft.com/office/drawing/2014/main" id="{D8D4F168-A362-2E4E-4A33-FE1CDD2A1684}"/>
                    </a:ext>
                  </a:extLst>
                </p:cNvPr>
                <p:cNvSpPr>
                  <a:spLocks noChangeArrowheads="1"/>
                </p:cNvSpPr>
                <p:nvPr/>
              </p:nvSpPr>
              <p:spPr bwMode="gray">
                <a:xfrm rot="5400000">
                  <a:off x="2522" y="1976"/>
                  <a:ext cx="570" cy="595"/>
                </a:xfrm>
                <a:prstGeom prst="ellipse">
                  <a:avLst/>
                </a:prstGeom>
                <a:solidFill>
                  <a:schemeClr val="tx2"/>
                </a:solidFill>
                <a:ln w="19050">
                  <a:solidFill>
                    <a:srgbClr val="000000"/>
                  </a:solidFill>
                  <a:round/>
                  <a:headEnd/>
                  <a:tailEnd/>
                </a:ln>
                <a:effectLst/>
                <a:extLst>
                  <a:ext uri="{AF507438-7753-43E0-B8FC-AC1667EBCBE1}">
                    <a14:hiddenEffects xmlns:a14="http://schemas.microsoft.com/office/drawing/2010/main">
                      <a:effectLst>
                        <a:outerShdw sy="50000" kx="-2453608" rotWithShape="0">
                          <a:schemeClr val="bg2"/>
                        </a:outerShdw>
                      </a:effectLst>
                    </a14:hiddenEffects>
                  </a:ext>
                </a:extLst>
              </p:spPr>
              <p:txBody>
                <a:bodyPr wrap="none" anchor="ctr"/>
                <a:lstStyle/>
                <a:p>
                  <a:endParaRPr lang="en-US"/>
                </a:p>
              </p:txBody>
            </p:sp>
            <p:sp>
              <p:nvSpPr>
                <p:cNvPr id="27" name="Oval 93">
                  <a:extLst>
                    <a:ext uri="{FF2B5EF4-FFF2-40B4-BE49-F238E27FC236}">
                      <a16:creationId xmlns:a16="http://schemas.microsoft.com/office/drawing/2014/main" id="{40B2336B-F0C3-3E7E-430B-DF8B7FF94AB8}"/>
                    </a:ext>
                  </a:extLst>
                </p:cNvPr>
                <p:cNvSpPr>
                  <a:spLocks noChangeArrowheads="1"/>
                </p:cNvSpPr>
                <p:nvPr/>
              </p:nvSpPr>
              <p:spPr bwMode="gray">
                <a:xfrm rot="5400000">
                  <a:off x="2648" y="2051"/>
                  <a:ext cx="295" cy="287"/>
                </a:xfrm>
                <a:prstGeom prst="ellipse">
                  <a:avLst/>
                </a:prstGeom>
                <a:solidFill>
                  <a:srgbClr val="CC0000"/>
                </a:solidFill>
                <a:ln w="19050">
                  <a:solidFill>
                    <a:srgbClr val="000000"/>
                  </a:solidFill>
                  <a:round/>
                  <a:headEnd/>
                  <a:tailEnd/>
                </a:ln>
                <a:effectLst/>
                <a:extLst>
                  <a:ext uri="{AF507438-7753-43E0-B8FC-AC1667EBCBE1}">
                    <a14:hiddenEffects xmlns:a14="http://schemas.microsoft.com/office/drawing/2010/main">
                      <a:effectLst>
                        <a:outerShdw sy="50000" kx="-2453608" rotWithShape="0">
                          <a:schemeClr val="bg2"/>
                        </a:outerShdw>
                      </a:effectLst>
                    </a14:hiddenEffects>
                  </a:ext>
                </a:extLst>
              </p:spPr>
              <p:txBody>
                <a:bodyPr wrap="none" anchor="ctr"/>
                <a:lstStyle/>
                <a:p>
                  <a:endParaRPr lang="en-US"/>
                </a:p>
              </p:txBody>
            </p:sp>
          </p:grpSp>
          <p:sp>
            <p:nvSpPr>
              <p:cNvPr id="25" name="Text Box 94">
                <a:extLst>
                  <a:ext uri="{FF2B5EF4-FFF2-40B4-BE49-F238E27FC236}">
                    <a16:creationId xmlns:a16="http://schemas.microsoft.com/office/drawing/2014/main" id="{D3E14AFB-2067-12EF-1890-26CE6DA6BBB8}"/>
                  </a:ext>
                </a:extLst>
              </p:cNvPr>
              <p:cNvSpPr txBox="1">
                <a:spLocks noChangeArrowheads="1"/>
              </p:cNvSpPr>
              <p:nvPr/>
            </p:nvSpPr>
            <p:spPr bwMode="gray">
              <a:xfrm>
                <a:off x="1364" y="1247"/>
                <a:ext cx="11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18000" tIns="36000" rIns="18000" bIns="36000">
                <a:spAutoFit/>
              </a:bodyPr>
              <a:lstStyle/>
              <a:p>
                <a:pPr algn="ctr"/>
                <a:r>
                  <a:rPr lang="en-GB" altLang="en-US" sz="1600" b="1">
                    <a:solidFill>
                      <a:schemeClr val="accent1"/>
                    </a:solidFill>
                  </a:rPr>
                  <a:t>B</a:t>
                </a:r>
              </a:p>
            </p:txBody>
          </p:sp>
        </p:grpSp>
      </p:grpSp>
      <p:grpSp>
        <p:nvGrpSpPr>
          <p:cNvPr id="28" name="Group 108">
            <a:extLst>
              <a:ext uri="{FF2B5EF4-FFF2-40B4-BE49-F238E27FC236}">
                <a16:creationId xmlns:a16="http://schemas.microsoft.com/office/drawing/2014/main" id="{5E185F9F-B6B6-94A6-E451-555FDABCEAE4}"/>
              </a:ext>
            </a:extLst>
          </p:cNvPr>
          <p:cNvGrpSpPr>
            <a:grpSpLocks/>
          </p:cNvGrpSpPr>
          <p:nvPr/>
        </p:nvGrpSpPr>
        <p:grpSpPr bwMode="auto">
          <a:xfrm>
            <a:off x="3290888" y="4524374"/>
            <a:ext cx="6184900" cy="434975"/>
            <a:chOff x="1269" y="2517"/>
            <a:chExt cx="3896" cy="274"/>
          </a:xfrm>
        </p:grpSpPr>
        <p:sp>
          <p:nvSpPr>
            <p:cNvPr id="29" name="Text Box 71">
              <a:extLst>
                <a:ext uri="{FF2B5EF4-FFF2-40B4-BE49-F238E27FC236}">
                  <a16:creationId xmlns:a16="http://schemas.microsoft.com/office/drawing/2014/main" id="{00F28E43-55CD-5A6A-69ED-435006518415}"/>
                </a:ext>
              </a:extLst>
            </p:cNvPr>
            <p:cNvSpPr txBox="1">
              <a:spLocks noChangeArrowheads="1"/>
            </p:cNvSpPr>
            <p:nvPr/>
          </p:nvSpPr>
          <p:spPr bwMode="gray">
            <a:xfrm>
              <a:off x="1727" y="2535"/>
              <a:ext cx="343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spAutoFit/>
            </a:bodyPr>
            <a:lstStyle/>
            <a:p>
              <a:r>
                <a:rPr lang="en-GB" altLang="en-US" sz="2000"/>
                <a:t>Exports useful cells to the periphery</a:t>
              </a:r>
            </a:p>
          </p:txBody>
        </p:sp>
        <p:grpSp>
          <p:nvGrpSpPr>
            <p:cNvPr id="30" name="Group 95">
              <a:extLst>
                <a:ext uri="{FF2B5EF4-FFF2-40B4-BE49-F238E27FC236}">
                  <a16:creationId xmlns:a16="http://schemas.microsoft.com/office/drawing/2014/main" id="{DE07769B-24ED-CE4A-05C6-C9F3545D9BBF}"/>
                </a:ext>
              </a:extLst>
            </p:cNvPr>
            <p:cNvGrpSpPr>
              <a:grpSpLocks/>
            </p:cNvGrpSpPr>
            <p:nvPr/>
          </p:nvGrpSpPr>
          <p:grpSpPr bwMode="auto">
            <a:xfrm>
              <a:off x="1269" y="2517"/>
              <a:ext cx="299" cy="274"/>
              <a:chOff x="1269" y="1245"/>
              <a:chExt cx="299" cy="274"/>
            </a:xfrm>
          </p:grpSpPr>
          <p:grpSp>
            <p:nvGrpSpPr>
              <p:cNvPr id="31" name="Group 96">
                <a:extLst>
                  <a:ext uri="{FF2B5EF4-FFF2-40B4-BE49-F238E27FC236}">
                    <a16:creationId xmlns:a16="http://schemas.microsoft.com/office/drawing/2014/main" id="{5A7BDE99-16B5-C25A-AE6A-0D9FCB4992C5}"/>
                  </a:ext>
                </a:extLst>
              </p:cNvPr>
              <p:cNvGrpSpPr>
                <a:grpSpLocks/>
              </p:cNvGrpSpPr>
              <p:nvPr/>
            </p:nvGrpSpPr>
            <p:grpSpPr bwMode="auto">
              <a:xfrm>
                <a:off x="1269" y="1245"/>
                <a:ext cx="299" cy="274"/>
                <a:chOff x="2509" y="1989"/>
                <a:chExt cx="595" cy="570"/>
              </a:xfrm>
            </p:grpSpPr>
            <p:sp>
              <p:nvSpPr>
                <p:cNvPr id="33" name="Oval 97">
                  <a:extLst>
                    <a:ext uri="{FF2B5EF4-FFF2-40B4-BE49-F238E27FC236}">
                      <a16:creationId xmlns:a16="http://schemas.microsoft.com/office/drawing/2014/main" id="{FF7A4782-B0D7-5353-45B5-7A2DE78D3933}"/>
                    </a:ext>
                  </a:extLst>
                </p:cNvPr>
                <p:cNvSpPr>
                  <a:spLocks noChangeArrowheads="1"/>
                </p:cNvSpPr>
                <p:nvPr/>
              </p:nvSpPr>
              <p:spPr bwMode="gray">
                <a:xfrm rot="5400000">
                  <a:off x="2522" y="1976"/>
                  <a:ext cx="570" cy="595"/>
                </a:xfrm>
                <a:prstGeom prst="ellipse">
                  <a:avLst/>
                </a:prstGeom>
                <a:solidFill>
                  <a:schemeClr val="tx2"/>
                </a:solidFill>
                <a:ln w="19050">
                  <a:solidFill>
                    <a:srgbClr val="000000"/>
                  </a:solidFill>
                  <a:round/>
                  <a:headEnd/>
                  <a:tailEnd/>
                </a:ln>
                <a:effectLst/>
                <a:extLst>
                  <a:ext uri="{AF507438-7753-43E0-B8FC-AC1667EBCBE1}">
                    <a14:hiddenEffects xmlns:a14="http://schemas.microsoft.com/office/drawing/2010/main">
                      <a:effectLst>
                        <a:outerShdw sy="50000" kx="-2453608" rotWithShape="0">
                          <a:schemeClr val="bg2"/>
                        </a:outerShdw>
                      </a:effectLst>
                    </a14:hiddenEffects>
                  </a:ext>
                </a:extLst>
              </p:spPr>
              <p:txBody>
                <a:bodyPr wrap="none" anchor="ctr"/>
                <a:lstStyle/>
                <a:p>
                  <a:endParaRPr lang="en-US"/>
                </a:p>
              </p:txBody>
            </p:sp>
            <p:sp>
              <p:nvSpPr>
                <p:cNvPr id="34" name="Oval 98">
                  <a:extLst>
                    <a:ext uri="{FF2B5EF4-FFF2-40B4-BE49-F238E27FC236}">
                      <a16:creationId xmlns:a16="http://schemas.microsoft.com/office/drawing/2014/main" id="{B83E70ED-FF51-3C2E-B7B8-B0044F295DA3}"/>
                    </a:ext>
                  </a:extLst>
                </p:cNvPr>
                <p:cNvSpPr>
                  <a:spLocks noChangeArrowheads="1"/>
                </p:cNvSpPr>
                <p:nvPr/>
              </p:nvSpPr>
              <p:spPr bwMode="gray">
                <a:xfrm rot="5400000">
                  <a:off x="2648" y="2051"/>
                  <a:ext cx="295" cy="287"/>
                </a:xfrm>
                <a:prstGeom prst="ellipse">
                  <a:avLst/>
                </a:prstGeom>
                <a:solidFill>
                  <a:srgbClr val="CC0000"/>
                </a:solidFill>
                <a:ln w="19050">
                  <a:solidFill>
                    <a:srgbClr val="000000"/>
                  </a:solidFill>
                  <a:round/>
                  <a:headEnd/>
                  <a:tailEnd/>
                </a:ln>
                <a:effectLst/>
                <a:extLst>
                  <a:ext uri="{AF507438-7753-43E0-B8FC-AC1667EBCBE1}">
                    <a14:hiddenEffects xmlns:a14="http://schemas.microsoft.com/office/drawing/2010/main">
                      <a:effectLst>
                        <a:outerShdw sy="50000" kx="-2453608" rotWithShape="0">
                          <a:schemeClr val="bg2"/>
                        </a:outerShdw>
                      </a:effectLst>
                    </a14:hiddenEffects>
                  </a:ext>
                </a:extLst>
              </p:spPr>
              <p:txBody>
                <a:bodyPr wrap="none" anchor="ctr"/>
                <a:lstStyle/>
                <a:p>
                  <a:endParaRPr lang="en-US"/>
                </a:p>
              </p:txBody>
            </p:sp>
          </p:grpSp>
          <p:sp>
            <p:nvSpPr>
              <p:cNvPr id="32" name="Text Box 99">
                <a:extLst>
                  <a:ext uri="{FF2B5EF4-FFF2-40B4-BE49-F238E27FC236}">
                    <a16:creationId xmlns:a16="http://schemas.microsoft.com/office/drawing/2014/main" id="{1EB07963-6C7D-BCB9-A682-54EB42766684}"/>
                  </a:ext>
                </a:extLst>
              </p:cNvPr>
              <p:cNvSpPr txBox="1">
                <a:spLocks noChangeArrowheads="1"/>
              </p:cNvSpPr>
              <p:nvPr/>
            </p:nvSpPr>
            <p:spPr bwMode="gray">
              <a:xfrm>
                <a:off x="1364" y="1247"/>
                <a:ext cx="11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18000" tIns="36000" rIns="18000" bIns="36000">
                <a:spAutoFit/>
              </a:bodyPr>
              <a:lstStyle/>
              <a:p>
                <a:pPr algn="ctr"/>
                <a:r>
                  <a:rPr lang="en-GB" altLang="en-US" sz="1600" b="1">
                    <a:solidFill>
                      <a:schemeClr val="accent1"/>
                    </a:solidFill>
                  </a:rPr>
                  <a:t>B</a:t>
                </a:r>
              </a:p>
            </p:txBody>
          </p:sp>
        </p:grpSp>
      </p:grpSp>
      <p:grpSp>
        <p:nvGrpSpPr>
          <p:cNvPr id="35" name="Group 111">
            <a:extLst>
              <a:ext uri="{FF2B5EF4-FFF2-40B4-BE49-F238E27FC236}">
                <a16:creationId xmlns:a16="http://schemas.microsoft.com/office/drawing/2014/main" id="{3B5F07C1-5DDC-05B9-45ED-630C2D1E10F6}"/>
              </a:ext>
            </a:extLst>
          </p:cNvPr>
          <p:cNvGrpSpPr>
            <a:grpSpLocks/>
          </p:cNvGrpSpPr>
          <p:nvPr/>
        </p:nvGrpSpPr>
        <p:grpSpPr bwMode="auto">
          <a:xfrm>
            <a:off x="3290888" y="5260974"/>
            <a:ext cx="5681662" cy="434975"/>
            <a:chOff x="949" y="2813"/>
            <a:chExt cx="3579" cy="274"/>
          </a:xfrm>
        </p:grpSpPr>
        <p:sp>
          <p:nvSpPr>
            <p:cNvPr id="36" name="Text Box 78">
              <a:extLst>
                <a:ext uri="{FF2B5EF4-FFF2-40B4-BE49-F238E27FC236}">
                  <a16:creationId xmlns:a16="http://schemas.microsoft.com/office/drawing/2014/main" id="{8DC73505-7414-015A-C930-9441E103AEE0}"/>
                </a:ext>
              </a:extLst>
            </p:cNvPr>
            <p:cNvSpPr txBox="1">
              <a:spLocks noChangeArrowheads="1"/>
            </p:cNvSpPr>
            <p:nvPr/>
          </p:nvSpPr>
          <p:spPr bwMode="gray">
            <a:xfrm>
              <a:off x="1423" y="2831"/>
              <a:ext cx="3105"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spAutoFit/>
            </a:bodyPr>
            <a:lstStyle/>
            <a:p>
              <a:r>
                <a:rPr lang="en-GB" altLang="en-US" sz="2000"/>
                <a:t>Provides a site for antibody production</a:t>
              </a:r>
            </a:p>
          </p:txBody>
        </p:sp>
        <p:grpSp>
          <p:nvGrpSpPr>
            <p:cNvPr id="37" name="Group 100">
              <a:extLst>
                <a:ext uri="{FF2B5EF4-FFF2-40B4-BE49-F238E27FC236}">
                  <a16:creationId xmlns:a16="http://schemas.microsoft.com/office/drawing/2014/main" id="{8CFCFE3F-2BE4-ECA5-67F0-39309A097BD3}"/>
                </a:ext>
              </a:extLst>
            </p:cNvPr>
            <p:cNvGrpSpPr>
              <a:grpSpLocks/>
            </p:cNvGrpSpPr>
            <p:nvPr/>
          </p:nvGrpSpPr>
          <p:grpSpPr bwMode="auto">
            <a:xfrm>
              <a:off x="949" y="2813"/>
              <a:ext cx="299" cy="274"/>
              <a:chOff x="1269" y="1245"/>
              <a:chExt cx="299" cy="274"/>
            </a:xfrm>
          </p:grpSpPr>
          <p:grpSp>
            <p:nvGrpSpPr>
              <p:cNvPr id="38" name="Group 101">
                <a:extLst>
                  <a:ext uri="{FF2B5EF4-FFF2-40B4-BE49-F238E27FC236}">
                    <a16:creationId xmlns:a16="http://schemas.microsoft.com/office/drawing/2014/main" id="{E169C317-0C35-8D33-3AC5-8A11BB22733A}"/>
                  </a:ext>
                </a:extLst>
              </p:cNvPr>
              <p:cNvGrpSpPr>
                <a:grpSpLocks/>
              </p:cNvGrpSpPr>
              <p:nvPr/>
            </p:nvGrpSpPr>
            <p:grpSpPr bwMode="auto">
              <a:xfrm>
                <a:off x="1269" y="1245"/>
                <a:ext cx="299" cy="274"/>
                <a:chOff x="2509" y="1989"/>
                <a:chExt cx="595" cy="570"/>
              </a:xfrm>
            </p:grpSpPr>
            <p:sp>
              <p:nvSpPr>
                <p:cNvPr id="40" name="Oval 102">
                  <a:extLst>
                    <a:ext uri="{FF2B5EF4-FFF2-40B4-BE49-F238E27FC236}">
                      <a16:creationId xmlns:a16="http://schemas.microsoft.com/office/drawing/2014/main" id="{09CD1C0F-EE8F-DF22-4429-4E6C87C7E12B}"/>
                    </a:ext>
                  </a:extLst>
                </p:cNvPr>
                <p:cNvSpPr>
                  <a:spLocks noChangeArrowheads="1"/>
                </p:cNvSpPr>
                <p:nvPr/>
              </p:nvSpPr>
              <p:spPr bwMode="gray">
                <a:xfrm rot="5400000">
                  <a:off x="2522" y="1976"/>
                  <a:ext cx="570" cy="595"/>
                </a:xfrm>
                <a:prstGeom prst="ellipse">
                  <a:avLst/>
                </a:prstGeom>
                <a:solidFill>
                  <a:schemeClr val="tx2"/>
                </a:solidFill>
                <a:ln w="19050">
                  <a:solidFill>
                    <a:srgbClr val="000000"/>
                  </a:solidFill>
                  <a:round/>
                  <a:headEnd/>
                  <a:tailEnd/>
                </a:ln>
                <a:effectLst/>
                <a:extLst>
                  <a:ext uri="{AF507438-7753-43E0-B8FC-AC1667EBCBE1}">
                    <a14:hiddenEffects xmlns:a14="http://schemas.microsoft.com/office/drawing/2010/main">
                      <a:effectLst>
                        <a:outerShdw sy="50000" kx="-2453608" rotWithShape="0">
                          <a:schemeClr val="bg2"/>
                        </a:outerShdw>
                      </a:effectLst>
                    </a14:hiddenEffects>
                  </a:ext>
                </a:extLst>
              </p:spPr>
              <p:txBody>
                <a:bodyPr wrap="none" anchor="ctr"/>
                <a:lstStyle/>
                <a:p>
                  <a:endParaRPr lang="en-US"/>
                </a:p>
              </p:txBody>
            </p:sp>
            <p:sp>
              <p:nvSpPr>
                <p:cNvPr id="41" name="Oval 103">
                  <a:extLst>
                    <a:ext uri="{FF2B5EF4-FFF2-40B4-BE49-F238E27FC236}">
                      <a16:creationId xmlns:a16="http://schemas.microsoft.com/office/drawing/2014/main" id="{5C66E120-4B9B-EE9C-4228-4F5AAA7D9AC2}"/>
                    </a:ext>
                  </a:extLst>
                </p:cNvPr>
                <p:cNvSpPr>
                  <a:spLocks noChangeArrowheads="1"/>
                </p:cNvSpPr>
                <p:nvPr/>
              </p:nvSpPr>
              <p:spPr bwMode="gray">
                <a:xfrm rot="5400000">
                  <a:off x="2648" y="2051"/>
                  <a:ext cx="295" cy="287"/>
                </a:xfrm>
                <a:prstGeom prst="ellipse">
                  <a:avLst/>
                </a:prstGeom>
                <a:solidFill>
                  <a:srgbClr val="CC0000"/>
                </a:solidFill>
                <a:ln w="19050">
                  <a:solidFill>
                    <a:srgbClr val="000000"/>
                  </a:solidFill>
                  <a:round/>
                  <a:headEnd/>
                  <a:tailEnd/>
                </a:ln>
                <a:effectLst/>
                <a:extLst>
                  <a:ext uri="{AF507438-7753-43E0-B8FC-AC1667EBCBE1}">
                    <a14:hiddenEffects xmlns:a14="http://schemas.microsoft.com/office/drawing/2010/main">
                      <a:effectLst>
                        <a:outerShdw sy="50000" kx="-2453608" rotWithShape="0">
                          <a:schemeClr val="bg2"/>
                        </a:outerShdw>
                      </a:effectLst>
                    </a14:hiddenEffects>
                  </a:ext>
                </a:extLst>
              </p:spPr>
              <p:txBody>
                <a:bodyPr wrap="none" anchor="ctr"/>
                <a:lstStyle/>
                <a:p>
                  <a:endParaRPr lang="en-US"/>
                </a:p>
              </p:txBody>
            </p:sp>
          </p:grpSp>
          <p:sp>
            <p:nvSpPr>
              <p:cNvPr id="39" name="Text Box 104">
                <a:extLst>
                  <a:ext uri="{FF2B5EF4-FFF2-40B4-BE49-F238E27FC236}">
                    <a16:creationId xmlns:a16="http://schemas.microsoft.com/office/drawing/2014/main" id="{48A08076-0E5C-67A8-7721-009072DDC758}"/>
                  </a:ext>
                </a:extLst>
              </p:cNvPr>
              <p:cNvSpPr txBox="1">
                <a:spLocks noChangeArrowheads="1"/>
              </p:cNvSpPr>
              <p:nvPr/>
            </p:nvSpPr>
            <p:spPr bwMode="gray">
              <a:xfrm>
                <a:off x="1364" y="1247"/>
                <a:ext cx="11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18000" tIns="36000" rIns="18000" bIns="36000">
                <a:spAutoFit/>
              </a:bodyPr>
              <a:lstStyle/>
              <a:p>
                <a:pPr algn="ctr"/>
                <a:r>
                  <a:rPr lang="en-GB" altLang="en-US" sz="1600" b="1">
                    <a:solidFill>
                      <a:schemeClr val="accent1"/>
                    </a:solidFill>
                  </a:rPr>
                  <a:t>B</a:t>
                </a:r>
              </a:p>
            </p:txBody>
          </p:sp>
        </p:grpSp>
      </p:grpSp>
    </p:spTree>
    <p:extLst>
      <p:ext uri="{BB962C8B-B14F-4D97-AF65-F5344CB8AC3E}">
        <p14:creationId xmlns:p14="http://schemas.microsoft.com/office/powerpoint/2010/main" val="148605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9" name="Content Placeholder 8" descr="Diagram&#10;&#10;Description automatically generated">
            <a:extLst>
              <a:ext uri="{FF2B5EF4-FFF2-40B4-BE49-F238E27FC236}">
                <a16:creationId xmlns:a16="http://schemas.microsoft.com/office/drawing/2014/main" id="{2CEBD568-1AB8-39B9-4B0E-49DB5DD5856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22412" y="239248"/>
            <a:ext cx="9967973" cy="6379503"/>
          </a:xfrm>
        </p:spPr>
      </p:pic>
    </p:spTree>
    <p:extLst>
      <p:ext uri="{BB962C8B-B14F-4D97-AF65-F5344CB8AC3E}">
        <p14:creationId xmlns:p14="http://schemas.microsoft.com/office/powerpoint/2010/main" val="365187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22" name="Group 21">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3"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5"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6"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7"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8"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0" name="Freeform: Shape 29">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Diagram&#10;&#10;Description automatically generated">
            <a:extLst>
              <a:ext uri="{FF2B5EF4-FFF2-40B4-BE49-F238E27FC236}">
                <a16:creationId xmlns:a16="http://schemas.microsoft.com/office/drawing/2014/main" id="{60567B5A-2108-8D4C-7C04-0C22A92D8A5A}"/>
              </a:ext>
            </a:extLst>
          </p:cNvPr>
          <p:cNvPicPr>
            <a:picLocks noGrp="1" noChangeAspect="1"/>
          </p:cNvPicPr>
          <p:nvPr>
            <p:ph idx="1"/>
          </p:nvPr>
        </p:nvPicPr>
        <p:blipFill>
          <a:blip r:embed="rId4"/>
          <a:stretch>
            <a:fillRect/>
          </a:stretch>
        </p:blipFill>
        <p:spPr>
          <a:xfrm>
            <a:off x="3961897" y="974724"/>
            <a:ext cx="5582934" cy="4899025"/>
          </a:xfrm>
          <a:prstGeom prst="rect">
            <a:avLst/>
          </a:prstGeom>
        </p:spPr>
      </p:pic>
    </p:spTree>
    <p:extLst>
      <p:ext uri="{BB962C8B-B14F-4D97-AF65-F5344CB8AC3E}">
        <p14:creationId xmlns:p14="http://schemas.microsoft.com/office/powerpoint/2010/main" val="240079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8BB8-B547-5EE9-486E-C694B869D5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48B022-5CB1-8A1E-670C-3942A17EA86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9009AFB-DD87-0EA6-027A-03DB7D685293}"/>
              </a:ext>
            </a:extLst>
          </p:cNvPr>
          <p:cNvPicPr>
            <a:picLocks noChangeAspect="1"/>
          </p:cNvPicPr>
          <p:nvPr/>
        </p:nvPicPr>
        <p:blipFill>
          <a:blip r:embed="rId2"/>
          <a:stretch>
            <a:fillRect/>
          </a:stretch>
        </p:blipFill>
        <p:spPr>
          <a:xfrm>
            <a:off x="99175" y="761628"/>
            <a:ext cx="11993649" cy="5334744"/>
          </a:xfrm>
          <a:prstGeom prst="rect">
            <a:avLst/>
          </a:prstGeom>
        </p:spPr>
      </p:pic>
    </p:spTree>
    <p:extLst>
      <p:ext uri="{BB962C8B-B14F-4D97-AF65-F5344CB8AC3E}">
        <p14:creationId xmlns:p14="http://schemas.microsoft.com/office/powerpoint/2010/main" val="3881020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921</TotalTime>
  <Words>4830</Words>
  <Application>Microsoft Office PowerPoint</Application>
  <PresentationFormat>Widescreen</PresentationFormat>
  <Paragraphs>459</Paragraphs>
  <Slides>27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acumin-pro</vt:lpstr>
      <vt:lpstr>Arial</vt:lpstr>
      <vt:lpstr>Arial</vt:lpstr>
      <vt:lpstr>Calibri</vt:lpstr>
      <vt:lpstr>Corbel</vt:lpstr>
      <vt:lpstr>Symbol</vt:lpstr>
      <vt:lpstr>Times New Roman</vt:lpstr>
      <vt:lpstr>Parallax</vt:lpstr>
      <vt:lpstr>Membrane receptors for antigen</vt:lpstr>
      <vt:lpstr>INTRODUCTION</vt:lpstr>
      <vt:lpstr>PowerPoint Presentation</vt:lpstr>
      <vt:lpstr>B cell antigen receptor</vt:lpstr>
      <vt:lpstr>Structure </vt:lpstr>
      <vt:lpstr>B cell development in the bone marrow</vt:lpstr>
      <vt:lpstr>PowerPoint Presentation</vt:lpstr>
      <vt:lpstr>PowerPoint Presentation</vt:lpstr>
      <vt:lpstr>PowerPoint Presentation</vt:lpstr>
      <vt:lpstr>PowerPoint Presentation</vt:lpstr>
      <vt:lpstr>PowerPoint Presentation</vt:lpstr>
      <vt:lpstr>PowerPoint Presentation</vt:lpstr>
      <vt:lpstr>Igα and Igβ in B cell  </vt:lpstr>
      <vt:lpstr>PowerPoint Presentation</vt:lpstr>
      <vt:lpstr>Signal transduction from B-cell receptors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Membrane receptors for antigen</dc:title>
  <dc:creator>Sonali Correa</dc:creator>
  <cp:lastModifiedBy>Sonali Correa</cp:lastModifiedBy>
  <cp:revision>8</cp:revision>
  <dcterms:created xsi:type="dcterms:W3CDTF">2022-08-29T11:22:52Z</dcterms:created>
  <dcterms:modified xsi:type="dcterms:W3CDTF">2022-08-30T03:05:14Z</dcterms:modified>
</cp:coreProperties>
</file>