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42"/>
  </p:notesMasterIdLst>
  <p:sldIdLst>
    <p:sldId id="256" r:id="rId5"/>
    <p:sldId id="257" r:id="rId6"/>
    <p:sldId id="258" r:id="rId7"/>
    <p:sldId id="259" r:id="rId8"/>
    <p:sldId id="261" r:id="rId9"/>
    <p:sldId id="260" r:id="rId10"/>
    <p:sldId id="262" r:id="rId11"/>
    <p:sldId id="263" r:id="rId12"/>
    <p:sldId id="264" r:id="rId13"/>
    <p:sldId id="265" r:id="rId14"/>
    <p:sldId id="266" r:id="rId15"/>
    <p:sldId id="267" r:id="rId16"/>
    <p:sldId id="268" r:id="rId17"/>
    <p:sldId id="269" r:id="rId18"/>
    <p:sldId id="280" r:id="rId19"/>
    <p:sldId id="270" r:id="rId20"/>
    <p:sldId id="271" r:id="rId21"/>
    <p:sldId id="273" r:id="rId22"/>
    <p:sldId id="274" r:id="rId23"/>
    <p:sldId id="275" r:id="rId24"/>
    <p:sldId id="276" r:id="rId25"/>
    <p:sldId id="277" r:id="rId26"/>
    <p:sldId id="278" r:id="rId27"/>
    <p:sldId id="279" r:id="rId28"/>
    <p:sldId id="281" r:id="rId29"/>
    <p:sldId id="282" r:id="rId30"/>
    <p:sldId id="283" r:id="rId31"/>
    <p:sldId id="284" r:id="rId32"/>
    <p:sldId id="285" r:id="rId33"/>
    <p:sldId id="287" r:id="rId34"/>
    <p:sldId id="286" r:id="rId35"/>
    <p:sldId id="288" r:id="rId36"/>
    <p:sldId id="289" r:id="rId37"/>
    <p:sldId id="290" r:id="rId38"/>
    <p:sldId id="291" r:id="rId39"/>
    <p:sldId id="292" r:id="rId40"/>
    <p:sldId id="293"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CD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8/12/2022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750590-9F9A-443B-9295-A3931D8194B1}" type="datetime1">
              <a:rPr lang="en-US" smtClean="0"/>
              <a:t>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5265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359126-4846-4E88-BDD9-5585CC877E47}" type="datetime1">
              <a:rPr lang="en-US" smtClean="0"/>
              <a:t>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2214681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359126-4846-4E88-BDD9-5585CC877E47}" type="datetime1">
              <a:rPr lang="en-US" smtClean="0"/>
              <a:t>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3819179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F9D3375-5CD0-4576-BF96-ADFF24726FF8}" type="datetime1">
              <a:rPr lang="en-US" smtClean="0"/>
              <a:t>8/12/2022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8003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9359126-4846-4E88-BDD9-5585CC877E47}" type="datetime1">
              <a:rPr lang="en-US" smtClean="0"/>
              <a:t>8/12/2022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8683657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9359126-4846-4E88-BDD9-5585CC877E47}" type="datetime1">
              <a:rPr lang="en-US" smtClean="0"/>
              <a:t>8/12/2022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2629533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6F347-1B2F-4097-AEB5-4A26FB45D67A}" type="datetime1">
              <a:rPr lang="en-US" smtClean="0"/>
              <a:t>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4931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C1DEE0-34E5-4E0F-BEC1-4B8835F82CD1}" type="datetime1">
              <a:rPr lang="en-US" smtClean="0"/>
              <a:t>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94408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75B4BE-627A-4EC1-99E1-6F1AA97AB802}" type="datetime1">
              <a:rPr lang="en-US" smtClean="0"/>
              <a:t>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3609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BFACF8-E63D-4673-A128-83547867BB7A}" type="datetime1">
              <a:rPr lang="en-US" smtClean="0"/>
              <a:t>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66814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BED6AC-4FBA-40BD-BE75-20DB64DA4BAD}" type="datetime1">
              <a:rPr lang="en-US" smtClean="0"/>
              <a:t>8/12/2022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4955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33C87-D201-458A-93C0-8EDD9AC92D93}" type="datetime1">
              <a:rPr lang="en-US" smtClean="0"/>
              <a:t>8/12/2022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4177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CE6829-5A25-485A-91B1-5D6D58BB9F23}" type="datetime1">
              <a:rPr lang="en-US" smtClean="0"/>
              <a:t>8/12/2022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0029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8/12/2022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1006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8/12/2022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01625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8/12/2022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2161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9359126-4846-4E88-BDD9-5585CC877E47}" type="datetime1">
              <a:rPr lang="en-US" smtClean="0"/>
              <a:t>8/12/2022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8855484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mikeblogs/3020966666/"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indiankanoon.org/doc/6086217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Performing_rights" TargetMode="External"/><Relationship Id="rId2" Type="http://schemas.openxmlformats.org/officeDocument/2006/relationships/hyperlink" Target="https://en.wikipedia.org/wiki/Derivative_work" TargetMode="External"/><Relationship Id="rId1" Type="http://schemas.openxmlformats.org/officeDocument/2006/relationships/slideLayout" Target="../slideLayouts/slideLayout2.xml"/><Relationship Id="rId4" Type="http://schemas.openxmlformats.org/officeDocument/2006/relationships/hyperlink" Target="https://en.wikipedia.org/wiki/Moral_rights"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r"/>
            <a:r>
              <a:rPr lang="en-US" sz="5400" dirty="0"/>
              <a:t>Copyrights</a:t>
            </a:r>
          </a:p>
        </p:txBody>
      </p: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r>
              <a:rPr lang="en-US" dirty="0"/>
              <a:t>Dr. (Ms.) Sonali Correa</a:t>
            </a:r>
          </a:p>
          <a:p>
            <a:r>
              <a:rPr lang="en-US" dirty="0"/>
              <a:t>M.Sc., Ph.D.</a:t>
            </a:r>
          </a:p>
        </p:txBody>
      </p:sp>
      <p:pic>
        <p:nvPicPr>
          <p:cNvPr id="5" name="Picture 4" descr="Icon&#10;&#10;Description automatically generated">
            <a:extLst>
              <a:ext uri="{FF2B5EF4-FFF2-40B4-BE49-F238E27FC236}">
                <a16:creationId xmlns:a16="http://schemas.microsoft.com/office/drawing/2014/main" id="{D5F64DA8-A5AA-667B-9016-9030337D80C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897546" y="2974353"/>
            <a:ext cx="913099" cy="909294"/>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E0E5F-424B-51E4-64CA-00BDE49DAAFA}"/>
              </a:ext>
            </a:extLst>
          </p:cNvPr>
          <p:cNvSpPr>
            <a:spLocks noGrp="1"/>
          </p:cNvSpPr>
          <p:nvPr>
            <p:ph type="title"/>
          </p:nvPr>
        </p:nvSpPr>
        <p:spPr/>
        <p:txBody>
          <a:bodyPr>
            <a:normAutofit/>
          </a:bodyPr>
          <a:lstStyle/>
          <a:p>
            <a:r>
              <a:rPr lang="en-IN" dirty="0"/>
              <a:t>Section 14 of the act defines copyright as:</a:t>
            </a:r>
            <a:endParaRPr lang="en-US" dirty="0"/>
          </a:p>
        </p:txBody>
      </p:sp>
      <p:sp>
        <p:nvSpPr>
          <p:cNvPr id="3" name="Content Placeholder 2">
            <a:extLst>
              <a:ext uri="{FF2B5EF4-FFF2-40B4-BE49-F238E27FC236}">
                <a16:creationId xmlns:a16="http://schemas.microsoft.com/office/drawing/2014/main" id="{ABDC3D09-1F01-1640-4B4C-571D37AC1615}"/>
              </a:ext>
            </a:extLst>
          </p:cNvPr>
          <p:cNvSpPr>
            <a:spLocks noGrp="1"/>
          </p:cNvSpPr>
          <p:nvPr>
            <p:ph idx="1"/>
          </p:nvPr>
        </p:nvSpPr>
        <p:spPr/>
        <p:txBody>
          <a:bodyPr/>
          <a:lstStyle/>
          <a:p>
            <a:r>
              <a:rPr lang="en-IN" dirty="0"/>
              <a:t>1. In case of literary, dramatic or musical work: </a:t>
            </a:r>
          </a:p>
          <a:p>
            <a:pPr lvl="1"/>
            <a:r>
              <a:rPr lang="en-IN" dirty="0"/>
              <a:t>a) Reproducing the work in any material form which includes storing of it in any </a:t>
            </a:r>
            <a:r>
              <a:rPr lang="en-IN" b="1" dirty="0"/>
              <a:t>medium by electronic means, </a:t>
            </a:r>
          </a:p>
          <a:p>
            <a:pPr lvl="1"/>
            <a:r>
              <a:rPr lang="en-IN" dirty="0"/>
              <a:t>b</a:t>
            </a:r>
            <a:r>
              <a:rPr lang="en-IN" b="1" dirty="0"/>
              <a:t>) Issuing copies of the work to the public </a:t>
            </a:r>
            <a:r>
              <a:rPr lang="en-IN" dirty="0"/>
              <a:t>which are not already in circulation, </a:t>
            </a:r>
          </a:p>
          <a:p>
            <a:pPr lvl="1"/>
            <a:r>
              <a:rPr lang="en-IN" dirty="0"/>
              <a:t>c) </a:t>
            </a:r>
            <a:r>
              <a:rPr lang="en-IN" b="1" dirty="0"/>
              <a:t>Performing the work in public or communicating </a:t>
            </a:r>
            <a:r>
              <a:rPr lang="en-IN" dirty="0"/>
              <a:t>it to the public, </a:t>
            </a:r>
          </a:p>
          <a:p>
            <a:pPr lvl="1"/>
            <a:r>
              <a:rPr lang="en-IN" dirty="0"/>
              <a:t>d) Making any </a:t>
            </a:r>
            <a:r>
              <a:rPr lang="en-IN" b="1" dirty="0"/>
              <a:t>cinematograph film or sound recording </a:t>
            </a:r>
            <a:r>
              <a:rPr lang="en-IN" dirty="0"/>
              <a:t>in the respect of work, </a:t>
            </a:r>
          </a:p>
          <a:p>
            <a:pPr lvl="1"/>
            <a:r>
              <a:rPr lang="en-IN" dirty="0"/>
              <a:t>e) Making any </a:t>
            </a:r>
            <a:r>
              <a:rPr lang="en-IN" b="1" dirty="0"/>
              <a:t>translation or adaptation </a:t>
            </a:r>
            <a:r>
              <a:rPr lang="en-IN" dirty="0"/>
              <a:t>of the work.</a:t>
            </a:r>
          </a:p>
        </p:txBody>
      </p:sp>
    </p:spTree>
    <p:extLst>
      <p:ext uri="{BB962C8B-B14F-4D97-AF65-F5344CB8AC3E}">
        <p14:creationId xmlns:p14="http://schemas.microsoft.com/office/powerpoint/2010/main" val="2643614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766BC-3060-0CAC-28EA-FED07E6AB0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A523B5-BD1C-E0F1-072E-CB367C2A02BC}"/>
              </a:ext>
            </a:extLst>
          </p:cNvPr>
          <p:cNvSpPr>
            <a:spLocks noGrp="1"/>
          </p:cNvSpPr>
          <p:nvPr>
            <p:ph idx="1"/>
          </p:nvPr>
        </p:nvSpPr>
        <p:spPr/>
        <p:txBody>
          <a:bodyPr/>
          <a:lstStyle/>
          <a:p>
            <a:r>
              <a:rPr lang="en-IN" b="0" i="0" dirty="0">
                <a:solidFill>
                  <a:srgbClr val="333333"/>
                </a:solidFill>
                <a:effectLst/>
                <a:latin typeface="Arial" panose="020B0604020202020204" pitchFamily="34" charset="0"/>
              </a:rPr>
              <a:t>2. In case of a computer programme: </a:t>
            </a:r>
          </a:p>
          <a:p>
            <a:pPr lvl="1"/>
            <a:r>
              <a:rPr lang="en-IN" b="0" i="0" dirty="0">
                <a:solidFill>
                  <a:srgbClr val="333333"/>
                </a:solidFill>
                <a:effectLst/>
                <a:latin typeface="Arial" panose="020B0604020202020204" pitchFamily="34" charset="0"/>
              </a:rPr>
              <a:t>a) To </a:t>
            </a:r>
            <a:r>
              <a:rPr lang="en-IN" b="1" i="0" dirty="0">
                <a:solidFill>
                  <a:srgbClr val="333333"/>
                </a:solidFill>
                <a:effectLst/>
                <a:latin typeface="Arial" panose="020B0604020202020204" pitchFamily="34" charset="0"/>
              </a:rPr>
              <a:t>do any of the acts specified </a:t>
            </a:r>
            <a:r>
              <a:rPr lang="en-IN" b="0" i="0" dirty="0">
                <a:solidFill>
                  <a:srgbClr val="333333"/>
                </a:solidFill>
                <a:effectLst/>
                <a:latin typeface="Arial" panose="020B0604020202020204" pitchFamily="34" charset="0"/>
              </a:rPr>
              <a:t>in respect of a literary, dramatic or musical works, </a:t>
            </a:r>
          </a:p>
          <a:p>
            <a:pPr lvl="1"/>
            <a:r>
              <a:rPr lang="en-IN" b="0" i="0" dirty="0">
                <a:solidFill>
                  <a:srgbClr val="333333"/>
                </a:solidFill>
                <a:effectLst/>
                <a:latin typeface="Arial" panose="020B0604020202020204" pitchFamily="34" charset="0"/>
              </a:rPr>
              <a:t>b) To </a:t>
            </a:r>
            <a:r>
              <a:rPr lang="en-IN" b="1" i="0" dirty="0">
                <a:solidFill>
                  <a:srgbClr val="333333"/>
                </a:solidFill>
                <a:effectLst/>
                <a:latin typeface="Arial" panose="020B0604020202020204" pitchFamily="34" charset="0"/>
              </a:rPr>
              <a:t>sell or give on commercial rental </a:t>
            </a:r>
            <a:r>
              <a:rPr lang="en-IN" b="0" i="0" dirty="0">
                <a:solidFill>
                  <a:srgbClr val="333333"/>
                </a:solidFill>
                <a:effectLst/>
                <a:latin typeface="Arial" panose="020B0604020202020204" pitchFamily="34" charset="0"/>
              </a:rPr>
              <a:t>or offer for sale or for commercial rental any copy of the computer programme.</a:t>
            </a:r>
            <a:br>
              <a:rPr lang="en-IN" dirty="0"/>
            </a:br>
            <a:endParaRPr lang="en-IN" dirty="0"/>
          </a:p>
          <a:p>
            <a:pPr lvl="1"/>
            <a:r>
              <a:rPr lang="en-IN" dirty="0"/>
              <a:t>Example: A programmer automatically owns the copyright of any program they write (it does not need to be applied for) and it lasts until 70 years after the death of the author.</a:t>
            </a:r>
          </a:p>
          <a:p>
            <a:pPr lvl="1"/>
            <a:br>
              <a:rPr lang="en-IN" dirty="0"/>
            </a:br>
            <a:endParaRPr lang="en-US" dirty="0"/>
          </a:p>
        </p:txBody>
      </p:sp>
    </p:spTree>
    <p:extLst>
      <p:ext uri="{BB962C8B-B14F-4D97-AF65-F5344CB8AC3E}">
        <p14:creationId xmlns:p14="http://schemas.microsoft.com/office/powerpoint/2010/main" val="1566934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E8374-39F7-46D9-B9D4-61C1899CB9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8B9FA2-D3FE-5F93-2B08-18BE962C8120}"/>
              </a:ext>
            </a:extLst>
          </p:cNvPr>
          <p:cNvSpPr>
            <a:spLocks noGrp="1"/>
          </p:cNvSpPr>
          <p:nvPr>
            <p:ph idx="1"/>
          </p:nvPr>
        </p:nvSpPr>
        <p:spPr>
          <a:xfrm>
            <a:off x="2589212" y="2133600"/>
            <a:ext cx="8915400" cy="4267200"/>
          </a:xfrm>
        </p:spPr>
        <p:txBody>
          <a:bodyPr>
            <a:normAutofit/>
          </a:bodyPr>
          <a:lstStyle/>
          <a:p>
            <a:r>
              <a:rPr lang="en-IN" b="0" i="0" dirty="0">
                <a:solidFill>
                  <a:srgbClr val="333333"/>
                </a:solidFill>
                <a:effectLst/>
                <a:latin typeface="Arial" panose="020B0604020202020204" pitchFamily="34" charset="0"/>
              </a:rPr>
              <a:t>3. In the case of artistic works: </a:t>
            </a:r>
          </a:p>
          <a:p>
            <a:pPr lvl="1"/>
            <a:r>
              <a:rPr lang="en-IN" b="0" i="0" dirty="0">
                <a:solidFill>
                  <a:srgbClr val="333333"/>
                </a:solidFill>
                <a:effectLst/>
                <a:latin typeface="Arial" panose="020B0604020202020204" pitchFamily="34" charset="0"/>
              </a:rPr>
              <a:t>a) To </a:t>
            </a:r>
            <a:r>
              <a:rPr lang="en-IN" b="1" i="0" dirty="0">
                <a:solidFill>
                  <a:srgbClr val="333333"/>
                </a:solidFill>
                <a:effectLst/>
                <a:latin typeface="Arial" panose="020B0604020202020204" pitchFamily="34" charset="0"/>
              </a:rPr>
              <a:t>reproduce the work in any material </a:t>
            </a:r>
            <a:r>
              <a:rPr lang="en-IN" b="0" i="0" dirty="0">
                <a:solidFill>
                  <a:srgbClr val="333333"/>
                </a:solidFill>
                <a:effectLst/>
                <a:latin typeface="Arial" panose="020B0604020202020204" pitchFamily="34" charset="0"/>
              </a:rPr>
              <a:t>from including </a:t>
            </a:r>
            <a:r>
              <a:rPr lang="en-IN" b="1" i="0" dirty="0">
                <a:solidFill>
                  <a:srgbClr val="333333"/>
                </a:solidFill>
                <a:effectLst/>
                <a:latin typeface="Arial" panose="020B0604020202020204" pitchFamily="34" charset="0"/>
              </a:rPr>
              <a:t>storing</a:t>
            </a:r>
            <a:r>
              <a:rPr lang="en-IN" b="0" i="0" dirty="0">
                <a:solidFill>
                  <a:srgbClr val="333333"/>
                </a:solidFill>
                <a:effectLst/>
                <a:latin typeface="Arial" panose="020B0604020202020204" pitchFamily="34" charset="0"/>
              </a:rPr>
              <a:t> of it in any medium by </a:t>
            </a:r>
            <a:r>
              <a:rPr lang="en-IN" b="1" i="0" dirty="0">
                <a:solidFill>
                  <a:srgbClr val="333333"/>
                </a:solidFill>
                <a:effectLst/>
                <a:latin typeface="Arial" panose="020B0604020202020204" pitchFamily="34" charset="0"/>
              </a:rPr>
              <a:t>electronic or other means</a:t>
            </a:r>
            <a:r>
              <a:rPr lang="en-IN" b="0" i="0" dirty="0">
                <a:solidFill>
                  <a:srgbClr val="333333"/>
                </a:solidFill>
                <a:effectLst/>
                <a:latin typeface="Arial" panose="020B0604020202020204" pitchFamily="34" charset="0"/>
              </a:rPr>
              <a:t>, depiction in three dimensions of a two dimensional work and depiction in two dimensions of a three dimensional work, </a:t>
            </a:r>
          </a:p>
          <a:p>
            <a:pPr lvl="1"/>
            <a:r>
              <a:rPr lang="en-IN" b="0" i="0" dirty="0">
                <a:solidFill>
                  <a:srgbClr val="333333"/>
                </a:solidFill>
                <a:effectLst/>
                <a:latin typeface="Arial" panose="020B0604020202020204" pitchFamily="34" charset="0"/>
              </a:rPr>
              <a:t>b) </a:t>
            </a:r>
            <a:r>
              <a:rPr lang="en-IN" b="1" i="0" dirty="0">
                <a:solidFill>
                  <a:srgbClr val="333333"/>
                </a:solidFill>
                <a:effectLst/>
                <a:latin typeface="Arial" panose="020B0604020202020204" pitchFamily="34" charset="0"/>
              </a:rPr>
              <a:t>Communicating </a:t>
            </a:r>
            <a:r>
              <a:rPr lang="en-IN" b="0" i="0" dirty="0">
                <a:solidFill>
                  <a:srgbClr val="333333"/>
                </a:solidFill>
                <a:effectLst/>
                <a:latin typeface="Arial" panose="020B0604020202020204" pitchFamily="34" charset="0"/>
              </a:rPr>
              <a:t>the work to the public, </a:t>
            </a:r>
          </a:p>
          <a:p>
            <a:pPr lvl="1"/>
            <a:r>
              <a:rPr lang="en-IN" b="0" i="0" dirty="0">
                <a:solidFill>
                  <a:srgbClr val="333333"/>
                </a:solidFill>
                <a:effectLst/>
                <a:latin typeface="Arial" panose="020B0604020202020204" pitchFamily="34" charset="0"/>
              </a:rPr>
              <a:t>c) </a:t>
            </a:r>
            <a:r>
              <a:rPr lang="en-IN" b="1" i="0" dirty="0">
                <a:solidFill>
                  <a:srgbClr val="333333"/>
                </a:solidFill>
                <a:effectLst/>
                <a:latin typeface="Arial" panose="020B0604020202020204" pitchFamily="34" charset="0"/>
              </a:rPr>
              <a:t>Issuing copies </a:t>
            </a:r>
            <a:r>
              <a:rPr lang="en-IN" b="0" i="0" dirty="0">
                <a:solidFill>
                  <a:srgbClr val="333333"/>
                </a:solidFill>
                <a:effectLst/>
                <a:latin typeface="Arial" panose="020B0604020202020204" pitchFamily="34" charset="0"/>
              </a:rPr>
              <a:t>of work to the public which are not already in existence, </a:t>
            </a:r>
          </a:p>
          <a:p>
            <a:pPr lvl="1"/>
            <a:r>
              <a:rPr lang="en-IN" b="0" i="0" dirty="0">
                <a:solidFill>
                  <a:srgbClr val="333333"/>
                </a:solidFill>
                <a:effectLst/>
                <a:latin typeface="Arial" panose="020B0604020202020204" pitchFamily="34" charset="0"/>
              </a:rPr>
              <a:t>d) </a:t>
            </a:r>
            <a:r>
              <a:rPr lang="en-IN" b="1" i="0" dirty="0">
                <a:solidFill>
                  <a:srgbClr val="333333"/>
                </a:solidFill>
                <a:effectLst/>
                <a:latin typeface="Arial" panose="020B0604020202020204" pitchFamily="34" charset="0"/>
              </a:rPr>
              <a:t>Including</a:t>
            </a:r>
            <a:r>
              <a:rPr lang="en-IN" b="0" i="0" dirty="0">
                <a:solidFill>
                  <a:srgbClr val="333333"/>
                </a:solidFill>
                <a:effectLst/>
                <a:latin typeface="Arial" panose="020B0604020202020204" pitchFamily="34" charset="0"/>
              </a:rPr>
              <a:t> work in any </a:t>
            </a:r>
            <a:r>
              <a:rPr lang="en-IN" b="1" i="0" dirty="0">
                <a:solidFill>
                  <a:srgbClr val="333333"/>
                </a:solidFill>
                <a:effectLst/>
                <a:latin typeface="Arial" panose="020B0604020202020204" pitchFamily="34" charset="0"/>
              </a:rPr>
              <a:t>cinematograph films</a:t>
            </a:r>
            <a:r>
              <a:rPr lang="en-IN" b="0" i="0" dirty="0">
                <a:solidFill>
                  <a:srgbClr val="333333"/>
                </a:solidFill>
                <a:effectLst/>
                <a:latin typeface="Arial" panose="020B0604020202020204" pitchFamily="34" charset="0"/>
              </a:rPr>
              <a:t>, </a:t>
            </a:r>
          </a:p>
          <a:p>
            <a:pPr lvl="1"/>
            <a:r>
              <a:rPr lang="en-IN" b="0" i="0" dirty="0">
                <a:solidFill>
                  <a:srgbClr val="333333"/>
                </a:solidFill>
                <a:effectLst/>
                <a:latin typeface="Arial" panose="020B0604020202020204" pitchFamily="34" charset="0"/>
              </a:rPr>
              <a:t>e) </a:t>
            </a:r>
            <a:r>
              <a:rPr lang="en-IN" b="1" i="0" dirty="0">
                <a:solidFill>
                  <a:srgbClr val="333333"/>
                </a:solidFill>
                <a:effectLst/>
                <a:latin typeface="Arial" panose="020B0604020202020204" pitchFamily="34" charset="0"/>
              </a:rPr>
              <a:t>Making adaptation </a:t>
            </a:r>
            <a:r>
              <a:rPr lang="en-IN" b="0" i="0" dirty="0">
                <a:solidFill>
                  <a:srgbClr val="333333"/>
                </a:solidFill>
                <a:effectLst/>
                <a:latin typeface="Arial" panose="020B0604020202020204" pitchFamily="34" charset="0"/>
              </a:rPr>
              <a:t>of the work, and to do any of the above acts in relation to an adaptation of the work.</a:t>
            </a:r>
          </a:p>
          <a:p>
            <a:pPr marL="457200" lvl="1" indent="0">
              <a:buNone/>
            </a:pPr>
            <a:r>
              <a:rPr lang="en-IN" dirty="0">
                <a:solidFill>
                  <a:srgbClr val="333333"/>
                </a:solidFill>
                <a:latin typeface="Arial" panose="020B0604020202020204" pitchFamily="34" charset="0"/>
              </a:rPr>
              <a:t>Adaption in each category shall be explained*</a:t>
            </a:r>
          </a:p>
        </p:txBody>
      </p:sp>
    </p:spTree>
    <p:extLst>
      <p:ext uri="{BB962C8B-B14F-4D97-AF65-F5344CB8AC3E}">
        <p14:creationId xmlns:p14="http://schemas.microsoft.com/office/powerpoint/2010/main" val="875113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B3DE1-AB9B-F949-A9AE-015E41E315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AC39A6-5439-0A19-A7DE-0505C2B68CC1}"/>
              </a:ext>
            </a:extLst>
          </p:cNvPr>
          <p:cNvSpPr>
            <a:spLocks noGrp="1"/>
          </p:cNvSpPr>
          <p:nvPr>
            <p:ph idx="1"/>
          </p:nvPr>
        </p:nvSpPr>
        <p:spPr/>
        <p:txBody>
          <a:bodyPr/>
          <a:lstStyle/>
          <a:p>
            <a:r>
              <a:rPr lang="en-IN" dirty="0"/>
              <a:t>4. In the case of cinematograph film: </a:t>
            </a:r>
          </a:p>
          <a:p>
            <a:pPr lvl="1"/>
            <a:r>
              <a:rPr lang="en-IN" dirty="0"/>
              <a:t>a) To make a copy of the film, </a:t>
            </a:r>
            <a:r>
              <a:rPr lang="en-IN" b="1" dirty="0"/>
              <a:t>including photograph of any image forming part thereof or storing of it in any medium by electronic means or otherwise</a:t>
            </a:r>
            <a:r>
              <a:rPr lang="en-IN" dirty="0"/>
              <a:t>. </a:t>
            </a:r>
          </a:p>
          <a:p>
            <a:pPr lvl="1"/>
            <a:r>
              <a:rPr lang="en-IN" dirty="0"/>
              <a:t>b) To </a:t>
            </a:r>
            <a:r>
              <a:rPr lang="en-IN" b="1" dirty="0"/>
              <a:t>sell or give</a:t>
            </a:r>
            <a:r>
              <a:rPr lang="en-IN" dirty="0"/>
              <a:t> on commercial rental or offer for sale or for such rental, any copy of the film, </a:t>
            </a:r>
          </a:p>
          <a:p>
            <a:pPr lvl="1"/>
            <a:r>
              <a:rPr lang="en-IN" dirty="0"/>
              <a:t>c) To </a:t>
            </a:r>
            <a:r>
              <a:rPr lang="en-IN" b="1" dirty="0"/>
              <a:t>communicate</a:t>
            </a:r>
            <a:r>
              <a:rPr lang="en-IN" dirty="0"/>
              <a:t> the film to the public.</a:t>
            </a:r>
          </a:p>
        </p:txBody>
      </p:sp>
    </p:spTree>
    <p:extLst>
      <p:ext uri="{BB962C8B-B14F-4D97-AF65-F5344CB8AC3E}">
        <p14:creationId xmlns:p14="http://schemas.microsoft.com/office/powerpoint/2010/main" val="965227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D47F7-E692-5EAC-B375-D790920E37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89F177-6759-7BA7-EFE3-926E2EF9CF4F}"/>
              </a:ext>
            </a:extLst>
          </p:cNvPr>
          <p:cNvSpPr>
            <a:spLocks noGrp="1"/>
          </p:cNvSpPr>
          <p:nvPr>
            <p:ph idx="1"/>
          </p:nvPr>
        </p:nvSpPr>
        <p:spPr/>
        <p:txBody>
          <a:bodyPr/>
          <a:lstStyle/>
          <a:p>
            <a:r>
              <a:rPr lang="en-IN" dirty="0"/>
              <a:t>5. In the case of sound recording: </a:t>
            </a:r>
          </a:p>
          <a:p>
            <a:pPr lvl="1"/>
            <a:r>
              <a:rPr lang="en-IN" dirty="0"/>
              <a:t>a) To make any other </a:t>
            </a:r>
            <a:r>
              <a:rPr lang="en-IN" b="1" dirty="0"/>
              <a:t>sound recording </a:t>
            </a:r>
            <a:r>
              <a:rPr lang="en-IN" dirty="0"/>
              <a:t>embodying it “including storing of it in any medium by electronic or other means, </a:t>
            </a:r>
          </a:p>
          <a:p>
            <a:pPr lvl="1"/>
            <a:r>
              <a:rPr lang="en-IN" dirty="0"/>
              <a:t>b) To </a:t>
            </a:r>
            <a:r>
              <a:rPr lang="en-IN" b="1" dirty="0"/>
              <a:t>sell or give </a:t>
            </a:r>
            <a:r>
              <a:rPr lang="en-IN" dirty="0"/>
              <a:t>on commercial rental or offer for sale or for such rental, any copy of the sound recording, </a:t>
            </a:r>
          </a:p>
          <a:p>
            <a:pPr lvl="1"/>
            <a:r>
              <a:rPr lang="en-IN" dirty="0"/>
              <a:t>c) To </a:t>
            </a:r>
            <a:r>
              <a:rPr lang="en-IN" b="1" dirty="0"/>
              <a:t>communicate</a:t>
            </a:r>
            <a:r>
              <a:rPr lang="en-IN" dirty="0"/>
              <a:t> the sound recording to the public.</a:t>
            </a:r>
          </a:p>
        </p:txBody>
      </p:sp>
    </p:spTree>
    <p:extLst>
      <p:ext uri="{BB962C8B-B14F-4D97-AF65-F5344CB8AC3E}">
        <p14:creationId xmlns:p14="http://schemas.microsoft.com/office/powerpoint/2010/main" val="1989977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CB175-88C3-BFAF-6FC8-29021FF7EEFB}"/>
              </a:ext>
            </a:extLst>
          </p:cNvPr>
          <p:cNvSpPr>
            <a:spLocks noGrp="1"/>
          </p:cNvSpPr>
          <p:nvPr>
            <p:ph type="title"/>
          </p:nvPr>
        </p:nvSpPr>
        <p:spPr/>
        <p:txBody>
          <a:bodyPr/>
          <a:lstStyle/>
          <a:p>
            <a:r>
              <a:rPr lang="en-US" dirty="0"/>
              <a:t>AUTHORSHIP AND OWNERSHIP</a:t>
            </a:r>
          </a:p>
        </p:txBody>
      </p:sp>
      <p:graphicFrame>
        <p:nvGraphicFramePr>
          <p:cNvPr id="4" name="Table 4">
            <a:extLst>
              <a:ext uri="{FF2B5EF4-FFF2-40B4-BE49-F238E27FC236}">
                <a16:creationId xmlns:a16="http://schemas.microsoft.com/office/drawing/2014/main" id="{17B68FD9-406A-230E-BF5E-C4364C0608D5}"/>
              </a:ext>
            </a:extLst>
          </p:cNvPr>
          <p:cNvGraphicFramePr>
            <a:graphicFrameLocks noGrp="1"/>
          </p:cNvGraphicFramePr>
          <p:nvPr>
            <p:ph idx="1"/>
            <p:extLst>
              <p:ext uri="{D42A27DB-BD31-4B8C-83A1-F6EECF244321}">
                <p14:modId xmlns:p14="http://schemas.microsoft.com/office/powerpoint/2010/main" val="2470854917"/>
              </p:ext>
            </p:extLst>
          </p:nvPr>
        </p:nvGraphicFramePr>
        <p:xfrm>
          <a:off x="2585499" y="2346182"/>
          <a:ext cx="8915400" cy="286512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1167471776"/>
                    </a:ext>
                  </a:extLst>
                </a:gridCol>
                <a:gridCol w="4457700">
                  <a:extLst>
                    <a:ext uri="{9D8B030D-6E8A-4147-A177-3AD203B41FA5}">
                      <a16:colId xmlns:a16="http://schemas.microsoft.com/office/drawing/2014/main" val="1840196623"/>
                    </a:ext>
                  </a:extLst>
                </a:gridCol>
              </a:tblGrid>
              <a:tr h="370840">
                <a:tc>
                  <a:txBody>
                    <a:bodyPr/>
                    <a:lstStyle/>
                    <a:p>
                      <a:pPr marL="0" algn="l" defTabSz="457200" rtl="0" eaLnBrk="1" latinLnBrk="0" hangingPunct="1"/>
                      <a:r>
                        <a:rPr lang="en-IN" sz="1800" b="1" i="0" kern="1200" dirty="0">
                          <a:solidFill>
                            <a:schemeClr val="tx1"/>
                          </a:solidFill>
                          <a:effectLst/>
                          <a:latin typeface="+mn-lt"/>
                          <a:ea typeface="+mn-ea"/>
                          <a:cs typeface="+mn-cs"/>
                        </a:rPr>
                        <a:t>Works</a:t>
                      </a:r>
                      <a:endParaRPr lang="en-US" sz="1800" b="1" i="0" kern="1200" dirty="0">
                        <a:solidFill>
                          <a:schemeClr val="tx1"/>
                        </a:solidFill>
                        <a:effectLst/>
                        <a:latin typeface="+mn-lt"/>
                        <a:ea typeface="+mn-ea"/>
                        <a:cs typeface="+mn-cs"/>
                      </a:endParaRPr>
                    </a:p>
                  </a:txBody>
                  <a:tcPr>
                    <a:solidFill>
                      <a:srgbClr val="E1CDCC"/>
                    </a:solidFill>
                  </a:tcPr>
                </a:tc>
                <a:tc>
                  <a:txBody>
                    <a:bodyPr/>
                    <a:lstStyle/>
                    <a:p>
                      <a:pPr marL="0" algn="l" defTabSz="457200" rtl="0" eaLnBrk="1" latinLnBrk="0" hangingPunct="1"/>
                      <a:r>
                        <a:rPr lang="en-US" sz="1800" b="0" i="0" kern="1200" dirty="0">
                          <a:solidFill>
                            <a:schemeClr val="tx1"/>
                          </a:solidFill>
                          <a:effectLst/>
                          <a:latin typeface="+mn-lt"/>
                          <a:ea typeface="+mn-ea"/>
                          <a:cs typeface="+mn-cs"/>
                        </a:rPr>
                        <a:t>Author</a:t>
                      </a:r>
                    </a:p>
                  </a:txBody>
                  <a:tcPr>
                    <a:solidFill>
                      <a:srgbClr val="E1CDCC"/>
                    </a:solidFill>
                  </a:tcPr>
                </a:tc>
                <a:extLst>
                  <a:ext uri="{0D108BD9-81ED-4DB2-BD59-A6C34878D82A}">
                    <a16:rowId xmlns:a16="http://schemas.microsoft.com/office/drawing/2014/main" val="2854686283"/>
                  </a:ext>
                </a:extLst>
              </a:tr>
              <a:tr h="370840">
                <a:tc>
                  <a:txBody>
                    <a:bodyPr/>
                    <a:lstStyle/>
                    <a:p>
                      <a:r>
                        <a:rPr lang="en-IN" sz="1800" b="1" i="0" kern="1200" dirty="0">
                          <a:solidFill>
                            <a:schemeClr val="tx1"/>
                          </a:solidFill>
                          <a:effectLst/>
                          <a:latin typeface="+mn-lt"/>
                          <a:ea typeface="+mn-ea"/>
                          <a:cs typeface="+mn-cs"/>
                        </a:rPr>
                        <a:t>Literary or dramatic work</a:t>
                      </a:r>
                      <a:endParaRPr lang="en-US" b="1" dirty="0">
                        <a:solidFill>
                          <a:schemeClr val="tx1"/>
                        </a:solidFill>
                      </a:endParaRPr>
                    </a:p>
                  </a:txBody>
                  <a:tcPr/>
                </a:tc>
                <a:tc>
                  <a:txBody>
                    <a:bodyPr/>
                    <a:lstStyle/>
                    <a:p>
                      <a:r>
                        <a:rPr lang="en-IN" sz="1800" b="0" i="0" kern="1200" dirty="0">
                          <a:solidFill>
                            <a:schemeClr val="tx1"/>
                          </a:solidFill>
                          <a:effectLst/>
                          <a:latin typeface="+mn-lt"/>
                          <a:ea typeface="+mn-ea"/>
                          <a:cs typeface="+mn-cs"/>
                        </a:rPr>
                        <a:t>Creator of work </a:t>
                      </a:r>
                      <a:endParaRPr lang="en-US" dirty="0">
                        <a:solidFill>
                          <a:schemeClr val="tx1"/>
                        </a:solidFill>
                      </a:endParaRPr>
                    </a:p>
                  </a:txBody>
                  <a:tcPr/>
                </a:tc>
                <a:extLst>
                  <a:ext uri="{0D108BD9-81ED-4DB2-BD59-A6C34878D82A}">
                    <a16:rowId xmlns:a16="http://schemas.microsoft.com/office/drawing/2014/main" val="3764319225"/>
                  </a:ext>
                </a:extLst>
              </a:tr>
              <a:tr h="370840">
                <a:tc>
                  <a:txBody>
                    <a:bodyPr/>
                    <a:lstStyle/>
                    <a:p>
                      <a:r>
                        <a:rPr lang="en-IN" sz="1800" b="1" i="0" kern="1200" dirty="0">
                          <a:solidFill>
                            <a:schemeClr val="tx1"/>
                          </a:solidFill>
                          <a:effectLst/>
                          <a:latin typeface="+mn-lt"/>
                          <a:ea typeface="+mn-ea"/>
                          <a:cs typeface="+mn-cs"/>
                        </a:rPr>
                        <a:t>Musical Work</a:t>
                      </a:r>
                      <a:endParaRPr lang="en-US" b="1" dirty="0">
                        <a:solidFill>
                          <a:schemeClr val="tx1"/>
                        </a:solidFill>
                      </a:endParaRPr>
                    </a:p>
                  </a:txBody>
                  <a:tcPr/>
                </a:tc>
                <a:tc>
                  <a:txBody>
                    <a:bodyPr/>
                    <a:lstStyle/>
                    <a:p>
                      <a:r>
                        <a:rPr lang="en-IN" sz="1800" b="0" i="0" kern="1200" dirty="0">
                          <a:solidFill>
                            <a:schemeClr val="tx1"/>
                          </a:solidFill>
                          <a:effectLst/>
                          <a:latin typeface="+mn-lt"/>
                          <a:ea typeface="+mn-ea"/>
                          <a:cs typeface="+mn-cs"/>
                        </a:rPr>
                        <a:t>Composer </a:t>
                      </a:r>
                      <a:endParaRPr lang="en-US" dirty="0">
                        <a:solidFill>
                          <a:schemeClr val="tx1"/>
                        </a:solidFill>
                      </a:endParaRPr>
                    </a:p>
                  </a:txBody>
                  <a:tcPr/>
                </a:tc>
                <a:extLst>
                  <a:ext uri="{0D108BD9-81ED-4DB2-BD59-A6C34878D82A}">
                    <a16:rowId xmlns:a16="http://schemas.microsoft.com/office/drawing/2014/main" val="1309189146"/>
                  </a:ext>
                </a:extLst>
              </a:tr>
              <a:tr h="370840">
                <a:tc>
                  <a:txBody>
                    <a:bodyPr/>
                    <a:lstStyle/>
                    <a:p>
                      <a:r>
                        <a:rPr lang="en-IN" sz="1800" b="1" i="0" kern="1200" dirty="0">
                          <a:solidFill>
                            <a:schemeClr val="tx1"/>
                          </a:solidFill>
                          <a:effectLst/>
                          <a:latin typeface="+mn-lt"/>
                          <a:ea typeface="+mn-ea"/>
                          <a:cs typeface="+mn-cs"/>
                        </a:rPr>
                        <a:t>Cinematograph Film </a:t>
                      </a:r>
                      <a:endParaRPr lang="en-US" b="1" dirty="0">
                        <a:solidFill>
                          <a:schemeClr val="tx1"/>
                        </a:solidFill>
                      </a:endParaRPr>
                    </a:p>
                  </a:txBody>
                  <a:tcPr/>
                </a:tc>
                <a:tc>
                  <a:txBody>
                    <a:bodyPr/>
                    <a:lstStyle/>
                    <a:p>
                      <a:r>
                        <a:rPr lang="en-IN" sz="1800" b="0" i="0" kern="1200" dirty="0">
                          <a:solidFill>
                            <a:schemeClr val="tx1"/>
                          </a:solidFill>
                          <a:effectLst/>
                          <a:latin typeface="+mn-lt"/>
                          <a:ea typeface="+mn-ea"/>
                          <a:cs typeface="+mn-cs"/>
                        </a:rPr>
                        <a:t>Producer </a:t>
                      </a:r>
                      <a:endParaRPr lang="en-US" dirty="0">
                        <a:solidFill>
                          <a:schemeClr val="tx1"/>
                        </a:solidFill>
                      </a:endParaRPr>
                    </a:p>
                  </a:txBody>
                  <a:tcPr/>
                </a:tc>
                <a:extLst>
                  <a:ext uri="{0D108BD9-81ED-4DB2-BD59-A6C34878D82A}">
                    <a16:rowId xmlns:a16="http://schemas.microsoft.com/office/drawing/2014/main" val="538204498"/>
                  </a:ext>
                </a:extLst>
              </a:tr>
              <a:tr h="370840">
                <a:tc>
                  <a:txBody>
                    <a:bodyPr/>
                    <a:lstStyle/>
                    <a:p>
                      <a:r>
                        <a:rPr lang="en-IN" sz="1800" b="1" i="0" kern="1200" dirty="0">
                          <a:solidFill>
                            <a:schemeClr val="tx1"/>
                          </a:solidFill>
                          <a:effectLst/>
                          <a:latin typeface="+mn-lt"/>
                          <a:ea typeface="+mn-ea"/>
                          <a:cs typeface="+mn-cs"/>
                        </a:rPr>
                        <a:t>Sound Recording </a:t>
                      </a:r>
                      <a:endParaRPr lang="en-US" b="1" dirty="0">
                        <a:solidFill>
                          <a:schemeClr val="tx1"/>
                        </a:solidFill>
                      </a:endParaRPr>
                    </a:p>
                  </a:txBody>
                  <a:tcPr/>
                </a:tc>
                <a:tc>
                  <a:txBody>
                    <a:bodyPr/>
                    <a:lstStyle/>
                    <a:p>
                      <a:r>
                        <a:rPr lang="en-IN" sz="1800" b="0" i="0" kern="1200" dirty="0">
                          <a:solidFill>
                            <a:schemeClr val="tx1"/>
                          </a:solidFill>
                          <a:effectLst/>
                          <a:latin typeface="+mn-lt"/>
                          <a:ea typeface="+mn-ea"/>
                          <a:cs typeface="+mn-cs"/>
                        </a:rPr>
                        <a:t>Producer </a:t>
                      </a:r>
                      <a:endParaRPr lang="en-US" dirty="0">
                        <a:solidFill>
                          <a:schemeClr val="tx1"/>
                        </a:solidFill>
                      </a:endParaRPr>
                    </a:p>
                  </a:txBody>
                  <a:tcPr/>
                </a:tc>
                <a:extLst>
                  <a:ext uri="{0D108BD9-81ED-4DB2-BD59-A6C34878D82A}">
                    <a16:rowId xmlns:a16="http://schemas.microsoft.com/office/drawing/2014/main" val="357845611"/>
                  </a:ext>
                </a:extLst>
              </a:tr>
              <a:tr h="370840">
                <a:tc>
                  <a:txBody>
                    <a:bodyPr/>
                    <a:lstStyle/>
                    <a:p>
                      <a:r>
                        <a:rPr lang="en-IN" sz="1800" b="1" i="0" kern="1200" dirty="0">
                          <a:solidFill>
                            <a:schemeClr val="tx1"/>
                          </a:solidFill>
                          <a:effectLst/>
                          <a:latin typeface="+mn-lt"/>
                          <a:ea typeface="+mn-ea"/>
                          <a:cs typeface="+mn-cs"/>
                        </a:rPr>
                        <a:t>Photograph</a:t>
                      </a:r>
                      <a:endParaRPr lang="en-US" b="1" dirty="0">
                        <a:solidFill>
                          <a:schemeClr val="tx1"/>
                        </a:solidFill>
                      </a:endParaRPr>
                    </a:p>
                  </a:txBody>
                  <a:tcPr/>
                </a:tc>
                <a:tc>
                  <a:txBody>
                    <a:bodyPr/>
                    <a:lstStyle/>
                    <a:p>
                      <a:r>
                        <a:rPr lang="en-IN" sz="1800" b="0" i="0" kern="1200" dirty="0">
                          <a:solidFill>
                            <a:schemeClr val="tx1"/>
                          </a:solidFill>
                          <a:effectLst/>
                          <a:latin typeface="+mn-lt"/>
                          <a:ea typeface="+mn-ea"/>
                          <a:cs typeface="+mn-cs"/>
                        </a:rPr>
                        <a:t>Photographer</a:t>
                      </a:r>
                      <a:endParaRPr lang="en-US" dirty="0">
                        <a:solidFill>
                          <a:schemeClr val="tx1"/>
                        </a:solidFill>
                      </a:endParaRPr>
                    </a:p>
                  </a:txBody>
                  <a:tcPr/>
                </a:tc>
                <a:extLst>
                  <a:ext uri="{0D108BD9-81ED-4DB2-BD59-A6C34878D82A}">
                    <a16:rowId xmlns:a16="http://schemas.microsoft.com/office/drawing/2014/main" val="2220043346"/>
                  </a:ext>
                </a:extLst>
              </a:tr>
              <a:tr h="370840">
                <a:tc>
                  <a:txBody>
                    <a:bodyPr/>
                    <a:lstStyle/>
                    <a:p>
                      <a:r>
                        <a:rPr lang="en-IN" sz="1800" b="1" i="0" kern="1200" dirty="0">
                          <a:solidFill>
                            <a:schemeClr val="tx1"/>
                          </a:solidFill>
                          <a:effectLst/>
                          <a:latin typeface="+mn-lt"/>
                          <a:ea typeface="+mn-ea"/>
                          <a:cs typeface="+mn-cs"/>
                        </a:rPr>
                        <a:t>Computer Generated Work </a:t>
                      </a:r>
                      <a:endParaRPr lang="en-US" b="1" dirty="0">
                        <a:solidFill>
                          <a:schemeClr val="tx1"/>
                        </a:solidFill>
                      </a:endParaRPr>
                    </a:p>
                  </a:txBody>
                  <a:tcPr/>
                </a:tc>
                <a:tc>
                  <a:txBody>
                    <a:bodyPr/>
                    <a:lstStyle/>
                    <a:p>
                      <a:r>
                        <a:rPr lang="en-IN" sz="1800" b="0" i="0" kern="1200" dirty="0">
                          <a:solidFill>
                            <a:schemeClr val="tx1"/>
                          </a:solidFill>
                          <a:effectLst/>
                          <a:latin typeface="+mn-lt"/>
                          <a:ea typeface="+mn-ea"/>
                          <a:cs typeface="+mn-cs"/>
                        </a:rPr>
                        <a:t>Person who causes the work to be created</a:t>
                      </a:r>
                      <a:endParaRPr lang="en-US" dirty="0">
                        <a:solidFill>
                          <a:schemeClr val="tx1"/>
                        </a:solidFill>
                      </a:endParaRPr>
                    </a:p>
                  </a:txBody>
                  <a:tcPr/>
                </a:tc>
                <a:extLst>
                  <a:ext uri="{0D108BD9-81ED-4DB2-BD59-A6C34878D82A}">
                    <a16:rowId xmlns:a16="http://schemas.microsoft.com/office/drawing/2014/main" val="777413511"/>
                  </a:ext>
                </a:extLst>
              </a:tr>
            </a:tbl>
          </a:graphicData>
        </a:graphic>
      </p:graphicFrame>
      <p:sp>
        <p:nvSpPr>
          <p:cNvPr id="8" name="TextBox 7">
            <a:extLst>
              <a:ext uri="{FF2B5EF4-FFF2-40B4-BE49-F238E27FC236}">
                <a16:creationId xmlns:a16="http://schemas.microsoft.com/office/drawing/2014/main" id="{D7EB8239-1B94-76DA-7C8C-1A432965C8D6}"/>
              </a:ext>
            </a:extLst>
          </p:cNvPr>
          <p:cNvSpPr txBox="1"/>
          <p:nvPr/>
        </p:nvSpPr>
        <p:spPr>
          <a:xfrm>
            <a:off x="2589212" y="1304835"/>
            <a:ext cx="8911687" cy="923330"/>
          </a:xfrm>
          <a:prstGeom prst="rect">
            <a:avLst/>
          </a:prstGeom>
          <a:noFill/>
        </p:spPr>
        <p:txBody>
          <a:bodyPr wrap="square">
            <a:spAutoFit/>
          </a:bodyPr>
          <a:lstStyle/>
          <a:p>
            <a:r>
              <a:rPr lang="en-IN" dirty="0"/>
              <a:t>Copyright protects the rights of authors, i.e., creators of intellectual property in the form of literary, musical, dramatic and artistic works and cinematograph films and sound recordings.</a:t>
            </a:r>
            <a:endParaRPr lang="en-US" dirty="0"/>
          </a:p>
        </p:txBody>
      </p:sp>
      <p:sp>
        <p:nvSpPr>
          <p:cNvPr id="10" name="TextBox 9">
            <a:extLst>
              <a:ext uri="{FF2B5EF4-FFF2-40B4-BE49-F238E27FC236}">
                <a16:creationId xmlns:a16="http://schemas.microsoft.com/office/drawing/2014/main" id="{BA2DD01A-4D4B-B0B0-A1D3-1DFD6000E970}"/>
              </a:ext>
            </a:extLst>
          </p:cNvPr>
          <p:cNvSpPr txBox="1"/>
          <p:nvPr/>
        </p:nvSpPr>
        <p:spPr>
          <a:xfrm>
            <a:off x="2585499" y="5864558"/>
            <a:ext cx="6098344" cy="369332"/>
          </a:xfrm>
          <a:prstGeom prst="rect">
            <a:avLst/>
          </a:prstGeom>
          <a:noFill/>
        </p:spPr>
        <p:txBody>
          <a:bodyPr wrap="square">
            <a:spAutoFit/>
          </a:bodyPr>
          <a:lstStyle/>
          <a:p>
            <a:r>
              <a:rPr lang="en-US" dirty="0"/>
              <a:t>https://copyright.gov.in/documents/handbook.html</a:t>
            </a:r>
          </a:p>
        </p:txBody>
      </p:sp>
    </p:spTree>
    <p:extLst>
      <p:ext uri="{BB962C8B-B14F-4D97-AF65-F5344CB8AC3E}">
        <p14:creationId xmlns:p14="http://schemas.microsoft.com/office/powerpoint/2010/main" val="1266004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63BA1-0713-0A16-49E4-DF87A15BF2EF}"/>
              </a:ext>
            </a:extLst>
          </p:cNvPr>
          <p:cNvSpPr>
            <a:spLocks noGrp="1"/>
          </p:cNvSpPr>
          <p:nvPr>
            <p:ph type="title"/>
          </p:nvPr>
        </p:nvSpPr>
        <p:spPr/>
        <p:txBody>
          <a:bodyPr/>
          <a:lstStyle/>
          <a:p>
            <a:r>
              <a:rPr lang="en-US" dirty="0"/>
              <a:t>Exercise </a:t>
            </a:r>
          </a:p>
        </p:txBody>
      </p:sp>
      <p:sp>
        <p:nvSpPr>
          <p:cNvPr id="3" name="Content Placeholder 2">
            <a:extLst>
              <a:ext uri="{FF2B5EF4-FFF2-40B4-BE49-F238E27FC236}">
                <a16:creationId xmlns:a16="http://schemas.microsoft.com/office/drawing/2014/main" id="{84A403B2-C4A6-8600-A92B-35041D110846}"/>
              </a:ext>
            </a:extLst>
          </p:cNvPr>
          <p:cNvSpPr>
            <a:spLocks noGrp="1"/>
          </p:cNvSpPr>
          <p:nvPr>
            <p:ph idx="1"/>
          </p:nvPr>
        </p:nvSpPr>
        <p:spPr>
          <a:xfrm>
            <a:off x="2592925" y="1554568"/>
            <a:ext cx="8915400" cy="4679322"/>
          </a:xfrm>
        </p:spPr>
        <p:txBody>
          <a:bodyPr>
            <a:normAutofit fontScale="92500" lnSpcReduction="10000"/>
          </a:bodyPr>
          <a:lstStyle/>
          <a:p>
            <a:pPr algn="l"/>
            <a:r>
              <a:rPr lang="en-IN" dirty="0">
                <a:solidFill>
                  <a:srgbClr val="363636"/>
                </a:solidFill>
                <a:latin typeface="Theinhardt"/>
              </a:rPr>
              <a:t>A professor </a:t>
            </a:r>
            <a:r>
              <a:rPr lang="en-IN" b="0" i="0" dirty="0">
                <a:solidFill>
                  <a:srgbClr val="363636"/>
                </a:solidFill>
                <a:effectLst/>
                <a:latin typeface="Theinhardt"/>
              </a:rPr>
              <a:t>is teaching an online Survey of Music course surveying representative compositions, the goal of the course is to supply students with analytical and critical tools to develop a historically informed appreciation of music. Instead of using a standard textbook, Professor has posted online lesson narratives to Brightspace and plans to use the university's streaming media server to provide students with access to the assigned music. </a:t>
            </a:r>
          </a:p>
          <a:p>
            <a:pPr algn="l"/>
            <a:r>
              <a:rPr lang="en-IN" b="0" i="0" dirty="0">
                <a:solidFill>
                  <a:srgbClr val="363636"/>
                </a:solidFill>
                <a:effectLst/>
                <a:latin typeface="Theinhardt"/>
              </a:rPr>
              <a:t>A Professor heads to the library to discuss whether or not it is okay to stream the full-length recordings of the compositions she has selected for the course. She presents three of her choices to the music librarian:</a:t>
            </a:r>
          </a:p>
          <a:p>
            <a:pPr algn="l">
              <a:buFont typeface="Arial" panose="020B0604020202020204" pitchFamily="34" charset="0"/>
              <a:buChar char="•"/>
            </a:pPr>
            <a:r>
              <a:rPr lang="en-IN" b="0" i="0" dirty="0">
                <a:solidFill>
                  <a:srgbClr val="363636"/>
                </a:solidFill>
                <a:effectLst/>
                <a:latin typeface="Theinhardt"/>
              </a:rPr>
              <a:t>Wolfgang Amadeus Mozart (1756-1791) — Piano Concerto No. 21 in C Major (K.467), performed by Murray Perahia and the Chamber Orchestra of Europe, recorded in 1991</a:t>
            </a:r>
          </a:p>
          <a:p>
            <a:pPr algn="l">
              <a:buFont typeface="Arial" panose="020B0604020202020204" pitchFamily="34" charset="0"/>
              <a:buChar char="•"/>
            </a:pPr>
            <a:r>
              <a:rPr lang="en-IN" b="0" i="0" dirty="0">
                <a:solidFill>
                  <a:srgbClr val="363636"/>
                </a:solidFill>
                <a:effectLst/>
                <a:latin typeface="Theinhardt"/>
              </a:rPr>
              <a:t>Ludwig von Beethoven (1770-1827) — Piano Sonata No. 32 in C minor (Op.111), performed by Claudio Arrau, recorded some time in the 1960s</a:t>
            </a:r>
          </a:p>
          <a:p>
            <a:pPr algn="l">
              <a:buFont typeface="Arial" panose="020B0604020202020204" pitchFamily="34" charset="0"/>
              <a:buChar char="•"/>
            </a:pPr>
            <a:r>
              <a:rPr lang="en-IN" b="0" i="0" dirty="0">
                <a:solidFill>
                  <a:srgbClr val="363636"/>
                </a:solidFill>
                <a:effectLst/>
                <a:latin typeface="Theinhardt"/>
              </a:rPr>
              <a:t>John Cage (1912-1992) — In a Landscape, performed by Stephen Drury, recorded in 1993-1994.</a:t>
            </a:r>
          </a:p>
          <a:p>
            <a:pPr algn="l"/>
            <a:r>
              <a:rPr lang="en-IN" b="0" i="0" dirty="0">
                <a:solidFill>
                  <a:srgbClr val="363636"/>
                </a:solidFill>
                <a:effectLst/>
                <a:latin typeface="Theinhardt"/>
              </a:rPr>
              <a:t>The streamed recordings will be available to students through learning portal for the duration of the semester only. Only students registered for the course will be able to access the recordings, and students will not be able to download or copy them. Is this fair use?</a:t>
            </a:r>
          </a:p>
          <a:p>
            <a:endParaRPr lang="en-US" dirty="0"/>
          </a:p>
        </p:txBody>
      </p:sp>
    </p:spTree>
    <p:extLst>
      <p:ext uri="{BB962C8B-B14F-4D97-AF65-F5344CB8AC3E}">
        <p14:creationId xmlns:p14="http://schemas.microsoft.com/office/powerpoint/2010/main" val="3566771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D0E67-8F8E-467D-4189-9D12F47415E3}"/>
              </a:ext>
            </a:extLst>
          </p:cNvPr>
          <p:cNvSpPr>
            <a:spLocks noGrp="1"/>
          </p:cNvSpPr>
          <p:nvPr>
            <p:ph type="title"/>
          </p:nvPr>
        </p:nvSpPr>
        <p:spPr/>
        <p:txBody>
          <a:bodyPr/>
          <a:lstStyle/>
          <a:p>
            <a:r>
              <a:rPr lang="en-IN" dirty="0"/>
              <a:t>Term of Copyright</a:t>
            </a:r>
            <a:endParaRPr lang="en-US" dirty="0"/>
          </a:p>
        </p:txBody>
      </p:sp>
      <p:sp>
        <p:nvSpPr>
          <p:cNvPr id="3" name="Content Placeholder 2">
            <a:extLst>
              <a:ext uri="{FF2B5EF4-FFF2-40B4-BE49-F238E27FC236}">
                <a16:creationId xmlns:a16="http://schemas.microsoft.com/office/drawing/2014/main" id="{FD292777-CDC0-AA6E-6D1F-2B0D50242F77}"/>
              </a:ext>
            </a:extLst>
          </p:cNvPr>
          <p:cNvSpPr>
            <a:spLocks noGrp="1"/>
          </p:cNvSpPr>
          <p:nvPr>
            <p:ph idx="1"/>
          </p:nvPr>
        </p:nvSpPr>
        <p:spPr/>
        <p:txBody>
          <a:bodyPr>
            <a:normAutofit lnSpcReduction="10000"/>
          </a:bodyPr>
          <a:lstStyle/>
          <a:p>
            <a:r>
              <a:rPr lang="en-IN" dirty="0"/>
              <a:t>Literary, dramatic, musical or artistic works enjoy protection </a:t>
            </a:r>
            <a:r>
              <a:rPr lang="en-IN" b="1" dirty="0"/>
              <a:t>for the life time of the author plus 60 years beyond </a:t>
            </a:r>
            <a:r>
              <a:rPr lang="en-IN" dirty="0"/>
              <a:t>i.e. 60 years after his death. </a:t>
            </a:r>
          </a:p>
          <a:p>
            <a:r>
              <a:rPr lang="en-IN" dirty="0"/>
              <a:t>In case of joint authorship which implies collaboration of two or more authors in the production of work, the term of copyright is to be construed as a reference to the </a:t>
            </a:r>
            <a:r>
              <a:rPr lang="en-IN" b="1" dirty="0"/>
              <a:t>author who dies at last</a:t>
            </a:r>
            <a:r>
              <a:rPr lang="en-IN" dirty="0"/>
              <a:t>. </a:t>
            </a:r>
          </a:p>
          <a:p>
            <a:r>
              <a:rPr lang="en-IN" dirty="0"/>
              <a:t>In case of copyright of posthumous, anonymous and pseudonymous works, cinematograph films, sound recordings, works of Government, public undertakings and international organization, </a:t>
            </a:r>
            <a:r>
              <a:rPr lang="en-IN" b="1" dirty="0"/>
              <a:t>the term of protection is 60 years from the beginning of the calendar year next following the year in the work has been first published. </a:t>
            </a:r>
          </a:p>
          <a:p>
            <a:r>
              <a:rPr lang="en-IN" dirty="0"/>
              <a:t>The act has given broadcasting reproduction right to every broadcaster which is </a:t>
            </a:r>
            <a:r>
              <a:rPr lang="en-IN" b="1" dirty="0"/>
              <a:t>valid for 25 years </a:t>
            </a:r>
            <a:r>
              <a:rPr lang="en-IN" dirty="0"/>
              <a:t>from the beginning of the calendar year next following the year in the broadcast has been done.</a:t>
            </a:r>
          </a:p>
          <a:p>
            <a:endParaRPr lang="en-IN" dirty="0"/>
          </a:p>
        </p:txBody>
      </p:sp>
    </p:spTree>
    <p:extLst>
      <p:ext uri="{BB962C8B-B14F-4D97-AF65-F5344CB8AC3E}">
        <p14:creationId xmlns:p14="http://schemas.microsoft.com/office/powerpoint/2010/main" val="3929545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168E1-901C-197D-589A-21BE2E5E9003}"/>
              </a:ext>
            </a:extLst>
          </p:cNvPr>
          <p:cNvSpPr>
            <a:spLocks noGrp="1"/>
          </p:cNvSpPr>
          <p:nvPr>
            <p:ph type="title"/>
          </p:nvPr>
        </p:nvSpPr>
        <p:spPr/>
        <p:txBody>
          <a:bodyPr>
            <a:normAutofit/>
          </a:bodyPr>
          <a:lstStyle/>
          <a:p>
            <a:r>
              <a:rPr lang="en-IN" b="0" i="0" dirty="0">
                <a:solidFill>
                  <a:srgbClr val="333333"/>
                </a:solidFill>
                <a:effectLst/>
                <a:latin typeface="Arial" panose="020B0604020202020204" pitchFamily="34" charset="0"/>
              </a:rPr>
              <a:t>Copyright Board</a:t>
            </a:r>
            <a:endParaRPr lang="en-US" dirty="0"/>
          </a:p>
        </p:txBody>
      </p:sp>
      <p:sp>
        <p:nvSpPr>
          <p:cNvPr id="3" name="Content Placeholder 2">
            <a:extLst>
              <a:ext uri="{FF2B5EF4-FFF2-40B4-BE49-F238E27FC236}">
                <a16:creationId xmlns:a16="http://schemas.microsoft.com/office/drawing/2014/main" id="{CAAFC1E3-E0AF-73E8-5A81-D11229E4EF28}"/>
              </a:ext>
            </a:extLst>
          </p:cNvPr>
          <p:cNvSpPr>
            <a:spLocks noGrp="1"/>
          </p:cNvSpPr>
          <p:nvPr>
            <p:ph idx="1"/>
          </p:nvPr>
        </p:nvSpPr>
        <p:spPr/>
        <p:txBody>
          <a:bodyPr/>
          <a:lstStyle/>
          <a:p>
            <a:r>
              <a:rPr lang="en-IN" dirty="0"/>
              <a:t>Section 11 of the act provides for the establishment of the Copyright Board and empowers </a:t>
            </a:r>
            <a:r>
              <a:rPr lang="en-IN" b="1" dirty="0"/>
              <a:t>Central Government </a:t>
            </a:r>
            <a:r>
              <a:rPr lang="en-IN" dirty="0"/>
              <a:t>to constitute the same consisting of Chairman and 2 other members. </a:t>
            </a:r>
          </a:p>
          <a:p>
            <a:r>
              <a:rPr lang="en-IN" dirty="0"/>
              <a:t>It has many important functions, such as: </a:t>
            </a:r>
          </a:p>
          <a:p>
            <a:pPr lvl="1"/>
            <a:r>
              <a:rPr lang="en-IN" dirty="0"/>
              <a:t>Settlement of disputes, </a:t>
            </a:r>
          </a:p>
          <a:p>
            <a:pPr lvl="1"/>
            <a:r>
              <a:rPr lang="en-IN" dirty="0"/>
              <a:t>Granting of licenses, etc</a:t>
            </a:r>
          </a:p>
          <a:p>
            <a:endParaRPr lang="en-IN" dirty="0"/>
          </a:p>
        </p:txBody>
      </p:sp>
    </p:spTree>
    <p:extLst>
      <p:ext uri="{BB962C8B-B14F-4D97-AF65-F5344CB8AC3E}">
        <p14:creationId xmlns:p14="http://schemas.microsoft.com/office/powerpoint/2010/main" val="2556895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5F1BD-69FE-4F45-89E8-9BFCA8DDCBBB}"/>
              </a:ext>
            </a:extLst>
          </p:cNvPr>
          <p:cNvSpPr>
            <a:spLocks noGrp="1"/>
          </p:cNvSpPr>
          <p:nvPr>
            <p:ph type="title"/>
          </p:nvPr>
        </p:nvSpPr>
        <p:spPr/>
        <p:txBody>
          <a:bodyPr/>
          <a:lstStyle/>
          <a:p>
            <a:r>
              <a:rPr lang="en-US" dirty="0"/>
              <a:t>Copyright Licenses</a:t>
            </a:r>
          </a:p>
        </p:txBody>
      </p:sp>
      <p:sp>
        <p:nvSpPr>
          <p:cNvPr id="3" name="Content Placeholder 2">
            <a:extLst>
              <a:ext uri="{FF2B5EF4-FFF2-40B4-BE49-F238E27FC236}">
                <a16:creationId xmlns:a16="http://schemas.microsoft.com/office/drawing/2014/main" id="{6B331B76-AC26-D02D-CC20-86868DB98136}"/>
              </a:ext>
            </a:extLst>
          </p:cNvPr>
          <p:cNvSpPr>
            <a:spLocks noGrp="1"/>
          </p:cNvSpPr>
          <p:nvPr>
            <p:ph idx="1"/>
          </p:nvPr>
        </p:nvSpPr>
        <p:spPr/>
        <p:txBody>
          <a:bodyPr/>
          <a:lstStyle/>
          <a:p>
            <a:r>
              <a:rPr lang="en-IN" dirty="0"/>
              <a:t>Copyright Licenses: Chapter VI containing Sections 30-32B deals with Licenses.</a:t>
            </a:r>
          </a:p>
          <a:p>
            <a:r>
              <a:rPr lang="en-IN" b="1" dirty="0"/>
              <a:t>Licenses by Owners of Copyright:</a:t>
            </a:r>
          </a:p>
          <a:p>
            <a:pPr lvl="1"/>
            <a:r>
              <a:rPr lang="en-IN" dirty="0"/>
              <a:t>Section 30 of the act empowers the owner of the copyright in any existing work or the prospective owner of the copyright in any future work to grant any interest in the right by license in writing by him or by his duly authorized agent. </a:t>
            </a:r>
          </a:p>
          <a:p>
            <a:pPr lvl="1"/>
            <a:r>
              <a:rPr lang="en-IN" dirty="0"/>
              <a:t>However, in the case of a license relating to copyright in any future work, the license shall take effect only when the work comes into existence.</a:t>
            </a:r>
          </a:p>
          <a:p>
            <a:pPr marL="457200" lvl="1" indent="0">
              <a:buNone/>
            </a:pPr>
            <a:r>
              <a:rPr lang="en-IN" dirty="0"/>
              <a:t>Explanation.— Where a person to whom a licence relating to copyright in any future work is granted under this section dies before the work comes into existence, his legal representatives shall, in the absence of any provision to the contrary in the licence, be entitled to the benefit of the licence.</a:t>
            </a:r>
          </a:p>
        </p:txBody>
      </p:sp>
    </p:spTree>
    <p:extLst>
      <p:ext uri="{BB962C8B-B14F-4D97-AF65-F5344CB8AC3E}">
        <p14:creationId xmlns:p14="http://schemas.microsoft.com/office/powerpoint/2010/main" val="3917640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r>
              <a:rPr lang="en-US" dirty="0"/>
              <a:t>Definition</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238703"/>
            <a:ext cx="7454077" cy="1474330"/>
          </a:xfrm>
        </p:spPr>
        <p:txBody>
          <a:bodyPr>
            <a:normAutofit/>
          </a:bodyPr>
          <a:lstStyle/>
          <a:p>
            <a:pPr marL="0" indent="0">
              <a:lnSpc>
                <a:spcPct val="100000"/>
              </a:lnSpc>
              <a:buNone/>
            </a:pPr>
            <a:r>
              <a:rPr lang="en-IN" sz="2000" b="1" dirty="0"/>
              <a:t>Copyright </a:t>
            </a:r>
            <a:r>
              <a:rPr lang="en-IN" sz="2000" dirty="0"/>
              <a:t>is a type of intellectual property that gives an </a:t>
            </a:r>
            <a:r>
              <a:rPr lang="en-IN" sz="2000" b="1" dirty="0"/>
              <a:t>originator </a:t>
            </a:r>
            <a:r>
              <a:rPr lang="en-IN" sz="2000" dirty="0"/>
              <a:t>the exclusive and assignable legal right, for a </a:t>
            </a:r>
            <a:r>
              <a:rPr lang="en-IN" sz="2000" b="1" dirty="0"/>
              <a:t>fixed number of years</a:t>
            </a:r>
            <a:r>
              <a:rPr lang="en-IN" sz="2000" dirty="0"/>
              <a:t>, to print, publish, perform, film, or record literary, artistic, or musical material.</a:t>
            </a:r>
            <a:r>
              <a:rPr lang="en-US" sz="2000" dirty="0"/>
              <a:t> </a:t>
            </a:r>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398B8-FBAE-5AB8-C6CB-585DAD7E1B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05F696-B404-0341-9C1C-D9B0608C31BC}"/>
              </a:ext>
            </a:extLst>
          </p:cNvPr>
          <p:cNvSpPr>
            <a:spLocks noGrp="1"/>
          </p:cNvSpPr>
          <p:nvPr>
            <p:ph idx="1"/>
          </p:nvPr>
        </p:nvSpPr>
        <p:spPr/>
        <p:txBody>
          <a:bodyPr>
            <a:normAutofit/>
          </a:bodyPr>
          <a:lstStyle/>
          <a:p>
            <a:r>
              <a:rPr lang="en-IN" b="1" dirty="0"/>
              <a:t>Compulsory License withheld from public:</a:t>
            </a:r>
          </a:p>
          <a:p>
            <a:pPr lvl="1"/>
            <a:r>
              <a:rPr lang="en-IN" dirty="0"/>
              <a:t>Section 31 provides that of at any time during the term of copyright in any Indian work which has been published or performed in public, </a:t>
            </a:r>
            <a:r>
              <a:rPr lang="en-IN" b="1" dirty="0"/>
              <a:t>a complaint is made </a:t>
            </a:r>
            <a:r>
              <a:rPr lang="en-IN" dirty="0"/>
              <a:t>to the Copyright Board that the owner of copyright in the work has refused to republish or allow the reproduction of the work or has refused to allow the performance in public of the work</a:t>
            </a:r>
            <a:r>
              <a:rPr lang="en-IN" b="1" dirty="0"/>
              <a:t> </a:t>
            </a:r>
            <a:r>
              <a:rPr lang="en-IN" dirty="0"/>
              <a:t>and by reason of such refusal the </a:t>
            </a:r>
            <a:r>
              <a:rPr lang="en-IN" b="1" dirty="0"/>
              <a:t>work is withheld from the public </a:t>
            </a:r>
            <a:r>
              <a:rPr lang="en-IN" dirty="0"/>
              <a:t>or </a:t>
            </a:r>
            <a:r>
              <a:rPr lang="en-IN" b="1" dirty="0"/>
              <a:t>has refused to allow communication to the public </a:t>
            </a:r>
            <a:r>
              <a:rPr lang="en-IN" dirty="0"/>
              <a:t>by broadcast of such work or recording, on terms which the complainant considers reasonable, the Copyright Board, after giving to the owner of the copyright in the work a reasonable opportunity of being heard and after holding such inquiry as it may deem necessary, may, if it is satisfied that the grounds for such refusal are not reasonable, direct the </a:t>
            </a:r>
            <a:r>
              <a:rPr lang="en-IN" b="1" dirty="0"/>
              <a:t>Registrar of Copyright to grant to the complainant the license to republish the work.</a:t>
            </a:r>
          </a:p>
          <a:p>
            <a:endParaRPr lang="en-IN" dirty="0"/>
          </a:p>
        </p:txBody>
      </p:sp>
    </p:spTree>
    <p:extLst>
      <p:ext uri="{BB962C8B-B14F-4D97-AF65-F5344CB8AC3E}">
        <p14:creationId xmlns:p14="http://schemas.microsoft.com/office/powerpoint/2010/main" val="238047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7E9A-2AAA-4011-EDAD-ED3072CE9E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513995-1E28-A45B-D96A-613256CAF146}"/>
              </a:ext>
            </a:extLst>
          </p:cNvPr>
          <p:cNvSpPr>
            <a:spLocks noGrp="1"/>
          </p:cNvSpPr>
          <p:nvPr>
            <p:ph idx="1"/>
          </p:nvPr>
        </p:nvSpPr>
        <p:spPr/>
        <p:txBody>
          <a:bodyPr/>
          <a:lstStyle/>
          <a:p>
            <a:r>
              <a:rPr lang="en-IN" b="1" dirty="0"/>
              <a:t>Statutory License for broadcasting of literary and musical work and sound recording</a:t>
            </a:r>
          </a:p>
          <a:p>
            <a:pPr lvl="1"/>
            <a:r>
              <a:rPr lang="en-IN" dirty="0"/>
              <a:t>Section 31D provides that any broadcasting organization desirous of communicating to the public by way of a broadcast or by way of performance of a literary or musical work and sound recording which has already been published </a:t>
            </a:r>
            <a:r>
              <a:rPr lang="en-IN" b="1" dirty="0"/>
              <a:t>may do so subject to the fulfilment of prescribed conditions.</a:t>
            </a:r>
          </a:p>
          <a:p>
            <a:pPr marL="0" indent="0">
              <a:buNone/>
            </a:pPr>
            <a:endParaRPr lang="en-IN" b="1" dirty="0"/>
          </a:p>
        </p:txBody>
      </p:sp>
    </p:spTree>
    <p:extLst>
      <p:ext uri="{BB962C8B-B14F-4D97-AF65-F5344CB8AC3E}">
        <p14:creationId xmlns:p14="http://schemas.microsoft.com/office/powerpoint/2010/main" val="772422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C8476-5586-2AF3-41E4-ED610855681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6CCEF0-102C-4622-BD10-2DC70F57FAB7}"/>
              </a:ext>
            </a:extLst>
          </p:cNvPr>
          <p:cNvSpPr>
            <a:spLocks noGrp="1"/>
          </p:cNvSpPr>
          <p:nvPr>
            <p:ph idx="1"/>
          </p:nvPr>
        </p:nvSpPr>
        <p:spPr/>
        <p:txBody>
          <a:bodyPr>
            <a:normAutofit/>
          </a:bodyPr>
          <a:lstStyle/>
          <a:p>
            <a:r>
              <a:rPr lang="en-IN" b="1" dirty="0"/>
              <a:t>Termination of License: </a:t>
            </a:r>
          </a:p>
          <a:p>
            <a:pPr lvl="1"/>
            <a:r>
              <a:rPr lang="en-IN" dirty="0"/>
              <a:t>Section 32B of the act deals with termination of licenses and provides that if any time after the granting of a license, </a:t>
            </a:r>
            <a:r>
              <a:rPr lang="en-IN" b="1" dirty="0"/>
              <a:t>the owner of the copyright in the work or any person authorized by him publishes a translation </a:t>
            </a:r>
            <a:r>
              <a:rPr lang="en-IN" dirty="0"/>
              <a:t>of such work in the </a:t>
            </a:r>
            <a:r>
              <a:rPr lang="en-IN" b="1" dirty="0"/>
              <a:t>same language and which is substantially the same </a:t>
            </a:r>
            <a:r>
              <a:rPr lang="en-IN" dirty="0"/>
              <a:t>in content at a </a:t>
            </a:r>
            <a:r>
              <a:rPr lang="en-IN" b="1" dirty="0"/>
              <a:t>price reasonably related to the price normally charged </a:t>
            </a:r>
            <a:r>
              <a:rPr lang="en-IN" dirty="0"/>
              <a:t>in India for the translation of works of the same standard on the same or similar subject, the </a:t>
            </a:r>
            <a:r>
              <a:rPr lang="en-IN" b="1" dirty="0"/>
              <a:t>license so granted shall be terminated</a:t>
            </a:r>
            <a:r>
              <a:rPr lang="en-IN" dirty="0"/>
              <a:t>.</a:t>
            </a:r>
          </a:p>
          <a:p>
            <a:endParaRPr lang="en-IN" dirty="0"/>
          </a:p>
          <a:p>
            <a:r>
              <a:rPr lang="en-IN" b="1" dirty="0"/>
              <a:t>Other Licenses </a:t>
            </a:r>
            <a:r>
              <a:rPr lang="en-IN" dirty="0"/>
              <a:t>can be by way of License in unpublished or published works, benefit of disabled, etc</a:t>
            </a:r>
          </a:p>
        </p:txBody>
      </p:sp>
    </p:spTree>
    <p:extLst>
      <p:ext uri="{BB962C8B-B14F-4D97-AF65-F5344CB8AC3E}">
        <p14:creationId xmlns:p14="http://schemas.microsoft.com/office/powerpoint/2010/main" val="3207305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D24F2-725E-66FD-1CEE-E4916996D2F1}"/>
              </a:ext>
            </a:extLst>
          </p:cNvPr>
          <p:cNvSpPr>
            <a:spLocks noGrp="1"/>
          </p:cNvSpPr>
          <p:nvPr>
            <p:ph type="title"/>
          </p:nvPr>
        </p:nvSpPr>
        <p:spPr/>
        <p:txBody>
          <a:bodyPr/>
          <a:lstStyle/>
          <a:p>
            <a:r>
              <a:rPr lang="en-IN" dirty="0"/>
              <a:t>Power to extend copyright to foreign works</a:t>
            </a:r>
            <a:endParaRPr lang="en-US" dirty="0"/>
          </a:p>
        </p:txBody>
      </p:sp>
      <p:sp>
        <p:nvSpPr>
          <p:cNvPr id="3" name="Content Placeholder 2">
            <a:extLst>
              <a:ext uri="{FF2B5EF4-FFF2-40B4-BE49-F238E27FC236}">
                <a16:creationId xmlns:a16="http://schemas.microsoft.com/office/drawing/2014/main" id="{C2F42EBA-9048-558B-76D1-B7A540EA7486}"/>
              </a:ext>
            </a:extLst>
          </p:cNvPr>
          <p:cNvSpPr>
            <a:spLocks noGrp="1"/>
          </p:cNvSpPr>
          <p:nvPr>
            <p:ph idx="1"/>
          </p:nvPr>
        </p:nvSpPr>
        <p:spPr/>
        <p:txBody>
          <a:bodyPr>
            <a:normAutofit lnSpcReduction="10000"/>
          </a:bodyPr>
          <a:lstStyle/>
          <a:p>
            <a:r>
              <a:rPr lang="en-IN" dirty="0"/>
              <a:t>The Central Government may, by order </a:t>
            </a:r>
            <a:r>
              <a:rPr lang="en-IN" dirty="0" err="1"/>
              <a:t>publishe</a:t>
            </a:r>
            <a:r>
              <a:rPr lang="en-IN" dirty="0"/>
              <a:t> in the Official Gazette, direct that all or any provisions of this Act shall apply—</a:t>
            </a:r>
          </a:p>
          <a:p>
            <a:pPr lvl="1"/>
            <a:r>
              <a:rPr lang="en-IN" dirty="0"/>
              <a:t>(a) to works first published in any territory outside India to which the order relates in like manner as if they were first published within India;</a:t>
            </a:r>
          </a:p>
          <a:p>
            <a:pPr lvl="1"/>
            <a:r>
              <a:rPr lang="en-IN" dirty="0"/>
              <a:t>(b) to unpublished works, or any class thereof, the authors whereof were at the time of the making of the work, subjects or citizens of a foreign country to which the order relates, in like manner as if the authors were citizens of India;</a:t>
            </a:r>
          </a:p>
          <a:p>
            <a:pPr lvl="1"/>
            <a:r>
              <a:rPr lang="en-IN" dirty="0"/>
              <a:t>(c) in respect of domicile in any territory outside India to which the order relates in like manner as if such domicile were in India;</a:t>
            </a:r>
          </a:p>
          <a:p>
            <a:pPr lvl="1"/>
            <a:r>
              <a:rPr lang="en-IN" dirty="0"/>
              <a:t>(d) to any work of which the author was at the date of the first publication thereof, or, in a case where the author was dead at that date, was at the time of his death, a subject or citizen of a foreign country to which the order relates in like manner as if the author was a citizen of India at that date or time</a:t>
            </a:r>
            <a:endParaRPr lang="en-US" dirty="0"/>
          </a:p>
        </p:txBody>
      </p:sp>
    </p:spTree>
    <p:extLst>
      <p:ext uri="{BB962C8B-B14F-4D97-AF65-F5344CB8AC3E}">
        <p14:creationId xmlns:p14="http://schemas.microsoft.com/office/powerpoint/2010/main" val="2251839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0FCF7-1B7B-A25C-19F7-27D8B35B93E3}"/>
              </a:ext>
            </a:extLst>
          </p:cNvPr>
          <p:cNvSpPr>
            <a:spLocks noGrp="1"/>
          </p:cNvSpPr>
          <p:nvPr>
            <p:ph type="title"/>
          </p:nvPr>
        </p:nvSpPr>
        <p:spPr/>
        <p:txBody>
          <a:bodyPr/>
          <a:lstStyle/>
          <a:p>
            <a:r>
              <a:rPr lang="en-US" dirty="0"/>
              <a:t>copyright infringement</a:t>
            </a:r>
          </a:p>
        </p:txBody>
      </p:sp>
      <p:sp>
        <p:nvSpPr>
          <p:cNvPr id="3" name="Content Placeholder 2">
            <a:extLst>
              <a:ext uri="{FF2B5EF4-FFF2-40B4-BE49-F238E27FC236}">
                <a16:creationId xmlns:a16="http://schemas.microsoft.com/office/drawing/2014/main" id="{4DC38D95-BD4E-17E9-74FE-B370532C0713}"/>
              </a:ext>
            </a:extLst>
          </p:cNvPr>
          <p:cNvSpPr>
            <a:spLocks noGrp="1"/>
          </p:cNvSpPr>
          <p:nvPr>
            <p:ph idx="1"/>
          </p:nvPr>
        </p:nvSpPr>
        <p:spPr/>
        <p:txBody>
          <a:bodyPr/>
          <a:lstStyle/>
          <a:p>
            <a:r>
              <a:rPr lang="en-IN" dirty="0"/>
              <a:t>copyright infringement occurs when a copyrighted work is reproduced, distributed, performed, publicly displayed, or made into a derivative work without the permission of the copyright owner</a:t>
            </a:r>
          </a:p>
          <a:p>
            <a:r>
              <a:rPr lang="en-IN" dirty="0"/>
              <a:t>Section 51 defines </a:t>
            </a:r>
            <a:r>
              <a:rPr lang="en-IN" b="1" dirty="0"/>
              <a:t>infringement of copyright </a:t>
            </a:r>
            <a:r>
              <a:rPr lang="en-IN" dirty="0"/>
              <a:t>and states that a person infringes copyright of another if he </a:t>
            </a:r>
            <a:r>
              <a:rPr lang="en-IN" b="1" dirty="0"/>
              <a:t>unauthorizedly commits any act which only the copyright folder has exclusive rights to do</a:t>
            </a:r>
            <a:r>
              <a:rPr lang="en-IN" dirty="0"/>
              <a:t>. </a:t>
            </a:r>
          </a:p>
          <a:p>
            <a:r>
              <a:rPr lang="en-IN" b="1" dirty="0"/>
              <a:t>Civil remedies to copyright infringements </a:t>
            </a:r>
            <a:r>
              <a:rPr lang="en-IN" dirty="0"/>
              <a:t>are provided in chapter XII of Copyright Act, 1957 </a:t>
            </a:r>
            <a:r>
              <a:rPr lang="en-IN" b="1" dirty="0"/>
              <a:t>granting injunction and damages for copyright infringement and criminal liability provisions</a:t>
            </a:r>
            <a:r>
              <a:rPr lang="en-IN" dirty="0"/>
              <a:t> are provided in chapter XII of Copyright Act, 1957 wherein </a:t>
            </a:r>
            <a:r>
              <a:rPr lang="en-IN" b="1" dirty="0"/>
              <a:t>abetment of infringement is also unlawful and punishable with imprisonment of </a:t>
            </a:r>
            <a:r>
              <a:rPr lang="en-IN" b="1" dirty="0" err="1"/>
              <a:t>upto</a:t>
            </a:r>
            <a:r>
              <a:rPr lang="en-IN" b="1" dirty="0"/>
              <a:t> three years and a fine up to Rs. 2 Lacs</a:t>
            </a:r>
          </a:p>
          <a:p>
            <a:endParaRPr lang="en-US" dirty="0"/>
          </a:p>
        </p:txBody>
      </p:sp>
    </p:spTree>
    <p:extLst>
      <p:ext uri="{BB962C8B-B14F-4D97-AF65-F5344CB8AC3E}">
        <p14:creationId xmlns:p14="http://schemas.microsoft.com/office/powerpoint/2010/main" val="3986380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D0B04-67FA-1C3C-92AC-D9FF02B3767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DCE80D0-A4E7-94F0-2B37-B2D088B514E9}"/>
              </a:ext>
            </a:extLst>
          </p:cNvPr>
          <p:cNvSpPr>
            <a:spLocks noGrp="1"/>
          </p:cNvSpPr>
          <p:nvPr>
            <p:ph idx="1"/>
          </p:nvPr>
        </p:nvSpPr>
        <p:spPr>
          <a:xfrm>
            <a:off x="2589212" y="2133600"/>
            <a:ext cx="8915400" cy="4351606"/>
          </a:xfrm>
        </p:spPr>
        <p:txBody>
          <a:bodyPr>
            <a:normAutofit fontScale="92500" lnSpcReduction="10000"/>
          </a:bodyPr>
          <a:lstStyle/>
          <a:p>
            <a:r>
              <a:rPr lang="en-IN" dirty="0"/>
              <a:t>A person who knowingly uses the </a:t>
            </a:r>
            <a:r>
              <a:rPr lang="en-IN" b="1" dirty="0"/>
              <a:t>infringing copies of Computer software </a:t>
            </a:r>
            <a:r>
              <a:rPr lang="en-IN" dirty="0"/>
              <a:t>commits a criminal offence punishable with imprisonment for not for not less than seven days extendable up to three years and a fine not less than Rs. 50,000/- which may extend to Rs. 2 Lacs. </a:t>
            </a:r>
          </a:p>
          <a:p>
            <a:r>
              <a:rPr lang="en-IN" dirty="0"/>
              <a:t>Section 62 of the Copyright Act, 1957 </a:t>
            </a:r>
            <a:r>
              <a:rPr lang="en-IN" b="1" dirty="0"/>
              <a:t>entitles a Plaintiff to file for a suit for injunction against infringements within District Court of the jurisdiction </a:t>
            </a:r>
            <a:r>
              <a:rPr lang="en-IN" dirty="0"/>
              <a:t>where Plaintiff resides or carries on business or works for gain. </a:t>
            </a:r>
          </a:p>
          <a:p>
            <a:r>
              <a:rPr lang="en-IN" dirty="0"/>
              <a:t>Indian Courts have accepted petitions against unknown Defendants or persons identifiable </a:t>
            </a:r>
            <a:r>
              <a:rPr lang="en-IN" b="1" dirty="0"/>
              <a:t>through their IP Addresses in internet law </a:t>
            </a:r>
            <a:r>
              <a:rPr lang="en-IN" dirty="0"/>
              <a:t>related litigation. Popularly known as John Doe order in the US Courts, India had adopted the principal of </a:t>
            </a:r>
            <a:r>
              <a:rPr lang="en-IN" b="1" dirty="0"/>
              <a:t>accepting petitions against unknown persons in defamation cases or Intellectual property infringements </a:t>
            </a:r>
            <a:r>
              <a:rPr lang="en-IN" dirty="0"/>
              <a:t>including cases relating to </a:t>
            </a:r>
            <a:r>
              <a:rPr lang="en-IN" b="1" dirty="0"/>
              <a:t>software piracy.</a:t>
            </a:r>
            <a:r>
              <a:rPr lang="en-IN" dirty="0"/>
              <a:t> </a:t>
            </a:r>
          </a:p>
          <a:p>
            <a:r>
              <a:rPr lang="en-IN" dirty="0"/>
              <a:t>This is a positive legal enforcement strategy adopted by Indian Courts to resolve internet related litigation where defendants cannot be identified at stage of filing of the position.</a:t>
            </a:r>
            <a:endParaRPr lang="en-US" dirty="0"/>
          </a:p>
        </p:txBody>
      </p:sp>
    </p:spTree>
    <p:extLst>
      <p:ext uri="{BB962C8B-B14F-4D97-AF65-F5344CB8AC3E}">
        <p14:creationId xmlns:p14="http://schemas.microsoft.com/office/powerpoint/2010/main" val="188223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F8A8A-010B-390D-0F82-D5489FE98C14}"/>
              </a:ext>
            </a:extLst>
          </p:cNvPr>
          <p:cNvSpPr>
            <a:spLocks noGrp="1"/>
          </p:cNvSpPr>
          <p:nvPr>
            <p:ph type="title"/>
          </p:nvPr>
        </p:nvSpPr>
        <p:spPr/>
        <p:txBody>
          <a:bodyPr/>
          <a:lstStyle/>
          <a:p>
            <a:r>
              <a:rPr lang="en-US" dirty="0"/>
              <a:t> </a:t>
            </a:r>
            <a:br>
              <a:rPr lang="en-US" dirty="0"/>
            </a:br>
            <a:r>
              <a:rPr lang="en-US" dirty="0"/>
              <a:t>Software Copyright Infringement</a:t>
            </a:r>
          </a:p>
        </p:txBody>
      </p:sp>
      <p:sp>
        <p:nvSpPr>
          <p:cNvPr id="3" name="Content Placeholder 2">
            <a:extLst>
              <a:ext uri="{FF2B5EF4-FFF2-40B4-BE49-F238E27FC236}">
                <a16:creationId xmlns:a16="http://schemas.microsoft.com/office/drawing/2014/main" id="{3B1332F3-FF75-C366-1581-3E4DF963E450}"/>
              </a:ext>
            </a:extLst>
          </p:cNvPr>
          <p:cNvSpPr>
            <a:spLocks noGrp="1"/>
          </p:cNvSpPr>
          <p:nvPr>
            <p:ph idx="1"/>
          </p:nvPr>
        </p:nvSpPr>
        <p:spPr>
          <a:xfrm>
            <a:off x="2589212" y="2133600"/>
            <a:ext cx="8915400" cy="4337538"/>
          </a:xfrm>
        </p:spPr>
        <p:txBody>
          <a:bodyPr>
            <a:normAutofit lnSpcReduction="10000"/>
          </a:bodyPr>
          <a:lstStyle/>
          <a:p>
            <a:r>
              <a:rPr lang="en-IN" dirty="0"/>
              <a:t>When you run a program on a computer it is often impossible to avoid </a:t>
            </a:r>
            <a:r>
              <a:rPr lang="en-IN" b="1" dirty="0"/>
              <a:t>copying some of the code </a:t>
            </a:r>
            <a:r>
              <a:rPr lang="en-IN" dirty="0"/>
              <a:t>as there is normally some automatic copying of the program that takes place within the computer’s memory in order to enable the software to function. </a:t>
            </a:r>
          </a:p>
          <a:p>
            <a:r>
              <a:rPr lang="en-IN" dirty="0"/>
              <a:t>Also uniquely with software, copyright is not only infringed by taking a direct copy of the original work, but also by adapting versions of the original.</a:t>
            </a:r>
          </a:p>
          <a:p>
            <a:r>
              <a:rPr lang="en-IN" dirty="0"/>
              <a:t>Example, if the code (source code or compiled code) is re-written or otherwise converted into another computer language, this is also deemed an </a:t>
            </a:r>
            <a:r>
              <a:rPr lang="en-IN" b="1" dirty="0"/>
              <a:t>infringement of software copyright law as it is a ‘derivative’ work, and an appropriate licence is required to do this.</a:t>
            </a:r>
          </a:p>
          <a:p>
            <a:r>
              <a:rPr lang="en-IN" b="0" i="0" dirty="0">
                <a:solidFill>
                  <a:srgbClr val="000000"/>
                </a:solidFill>
                <a:effectLst/>
                <a:latin typeface="Lato" panose="020F0502020204030203" pitchFamily="34" charset="0"/>
              </a:rPr>
              <a:t>Software copyright can also be infringed without even taking a copy of the code</a:t>
            </a:r>
          </a:p>
          <a:p>
            <a:r>
              <a:rPr lang="en-IN" b="0" i="0" dirty="0">
                <a:solidFill>
                  <a:srgbClr val="000000"/>
                </a:solidFill>
                <a:effectLst/>
                <a:latin typeface="Lato" panose="020F0502020204030203" pitchFamily="34" charset="0"/>
              </a:rPr>
              <a:t>For example, using an </a:t>
            </a:r>
            <a:r>
              <a:rPr lang="en-IN" b="1" i="0" dirty="0">
                <a:solidFill>
                  <a:srgbClr val="000000"/>
                </a:solidFill>
                <a:effectLst/>
                <a:latin typeface="Lato" panose="020F0502020204030203" pitchFamily="34" charset="0"/>
              </a:rPr>
              <a:t>original computer program </a:t>
            </a:r>
            <a:r>
              <a:rPr lang="en-IN" b="0" i="0" dirty="0">
                <a:solidFill>
                  <a:srgbClr val="000000"/>
                </a:solidFill>
                <a:effectLst/>
                <a:latin typeface="Lato" panose="020F0502020204030203" pitchFamily="34" charset="0"/>
              </a:rPr>
              <a:t>for “inspiration”, to create the same </a:t>
            </a:r>
            <a:r>
              <a:rPr lang="en-IN" b="1" i="0" dirty="0">
                <a:solidFill>
                  <a:srgbClr val="000000"/>
                </a:solidFill>
                <a:effectLst/>
                <a:latin typeface="Lato" panose="020F0502020204030203" pitchFamily="34" charset="0"/>
              </a:rPr>
              <a:t>functionality in a new program</a:t>
            </a:r>
            <a:r>
              <a:rPr lang="en-IN" b="0" i="0" dirty="0">
                <a:solidFill>
                  <a:srgbClr val="000000"/>
                </a:solidFill>
                <a:effectLst/>
                <a:latin typeface="Lato" panose="020F0502020204030203" pitchFamily="34" charset="0"/>
              </a:rPr>
              <a:t>. Even if </a:t>
            </a:r>
            <a:r>
              <a:rPr lang="en-IN" b="1" i="0" dirty="0">
                <a:solidFill>
                  <a:srgbClr val="000000"/>
                </a:solidFill>
                <a:effectLst/>
                <a:latin typeface="Lato" panose="020F0502020204030203" pitchFamily="34" charset="0"/>
              </a:rPr>
              <a:t>none of the original code </a:t>
            </a:r>
            <a:r>
              <a:rPr lang="en-IN" b="0" i="0" dirty="0">
                <a:solidFill>
                  <a:srgbClr val="000000"/>
                </a:solidFill>
                <a:effectLst/>
                <a:latin typeface="Lato" panose="020F0502020204030203" pitchFamily="34" charset="0"/>
              </a:rPr>
              <a:t>is actually used, </a:t>
            </a:r>
            <a:r>
              <a:rPr lang="en-IN" b="1" i="0" dirty="0">
                <a:solidFill>
                  <a:srgbClr val="000000"/>
                </a:solidFill>
                <a:effectLst/>
                <a:latin typeface="Lato" panose="020F0502020204030203" pitchFamily="34" charset="0"/>
              </a:rPr>
              <a:t>the copyright in the original program may in some cases be infringed</a:t>
            </a:r>
          </a:p>
          <a:p>
            <a:endParaRPr lang="en-US" b="1" dirty="0"/>
          </a:p>
        </p:txBody>
      </p:sp>
    </p:spTree>
    <p:extLst>
      <p:ext uri="{BB962C8B-B14F-4D97-AF65-F5344CB8AC3E}">
        <p14:creationId xmlns:p14="http://schemas.microsoft.com/office/powerpoint/2010/main" val="26241278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D6DF-8212-1469-BEEF-579AC7F0715B}"/>
              </a:ext>
            </a:extLst>
          </p:cNvPr>
          <p:cNvSpPr>
            <a:spLocks noGrp="1"/>
          </p:cNvSpPr>
          <p:nvPr>
            <p:ph type="title"/>
          </p:nvPr>
        </p:nvSpPr>
        <p:spPr/>
        <p:txBody>
          <a:bodyPr/>
          <a:lstStyle/>
          <a:p>
            <a:r>
              <a:rPr lang="en-US" dirty="0"/>
              <a:t>copyright software</a:t>
            </a:r>
          </a:p>
        </p:txBody>
      </p:sp>
      <p:sp>
        <p:nvSpPr>
          <p:cNvPr id="3" name="Content Placeholder 2">
            <a:extLst>
              <a:ext uri="{FF2B5EF4-FFF2-40B4-BE49-F238E27FC236}">
                <a16:creationId xmlns:a16="http://schemas.microsoft.com/office/drawing/2014/main" id="{BDA947F8-D4F2-F8B6-DB6A-A857B946E08D}"/>
              </a:ext>
            </a:extLst>
          </p:cNvPr>
          <p:cNvSpPr>
            <a:spLocks noGrp="1"/>
          </p:cNvSpPr>
          <p:nvPr>
            <p:ph idx="1"/>
          </p:nvPr>
        </p:nvSpPr>
        <p:spPr/>
        <p:txBody>
          <a:bodyPr>
            <a:normAutofit lnSpcReduction="10000"/>
          </a:bodyPr>
          <a:lstStyle/>
          <a:p>
            <a:r>
              <a:rPr lang="en-IN" dirty="0"/>
              <a:t>Software copyright is predominantly used by </a:t>
            </a:r>
            <a:r>
              <a:rPr lang="en-IN" b="1" dirty="0"/>
              <a:t>software developers and proprietary software owners </a:t>
            </a:r>
            <a:r>
              <a:rPr lang="en-IN" dirty="0"/>
              <a:t>to prevent unauthorized copying of their software. </a:t>
            </a:r>
          </a:p>
          <a:p>
            <a:r>
              <a:rPr lang="en-IN" dirty="0"/>
              <a:t>The copyright holder is typically the work’s creator, or a publisher or other business to whom copyright has been assigned.</a:t>
            </a:r>
          </a:p>
          <a:p>
            <a:r>
              <a:rPr lang="en-IN" dirty="0"/>
              <a:t>Copyright holders </a:t>
            </a:r>
            <a:r>
              <a:rPr lang="en-IN" b="1" dirty="0"/>
              <a:t>routinely invoke legal and technological measures</a:t>
            </a:r>
            <a:r>
              <a:rPr lang="en-IN" dirty="0"/>
              <a:t> to </a:t>
            </a:r>
            <a:r>
              <a:rPr lang="en-IN" b="1" dirty="0"/>
              <a:t>prevent and penalize copyright infringement </a:t>
            </a:r>
            <a:r>
              <a:rPr lang="en-IN" dirty="0"/>
              <a:t>(more commonly referred to as piracy) where works protected by copyright law are used without permission.</a:t>
            </a:r>
          </a:p>
          <a:p>
            <a:r>
              <a:rPr lang="en-IN" dirty="0"/>
              <a:t>For works such as </a:t>
            </a:r>
            <a:r>
              <a:rPr lang="en-IN" b="1" dirty="0"/>
              <a:t>software and web applications</a:t>
            </a:r>
            <a:r>
              <a:rPr lang="en-IN" dirty="0"/>
              <a:t>, the </a:t>
            </a:r>
            <a:r>
              <a:rPr lang="en-IN" b="1" dirty="0"/>
              <a:t>source code </a:t>
            </a:r>
            <a:r>
              <a:rPr lang="en-IN" dirty="0"/>
              <a:t>is primarily where </a:t>
            </a:r>
            <a:r>
              <a:rPr lang="en-IN" b="1" dirty="0"/>
              <a:t>copyright exists </a:t>
            </a:r>
            <a:r>
              <a:rPr lang="en-IN" dirty="0"/>
              <a:t>and a copyright notice should be inserted in the </a:t>
            </a:r>
            <a:r>
              <a:rPr lang="en-IN" b="1" dirty="0"/>
              <a:t>headers of all source code files, help files, user manuals and/or ‘about this software’ pages, to make the assertion of copyright explicit</a:t>
            </a:r>
            <a:r>
              <a:rPr lang="en-IN" dirty="0"/>
              <a:t>.</a:t>
            </a:r>
            <a:endParaRPr lang="en-US" dirty="0"/>
          </a:p>
        </p:txBody>
      </p:sp>
    </p:spTree>
    <p:extLst>
      <p:ext uri="{BB962C8B-B14F-4D97-AF65-F5344CB8AC3E}">
        <p14:creationId xmlns:p14="http://schemas.microsoft.com/office/powerpoint/2010/main" val="2201218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E5536-83A1-C75D-5A91-EF1CC55BF4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6225D7-6773-2C9E-477D-B79ADAE9C87F}"/>
              </a:ext>
            </a:extLst>
          </p:cNvPr>
          <p:cNvSpPr>
            <a:spLocks noGrp="1"/>
          </p:cNvSpPr>
          <p:nvPr>
            <p:ph idx="1"/>
          </p:nvPr>
        </p:nvSpPr>
        <p:spPr/>
        <p:txBody>
          <a:bodyPr/>
          <a:lstStyle/>
          <a:p>
            <a:r>
              <a:rPr lang="en-IN" dirty="0"/>
              <a:t>Where there is </a:t>
            </a:r>
            <a:r>
              <a:rPr lang="en-IN" b="1" dirty="0"/>
              <a:t>no direct copying of code</a:t>
            </a:r>
            <a:r>
              <a:rPr lang="en-IN" dirty="0"/>
              <a:t>, line-for-line, it can be difficult to prove that copying has actually occurred. </a:t>
            </a:r>
          </a:p>
          <a:p>
            <a:r>
              <a:rPr lang="en-IN" dirty="0"/>
              <a:t>One way of trying to make copying easier to </a:t>
            </a:r>
            <a:r>
              <a:rPr lang="en-IN" b="1" dirty="0"/>
              <a:t>detect is to include redundant code or program components in among the real code</a:t>
            </a:r>
            <a:r>
              <a:rPr lang="en-IN" dirty="0"/>
              <a:t>. </a:t>
            </a:r>
          </a:p>
          <a:p>
            <a:r>
              <a:rPr lang="en-IN" dirty="0"/>
              <a:t>If an alleged copy includes the same redundant program components, even if they are not line-for-line copies, </a:t>
            </a:r>
            <a:r>
              <a:rPr lang="en-IN" b="1" dirty="0"/>
              <a:t>it can provide a very strong inference that copying has occurred.</a:t>
            </a:r>
          </a:p>
          <a:p>
            <a:r>
              <a:rPr lang="en-IN" b="1" dirty="0"/>
              <a:t>Independent software vendors </a:t>
            </a:r>
            <a:r>
              <a:rPr lang="en-IN" dirty="0"/>
              <a:t>should be very careful about disclosing source code. If someone can </a:t>
            </a:r>
            <a:r>
              <a:rPr lang="en-IN" b="1" dirty="0"/>
              <a:t>independently create from scratch what you have produced, just by looking at your source code, providing that the code is substantively different then your software copyright has not been infringed</a:t>
            </a:r>
          </a:p>
          <a:p>
            <a:endParaRPr lang="en-IN" b="1" dirty="0"/>
          </a:p>
          <a:p>
            <a:endParaRPr lang="en-IN" dirty="0"/>
          </a:p>
          <a:p>
            <a:endParaRPr lang="en-US" dirty="0"/>
          </a:p>
        </p:txBody>
      </p:sp>
    </p:spTree>
    <p:extLst>
      <p:ext uri="{BB962C8B-B14F-4D97-AF65-F5344CB8AC3E}">
        <p14:creationId xmlns:p14="http://schemas.microsoft.com/office/powerpoint/2010/main" val="3749432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0E116-246D-3C4C-D88D-5A24A5AD13D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F53B56E-84D2-C897-5BF3-6E986D6F31A4}"/>
              </a:ext>
            </a:extLst>
          </p:cNvPr>
          <p:cNvSpPr>
            <a:spLocks noGrp="1"/>
          </p:cNvSpPr>
          <p:nvPr>
            <p:ph idx="1"/>
          </p:nvPr>
        </p:nvSpPr>
        <p:spPr>
          <a:xfrm>
            <a:off x="2589212" y="2133600"/>
            <a:ext cx="8915400" cy="4253132"/>
          </a:xfrm>
        </p:spPr>
        <p:txBody>
          <a:bodyPr>
            <a:normAutofit fontScale="92500" lnSpcReduction="10000"/>
          </a:bodyPr>
          <a:lstStyle/>
          <a:p>
            <a:r>
              <a:rPr lang="en-IN" dirty="0"/>
              <a:t>The modification of your copyrighted software for </a:t>
            </a:r>
            <a:r>
              <a:rPr lang="en-IN" b="1" dirty="0"/>
              <a:t>personal use </a:t>
            </a:r>
            <a:r>
              <a:rPr lang="en-IN" dirty="0"/>
              <a:t>may also be deemed acceptable under the caveat of </a:t>
            </a:r>
            <a:r>
              <a:rPr lang="en-IN" b="1" dirty="0"/>
              <a:t>‘fair use</a:t>
            </a:r>
            <a:r>
              <a:rPr lang="en-IN" dirty="0"/>
              <a:t>’ and also code breaking and reverse engineering when a </a:t>
            </a:r>
            <a:r>
              <a:rPr lang="en-IN" b="1" dirty="0"/>
              <a:t>‘legitimate reason</a:t>
            </a:r>
            <a:r>
              <a:rPr lang="en-IN" dirty="0"/>
              <a:t>’ can be provided for doing so. </a:t>
            </a:r>
          </a:p>
          <a:p>
            <a:r>
              <a:rPr lang="en-IN" dirty="0"/>
              <a:t>However, ultimately </a:t>
            </a:r>
            <a:r>
              <a:rPr lang="en-IN" b="1" dirty="0"/>
              <a:t>any unauthorized use of the software is deemed to be piracy or theft, in recognition of the commercial harm of infringement of copyright holders.</a:t>
            </a:r>
          </a:p>
          <a:p>
            <a:r>
              <a:rPr lang="en-IN" dirty="0"/>
              <a:t>Software copyright can be difficult to enforce. However, using an identity-based licensing solution will ensure that you always know who your end-users are.</a:t>
            </a:r>
          </a:p>
          <a:p>
            <a:r>
              <a:rPr lang="en-IN" dirty="0"/>
              <a:t>Identity-based licensing is a software licensing solution is a solution that allows companies that write, publish and sell software applications to easily issue, manage and revoke the licenses that they provide to their customers.</a:t>
            </a:r>
          </a:p>
          <a:p>
            <a:endParaRPr lang="en-IN" dirty="0"/>
          </a:p>
          <a:p>
            <a:r>
              <a:rPr lang="en-US" dirty="0">
                <a:hlinkClick r:id="rId2"/>
              </a:rPr>
              <a:t>https://indiankanoon.org/doc/60862176/</a:t>
            </a:r>
            <a:r>
              <a:rPr lang="en-US" dirty="0"/>
              <a:t> </a:t>
            </a:r>
          </a:p>
        </p:txBody>
      </p:sp>
    </p:spTree>
    <p:extLst>
      <p:ext uri="{BB962C8B-B14F-4D97-AF65-F5344CB8AC3E}">
        <p14:creationId xmlns:p14="http://schemas.microsoft.com/office/powerpoint/2010/main" val="1179489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C16DF9-D45C-9664-9995-CB7210DAA849}"/>
              </a:ext>
            </a:extLst>
          </p:cNvPr>
          <p:cNvSpPr>
            <a:spLocks noGrp="1"/>
          </p:cNvSpPr>
          <p:nvPr>
            <p:ph idx="1"/>
          </p:nvPr>
        </p:nvSpPr>
        <p:spPr>
          <a:xfrm>
            <a:off x="2589212" y="773723"/>
            <a:ext cx="8915400" cy="5137499"/>
          </a:xfrm>
        </p:spPr>
        <p:txBody>
          <a:bodyPr>
            <a:noAutofit/>
          </a:bodyPr>
          <a:lstStyle/>
          <a:p>
            <a:r>
              <a:rPr lang="en-IN" sz="1700" dirty="0"/>
              <a:t>Copyright is intended to </a:t>
            </a:r>
            <a:r>
              <a:rPr lang="en-IN" sz="1700" b="1" dirty="0"/>
              <a:t>protect the original expression </a:t>
            </a:r>
            <a:r>
              <a:rPr lang="en-IN" sz="1700" dirty="0"/>
              <a:t>of an idea in the </a:t>
            </a:r>
            <a:r>
              <a:rPr lang="en-IN" sz="1700" b="1" dirty="0"/>
              <a:t>form of a creative work</a:t>
            </a:r>
            <a:r>
              <a:rPr lang="en-IN" sz="1700" dirty="0"/>
              <a:t>, but not the idea itself.</a:t>
            </a:r>
          </a:p>
          <a:p>
            <a:r>
              <a:rPr lang="en-IN" sz="1700" dirty="0"/>
              <a:t>Some jurisdictions require "fixing" copyrighted works in a tangible form. It is often shared among multiple authors, each of whom holds a set of rights to use or license the work, and who are commonly referred to as rights holders.</a:t>
            </a:r>
          </a:p>
          <a:p>
            <a:r>
              <a:rPr lang="en-IN" sz="1700" dirty="0"/>
              <a:t> These rights frequently include </a:t>
            </a:r>
            <a:r>
              <a:rPr lang="en-IN" sz="1700" b="1" dirty="0"/>
              <a:t>reproduction, control over </a:t>
            </a:r>
            <a:r>
              <a:rPr lang="en-IN" sz="1700" b="1" dirty="0">
                <a:hlinkClick r:id="rId2" tooltip="Derivative work">
                  <a:extLst>
                    <a:ext uri="{A12FA001-AC4F-418D-AE19-62706E023703}">
                      <ahyp:hlinkClr xmlns:ahyp="http://schemas.microsoft.com/office/drawing/2018/hyperlinkcolor" val="tx"/>
                    </a:ext>
                  </a:extLst>
                </a:hlinkClick>
              </a:rPr>
              <a:t>derivative works</a:t>
            </a:r>
            <a:r>
              <a:rPr lang="en-IN" sz="1700" b="1" dirty="0"/>
              <a:t>, distribution, </a:t>
            </a:r>
            <a:r>
              <a:rPr lang="en-IN" sz="1700" b="1" dirty="0">
                <a:hlinkClick r:id="rId3" tooltip="Performing rights">
                  <a:extLst>
                    <a:ext uri="{A12FA001-AC4F-418D-AE19-62706E023703}">
                      <ahyp:hlinkClr xmlns:ahyp="http://schemas.microsoft.com/office/drawing/2018/hyperlinkcolor" val="tx"/>
                    </a:ext>
                  </a:extLst>
                </a:hlinkClick>
              </a:rPr>
              <a:t>public performance</a:t>
            </a:r>
            <a:r>
              <a:rPr lang="en-IN" sz="1700" b="1" dirty="0"/>
              <a:t>, and </a:t>
            </a:r>
            <a:r>
              <a:rPr lang="en-IN" sz="1700" b="1" dirty="0">
                <a:hlinkClick r:id="rId4" tooltip="Moral rights">
                  <a:extLst>
                    <a:ext uri="{A12FA001-AC4F-418D-AE19-62706E023703}">
                      <ahyp:hlinkClr xmlns:ahyp="http://schemas.microsoft.com/office/drawing/2018/hyperlinkcolor" val="tx"/>
                    </a:ext>
                  </a:extLst>
                </a:hlinkClick>
              </a:rPr>
              <a:t>moral rights</a:t>
            </a:r>
            <a:r>
              <a:rPr lang="en-IN" sz="1700" b="1" dirty="0"/>
              <a:t> </a:t>
            </a:r>
            <a:r>
              <a:rPr lang="en-IN" sz="1700" dirty="0"/>
              <a:t>such as attributions</a:t>
            </a:r>
          </a:p>
          <a:p>
            <a:r>
              <a:rPr lang="en-IN" sz="1700" dirty="0"/>
              <a:t>Copyrights can be granted by </a:t>
            </a:r>
            <a:r>
              <a:rPr lang="en-IN" sz="1700" b="1" dirty="0"/>
              <a:t>public law </a:t>
            </a:r>
            <a:r>
              <a:rPr lang="en-IN" sz="1700" dirty="0"/>
              <a:t>and are in that case considered </a:t>
            </a:r>
            <a:r>
              <a:rPr lang="en-IN" sz="1700" b="1" dirty="0"/>
              <a:t>"territorial rights</a:t>
            </a:r>
            <a:r>
              <a:rPr lang="en-IN" sz="1700" dirty="0"/>
              <a:t>". This means that copyrights granted by the law of a certain state, do not extend beyond the territory of that specific jurisdiction. </a:t>
            </a:r>
          </a:p>
          <a:p>
            <a:r>
              <a:rPr lang="en-IN" sz="1700" dirty="0"/>
              <a:t>Copyrights of this type vary by country; many countries, and sometimes a large group of countries, have made agreements with other countries on procedures applicable when works "cross" national borders or national rights are inconsistent</a:t>
            </a:r>
          </a:p>
          <a:p>
            <a:endParaRPr lang="en-US" sz="1700" dirty="0"/>
          </a:p>
        </p:txBody>
      </p:sp>
    </p:spTree>
    <p:extLst>
      <p:ext uri="{BB962C8B-B14F-4D97-AF65-F5344CB8AC3E}">
        <p14:creationId xmlns:p14="http://schemas.microsoft.com/office/powerpoint/2010/main" val="3559013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86A63DA-4D2F-0387-6F94-A723FF53B335}"/>
              </a:ext>
            </a:extLst>
          </p:cNvPr>
          <p:cNvSpPr>
            <a:spLocks noGrp="1"/>
          </p:cNvSpPr>
          <p:nvPr>
            <p:ph type="title"/>
          </p:nvPr>
        </p:nvSpPr>
        <p:spPr>
          <a:xfrm>
            <a:off x="2592388" y="623888"/>
            <a:ext cx="8912225" cy="1281112"/>
          </a:xfrm>
        </p:spPr>
        <p:txBody>
          <a:bodyPr/>
          <a:lstStyle/>
          <a:p>
            <a:r>
              <a:rPr lang="en-US" dirty="0"/>
              <a:t>Copyright infringement cases</a:t>
            </a:r>
          </a:p>
        </p:txBody>
      </p:sp>
      <p:pic>
        <p:nvPicPr>
          <p:cNvPr id="1026" name="Picture 2" descr="copyright infringement">
            <a:extLst>
              <a:ext uri="{FF2B5EF4-FFF2-40B4-BE49-F238E27FC236}">
                <a16:creationId xmlns:a16="http://schemas.microsoft.com/office/drawing/2014/main" id="{AD33E61E-9875-C982-C9CC-5FCEB5E860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60956" y="2593975"/>
            <a:ext cx="79248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54DAC65-89CA-2154-E8C7-43D67F8C4F8B}"/>
              </a:ext>
            </a:extLst>
          </p:cNvPr>
          <p:cNvSpPr txBox="1"/>
          <p:nvPr/>
        </p:nvSpPr>
        <p:spPr>
          <a:xfrm>
            <a:off x="2760956" y="1905000"/>
            <a:ext cx="6098344" cy="553998"/>
          </a:xfrm>
          <a:prstGeom prst="rect">
            <a:avLst/>
          </a:prstGeom>
          <a:noFill/>
        </p:spPr>
        <p:txBody>
          <a:bodyPr wrap="square">
            <a:spAutoFit/>
          </a:bodyPr>
          <a:lstStyle/>
          <a:p>
            <a:pPr algn="l"/>
            <a:r>
              <a:rPr lang="en-IN" sz="3000" b="0" i="0" dirty="0">
                <a:solidFill>
                  <a:srgbClr val="313030"/>
                </a:solidFill>
                <a:effectLst/>
                <a:latin typeface="Larsseit-Bold"/>
              </a:rPr>
              <a:t>Rogers vs. Koons</a:t>
            </a:r>
          </a:p>
        </p:txBody>
      </p:sp>
    </p:spTree>
    <p:extLst>
      <p:ext uri="{BB962C8B-B14F-4D97-AF65-F5344CB8AC3E}">
        <p14:creationId xmlns:p14="http://schemas.microsoft.com/office/powerpoint/2010/main" val="736485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437C1-AB81-B0C4-1CFE-E3063DD1887C}"/>
              </a:ext>
            </a:extLst>
          </p:cNvPr>
          <p:cNvSpPr>
            <a:spLocks noGrp="1"/>
          </p:cNvSpPr>
          <p:nvPr>
            <p:ph type="title"/>
          </p:nvPr>
        </p:nvSpPr>
        <p:spPr/>
        <p:txBody>
          <a:bodyPr/>
          <a:lstStyle/>
          <a:p>
            <a:r>
              <a:rPr lang="en-US" dirty="0"/>
              <a:t>Copyright infringement cases</a:t>
            </a:r>
          </a:p>
        </p:txBody>
      </p:sp>
      <p:sp>
        <p:nvSpPr>
          <p:cNvPr id="11" name="TextBox 10">
            <a:extLst>
              <a:ext uri="{FF2B5EF4-FFF2-40B4-BE49-F238E27FC236}">
                <a16:creationId xmlns:a16="http://schemas.microsoft.com/office/drawing/2014/main" id="{ACD56000-A9A7-B566-58ED-9A0312CCFAF3}"/>
              </a:ext>
            </a:extLst>
          </p:cNvPr>
          <p:cNvSpPr txBox="1"/>
          <p:nvPr/>
        </p:nvSpPr>
        <p:spPr>
          <a:xfrm>
            <a:off x="1951891" y="1766223"/>
            <a:ext cx="2549770" cy="5632311"/>
          </a:xfrm>
          <a:prstGeom prst="rect">
            <a:avLst/>
          </a:prstGeom>
          <a:noFill/>
        </p:spPr>
        <p:txBody>
          <a:bodyPr wrap="square">
            <a:spAutoFit/>
          </a:bodyPr>
          <a:lstStyle/>
          <a:p>
            <a:r>
              <a:rPr lang="en-IN" b="1" dirty="0">
                <a:solidFill>
                  <a:srgbClr val="313030"/>
                </a:solidFill>
                <a:latin typeface="Atlas Grotesk Web"/>
              </a:rPr>
              <a:t>Case</a:t>
            </a:r>
          </a:p>
          <a:p>
            <a:r>
              <a:rPr lang="en-IN" b="0" i="0" dirty="0">
                <a:solidFill>
                  <a:srgbClr val="313030"/>
                </a:solidFill>
                <a:effectLst/>
                <a:latin typeface="Atlas Grotesk Web"/>
              </a:rPr>
              <a:t>Photographer Art Rogers </a:t>
            </a:r>
            <a:r>
              <a:rPr lang="en-IN" b="1" i="0" dirty="0">
                <a:solidFill>
                  <a:srgbClr val="313030"/>
                </a:solidFill>
                <a:effectLst/>
                <a:latin typeface="Atlas Grotesk Web"/>
              </a:rPr>
              <a:t>shot a photograph</a:t>
            </a:r>
            <a:r>
              <a:rPr lang="en-IN" b="0" i="0" dirty="0">
                <a:solidFill>
                  <a:srgbClr val="313030"/>
                </a:solidFill>
                <a:effectLst/>
                <a:latin typeface="Atlas Grotesk Web"/>
              </a:rPr>
              <a:t> of a couple holding a line of puppies in a row and sold it for use in greeting cards and similar products.</a:t>
            </a:r>
          </a:p>
          <a:p>
            <a:r>
              <a:rPr lang="en-IN" b="0" i="0" dirty="0">
                <a:solidFill>
                  <a:srgbClr val="313030"/>
                </a:solidFill>
                <a:effectLst/>
                <a:latin typeface="Atlas Grotesk Web"/>
              </a:rPr>
              <a:t>Internationally, renowned artist Jeff Koons in the process of creating an exhibit on the banality of everyday items, ran across Rogers’ photograph and used it to </a:t>
            </a:r>
            <a:r>
              <a:rPr lang="en-IN" b="1" i="0" dirty="0">
                <a:solidFill>
                  <a:srgbClr val="313030"/>
                </a:solidFill>
                <a:effectLst/>
                <a:latin typeface="Atlas Grotesk Web"/>
              </a:rPr>
              <a:t>create a set of statues </a:t>
            </a:r>
            <a:r>
              <a:rPr lang="en-IN" b="0" i="0" dirty="0">
                <a:solidFill>
                  <a:srgbClr val="313030"/>
                </a:solidFill>
                <a:effectLst/>
                <a:latin typeface="Atlas Grotesk Web"/>
              </a:rPr>
              <a:t>based on the image. sold several of these structures, making a significant profit.</a:t>
            </a:r>
            <a:endParaRPr lang="en-US" dirty="0"/>
          </a:p>
        </p:txBody>
      </p:sp>
      <p:sp>
        <p:nvSpPr>
          <p:cNvPr id="13" name="TextBox 12">
            <a:extLst>
              <a:ext uri="{FF2B5EF4-FFF2-40B4-BE49-F238E27FC236}">
                <a16:creationId xmlns:a16="http://schemas.microsoft.com/office/drawing/2014/main" id="{CDD6DDCC-35F2-25F3-99A5-F418DC4A44B4}"/>
              </a:ext>
            </a:extLst>
          </p:cNvPr>
          <p:cNvSpPr txBox="1"/>
          <p:nvPr/>
        </p:nvSpPr>
        <p:spPr>
          <a:xfrm>
            <a:off x="4501661" y="1766223"/>
            <a:ext cx="3293009" cy="3970318"/>
          </a:xfrm>
          <a:prstGeom prst="rect">
            <a:avLst/>
          </a:prstGeom>
          <a:noFill/>
        </p:spPr>
        <p:txBody>
          <a:bodyPr wrap="square">
            <a:spAutoFit/>
          </a:bodyPr>
          <a:lstStyle/>
          <a:p>
            <a:r>
              <a:rPr lang="en-IN" b="1" dirty="0">
                <a:solidFill>
                  <a:srgbClr val="313030"/>
                </a:solidFill>
                <a:latin typeface="Atlas Grotesk Web"/>
              </a:rPr>
              <a:t>Outcome</a:t>
            </a:r>
            <a:endParaRPr lang="en-IN" b="1" i="0" dirty="0">
              <a:solidFill>
                <a:srgbClr val="313030"/>
              </a:solidFill>
              <a:effectLst/>
              <a:latin typeface="Atlas Grotesk Web"/>
            </a:endParaRPr>
          </a:p>
          <a:p>
            <a:r>
              <a:rPr lang="en-IN" b="0" i="0" dirty="0">
                <a:solidFill>
                  <a:srgbClr val="313030"/>
                </a:solidFill>
                <a:effectLst/>
                <a:latin typeface="Atlas Grotesk Web"/>
              </a:rPr>
              <a:t>The court found the similarities between the 2 images too close, and that a </a:t>
            </a:r>
            <a:r>
              <a:rPr lang="en-IN" b="1" i="0" dirty="0">
                <a:solidFill>
                  <a:srgbClr val="313030"/>
                </a:solidFill>
                <a:effectLst/>
                <a:latin typeface="Atlas Grotesk Web"/>
              </a:rPr>
              <a:t>“typical person</a:t>
            </a:r>
            <a:r>
              <a:rPr lang="en-IN" b="0" i="0" dirty="0">
                <a:solidFill>
                  <a:srgbClr val="313030"/>
                </a:solidFill>
                <a:effectLst/>
                <a:latin typeface="Atlas Grotesk Web"/>
              </a:rPr>
              <a:t>” would be able to recognize the copy. </a:t>
            </a:r>
          </a:p>
          <a:p>
            <a:r>
              <a:rPr lang="en-IN" b="0" i="0" dirty="0">
                <a:solidFill>
                  <a:srgbClr val="313030"/>
                </a:solidFill>
                <a:effectLst/>
                <a:latin typeface="Atlas Grotesk Web"/>
              </a:rPr>
              <a:t>Koon’s </a:t>
            </a:r>
            <a:r>
              <a:rPr lang="en-IN" b="0" i="0" dirty="0" err="1">
                <a:solidFill>
                  <a:srgbClr val="313030"/>
                </a:solidFill>
                <a:effectLst/>
                <a:latin typeface="Atlas Grotesk Web"/>
              </a:rPr>
              <a:t>defense</a:t>
            </a:r>
            <a:r>
              <a:rPr lang="en-IN" b="0" i="0" dirty="0">
                <a:solidFill>
                  <a:srgbClr val="313030"/>
                </a:solidFill>
                <a:effectLst/>
                <a:latin typeface="Atlas Grotesk Web"/>
              </a:rPr>
              <a:t> was rejected under the argument that he could have used a more generic source to make the same statement — without copying Rogers’ work. </a:t>
            </a:r>
          </a:p>
          <a:p>
            <a:r>
              <a:rPr lang="en-IN" b="0" i="0" dirty="0">
                <a:solidFill>
                  <a:srgbClr val="313030"/>
                </a:solidFill>
                <a:effectLst/>
                <a:latin typeface="Atlas Grotesk Web"/>
              </a:rPr>
              <a:t>Koons was forced to pay a monetary settlement to Rogers.</a:t>
            </a:r>
            <a:endParaRPr lang="en-US" dirty="0"/>
          </a:p>
        </p:txBody>
      </p:sp>
      <p:sp>
        <p:nvSpPr>
          <p:cNvPr id="15" name="TextBox 14">
            <a:extLst>
              <a:ext uri="{FF2B5EF4-FFF2-40B4-BE49-F238E27FC236}">
                <a16:creationId xmlns:a16="http://schemas.microsoft.com/office/drawing/2014/main" id="{C3BCFDB4-B1F8-91D8-F795-C6F7BDDBEBC8}"/>
              </a:ext>
            </a:extLst>
          </p:cNvPr>
          <p:cNvSpPr txBox="1"/>
          <p:nvPr/>
        </p:nvSpPr>
        <p:spPr>
          <a:xfrm>
            <a:off x="7794670" y="1766223"/>
            <a:ext cx="4312331" cy="5078313"/>
          </a:xfrm>
          <a:prstGeom prst="rect">
            <a:avLst/>
          </a:prstGeom>
          <a:noFill/>
        </p:spPr>
        <p:txBody>
          <a:bodyPr wrap="square">
            <a:spAutoFit/>
          </a:bodyPr>
          <a:lstStyle/>
          <a:p>
            <a:pPr algn="l"/>
            <a:r>
              <a:rPr lang="en-IN" b="1" i="0" dirty="0">
                <a:solidFill>
                  <a:srgbClr val="313030"/>
                </a:solidFill>
                <a:effectLst/>
                <a:latin typeface="Larsseit-Bold"/>
              </a:rPr>
              <a:t>Significance</a:t>
            </a:r>
          </a:p>
          <a:p>
            <a:pPr algn="l"/>
            <a:r>
              <a:rPr lang="en-IN" b="0" i="0" dirty="0">
                <a:solidFill>
                  <a:srgbClr val="313030"/>
                </a:solidFill>
                <a:effectLst/>
                <a:latin typeface="Atlas Grotesk Web"/>
              </a:rPr>
              <a:t>This is one of those famous cases that encompassed a larger issue in the art world, the issue of appropriation art. Can you build upon another’s work to create your own original piece? And if you do so, does that constitute derivative work?</a:t>
            </a:r>
          </a:p>
          <a:p>
            <a:pPr algn="l"/>
            <a:r>
              <a:rPr lang="en-IN" b="0" i="0" dirty="0">
                <a:solidFill>
                  <a:srgbClr val="313030"/>
                </a:solidFill>
                <a:effectLst/>
                <a:latin typeface="Atlas Grotesk Web"/>
              </a:rPr>
              <a:t>It also brought up the </a:t>
            </a:r>
            <a:r>
              <a:rPr lang="en-IN" b="1" i="0" dirty="0">
                <a:solidFill>
                  <a:srgbClr val="313030"/>
                </a:solidFill>
                <a:effectLst/>
                <a:latin typeface="Atlas Grotesk Web"/>
              </a:rPr>
              <a:t>issue of photography as art,</a:t>
            </a:r>
            <a:r>
              <a:rPr lang="en-IN" b="0" i="0" dirty="0">
                <a:solidFill>
                  <a:srgbClr val="313030"/>
                </a:solidFill>
                <a:effectLst/>
                <a:latin typeface="Atlas Grotesk Web"/>
              </a:rPr>
              <a:t> was </a:t>
            </a:r>
            <a:r>
              <a:rPr lang="en-IN" b="1" i="0" dirty="0">
                <a:solidFill>
                  <a:srgbClr val="313030"/>
                </a:solidFill>
                <a:effectLst/>
                <a:latin typeface="Atlas Grotesk Web"/>
              </a:rPr>
              <a:t>photography just a documentation of the world</a:t>
            </a:r>
            <a:r>
              <a:rPr lang="en-IN" b="0" i="0" dirty="0">
                <a:solidFill>
                  <a:srgbClr val="313030"/>
                </a:solidFill>
                <a:effectLst/>
                <a:latin typeface="Atlas Grotesk Web"/>
              </a:rPr>
              <a:t>, or is it a creative and artistic product? Neither of these issues was entirely answered by the case, of course, but it has also become a reference used in many cases afterward.</a:t>
            </a:r>
          </a:p>
          <a:p>
            <a:pPr algn="l"/>
            <a:r>
              <a:rPr lang="en-IN" b="0" i="0" dirty="0">
                <a:solidFill>
                  <a:srgbClr val="313030"/>
                </a:solidFill>
                <a:effectLst/>
                <a:latin typeface="Atlas Grotesk Web"/>
              </a:rPr>
              <a:t>You can parallel this with vector-tracing a photograph for your design. Are you creating a derivative work that subtracts value from the original artist?</a:t>
            </a:r>
          </a:p>
        </p:txBody>
      </p:sp>
    </p:spTree>
    <p:extLst>
      <p:ext uri="{BB962C8B-B14F-4D97-AF65-F5344CB8AC3E}">
        <p14:creationId xmlns:p14="http://schemas.microsoft.com/office/powerpoint/2010/main" val="20214661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5F0AF-51BC-9AD5-211E-5598B362BBF8}"/>
              </a:ext>
            </a:extLst>
          </p:cNvPr>
          <p:cNvSpPr>
            <a:spLocks noGrp="1"/>
          </p:cNvSpPr>
          <p:nvPr>
            <p:ph type="title"/>
          </p:nvPr>
        </p:nvSpPr>
        <p:spPr/>
        <p:txBody>
          <a:bodyPr>
            <a:normAutofit/>
          </a:bodyPr>
          <a:lstStyle/>
          <a:p>
            <a:endParaRPr lang="en-US" sz="3000" dirty="0"/>
          </a:p>
        </p:txBody>
      </p:sp>
      <p:pic>
        <p:nvPicPr>
          <p:cNvPr id="2050" name="Picture 2" descr="copyright infringement">
            <a:extLst>
              <a:ext uri="{FF2B5EF4-FFF2-40B4-BE49-F238E27FC236}">
                <a16:creationId xmlns:a16="http://schemas.microsoft.com/office/drawing/2014/main" id="{6ECEEDA3-9D1C-BD9E-D991-5BC02E3E60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23999" y="2161512"/>
            <a:ext cx="5144002" cy="3778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1529D1D-00D5-7AE1-A885-804C12666364}"/>
              </a:ext>
            </a:extLst>
          </p:cNvPr>
          <p:cNvSpPr txBox="1"/>
          <p:nvPr/>
        </p:nvSpPr>
        <p:spPr>
          <a:xfrm>
            <a:off x="2592925" y="1479258"/>
            <a:ext cx="6098344" cy="553998"/>
          </a:xfrm>
          <a:prstGeom prst="rect">
            <a:avLst/>
          </a:prstGeom>
          <a:noFill/>
        </p:spPr>
        <p:txBody>
          <a:bodyPr wrap="square">
            <a:spAutoFit/>
          </a:bodyPr>
          <a:lstStyle/>
          <a:p>
            <a:pPr algn="l"/>
            <a:r>
              <a:rPr lang="en-IN" sz="3000" dirty="0"/>
              <a:t>The Associated Press vs. Fairey</a:t>
            </a:r>
            <a:endParaRPr lang="en-IN" sz="3000" b="0" i="0" dirty="0">
              <a:solidFill>
                <a:srgbClr val="313030"/>
              </a:solidFill>
              <a:effectLst/>
              <a:latin typeface="Larsseit-Bold"/>
            </a:endParaRPr>
          </a:p>
        </p:txBody>
      </p:sp>
    </p:spTree>
    <p:extLst>
      <p:ext uri="{BB962C8B-B14F-4D97-AF65-F5344CB8AC3E}">
        <p14:creationId xmlns:p14="http://schemas.microsoft.com/office/powerpoint/2010/main" val="2872012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415421-1E5A-1AB3-0C5C-1EE2C6BF884C}"/>
              </a:ext>
            </a:extLst>
          </p:cNvPr>
          <p:cNvSpPr txBox="1"/>
          <p:nvPr/>
        </p:nvSpPr>
        <p:spPr>
          <a:xfrm>
            <a:off x="1980028" y="624110"/>
            <a:ext cx="3281289" cy="5909310"/>
          </a:xfrm>
          <a:prstGeom prst="rect">
            <a:avLst/>
          </a:prstGeom>
          <a:noFill/>
        </p:spPr>
        <p:txBody>
          <a:bodyPr wrap="square">
            <a:spAutoFit/>
          </a:bodyPr>
          <a:lstStyle/>
          <a:p>
            <a:pPr algn="l"/>
            <a:r>
              <a:rPr lang="en-IN" b="1" i="0" dirty="0">
                <a:solidFill>
                  <a:srgbClr val="313030"/>
                </a:solidFill>
                <a:effectLst/>
                <a:latin typeface="Larsseit-Bold"/>
              </a:rPr>
              <a:t>Case</a:t>
            </a:r>
          </a:p>
          <a:p>
            <a:pPr algn="l"/>
            <a:r>
              <a:rPr lang="en-IN" b="0" i="0" dirty="0">
                <a:solidFill>
                  <a:srgbClr val="313030"/>
                </a:solidFill>
                <a:effectLst/>
                <a:latin typeface="Atlas Grotesk Web"/>
              </a:rPr>
              <a:t>Famous street artist Shephard Fairey </a:t>
            </a:r>
            <a:r>
              <a:rPr lang="en-IN" b="1" i="0" dirty="0">
                <a:solidFill>
                  <a:srgbClr val="313030"/>
                </a:solidFill>
                <a:effectLst/>
                <a:latin typeface="Atlas Grotesk Web"/>
              </a:rPr>
              <a:t>created the Hope poster during President Obama’s first run for presidential election in 2008.</a:t>
            </a:r>
            <a:r>
              <a:rPr lang="en-IN" b="0" i="0" dirty="0">
                <a:solidFill>
                  <a:srgbClr val="313030"/>
                </a:solidFill>
                <a:effectLst/>
                <a:latin typeface="Atlas Grotesk Web"/>
              </a:rPr>
              <a:t> The design rapidly became a symbol for Obama’s campaign, technically independent of the campaign but with its approval.</a:t>
            </a:r>
          </a:p>
          <a:p>
            <a:pPr algn="l"/>
            <a:r>
              <a:rPr lang="en-IN" b="0" i="0" dirty="0">
                <a:solidFill>
                  <a:srgbClr val="313030"/>
                </a:solidFill>
                <a:effectLst/>
                <a:latin typeface="Atlas Grotesk Web"/>
              </a:rPr>
              <a:t>In January 2009, </a:t>
            </a:r>
            <a:r>
              <a:rPr lang="en-IN" b="1" i="0" dirty="0">
                <a:solidFill>
                  <a:srgbClr val="313030"/>
                </a:solidFill>
                <a:effectLst/>
                <a:latin typeface="Atlas Grotesk Web"/>
              </a:rPr>
              <a:t>the photograph on which Fairey allegedly based the design was revealed by the Associated Press as one shot by AP freelancer Mannie Garcia </a:t>
            </a:r>
            <a:r>
              <a:rPr lang="en-IN" b="0" i="0" dirty="0">
                <a:solidFill>
                  <a:srgbClr val="313030"/>
                </a:solidFill>
                <a:effectLst/>
                <a:latin typeface="Atlas Grotesk Web"/>
              </a:rPr>
              <a:t>— with the AP demanding compensation for its use in Fairey’s work. Fairey responded with the </a:t>
            </a:r>
            <a:r>
              <a:rPr lang="en-IN" b="0" i="0" dirty="0" err="1">
                <a:solidFill>
                  <a:srgbClr val="313030"/>
                </a:solidFill>
                <a:effectLst/>
                <a:latin typeface="Atlas Grotesk Web"/>
              </a:rPr>
              <a:t>defense</a:t>
            </a:r>
            <a:r>
              <a:rPr lang="en-IN" b="0" i="0" dirty="0">
                <a:solidFill>
                  <a:srgbClr val="313030"/>
                </a:solidFill>
                <a:effectLst/>
                <a:latin typeface="Atlas Grotesk Web"/>
              </a:rPr>
              <a:t> of fair use, claiming his work didn’t reduce the value of the original photograph.</a:t>
            </a:r>
          </a:p>
        </p:txBody>
      </p:sp>
      <p:sp>
        <p:nvSpPr>
          <p:cNvPr id="7" name="TextBox 6">
            <a:extLst>
              <a:ext uri="{FF2B5EF4-FFF2-40B4-BE49-F238E27FC236}">
                <a16:creationId xmlns:a16="http://schemas.microsoft.com/office/drawing/2014/main" id="{20DE7105-9E50-276E-4CAA-F918E696FE8A}"/>
              </a:ext>
            </a:extLst>
          </p:cNvPr>
          <p:cNvSpPr txBox="1"/>
          <p:nvPr/>
        </p:nvSpPr>
        <p:spPr>
          <a:xfrm>
            <a:off x="5261317" y="624110"/>
            <a:ext cx="2869809" cy="1754326"/>
          </a:xfrm>
          <a:prstGeom prst="rect">
            <a:avLst/>
          </a:prstGeom>
          <a:noFill/>
        </p:spPr>
        <p:txBody>
          <a:bodyPr wrap="square">
            <a:spAutoFit/>
          </a:bodyPr>
          <a:lstStyle/>
          <a:p>
            <a:pPr algn="l"/>
            <a:r>
              <a:rPr lang="en-IN" b="1" i="0" dirty="0">
                <a:solidFill>
                  <a:srgbClr val="313030"/>
                </a:solidFill>
                <a:effectLst/>
                <a:latin typeface="Larsseit-Bold"/>
              </a:rPr>
              <a:t>Outcome</a:t>
            </a:r>
          </a:p>
          <a:p>
            <a:pPr algn="l"/>
            <a:r>
              <a:rPr lang="en-IN" b="0" i="0" dirty="0">
                <a:solidFill>
                  <a:srgbClr val="313030"/>
                </a:solidFill>
                <a:effectLst/>
                <a:latin typeface="Atlas Grotesk Web"/>
              </a:rPr>
              <a:t>The artist and the AP press came to a private settlement in January 2011, part of which included a split in the profits for the work.</a:t>
            </a:r>
          </a:p>
        </p:txBody>
      </p:sp>
      <p:sp>
        <p:nvSpPr>
          <p:cNvPr id="9" name="TextBox 8">
            <a:extLst>
              <a:ext uri="{FF2B5EF4-FFF2-40B4-BE49-F238E27FC236}">
                <a16:creationId xmlns:a16="http://schemas.microsoft.com/office/drawing/2014/main" id="{5481D5D0-71D3-C2FE-5CCE-FAAEB210464E}"/>
              </a:ext>
            </a:extLst>
          </p:cNvPr>
          <p:cNvSpPr txBox="1"/>
          <p:nvPr/>
        </p:nvSpPr>
        <p:spPr>
          <a:xfrm>
            <a:off x="8257736" y="624110"/>
            <a:ext cx="3685736" cy="5909310"/>
          </a:xfrm>
          <a:prstGeom prst="rect">
            <a:avLst/>
          </a:prstGeom>
          <a:noFill/>
        </p:spPr>
        <p:txBody>
          <a:bodyPr wrap="square">
            <a:spAutoFit/>
          </a:bodyPr>
          <a:lstStyle/>
          <a:p>
            <a:pPr algn="l"/>
            <a:r>
              <a:rPr lang="en-IN" b="1" i="0" dirty="0">
                <a:solidFill>
                  <a:srgbClr val="313030"/>
                </a:solidFill>
                <a:effectLst/>
                <a:latin typeface="Larsseit-Bold"/>
              </a:rPr>
              <a:t>Significance</a:t>
            </a:r>
          </a:p>
          <a:p>
            <a:pPr algn="l"/>
            <a:r>
              <a:rPr lang="en-IN" b="0" i="0" dirty="0">
                <a:solidFill>
                  <a:srgbClr val="313030"/>
                </a:solidFill>
                <a:effectLst/>
                <a:latin typeface="Atlas Grotesk Web"/>
              </a:rPr>
              <a:t>Though there wasn’t a court case and an actual verdict, this case created a lot of discourse around the value of work in these copyright battles. It’s unlikely that Garcia’s work could have ever reached the level of fame it did, if not for Fairey’s poster. Garcia himself stated he was “so proud of the photograph and that Fairey did what he did artistically with it, and the effect it has had,” but still had a problem with the fact that Fairey took the image without permission and without credit for it’s originator.</a:t>
            </a:r>
          </a:p>
          <a:p>
            <a:pPr algn="l"/>
            <a:r>
              <a:rPr lang="en-IN" b="0" i="0" dirty="0">
                <a:solidFill>
                  <a:srgbClr val="313030"/>
                </a:solidFill>
                <a:effectLst/>
                <a:latin typeface="Atlas Grotesk Web"/>
              </a:rPr>
              <a:t>Credit, credit, credit! On 99designs you cannot use licensed work — but in the right circumstances you can use stock imagery. When doing so, make sure everyone knows the source.</a:t>
            </a:r>
          </a:p>
        </p:txBody>
      </p:sp>
    </p:spTree>
    <p:extLst>
      <p:ext uri="{BB962C8B-B14F-4D97-AF65-F5344CB8AC3E}">
        <p14:creationId xmlns:p14="http://schemas.microsoft.com/office/powerpoint/2010/main" val="4761112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7093E-E1A5-C61F-997C-ECDF5D046587}"/>
              </a:ext>
            </a:extLst>
          </p:cNvPr>
          <p:cNvSpPr>
            <a:spLocks noGrp="1"/>
          </p:cNvSpPr>
          <p:nvPr>
            <p:ph type="title"/>
          </p:nvPr>
        </p:nvSpPr>
        <p:spPr/>
        <p:txBody>
          <a:bodyPr/>
          <a:lstStyle/>
          <a:p>
            <a:r>
              <a:rPr lang="en-US" dirty="0"/>
              <a:t>Vanilla Ice vs. David Bowie/Freddie Mercury</a:t>
            </a:r>
          </a:p>
        </p:txBody>
      </p:sp>
      <p:sp>
        <p:nvSpPr>
          <p:cNvPr id="5" name="TextBox 4">
            <a:extLst>
              <a:ext uri="{FF2B5EF4-FFF2-40B4-BE49-F238E27FC236}">
                <a16:creationId xmlns:a16="http://schemas.microsoft.com/office/drawing/2014/main" id="{74EC8E42-D9CA-3FF3-E17E-32E6CCED073B}"/>
              </a:ext>
            </a:extLst>
          </p:cNvPr>
          <p:cNvSpPr txBox="1"/>
          <p:nvPr/>
        </p:nvSpPr>
        <p:spPr>
          <a:xfrm>
            <a:off x="1881554" y="1905000"/>
            <a:ext cx="2380957" cy="4247317"/>
          </a:xfrm>
          <a:prstGeom prst="rect">
            <a:avLst/>
          </a:prstGeom>
          <a:noFill/>
        </p:spPr>
        <p:txBody>
          <a:bodyPr wrap="square">
            <a:spAutoFit/>
          </a:bodyPr>
          <a:lstStyle/>
          <a:p>
            <a:pPr algn="l"/>
            <a:r>
              <a:rPr lang="en-IN" b="1" i="0" dirty="0">
                <a:solidFill>
                  <a:srgbClr val="313030"/>
                </a:solidFill>
                <a:effectLst/>
                <a:latin typeface="Larsseit-Bold"/>
              </a:rPr>
              <a:t>Case</a:t>
            </a:r>
          </a:p>
          <a:p>
            <a:pPr algn="l"/>
            <a:r>
              <a:rPr lang="en-IN" b="0" i="0" dirty="0">
                <a:solidFill>
                  <a:srgbClr val="313030"/>
                </a:solidFill>
                <a:effectLst/>
                <a:latin typeface="Atlas Grotesk Web"/>
              </a:rPr>
              <a:t>Vanilla Ice had a hit, in 1991, with </a:t>
            </a:r>
            <a:r>
              <a:rPr lang="en-IN" b="0" i="1" dirty="0">
                <a:solidFill>
                  <a:srgbClr val="313030"/>
                </a:solidFill>
                <a:effectLst/>
                <a:latin typeface="Atlas Grotesk Web"/>
              </a:rPr>
              <a:t>Ice </a:t>
            </a:r>
            <a:r>
              <a:rPr lang="en-IN" b="0" i="1" dirty="0" err="1">
                <a:solidFill>
                  <a:srgbClr val="313030"/>
                </a:solidFill>
                <a:effectLst/>
                <a:latin typeface="Atlas Grotesk Web"/>
              </a:rPr>
              <a:t>Ice</a:t>
            </a:r>
            <a:r>
              <a:rPr lang="en-IN" b="0" i="1" dirty="0">
                <a:solidFill>
                  <a:srgbClr val="313030"/>
                </a:solidFill>
                <a:effectLst/>
                <a:latin typeface="Atlas Grotesk Web"/>
              </a:rPr>
              <a:t> Baby</a:t>
            </a:r>
            <a:r>
              <a:rPr lang="en-IN" b="0" i="0" dirty="0">
                <a:solidFill>
                  <a:srgbClr val="313030"/>
                </a:solidFill>
                <a:effectLst/>
                <a:latin typeface="Atlas Grotesk Web"/>
              </a:rPr>
              <a:t> — it sampled but did not credit the song </a:t>
            </a:r>
            <a:r>
              <a:rPr lang="en-IN" b="0" i="1" dirty="0">
                <a:solidFill>
                  <a:srgbClr val="313030"/>
                </a:solidFill>
                <a:effectLst/>
                <a:latin typeface="Atlas Grotesk Web"/>
              </a:rPr>
              <a:t>Under Pressure</a:t>
            </a:r>
            <a:r>
              <a:rPr lang="en-IN" b="0" i="0" dirty="0">
                <a:solidFill>
                  <a:srgbClr val="313030"/>
                </a:solidFill>
                <a:effectLst/>
                <a:latin typeface="Atlas Grotesk Web"/>
              </a:rPr>
              <a:t> by David Bowie and Queen. Though at first denying it, Vanilla Ice later retracted the statement saying it was “a joke”. Facing a lawsuit by the duo, Vanilla Ice ‘fessed to sampling the work.</a:t>
            </a:r>
          </a:p>
        </p:txBody>
      </p:sp>
      <p:sp>
        <p:nvSpPr>
          <p:cNvPr id="7" name="TextBox 6">
            <a:extLst>
              <a:ext uri="{FF2B5EF4-FFF2-40B4-BE49-F238E27FC236}">
                <a16:creationId xmlns:a16="http://schemas.microsoft.com/office/drawing/2014/main" id="{7FA601C3-E256-53C4-E249-88B55F699DC4}"/>
              </a:ext>
            </a:extLst>
          </p:cNvPr>
          <p:cNvSpPr txBox="1"/>
          <p:nvPr/>
        </p:nvSpPr>
        <p:spPr>
          <a:xfrm>
            <a:off x="4973882" y="1905000"/>
            <a:ext cx="2955609" cy="1754326"/>
          </a:xfrm>
          <a:prstGeom prst="rect">
            <a:avLst/>
          </a:prstGeom>
          <a:noFill/>
        </p:spPr>
        <p:txBody>
          <a:bodyPr wrap="square">
            <a:spAutoFit/>
          </a:bodyPr>
          <a:lstStyle/>
          <a:p>
            <a:pPr algn="l"/>
            <a:r>
              <a:rPr lang="en-IN" b="1" i="0" dirty="0">
                <a:solidFill>
                  <a:srgbClr val="313030"/>
                </a:solidFill>
                <a:effectLst/>
                <a:latin typeface="Larsseit-Bold"/>
              </a:rPr>
              <a:t>Outcome</a:t>
            </a:r>
          </a:p>
          <a:p>
            <a:pPr algn="l"/>
            <a:r>
              <a:rPr lang="en-IN" b="0" i="0" dirty="0">
                <a:solidFill>
                  <a:srgbClr val="313030"/>
                </a:solidFill>
                <a:effectLst/>
                <a:latin typeface="Atlas Grotesk Web"/>
              </a:rPr>
              <a:t>The case was settled privately out of court with Ice paying an undeclared sum of money and crediting Bowie/Queen on the track.</a:t>
            </a:r>
          </a:p>
        </p:txBody>
      </p:sp>
      <p:sp>
        <p:nvSpPr>
          <p:cNvPr id="9" name="TextBox 8">
            <a:extLst>
              <a:ext uri="{FF2B5EF4-FFF2-40B4-BE49-F238E27FC236}">
                <a16:creationId xmlns:a16="http://schemas.microsoft.com/office/drawing/2014/main" id="{6DCA045C-EFE9-FF80-D610-AED53584586A}"/>
              </a:ext>
            </a:extLst>
          </p:cNvPr>
          <p:cNvSpPr txBox="1"/>
          <p:nvPr/>
        </p:nvSpPr>
        <p:spPr>
          <a:xfrm>
            <a:off x="8113541" y="1905000"/>
            <a:ext cx="3632982" cy="2308324"/>
          </a:xfrm>
          <a:prstGeom prst="rect">
            <a:avLst/>
          </a:prstGeom>
          <a:noFill/>
        </p:spPr>
        <p:txBody>
          <a:bodyPr wrap="square">
            <a:spAutoFit/>
          </a:bodyPr>
          <a:lstStyle/>
          <a:p>
            <a:pPr algn="l"/>
            <a:r>
              <a:rPr lang="en-IN" b="1" i="0" dirty="0">
                <a:solidFill>
                  <a:srgbClr val="313030"/>
                </a:solidFill>
                <a:effectLst/>
                <a:latin typeface="Larsseit-Bold"/>
              </a:rPr>
              <a:t>Significance</a:t>
            </a:r>
          </a:p>
          <a:p>
            <a:pPr algn="l"/>
            <a:r>
              <a:rPr lang="en-IN" b="0" i="0" dirty="0">
                <a:solidFill>
                  <a:srgbClr val="313030"/>
                </a:solidFill>
                <a:effectLst/>
                <a:latin typeface="Atlas Grotesk Web"/>
              </a:rPr>
              <a:t>There’s really not a ton of meaning directly related to design with this one (except for, don’t use other people’s creative work!). But I couldn’t resist adding it. This is one of the most hilarious copyright cases ever.</a:t>
            </a:r>
          </a:p>
        </p:txBody>
      </p:sp>
    </p:spTree>
    <p:extLst>
      <p:ext uri="{BB962C8B-B14F-4D97-AF65-F5344CB8AC3E}">
        <p14:creationId xmlns:p14="http://schemas.microsoft.com/office/powerpoint/2010/main" val="38421039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9AF24-E4FD-6658-2943-F169C2CDF004}"/>
              </a:ext>
            </a:extLst>
          </p:cNvPr>
          <p:cNvSpPr>
            <a:spLocks noGrp="1"/>
          </p:cNvSpPr>
          <p:nvPr>
            <p:ph type="title"/>
          </p:nvPr>
        </p:nvSpPr>
        <p:spPr/>
        <p:txBody>
          <a:bodyPr/>
          <a:lstStyle/>
          <a:p>
            <a:r>
              <a:rPr lang="en-IN" dirty="0"/>
              <a:t>Modern Dog Design vs. Target Corporation</a:t>
            </a:r>
            <a:endParaRPr lang="en-US" dirty="0"/>
          </a:p>
        </p:txBody>
      </p:sp>
      <p:pic>
        <p:nvPicPr>
          <p:cNvPr id="3074" name="Picture 2" descr="copyright infringement">
            <a:extLst>
              <a:ext uri="{FF2B5EF4-FFF2-40B4-BE49-F238E27FC236}">
                <a16:creationId xmlns:a16="http://schemas.microsoft.com/office/drawing/2014/main" id="{BF6AB4C2-21B7-9B06-03A4-718612390E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2925" y="2252834"/>
            <a:ext cx="79248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4272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57CB04-50DF-5870-87DB-B0229669E0E6}"/>
              </a:ext>
            </a:extLst>
          </p:cNvPr>
          <p:cNvSpPr>
            <a:spLocks noGrp="1"/>
          </p:cNvSpPr>
          <p:nvPr>
            <p:ph idx="1"/>
          </p:nvPr>
        </p:nvSpPr>
        <p:spPr>
          <a:xfrm>
            <a:off x="5397307" y="624110"/>
            <a:ext cx="3085511" cy="3777622"/>
          </a:xfrm>
        </p:spPr>
        <p:txBody>
          <a:bodyPr/>
          <a:lstStyle/>
          <a:p>
            <a:pPr marL="0" indent="0" algn="l">
              <a:buNone/>
            </a:pPr>
            <a:r>
              <a:rPr lang="en-IN" b="1" i="0" dirty="0">
                <a:solidFill>
                  <a:srgbClr val="313030"/>
                </a:solidFill>
                <a:effectLst/>
                <a:latin typeface="Larsseit-Bold"/>
              </a:rPr>
              <a:t>Outcome</a:t>
            </a:r>
          </a:p>
          <a:p>
            <a:pPr marL="0" indent="0" algn="l">
              <a:buNone/>
            </a:pPr>
            <a:r>
              <a:rPr lang="en-IN" b="0" i="0" dirty="0">
                <a:solidFill>
                  <a:srgbClr val="313030"/>
                </a:solidFill>
                <a:effectLst/>
                <a:latin typeface="Atlas Grotesk Web"/>
              </a:rPr>
              <a:t>TBD. There hasn’t been a decision yet in this case but Modern Dog has been campaigning online pretty heavily for publicity and funds to help with its legal fees over the issue.</a:t>
            </a:r>
          </a:p>
          <a:p>
            <a:endParaRPr lang="en-US" dirty="0"/>
          </a:p>
        </p:txBody>
      </p:sp>
      <p:sp>
        <p:nvSpPr>
          <p:cNvPr id="5" name="TextBox 4">
            <a:extLst>
              <a:ext uri="{FF2B5EF4-FFF2-40B4-BE49-F238E27FC236}">
                <a16:creationId xmlns:a16="http://schemas.microsoft.com/office/drawing/2014/main" id="{F29BDEEE-C3F9-7DB6-A14F-53FA75D954BA}"/>
              </a:ext>
            </a:extLst>
          </p:cNvPr>
          <p:cNvSpPr txBox="1"/>
          <p:nvPr/>
        </p:nvSpPr>
        <p:spPr>
          <a:xfrm>
            <a:off x="2589212" y="624110"/>
            <a:ext cx="2798714" cy="3416320"/>
          </a:xfrm>
          <a:prstGeom prst="rect">
            <a:avLst/>
          </a:prstGeom>
          <a:noFill/>
        </p:spPr>
        <p:txBody>
          <a:bodyPr wrap="square">
            <a:spAutoFit/>
          </a:bodyPr>
          <a:lstStyle/>
          <a:p>
            <a:pPr algn="l"/>
            <a:r>
              <a:rPr lang="en-IN" b="1" i="0" dirty="0">
                <a:solidFill>
                  <a:srgbClr val="313030"/>
                </a:solidFill>
                <a:effectLst/>
                <a:latin typeface="Larsseit-Bold"/>
              </a:rPr>
              <a:t>Case</a:t>
            </a:r>
          </a:p>
          <a:p>
            <a:pPr algn="l"/>
            <a:r>
              <a:rPr lang="en-IN" b="0" i="0" dirty="0">
                <a:solidFill>
                  <a:srgbClr val="313030"/>
                </a:solidFill>
                <a:effectLst/>
                <a:latin typeface="Atlas Grotesk Web"/>
              </a:rPr>
              <a:t>Seattle design firm Modern Dog utilized a series of sketches of dogs in their compendium put out by Chronicle Books in 2008. The firm alleges that illustrations from that design have been used in a T-shirt produced by Disney/Target for sale, and filed a lawsuit in 2011.</a:t>
            </a:r>
          </a:p>
        </p:txBody>
      </p:sp>
      <p:sp>
        <p:nvSpPr>
          <p:cNvPr id="7" name="TextBox 6">
            <a:extLst>
              <a:ext uri="{FF2B5EF4-FFF2-40B4-BE49-F238E27FC236}">
                <a16:creationId xmlns:a16="http://schemas.microsoft.com/office/drawing/2014/main" id="{A080D94B-992A-E2BD-5585-640557F56213}"/>
              </a:ext>
            </a:extLst>
          </p:cNvPr>
          <p:cNvSpPr txBox="1"/>
          <p:nvPr/>
        </p:nvSpPr>
        <p:spPr>
          <a:xfrm>
            <a:off x="8482818" y="624110"/>
            <a:ext cx="3474720" cy="5909310"/>
          </a:xfrm>
          <a:prstGeom prst="rect">
            <a:avLst/>
          </a:prstGeom>
          <a:noFill/>
        </p:spPr>
        <p:txBody>
          <a:bodyPr wrap="square">
            <a:spAutoFit/>
          </a:bodyPr>
          <a:lstStyle/>
          <a:p>
            <a:pPr algn="l"/>
            <a:r>
              <a:rPr lang="en-IN" b="1" i="0" dirty="0">
                <a:solidFill>
                  <a:srgbClr val="313030"/>
                </a:solidFill>
                <a:effectLst/>
                <a:latin typeface="Larsseit-Bold"/>
              </a:rPr>
              <a:t>Significance</a:t>
            </a:r>
          </a:p>
          <a:p>
            <a:pPr algn="l"/>
            <a:r>
              <a:rPr lang="en-IN" b="0" i="0" dirty="0">
                <a:solidFill>
                  <a:srgbClr val="313030"/>
                </a:solidFill>
                <a:effectLst/>
                <a:latin typeface="Atlas Grotesk Web"/>
              </a:rPr>
              <a:t>The Modern Dog case has brought to light a question burning in the mind of many designers and artists — what happens if a major corporation with many more resources than me, utilizes my artwork for profit?</a:t>
            </a:r>
          </a:p>
          <a:p>
            <a:pPr algn="l"/>
            <a:r>
              <a:rPr lang="en-IN" b="0" i="0" dirty="0">
                <a:solidFill>
                  <a:srgbClr val="313030"/>
                </a:solidFill>
                <a:effectLst/>
                <a:latin typeface="Atlas Grotesk Web"/>
              </a:rPr>
              <a:t>Modern Dog was recently forced to sell their studio to cover the legal costs associated with this battle, so it’s turning into a very extreme situation for them. We’ll have to keep an eye out for how this progressed and continues to change the conversation around this issue.</a:t>
            </a:r>
          </a:p>
          <a:p>
            <a:pPr algn="l"/>
            <a:r>
              <a:rPr lang="en-IN" b="0" i="0" dirty="0">
                <a:solidFill>
                  <a:srgbClr val="313030"/>
                </a:solidFill>
                <a:effectLst/>
                <a:latin typeface="Atlas Grotesk Web"/>
              </a:rPr>
              <a:t>Always defend your designs. Regardless of who you’re going up against — if you think your design is in the right, then make it known.</a:t>
            </a:r>
          </a:p>
        </p:txBody>
      </p:sp>
    </p:spTree>
    <p:extLst>
      <p:ext uri="{BB962C8B-B14F-4D97-AF65-F5344CB8AC3E}">
        <p14:creationId xmlns:p14="http://schemas.microsoft.com/office/powerpoint/2010/main" val="13986409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32563-ACB8-924A-B35D-314452511DFE}"/>
              </a:ext>
            </a:extLst>
          </p:cNvPr>
          <p:cNvSpPr>
            <a:spLocks noGrp="1"/>
          </p:cNvSpPr>
          <p:nvPr>
            <p:ph type="title"/>
          </p:nvPr>
        </p:nvSpPr>
        <p:spPr>
          <a:xfrm>
            <a:off x="2494451" y="4112898"/>
            <a:ext cx="8911687" cy="1280890"/>
          </a:xfrm>
        </p:spPr>
        <p:txBody>
          <a:bodyPr/>
          <a:lstStyle/>
          <a:p>
            <a:pPr algn="r"/>
            <a:r>
              <a:rPr lang="en-US" dirty="0"/>
              <a:t>Thank you </a:t>
            </a:r>
          </a:p>
        </p:txBody>
      </p:sp>
    </p:spTree>
    <p:extLst>
      <p:ext uri="{BB962C8B-B14F-4D97-AF65-F5344CB8AC3E}">
        <p14:creationId xmlns:p14="http://schemas.microsoft.com/office/powerpoint/2010/main" val="3924303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DD6CA-BE59-E652-2EEE-B46EA5FFE617}"/>
              </a:ext>
            </a:extLst>
          </p:cNvPr>
          <p:cNvSpPr>
            <a:spLocks noGrp="1"/>
          </p:cNvSpPr>
          <p:nvPr>
            <p:ph type="title"/>
          </p:nvPr>
        </p:nvSpPr>
        <p:spPr/>
        <p:txBody>
          <a:bodyPr/>
          <a:lstStyle/>
          <a:p>
            <a:r>
              <a:rPr lang="en-US" dirty="0"/>
              <a:t>Concept </a:t>
            </a:r>
          </a:p>
        </p:txBody>
      </p:sp>
      <p:sp>
        <p:nvSpPr>
          <p:cNvPr id="3" name="Content Placeholder 2">
            <a:extLst>
              <a:ext uri="{FF2B5EF4-FFF2-40B4-BE49-F238E27FC236}">
                <a16:creationId xmlns:a16="http://schemas.microsoft.com/office/drawing/2014/main" id="{518702ED-FE6C-D2EF-7521-1526C815658F}"/>
              </a:ext>
            </a:extLst>
          </p:cNvPr>
          <p:cNvSpPr>
            <a:spLocks noGrp="1"/>
          </p:cNvSpPr>
          <p:nvPr>
            <p:ph idx="1"/>
          </p:nvPr>
        </p:nvSpPr>
        <p:spPr>
          <a:xfrm>
            <a:off x="2589212" y="1434905"/>
            <a:ext cx="8915400" cy="4476317"/>
          </a:xfrm>
        </p:spPr>
        <p:txBody>
          <a:bodyPr>
            <a:normAutofit fontScale="92500" lnSpcReduction="20000"/>
          </a:bodyPr>
          <a:lstStyle/>
          <a:p>
            <a:r>
              <a:rPr lang="en-IN" dirty="0"/>
              <a:t>The concept of copyright first developed in </a:t>
            </a:r>
            <a:r>
              <a:rPr lang="en-IN" b="1" dirty="0"/>
              <a:t>England</a:t>
            </a:r>
            <a:r>
              <a:rPr lang="en-IN" dirty="0"/>
              <a:t>. In reaction to the printing of "scandalous books and pamphlets", </a:t>
            </a:r>
          </a:p>
          <a:p>
            <a:r>
              <a:rPr lang="en-IN" dirty="0"/>
              <a:t>Passed the Licensing of the Press Act 1662, which required all intended publications to be registered with the government-approved Stationers' Company, giving the </a:t>
            </a:r>
            <a:r>
              <a:rPr lang="en-IN" b="1" dirty="0"/>
              <a:t>Stationers the right to regulate </a:t>
            </a:r>
            <a:r>
              <a:rPr lang="en-IN" dirty="0"/>
              <a:t>what material could be printed.</a:t>
            </a:r>
          </a:p>
          <a:p>
            <a:r>
              <a:rPr lang="en-IN" dirty="0"/>
              <a:t>The Statute of Anne, enacted in 1710 in England and Scotland provided the first legislation to protect copyrights (but not authors' rights). </a:t>
            </a:r>
          </a:p>
          <a:p>
            <a:r>
              <a:rPr lang="en-IN" dirty="0"/>
              <a:t>The </a:t>
            </a:r>
            <a:r>
              <a:rPr lang="en-IN" b="1" dirty="0"/>
              <a:t>Copyright Act of 1814 </a:t>
            </a:r>
            <a:r>
              <a:rPr lang="en-IN" dirty="0"/>
              <a:t>extended more </a:t>
            </a:r>
            <a:r>
              <a:rPr lang="en-IN" b="1" dirty="0"/>
              <a:t>rights for authors </a:t>
            </a:r>
            <a:r>
              <a:rPr lang="en-IN" dirty="0"/>
              <a:t>but did not protect British from reprinting in the US. </a:t>
            </a:r>
          </a:p>
          <a:p>
            <a:r>
              <a:rPr lang="en-IN" dirty="0"/>
              <a:t>The </a:t>
            </a:r>
            <a:r>
              <a:rPr lang="en-IN" b="1" dirty="0"/>
              <a:t>Berne International Copyright Convention of 1886 </a:t>
            </a:r>
            <a:r>
              <a:rPr lang="en-IN" dirty="0"/>
              <a:t>finally provided protection for authors </a:t>
            </a:r>
            <a:r>
              <a:rPr lang="en-IN" b="1" dirty="0"/>
              <a:t>among the countries who signed </a:t>
            </a:r>
            <a:r>
              <a:rPr lang="en-IN" dirty="0"/>
              <a:t>the agreement, although the US did not join the Berne Convention until 1989.</a:t>
            </a:r>
          </a:p>
          <a:p>
            <a:pPr lvl="1"/>
            <a:r>
              <a:rPr lang="en-IN" dirty="0"/>
              <a:t>The Berne Convention for the </a:t>
            </a:r>
            <a:r>
              <a:rPr lang="en-IN" b="1" dirty="0"/>
              <a:t>Protection of Literary and Artistic Works</a:t>
            </a:r>
            <a:r>
              <a:rPr lang="en-IN" dirty="0"/>
              <a:t>, is an international agreement governing copyright, which was first accepted in Berne, Switzerland, in 1886</a:t>
            </a:r>
          </a:p>
          <a:p>
            <a:pPr lvl="1"/>
            <a:r>
              <a:rPr lang="en-IN" dirty="0"/>
              <a:t>The Berne Convention has 179 contracting parties, most of which are parties to the Paris Act of 1971</a:t>
            </a:r>
          </a:p>
          <a:p>
            <a:pPr lvl="1"/>
            <a:endParaRPr lang="en-US" dirty="0"/>
          </a:p>
        </p:txBody>
      </p:sp>
    </p:spTree>
    <p:extLst>
      <p:ext uri="{BB962C8B-B14F-4D97-AF65-F5344CB8AC3E}">
        <p14:creationId xmlns:p14="http://schemas.microsoft.com/office/powerpoint/2010/main" val="3124849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F5A7E-82EB-CAE8-CA0D-8456A9B1D9DB}"/>
              </a:ext>
            </a:extLst>
          </p:cNvPr>
          <p:cNvSpPr>
            <a:spLocks noGrp="1"/>
          </p:cNvSpPr>
          <p:nvPr>
            <p:ph type="title"/>
          </p:nvPr>
        </p:nvSpPr>
        <p:spPr/>
        <p:txBody>
          <a:bodyPr/>
          <a:lstStyle/>
          <a:p>
            <a:r>
              <a:rPr lang="en-US" dirty="0"/>
              <a:t>International copyright treaties</a:t>
            </a:r>
          </a:p>
        </p:txBody>
      </p:sp>
      <p:sp>
        <p:nvSpPr>
          <p:cNvPr id="3" name="Content Placeholder 2">
            <a:extLst>
              <a:ext uri="{FF2B5EF4-FFF2-40B4-BE49-F238E27FC236}">
                <a16:creationId xmlns:a16="http://schemas.microsoft.com/office/drawing/2014/main" id="{099E642B-0CF5-1FBD-B2AA-B0E63C54F136}"/>
              </a:ext>
            </a:extLst>
          </p:cNvPr>
          <p:cNvSpPr>
            <a:spLocks noGrp="1"/>
          </p:cNvSpPr>
          <p:nvPr>
            <p:ph idx="1"/>
          </p:nvPr>
        </p:nvSpPr>
        <p:spPr/>
        <p:txBody>
          <a:bodyPr/>
          <a:lstStyle/>
          <a:p>
            <a:r>
              <a:rPr lang="en-IN" dirty="0"/>
              <a:t>The </a:t>
            </a:r>
            <a:r>
              <a:rPr lang="en-IN" b="1" dirty="0"/>
              <a:t>1886 Berne Convention </a:t>
            </a:r>
            <a:r>
              <a:rPr lang="en-IN" dirty="0"/>
              <a:t>first established recognition of copyrights among </a:t>
            </a:r>
            <a:r>
              <a:rPr lang="en-IN" b="1" dirty="0"/>
              <a:t>sovereign nations</a:t>
            </a:r>
            <a:r>
              <a:rPr lang="en-IN" dirty="0"/>
              <a:t>, rather than merely bilaterally. </a:t>
            </a:r>
          </a:p>
          <a:p>
            <a:r>
              <a:rPr lang="en-IN" dirty="0"/>
              <a:t>Under the Berne Convention, copyrights for creative works do not have to be asserted or declared, as they are automatically in force at creation: </a:t>
            </a:r>
            <a:r>
              <a:rPr lang="en-IN" b="1" dirty="0"/>
              <a:t>an author need not "register" or "apply for" a copyright in countries adhering to the Berne Convention</a:t>
            </a:r>
          </a:p>
          <a:p>
            <a:r>
              <a:rPr lang="en-IN" dirty="0"/>
              <a:t>As soon as a work is </a:t>
            </a:r>
            <a:r>
              <a:rPr lang="en-IN" b="1" dirty="0"/>
              <a:t>"fixed"</a:t>
            </a:r>
            <a:r>
              <a:rPr lang="en-IN" dirty="0"/>
              <a:t>, </a:t>
            </a:r>
            <a:r>
              <a:rPr lang="en-IN" dirty="0" err="1"/>
              <a:t>i,e</a:t>
            </a:r>
            <a:r>
              <a:rPr lang="en-IN" dirty="0"/>
              <a:t>., </a:t>
            </a:r>
            <a:r>
              <a:rPr lang="en-IN" b="1" dirty="0"/>
              <a:t>written or recorded </a:t>
            </a:r>
            <a:r>
              <a:rPr lang="en-IN" dirty="0"/>
              <a:t>on some physical medium, its </a:t>
            </a:r>
            <a:r>
              <a:rPr lang="en-IN" b="1" dirty="0"/>
              <a:t>author is automatically entitled to all copyrights </a:t>
            </a:r>
            <a:r>
              <a:rPr lang="en-IN" dirty="0"/>
              <a:t>in the work, and to any derivative works unless and until the author explicitly disclaims them, or until the copyright expires</a:t>
            </a:r>
          </a:p>
          <a:p>
            <a:endParaRPr lang="en-IN" dirty="0"/>
          </a:p>
        </p:txBody>
      </p:sp>
    </p:spTree>
    <p:extLst>
      <p:ext uri="{BB962C8B-B14F-4D97-AF65-F5344CB8AC3E}">
        <p14:creationId xmlns:p14="http://schemas.microsoft.com/office/powerpoint/2010/main" val="198490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84A72-4D82-E783-D885-90102E374F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6BE0A07-77E3-45C8-1F96-A896AE614BED}"/>
              </a:ext>
            </a:extLst>
          </p:cNvPr>
          <p:cNvSpPr>
            <a:spLocks noGrp="1"/>
          </p:cNvSpPr>
          <p:nvPr>
            <p:ph idx="1"/>
          </p:nvPr>
        </p:nvSpPr>
        <p:spPr/>
        <p:txBody>
          <a:bodyPr>
            <a:normAutofit fontScale="92500" lnSpcReduction="20000"/>
          </a:bodyPr>
          <a:lstStyle/>
          <a:p>
            <a:r>
              <a:rPr lang="en-IN" dirty="0"/>
              <a:t> Copyright Act of 1790, </a:t>
            </a:r>
            <a:r>
              <a:rPr lang="en-IN" dirty="0" err="1"/>
              <a:t>modeling</a:t>
            </a:r>
            <a:r>
              <a:rPr lang="en-IN" dirty="0"/>
              <a:t> it after the Statute of Anne. While the national law protected authors’ published works, authority was granted to the states to protect authors’ unpublished works. </a:t>
            </a:r>
          </a:p>
          <a:p>
            <a:r>
              <a:rPr lang="en-IN" dirty="0"/>
              <a:t>The </a:t>
            </a:r>
            <a:r>
              <a:rPr lang="en-IN" b="1" dirty="0"/>
              <a:t>Copyright Act of 1976 </a:t>
            </a:r>
            <a:r>
              <a:rPr lang="en-IN" dirty="0"/>
              <a:t>is a </a:t>
            </a:r>
            <a:r>
              <a:rPr lang="en-IN" b="1" dirty="0"/>
              <a:t>United States </a:t>
            </a:r>
            <a:r>
              <a:rPr lang="en-IN" dirty="0"/>
              <a:t>copyright law and remains the primary basis of copyright law in the United States</a:t>
            </a:r>
          </a:p>
          <a:p>
            <a:r>
              <a:rPr lang="en-IN" dirty="0"/>
              <a:t>The </a:t>
            </a:r>
            <a:r>
              <a:rPr lang="en-IN" b="1" dirty="0"/>
              <a:t>Copyright, Designs and Patents Act 1988 </a:t>
            </a:r>
            <a:r>
              <a:rPr lang="en-IN" dirty="0"/>
              <a:t>(c 48), also known as the CDPA, is an </a:t>
            </a:r>
            <a:r>
              <a:rPr lang="en-IN" b="1" dirty="0"/>
              <a:t>Act of the Parliament of the United Kingdom </a:t>
            </a:r>
            <a:r>
              <a:rPr lang="en-IN" dirty="0"/>
              <a:t>that received Royal Assent on 15 November 1988</a:t>
            </a:r>
          </a:p>
          <a:p>
            <a:r>
              <a:rPr lang="en-IN" b="1" dirty="0"/>
              <a:t>United States and most Latin American </a:t>
            </a:r>
            <a:r>
              <a:rPr lang="en-IN" dirty="0"/>
              <a:t>countries instead entered into the </a:t>
            </a:r>
            <a:r>
              <a:rPr lang="en-IN" b="1" dirty="0"/>
              <a:t>Buenos Aires Convention in 1910</a:t>
            </a:r>
            <a:r>
              <a:rPr lang="en-IN" dirty="0"/>
              <a:t>, which required a copyright notice on the work (such as all rights reserved), and permitted signatory nations to limit the duration of copyrights to shorter and renewable terms</a:t>
            </a:r>
          </a:p>
          <a:p>
            <a:r>
              <a:rPr lang="en-IN" dirty="0"/>
              <a:t>The </a:t>
            </a:r>
            <a:r>
              <a:rPr lang="en-IN" b="1" dirty="0"/>
              <a:t>Universal Copyright Convention (UCC),</a:t>
            </a:r>
            <a:r>
              <a:rPr lang="en-IN" dirty="0"/>
              <a:t> adopted in Geneva, Switzerland, in </a:t>
            </a:r>
            <a:r>
              <a:rPr lang="en-IN" b="1" dirty="0"/>
              <a:t>1952, </a:t>
            </a:r>
            <a:r>
              <a:rPr lang="en-IN" dirty="0"/>
              <a:t>is one of the two principal international conventions protecting copyright; the other is the Berne Convention.</a:t>
            </a:r>
          </a:p>
          <a:p>
            <a:endParaRPr lang="en-IN" dirty="0"/>
          </a:p>
        </p:txBody>
      </p:sp>
    </p:spTree>
    <p:extLst>
      <p:ext uri="{BB962C8B-B14F-4D97-AF65-F5344CB8AC3E}">
        <p14:creationId xmlns:p14="http://schemas.microsoft.com/office/powerpoint/2010/main" val="1815648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9BC60-6FDA-C896-EF1A-53C99820B7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E04D8D5-DD44-F62E-8E3F-A0816891C297}"/>
              </a:ext>
            </a:extLst>
          </p:cNvPr>
          <p:cNvSpPr>
            <a:spLocks noGrp="1"/>
          </p:cNvSpPr>
          <p:nvPr>
            <p:ph idx="1"/>
          </p:nvPr>
        </p:nvSpPr>
        <p:spPr/>
        <p:txBody>
          <a:bodyPr>
            <a:normAutofit fontScale="85000" lnSpcReduction="10000"/>
          </a:bodyPr>
          <a:lstStyle/>
          <a:p>
            <a:r>
              <a:rPr lang="en-IN" dirty="0"/>
              <a:t>The regulations of the Berne Convention are incorporated into the World Trade Organization's TRIPS agreement (1995), thus giving the Berne Convention </a:t>
            </a:r>
            <a:r>
              <a:rPr lang="en-IN" b="1" dirty="0"/>
              <a:t>effectively near-global application</a:t>
            </a:r>
          </a:p>
          <a:p>
            <a:r>
              <a:rPr lang="en-IN" dirty="0"/>
              <a:t>In </a:t>
            </a:r>
            <a:r>
              <a:rPr lang="en-IN" b="1" dirty="0"/>
              <a:t>1961</a:t>
            </a:r>
            <a:r>
              <a:rPr lang="en-IN" dirty="0"/>
              <a:t>, the </a:t>
            </a:r>
            <a:r>
              <a:rPr lang="en-IN" b="1" dirty="0"/>
              <a:t>United International Bureaux for the Protection </a:t>
            </a:r>
            <a:r>
              <a:rPr lang="en-IN" dirty="0"/>
              <a:t>of Intellectual Property signed the Rome Convention for the Protection of Performers, Producers of Phonograms and Broadcasting Organizations. </a:t>
            </a:r>
          </a:p>
          <a:p>
            <a:r>
              <a:rPr lang="en-IN" b="1" dirty="0"/>
              <a:t>In 1996</a:t>
            </a:r>
            <a:r>
              <a:rPr lang="en-IN" dirty="0"/>
              <a:t>, this organization was succeeded by the founding of the World Intellectual Property Organization, which launched the </a:t>
            </a:r>
            <a:r>
              <a:rPr lang="en-IN" b="1" dirty="0"/>
              <a:t>1996 WIPO Performances and Phonograms Treaty and the 2002 WIPO Copyright Treaty, </a:t>
            </a:r>
            <a:r>
              <a:rPr lang="en-IN" dirty="0"/>
              <a:t>which enacted greater restrictions on the use of technology to copy works in the nations that ratified it.</a:t>
            </a:r>
          </a:p>
          <a:p>
            <a:r>
              <a:rPr lang="en-IN" dirty="0"/>
              <a:t>Trans-Pacific Partnership includes intellectual Property Provisions relating to copyright.</a:t>
            </a:r>
          </a:p>
          <a:p>
            <a:r>
              <a:rPr lang="en-US" b="1" dirty="0"/>
              <a:t>The Trans-Pacific Partnership (TPP), </a:t>
            </a:r>
            <a:r>
              <a:rPr lang="en-US" dirty="0"/>
              <a:t>or Trans-Pacific Partnership Agreement, was a highly contested proposed trade agreement between </a:t>
            </a:r>
            <a:r>
              <a:rPr lang="en-US" b="1" dirty="0"/>
              <a:t>12 Pacific Rim economies, Australia, Brunei, Canada, Chile, Japan, Malaysia, Mexico, New Zealand, Peru, Singapore, Vietnam, and the United States.</a:t>
            </a:r>
          </a:p>
          <a:p>
            <a:endParaRPr lang="en-US" dirty="0"/>
          </a:p>
        </p:txBody>
      </p:sp>
    </p:spTree>
    <p:extLst>
      <p:ext uri="{BB962C8B-B14F-4D97-AF65-F5344CB8AC3E}">
        <p14:creationId xmlns:p14="http://schemas.microsoft.com/office/powerpoint/2010/main" val="2532476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B8335-4B89-B3AB-4A24-3542FC459E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D3D215-49ED-4CD8-A885-58E89FE4EC77}"/>
              </a:ext>
            </a:extLst>
          </p:cNvPr>
          <p:cNvSpPr>
            <a:spLocks noGrp="1"/>
          </p:cNvSpPr>
          <p:nvPr>
            <p:ph idx="1"/>
          </p:nvPr>
        </p:nvSpPr>
        <p:spPr/>
        <p:txBody>
          <a:bodyPr/>
          <a:lstStyle/>
          <a:p>
            <a:r>
              <a:rPr lang="en-IN" dirty="0"/>
              <a:t>Copyright laws allow products of creative human activities, such as literary and artistic production, to be preferentially exploited and thus incentivized.</a:t>
            </a:r>
          </a:p>
          <a:p>
            <a:r>
              <a:rPr lang="en-IN" dirty="0"/>
              <a:t>Copyright has developed into a concept that has a significant effect on nearly every modern industry, including not just literary work, but also forms of creative work such as sound recordings, films, photographs, software, and architecture</a:t>
            </a:r>
            <a:endParaRPr lang="en-US" dirty="0"/>
          </a:p>
        </p:txBody>
      </p:sp>
    </p:spTree>
    <p:extLst>
      <p:ext uri="{BB962C8B-B14F-4D97-AF65-F5344CB8AC3E}">
        <p14:creationId xmlns:p14="http://schemas.microsoft.com/office/powerpoint/2010/main" val="2824939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980BB-57C7-F29A-7ABC-3E124C6564B5}"/>
              </a:ext>
            </a:extLst>
          </p:cNvPr>
          <p:cNvSpPr>
            <a:spLocks noGrp="1"/>
          </p:cNvSpPr>
          <p:nvPr>
            <p:ph type="title"/>
          </p:nvPr>
        </p:nvSpPr>
        <p:spPr/>
        <p:txBody>
          <a:bodyPr/>
          <a:lstStyle/>
          <a:p>
            <a:r>
              <a:rPr lang="en-IN" dirty="0"/>
              <a:t>THE COPYRIGHT ACT, 1957 ACT NO. 14 OF 1957</a:t>
            </a:r>
            <a:endParaRPr lang="en-US" dirty="0"/>
          </a:p>
        </p:txBody>
      </p:sp>
      <p:sp>
        <p:nvSpPr>
          <p:cNvPr id="3" name="Content Placeholder 2">
            <a:extLst>
              <a:ext uri="{FF2B5EF4-FFF2-40B4-BE49-F238E27FC236}">
                <a16:creationId xmlns:a16="http://schemas.microsoft.com/office/drawing/2014/main" id="{54167A5B-0BD0-7DE7-0CC6-25F5E638DE12}"/>
              </a:ext>
            </a:extLst>
          </p:cNvPr>
          <p:cNvSpPr>
            <a:spLocks noGrp="1"/>
          </p:cNvSpPr>
          <p:nvPr>
            <p:ph idx="1"/>
          </p:nvPr>
        </p:nvSpPr>
        <p:spPr/>
        <p:txBody>
          <a:bodyPr>
            <a:normAutofit/>
          </a:bodyPr>
          <a:lstStyle/>
          <a:p>
            <a:r>
              <a:rPr lang="en-IN" dirty="0"/>
              <a:t>The Copyright Act, 1957 </a:t>
            </a:r>
            <a:r>
              <a:rPr lang="en-IN" b="1" dirty="0"/>
              <a:t>protects original literary, dramatic, musical and artistic works and cinematograph films and sound recordings </a:t>
            </a:r>
            <a:r>
              <a:rPr lang="en-IN" dirty="0"/>
              <a:t>from unauthorized uses. </a:t>
            </a:r>
          </a:p>
          <a:p>
            <a:r>
              <a:rPr lang="en-IN" dirty="0"/>
              <a:t>There is </a:t>
            </a:r>
            <a:r>
              <a:rPr lang="en-IN" b="1" dirty="0"/>
              <a:t>no copyright protection </a:t>
            </a:r>
            <a:r>
              <a:rPr lang="en-IN" dirty="0"/>
              <a:t>for ideas, procedures, methods of operation or mathematical concepts as such</a:t>
            </a:r>
          </a:p>
          <a:p>
            <a:r>
              <a:rPr lang="en-IN" dirty="0"/>
              <a:t>Creativity being the keystone of progress, no civilized society can afford to ignore the basic requirements of encouraging the same</a:t>
            </a:r>
          </a:p>
        </p:txBody>
      </p:sp>
    </p:spTree>
    <p:extLst>
      <p:ext uri="{BB962C8B-B14F-4D97-AF65-F5344CB8AC3E}">
        <p14:creationId xmlns:p14="http://schemas.microsoft.com/office/powerpoint/2010/main" val="209168210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3.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TM02892315[[fn=Wisp]]</Template>
  <TotalTime>1773</TotalTime>
  <Words>4545</Words>
  <Application>Microsoft Office PowerPoint</Application>
  <PresentationFormat>Widescreen</PresentationFormat>
  <Paragraphs>190</Paragraphs>
  <Slides>37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Atlas Grotesk Web</vt:lpstr>
      <vt:lpstr>Calibri</vt:lpstr>
      <vt:lpstr>Century Gothic</vt:lpstr>
      <vt:lpstr>Larsseit-Bold</vt:lpstr>
      <vt:lpstr>Lato</vt:lpstr>
      <vt:lpstr>Theinhardt</vt:lpstr>
      <vt:lpstr>Wingdings 3</vt:lpstr>
      <vt:lpstr>Wisp</vt:lpstr>
      <vt:lpstr>Copyrights</vt:lpstr>
      <vt:lpstr>Definition</vt:lpstr>
      <vt:lpstr>PowerPoint Presentation</vt:lpstr>
      <vt:lpstr>Concept </vt:lpstr>
      <vt:lpstr>International copyright treaties</vt:lpstr>
      <vt:lpstr>PowerPoint Presentation</vt:lpstr>
      <vt:lpstr>PowerPoint Presentation</vt:lpstr>
      <vt:lpstr>PowerPoint Presentation</vt:lpstr>
      <vt:lpstr>THE COPYRIGHT ACT, 1957 ACT NO. 14 OF 1957</vt:lpstr>
      <vt:lpstr>Section 14 of the act defines copyright as:</vt:lpstr>
      <vt:lpstr>PowerPoint Presentation</vt:lpstr>
      <vt:lpstr>PowerPoint Presentation</vt:lpstr>
      <vt:lpstr>PowerPoint Presentation</vt:lpstr>
      <vt:lpstr>PowerPoint Presentation</vt:lpstr>
      <vt:lpstr>AUTHORSHIP AND OWNERSHIP</vt:lpstr>
      <vt:lpstr>Exercise </vt:lpstr>
      <vt:lpstr>Term of Copyright</vt:lpstr>
      <vt:lpstr>Copyright Board</vt:lpstr>
      <vt:lpstr>Copyright Licenses</vt:lpstr>
      <vt:lpstr>PowerPoint Presentation</vt:lpstr>
      <vt:lpstr>PowerPoint Presentation</vt:lpstr>
      <vt:lpstr>PowerPoint Presentation</vt:lpstr>
      <vt:lpstr>Power to extend copyright to foreign works</vt:lpstr>
      <vt:lpstr>copyright infringement</vt:lpstr>
      <vt:lpstr>Example</vt:lpstr>
      <vt:lpstr>  Software Copyright Infringement</vt:lpstr>
      <vt:lpstr>copyright software</vt:lpstr>
      <vt:lpstr>PowerPoint Presentation</vt:lpstr>
      <vt:lpstr>PowerPoint Presentation</vt:lpstr>
      <vt:lpstr>Copyright infringement cases</vt:lpstr>
      <vt:lpstr>Copyright infringement cases</vt:lpstr>
      <vt:lpstr>PowerPoint Presentation</vt:lpstr>
      <vt:lpstr>PowerPoint Presentation</vt:lpstr>
      <vt:lpstr>Vanilla Ice vs. David Bowie/Freddie Mercury</vt:lpstr>
      <vt:lpstr>Modern Dog Design vs. Target Corporation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Copyrights</dc:title>
  <dc:creator>Sonali Correa</dc:creator>
  <cp:lastModifiedBy>Sonali Correa</cp:lastModifiedBy>
  <cp:revision>7</cp:revision>
  <dcterms:created xsi:type="dcterms:W3CDTF">2022-08-11T12:59:11Z</dcterms:created>
  <dcterms:modified xsi:type="dcterms:W3CDTF">2022-08-12T18:54:04Z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