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59" r:id="rId7"/>
    <p:sldId id="260" r:id="rId8"/>
    <p:sldId id="276" r:id="rId9"/>
    <p:sldId id="277" r:id="rId10"/>
    <p:sldId id="278" r:id="rId11"/>
    <p:sldId id="279" r:id="rId12"/>
    <p:sldId id="280" r:id="rId13"/>
    <p:sldId id="261" r:id="rId14"/>
    <p:sldId id="262" r:id="rId15"/>
    <p:sldId id="263" r:id="rId16"/>
    <p:sldId id="275" r:id="rId17"/>
    <p:sldId id="281" r:id="rId18"/>
    <p:sldId id="264" r:id="rId19"/>
    <p:sldId id="282" r:id="rId20"/>
    <p:sldId id="265" r:id="rId21"/>
    <p:sldId id="266" r:id="rId22"/>
    <p:sldId id="267" r:id="rId23"/>
    <p:sldId id="288" r:id="rId24"/>
    <p:sldId id="289" r:id="rId25"/>
    <p:sldId id="290" r:id="rId26"/>
    <p:sldId id="291" r:id="rId27"/>
    <p:sldId id="283" r:id="rId28"/>
    <p:sldId id="292" r:id="rId29"/>
    <p:sldId id="287" r:id="rId30"/>
    <p:sldId id="354" r:id="rId31"/>
    <p:sldId id="355" r:id="rId32"/>
    <p:sldId id="356" r:id="rId33"/>
    <p:sldId id="286" r:id="rId34"/>
    <p:sldId id="284" r:id="rId35"/>
    <p:sldId id="285" r:id="rId36"/>
    <p:sldId id="357" r:id="rId3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342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26614" y="1139190"/>
            <a:ext cx="6938771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C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72132" y="24511"/>
            <a:ext cx="631507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5295" y="1707918"/>
            <a:ext cx="9741408" cy="3482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C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strand.wordpress.com/installing-bioperl-on-windows/" TargetMode="External"/><Relationship Id="rId2" Type="http://schemas.openxmlformats.org/officeDocument/2006/relationships/hyperlink" Target="http://strawberryperl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6614" y="1139190"/>
            <a:ext cx="69329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spc="-10" dirty="0">
                <a:latin typeface="Cambria"/>
                <a:cs typeface="Cambria"/>
              </a:rPr>
              <a:t>Bioperl</a:t>
            </a:r>
            <a:r>
              <a:rPr sz="7200" b="1" spc="-75" dirty="0">
                <a:latin typeface="Cambria"/>
                <a:cs typeface="Cambria"/>
              </a:rPr>
              <a:t> </a:t>
            </a:r>
            <a:r>
              <a:rPr sz="7200" b="1" spc="-5" dirty="0">
                <a:latin typeface="Cambria"/>
                <a:cs typeface="Cambria"/>
              </a:rPr>
              <a:t>Modules</a:t>
            </a:r>
            <a:endParaRPr sz="7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59097" y="2830195"/>
            <a:ext cx="533730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85519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1F4E79"/>
                </a:solidFill>
                <a:latin typeface="Calibri"/>
                <a:cs typeface="Calibri"/>
              </a:rPr>
              <a:t>Ms. Sermarani Nadar       </a:t>
            </a:r>
            <a:r>
              <a:rPr sz="2400" spc="-5" dirty="0">
                <a:solidFill>
                  <a:srgbClr val="1F4E79"/>
                </a:solidFill>
                <a:latin typeface="Calibri"/>
                <a:cs typeface="Calibri"/>
              </a:rPr>
              <a:t>Department of</a:t>
            </a:r>
            <a:r>
              <a:rPr sz="2400" spc="-80" dirty="0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F4E79"/>
                </a:solidFill>
                <a:latin typeface="Calibri"/>
                <a:cs typeface="Calibri"/>
              </a:rPr>
              <a:t>Bioinformatics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306C2A-5C30-456A-A453-690965DEEB2B}"/>
              </a:ext>
            </a:extLst>
          </p:cNvPr>
          <p:cNvSpPr txBox="1"/>
          <p:nvPr/>
        </p:nvSpPr>
        <p:spPr>
          <a:xfrm>
            <a:off x="609600" y="457200"/>
            <a:ext cx="111252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Title   : </a:t>
            </a:r>
            <a:r>
              <a:rPr lang="en-US" sz="2800" b="1" dirty="0" err="1">
                <a:solidFill>
                  <a:srgbClr val="C00000"/>
                </a:solidFill>
              </a:rPr>
              <a:t>subseq</a:t>
            </a:r>
            <a:endParaRPr lang="en-US" sz="2800" b="1" dirty="0">
              <a:solidFill>
                <a:srgbClr val="C00000"/>
              </a:solidFill>
            </a:endParaRPr>
          </a:p>
          <a:p>
            <a:r>
              <a:rPr lang="en-US" sz="2800" dirty="0"/>
              <a:t>Usage   : $substring = $</a:t>
            </a:r>
            <a:r>
              <a:rPr lang="en-US" sz="2800" dirty="0" err="1"/>
              <a:t>seqobj</a:t>
            </a:r>
            <a:r>
              <a:rPr lang="en-US" sz="2800" dirty="0"/>
              <a:t>-&gt;</a:t>
            </a:r>
            <a:r>
              <a:rPr lang="en-US" sz="2800" dirty="0" err="1"/>
              <a:t>subseq</a:t>
            </a:r>
            <a:r>
              <a:rPr lang="en-US" sz="2800" dirty="0"/>
              <a:t>(10,40);</a:t>
            </a:r>
          </a:p>
          <a:p>
            <a:r>
              <a:rPr lang="en-US" sz="2800" dirty="0"/>
              <a:t>          $substring = $</a:t>
            </a:r>
            <a:r>
              <a:rPr lang="en-US" sz="2800" dirty="0" err="1"/>
              <a:t>seqobj</a:t>
            </a:r>
            <a:r>
              <a:rPr lang="en-US" sz="2800" dirty="0"/>
              <a:t>-&gt;</a:t>
            </a:r>
            <a:r>
              <a:rPr lang="en-US" sz="2800" dirty="0" err="1"/>
              <a:t>subseq</a:t>
            </a:r>
            <a:r>
              <a:rPr lang="en-US" sz="2800" dirty="0"/>
              <a:t>(10,40);</a:t>
            </a:r>
          </a:p>
          <a:p>
            <a:r>
              <a:rPr lang="en-US" sz="2800" dirty="0"/>
              <a:t>          </a:t>
            </a:r>
          </a:p>
          <a:p>
            <a:r>
              <a:rPr lang="en-US" sz="2800" dirty="0"/>
              <a:t>Function: Return the </a:t>
            </a:r>
            <a:r>
              <a:rPr lang="en-US" sz="2800" dirty="0" err="1"/>
              <a:t>subseq</a:t>
            </a:r>
            <a:r>
              <a:rPr lang="en-US" sz="2800" dirty="0"/>
              <a:t> from start to end, where the first sequence</a:t>
            </a:r>
          </a:p>
          <a:p>
            <a:r>
              <a:rPr lang="en-US" sz="2800" dirty="0"/>
              <a:t>          character has coordinate 1 number is inclusive, </a:t>
            </a:r>
            <a:r>
              <a:rPr lang="en-US" sz="2800" dirty="0" err="1"/>
              <a:t>ie</a:t>
            </a:r>
            <a:r>
              <a:rPr lang="en-US" sz="2800" dirty="0"/>
              <a:t> 1-2 are the</a:t>
            </a:r>
          </a:p>
          <a:p>
            <a:r>
              <a:rPr lang="en-US" sz="2800" dirty="0"/>
              <a:t>          first two characters of the sequence. </a:t>
            </a:r>
          </a:p>
          <a:p>
            <a:endParaRPr lang="en-US" sz="2800" dirty="0"/>
          </a:p>
          <a:p>
            <a:r>
              <a:rPr lang="en-US" sz="2800" dirty="0"/>
              <a:t>Returns : a string</a:t>
            </a:r>
          </a:p>
          <a:p>
            <a:endParaRPr lang="en-US" sz="2800" dirty="0"/>
          </a:p>
          <a:p>
            <a:r>
              <a:rPr lang="en-US" sz="2800" dirty="0" err="1"/>
              <a:t>Args</a:t>
            </a:r>
            <a:r>
              <a:rPr lang="en-US" sz="2800" dirty="0"/>
              <a:t>    : integer for start position</a:t>
            </a:r>
          </a:p>
          <a:p>
            <a:r>
              <a:rPr lang="en-US" sz="2800" dirty="0"/>
              <a:t>              integer for end position</a:t>
            </a:r>
          </a:p>
          <a:p>
            <a:r>
              <a:rPr lang="en-US" sz="2800" dirty="0"/>
              <a:t>         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21618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88B9C7-1EEE-4B52-BDCE-9765E26A18BD}"/>
              </a:ext>
            </a:extLst>
          </p:cNvPr>
          <p:cNvSpPr txBox="1"/>
          <p:nvPr/>
        </p:nvSpPr>
        <p:spPr>
          <a:xfrm>
            <a:off x="381000" y="533400"/>
            <a:ext cx="9677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Title   : length</a:t>
            </a:r>
          </a:p>
          <a:p>
            <a:r>
              <a:rPr lang="en-US" sz="2800" dirty="0"/>
              <a:t>Usage   : $</a:t>
            </a:r>
            <a:r>
              <a:rPr lang="en-US" sz="2800" dirty="0" err="1"/>
              <a:t>len</a:t>
            </a:r>
            <a:r>
              <a:rPr lang="en-US" sz="2800" dirty="0"/>
              <a:t> = $</a:t>
            </a:r>
            <a:r>
              <a:rPr lang="en-US" sz="2800" dirty="0" err="1"/>
              <a:t>seqobj</a:t>
            </a:r>
            <a:r>
              <a:rPr lang="en-US" sz="2800" dirty="0"/>
              <a:t>-&gt;length();</a:t>
            </a:r>
          </a:p>
          <a:p>
            <a:r>
              <a:rPr lang="en-US" sz="2800" dirty="0"/>
              <a:t>Function: Get the stored length of the sequence in number of symbols (bases or amino acids).</a:t>
            </a:r>
          </a:p>
          <a:p>
            <a:r>
              <a:rPr lang="en-US" sz="2800" dirty="0"/>
              <a:t>Returns : integer representing the length of the sequence.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34E785-E736-4713-AB86-63E88830E669}"/>
              </a:ext>
            </a:extLst>
          </p:cNvPr>
          <p:cNvSpPr txBox="1"/>
          <p:nvPr/>
        </p:nvSpPr>
        <p:spPr>
          <a:xfrm>
            <a:off x="245347" y="3426488"/>
            <a:ext cx="994870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Title   : </a:t>
            </a:r>
            <a:r>
              <a:rPr lang="en-US" sz="2800" b="1" dirty="0" err="1">
                <a:solidFill>
                  <a:srgbClr val="C00000"/>
                </a:solidFill>
              </a:rPr>
              <a:t>display_id</a:t>
            </a:r>
            <a:r>
              <a:rPr lang="en-US" sz="2800" b="1" dirty="0">
                <a:solidFill>
                  <a:srgbClr val="C00000"/>
                </a:solidFill>
              </a:rPr>
              <a:t> or </a:t>
            </a:r>
            <a:r>
              <a:rPr lang="en-US" sz="2800" b="1" dirty="0" err="1">
                <a:solidFill>
                  <a:srgbClr val="C00000"/>
                </a:solidFill>
              </a:rPr>
              <a:t>display_name</a:t>
            </a:r>
            <a:endParaRPr lang="en-US" sz="2800" b="1" dirty="0">
              <a:solidFill>
                <a:srgbClr val="C00000"/>
              </a:solidFill>
            </a:endParaRPr>
          </a:p>
          <a:p>
            <a:r>
              <a:rPr lang="en-US" sz="2800" dirty="0"/>
              <a:t>Usage   : $</a:t>
            </a:r>
            <a:r>
              <a:rPr lang="en-US" sz="2800" dirty="0" err="1"/>
              <a:t>id_string</a:t>
            </a:r>
            <a:r>
              <a:rPr lang="en-US" sz="2800" dirty="0"/>
              <a:t> = $</a:t>
            </a:r>
            <a:r>
              <a:rPr lang="en-US" sz="2800" dirty="0" err="1"/>
              <a:t>seqobj</a:t>
            </a:r>
            <a:r>
              <a:rPr lang="en-US" sz="2800" dirty="0"/>
              <a:t>-&gt;</a:t>
            </a:r>
            <a:r>
              <a:rPr lang="en-US" sz="2800" dirty="0" err="1"/>
              <a:t>display_id</a:t>
            </a:r>
            <a:r>
              <a:rPr lang="en-US" sz="2800" dirty="0"/>
              <a:t>();</a:t>
            </a:r>
          </a:p>
          <a:p>
            <a:r>
              <a:rPr lang="en-US" sz="2800" dirty="0"/>
              <a:t>Function: Get or set the display id,  the common name of the sequence object.    </a:t>
            </a:r>
          </a:p>
          <a:p>
            <a:r>
              <a:rPr lang="en-US" sz="2800" dirty="0"/>
              <a:t>Returns : A string for the display ID</a:t>
            </a:r>
          </a:p>
          <a:p>
            <a:r>
              <a:rPr lang="en-US" sz="2800" dirty="0" err="1"/>
              <a:t>Args</a:t>
            </a:r>
            <a:r>
              <a:rPr lang="en-US" sz="2800" dirty="0"/>
              <a:t>    : Optional string for the display ID to set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67776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E9736F-C619-469B-9593-29A33A5DA464}"/>
              </a:ext>
            </a:extLst>
          </p:cNvPr>
          <p:cNvSpPr txBox="1"/>
          <p:nvPr/>
        </p:nvSpPr>
        <p:spPr>
          <a:xfrm>
            <a:off x="381000" y="381000"/>
            <a:ext cx="10668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Title   : alphabet</a:t>
            </a:r>
          </a:p>
          <a:p>
            <a:r>
              <a:rPr lang="en-US" sz="2400" dirty="0"/>
              <a:t>Usage   : if( $</a:t>
            </a:r>
            <a:r>
              <a:rPr lang="en-US" sz="2400" dirty="0" err="1"/>
              <a:t>seqobj</a:t>
            </a:r>
            <a:r>
              <a:rPr lang="en-US" sz="2400" dirty="0"/>
              <a:t>-&gt;alphabet eq '</a:t>
            </a:r>
            <a:r>
              <a:rPr lang="en-US" sz="2400" dirty="0" err="1"/>
              <a:t>dna</a:t>
            </a:r>
            <a:r>
              <a:rPr lang="en-US" sz="2400" dirty="0"/>
              <a:t>' ) { # Do something }</a:t>
            </a:r>
          </a:p>
          <a:p>
            <a:r>
              <a:rPr lang="en-US" sz="2400" dirty="0"/>
              <a:t>Function: Get/set the alphabet of sequence, one of</a:t>
            </a:r>
          </a:p>
          <a:p>
            <a:r>
              <a:rPr lang="en-US" sz="2400" dirty="0"/>
              <a:t>          '</a:t>
            </a:r>
            <a:r>
              <a:rPr lang="en-US" sz="2400" dirty="0" err="1"/>
              <a:t>dna</a:t>
            </a:r>
            <a:r>
              <a:rPr lang="en-US" sz="2400" dirty="0"/>
              <a:t>', '</a:t>
            </a:r>
            <a:r>
              <a:rPr lang="en-US" sz="2400" dirty="0" err="1"/>
              <a:t>rna</a:t>
            </a:r>
            <a:r>
              <a:rPr lang="en-US" sz="2400" dirty="0"/>
              <a:t>' or 'protein'. This is case sensitive.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Returns : a string either '</a:t>
            </a:r>
            <a:r>
              <a:rPr lang="en-US" sz="2400" dirty="0" err="1"/>
              <a:t>dna</a:t>
            </a:r>
            <a:r>
              <a:rPr lang="en-US" sz="2400" dirty="0"/>
              <a:t>','</a:t>
            </a:r>
            <a:r>
              <a:rPr lang="en-US" sz="2400" dirty="0" err="1"/>
              <a:t>rna</a:t>
            </a:r>
            <a:r>
              <a:rPr lang="en-US" sz="2400" dirty="0"/>
              <a:t>','protein'. NB - the object must</a:t>
            </a:r>
          </a:p>
          <a:p>
            <a:r>
              <a:rPr lang="en-US" sz="2400" dirty="0"/>
              <a:t>          make a call of the type - if there is no alphabet specified it</a:t>
            </a:r>
          </a:p>
          <a:p>
            <a:r>
              <a:rPr lang="en-US" sz="2400" dirty="0"/>
              <a:t>          has to guess.</a:t>
            </a:r>
          </a:p>
          <a:p>
            <a:r>
              <a:rPr lang="en-US" sz="2400" dirty="0" err="1"/>
              <a:t>Args</a:t>
            </a:r>
            <a:r>
              <a:rPr lang="en-US" sz="2400" dirty="0"/>
              <a:t>    : optional string to set : '</a:t>
            </a:r>
            <a:r>
              <a:rPr lang="en-US" sz="2400" dirty="0" err="1"/>
              <a:t>dna</a:t>
            </a:r>
            <a:r>
              <a:rPr lang="en-US" sz="2400" dirty="0"/>
              <a:t>' | '</a:t>
            </a:r>
            <a:r>
              <a:rPr lang="en-US" sz="2400" dirty="0" err="1"/>
              <a:t>rna</a:t>
            </a:r>
            <a:r>
              <a:rPr lang="en-US" sz="2400" dirty="0"/>
              <a:t>' | 'protein'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8D873-2124-42CE-9689-641CB11C9FEA}"/>
              </a:ext>
            </a:extLst>
          </p:cNvPr>
          <p:cNvSpPr txBox="1"/>
          <p:nvPr/>
        </p:nvSpPr>
        <p:spPr>
          <a:xfrm>
            <a:off x="381000" y="4191000"/>
            <a:ext cx="60943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Title   : desc or description</a:t>
            </a:r>
          </a:p>
          <a:p>
            <a:r>
              <a:rPr lang="en-US" sz="2400" dirty="0"/>
              <a:t>Usage   : $</a:t>
            </a:r>
            <a:r>
              <a:rPr lang="en-US" sz="2400" dirty="0" err="1"/>
              <a:t>seqobj</a:t>
            </a:r>
            <a:r>
              <a:rPr lang="en-US" sz="2400" dirty="0"/>
              <a:t>-&gt;desc($</a:t>
            </a:r>
            <a:r>
              <a:rPr lang="en-US" sz="2400" dirty="0" err="1"/>
              <a:t>newval</a:t>
            </a:r>
            <a:r>
              <a:rPr lang="en-US" sz="2400" dirty="0"/>
              <a:t>);</a:t>
            </a:r>
          </a:p>
          <a:p>
            <a:r>
              <a:rPr lang="en-US" sz="2400" dirty="0"/>
              <a:t>Function: Get/set description of the sequence.</a:t>
            </a:r>
          </a:p>
          <a:p>
            <a:r>
              <a:rPr lang="en-US" sz="2400" dirty="0"/>
              <a:t>Returns : value of desc (a string)</a:t>
            </a:r>
          </a:p>
          <a:p>
            <a:r>
              <a:rPr lang="en-US" sz="2400" dirty="0" err="1"/>
              <a:t>Args</a:t>
            </a:r>
            <a:r>
              <a:rPr lang="en-US" sz="2400" dirty="0"/>
              <a:t>    : </a:t>
            </a:r>
            <a:r>
              <a:rPr lang="en-US" sz="2400" dirty="0" err="1"/>
              <a:t>newvalue</a:t>
            </a:r>
            <a:r>
              <a:rPr lang="en-US" sz="2400" dirty="0"/>
              <a:t> (a string or </a:t>
            </a:r>
            <a:r>
              <a:rPr lang="en-US" sz="2400" dirty="0" err="1"/>
              <a:t>undef</a:t>
            </a:r>
            <a:r>
              <a:rPr lang="en-US" sz="2400" dirty="0"/>
              <a:t>, optional)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92849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0440" y="1307083"/>
            <a:ext cx="8404225" cy="35928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0" dirty="0">
                <a:solidFill>
                  <a:srgbClr val="FF6600"/>
                </a:solidFill>
                <a:latin typeface="Calibri"/>
                <a:cs typeface="Calibri"/>
              </a:rPr>
              <a:t>Example</a:t>
            </a:r>
            <a:r>
              <a:rPr sz="2600" spc="-20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6600"/>
                </a:solidFill>
                <a:latin typeface="Calibri"/>
                <a:cs typeface="Calibri"/>
              </a:rPr>
              <a:t>1: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latin typeface="Calibri"/>
                <a:cs typeface="Calibri"/>
              </a:rPr>
              <a:t>use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Bio::</a:t>
            </a:r>
            <a:r>
              <a:rPr sz="2600" dirty="0">
                <a:solidFill>
                  <a:srgbClr val="EC7C30"/>
                </a:solidFill>
                <a:latin typeface="Calibri"/>
                <a:cs typeface="Calibri"/>
              </a:rPr>
              <a:t>Seq;</a:t>
            </a:r>
            <a:endParaRPr sz="2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$seq_obj </a:t>
            </a:r>
            <a:r>
              <a:rPr sz="2600" dirty="0">
                <a:latin typeface="Calibri"/>
                <a:cs typeface="Calibri"/>
              </a:rPr>
              <a:t>= </a:t>
            </a:r>
            <a:r>
              <a:rPr sz="2600" spc="-5" dirty="0">
                <a:latin typeface="Calibri"/>
                <a:cs typeface="Calibri"/>
              </a:rPr>
              <a:t>Bio::</a:t>
            </a:r>
            <a:r>
              <a:rPr sz="2600" spc="-5" dirty="0">
                <a:solidFill>
                  <a:srgbClr val="EC7C30"/>
                </a:solidFill>
                <a:latin typeface="Calibri"/>
                <a:cs typeface="Calibri"/>
              </a:rPr>
              <a:t>Seq-&gt;new</a:t>
            </a:r>
            <a:r>
              <a:rPr sz="2600" spc="-5" dirty="0">
                <a:latin typeface="Calibri"/>
                <a:cs typeface="Calibri"/>
              </a:rPr>
              <a:t>(-seq =&gt;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"</a:t>
            </a:r>
            <a:r>
              <a:rPr sz="2600" spc="5" dirty="0">
                <a:solidFill>
                  <a:srgbClr val="00AF50"/>
                </a:solidFill>
                <a:latin typeface="Calibri"/>
                <a:cs typeface="Calibri"/>
              </a:rPr>
              <a:t>aaaatgggggggggggccccgtt</a:t>
            </a:r>
            <a:r>
              <a:rPr sz="2600" spc="5" dirty="0">
                <a:latin typeface="Calibri"/>
                <a:cs typeface="Calibri"/>
              </a:rPr>
              <a:t>",</a:t>
            </a:r>
            <a:endParaRPr sz="2600" dirty="0">
              <a:latin typeface="Calibri"/>
              <a:cs typeface="Calibri"/>
            </a:endParaRPr>
          </a:p>
          <a:p>
            <a:pPr marL="1952625">
              <a:lnSpc>
                <a:spcPct val="100000"/>
              </a:lnSpc>
            </a:pPr>
            <a:r>
              <a:rPr sz="2600" spc="-5" dirty="0">
                <a:latin typeface="Calibri"/>
                <a:cs typeface="Calibri"/>
              </a:rPr>
              <a:t>-display_id =&gt;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"</a:t>
            </a:r>
            <a:r>
              <a:rPr sz="2600" spc="-5" dirty="0">
                <a:solidFill>
                  <a:srgbClr val="00AF50"/>
                </a:solidFill>
                <a:latin typeface="Calibri"/>
                <a:cs typeface="Calibri"/>
              </a:rPr>
              <a:t>#12345</a:t>
            </a:r>
            <a:r>
              <a:rPr sz="2600" spc="-5" dirty="0">
                <a:latin typeface="Calibri"/>
                <a:cs typeface="Calibri"/>
              </a:rPr>
              <a:t>",</a:t>
            </a:r>
            <a:endParaRPr sz="2600" dirty="0">
              <a:latin typeface="Calibri"/>
              <a:cs typeface="Calibri"/>
            </a:endParaRPr>
          </a:p>
          <a:p>
            <a:pPr marL="1952625">
              <a:lnSpc>
                <a:spcPct val="100000"/>
              </a:lnSpc>
            </a:pPr>
            <a:r>
              <a:rPr sz="2600" spc="-5" dirty="0">
                <a:latin typeface="Calibri"/>
                <a:cs typeface="Calibri"/>
              </a:rPr>
              <a:t>-desc =&gt; </a:t>
            </a:r>
            <a:r>
              <a:rPr sz="2600" spc="-10" dirty="0">
                <a:latin typeface="Calibri"/>
                <a:cs typeface="Calibri"/>
              </a:rPr>
              <a:t>"</a:t>
            </a:r>
            <a:r>
              <a:rPr sz="2600" spc="-10" dirty="0">
                <a:solidFill>
                  <a:srgbClr val="00AF50"/>
                </a:solidFill>
                <a:latin typeface="Calibri"/>
                <a:cs typeface="Calibri"/>
              </a:rPr>
              <a:t>example</a:t>
            </a:r>
            <a:r>
              <a:rPr sz="2600" spc="-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AF50"/>
                </a:solidFill>
                <a:latin typeface="Calibri"/>
                <a:cs typeface="Calibri"/>
              </a:rPr>
              <a:t>1</a:t>
            </a:r>
            <a:r>
              <a:rPr sz="2600" dirty="0">
                <a:latin typeface="Calibri"/>
                <a:cs typeface="Calibri"/>
              </a:rPr>
              <a:t>",</a:t>
            </a:r>
          </a:p>
          <a:p>
            <a:pPr marL="1952625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latin typeface="Calibri"/>
                <a:cs typeface="Calibri"/>
              </a:rPr>
              <a:t>-alphabet </a:t>
            </a:r>
            <a:r>
              <a:rPr sz="2600" spc="-5" dirty="0">
                <a:latin typeface="Calibri"/>
                <a:cs typeface="Calibri"/>
              </a:rPr>
              <a:t>=&gt; "</a:t>
            </a:r>
            <a:r>
              <a:rPr sz="2600" spc="-5" dirty="0">
                <a:solidFill>
                  <a:srgbClr val="00AF50"/>
                </a:solidFill>
                <a:latin typeface="Calibri"/>
                <a:cs typeface="Calibri"/>
              </a:rPr>
              <a:t>dna</a:t>
            </a:r>
            <a:r>
              <a:rPr sz="2600" spc="-5" dirty="0">
                <a:latin typeface="Calibri"/>
                <a:cs typeface="Calibri"/>
              </a:rPr>
              <a:t>"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);</a:t>
            </a:r>
            <a:endParaRPr sz="2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10" dirty="0">
                <a:latin typeface="Calibri"/>
                <a:cs typeface="Calibri"/>
              </a:rPr>
              <a:t>print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$seq_obj-</a:t>
            </a:r>
            <a:r>
              <a:rPr sz="2600" spc="-5" dirty="0">
                <a:latin typeface="Calibri"/>
                <a:cs typeface="Calibri"/>
              </a:rPr>
              <a:t>&gt;</a:t>
            </a:r>
            <a:r>
              <a:rPr sz="2600" spc="-5" dirty="0">
                <a:solidFill>
                  <a:srgbClr val="EC7C30"/>
                </a:solidFill>
                <a:latin typeface="Calibri"/>
                <a:cs typeface="Calibri"/>
              </a:rPr>
              <a:t>seq</a:t>
            </a:r>
            <a:r>
              <a:rPr sz="2600" spc="-5" dirty="0">
                <a:latin typeface="Calibri"/>
                <a:cs typeface="Calibri"/>
              </a:rPr>
              <a:t>();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0808" y="295402"/>
            <a:ext cx="79762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Creating </a:t>
            </a:r>
            <a:r>
              <a:rPr spc="-5" dirty="0"/>
              <a:t>a sequence </a:t>
            </a:r>
            <a:r>
              <a:rPr spc="-10" dirty="0"/>
              <a:t>and </a:t>
            </a:r>
            <a:r>
              <a:rPr spc="-5" dirty="0"/>
              <a:t>an</a:t>
            </a:r>
            <a:r>
              <a:rPr spc="-45" dirty="0"/>
              <a:t> </a:t>
            </a:r>
            <a:r>
              <a:rPr spc="-5" dirty="0"/>
              <a:t>Object</a:t>
            </a:r>
          </a:p>
        </p:txBody>
      </p:sp>
      <p:sp>
        <p:nvSpPr>
          <p:cNvPr id="4" name="object 4"/>
          <p:cNvSpPr/>
          <p:nvPr/>
        </p:nvSpPr>
        <p:spPr>
          <a:xfrm>
            <a:off x="501395" y="5468111"/>
            <a:ext cx="7292340" cy="1205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900" y="2621991"/>
            <a:ext cx="796734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dirty="0">
                <a:latin typeface="Calibri"/>
                <a:cs typeface="Calibri"/>
              </a:rPr>
              <a:t>Bio::SeqIO</a:t>
            </a:r>
            <a:r>
              <a:rPr sz="8000" spc="-85" dirty="0">
                <a:latin typeface="Calibri"/>
                <a:cs typeface="Calibri"/>
              </a:rPr>
              <a:t> </a:t>
            </a:r>
            <a:r>
              <a:rPr sz="8000" spc="-5" dirty="0">
                <a:latin typeface="Calibri"/>
                <a:cs typeface="Calibri"/>
              </a:rPr>
              <a:t>Module</a:t>
            </a:r>
            <a:endParaRPr sz="8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1094" y="1707918"/>
            <a:ext cx="9301480" cy="284226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Clr>
                <a:srgbClr val="A4A4A4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Handler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SeqIO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Formats</a:t>
            </a:r>
            <a:endParaRPr sz="2800" dirty="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spcBef>
                <a:spcPts val="670"/>
              </a:spcBef>
              <a:buClr>
                <a:srgbClr val="A4A4A4"/>
              </a:buClr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800" spc="-5" dirty="0">
                <a:latin typeface="Calibri"/>
                <a:cs typeface="Calibri"/>
              </a:rPr>
              <a:t>Used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biological </a:t>
            </a:r>
            <a:r>
              <a:rPr sz="2800" spc="-5" dirty="0">
                <a:latin typeface="Calibri"/>
                <a:cs typeface="Calibri"/>
              </a:rPr>
              <a:t>file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handles</a:t>
            </a:r>
            <a:endParaRPr sz="2800" dirty="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spcBef>
                <a:spcPts val="675"/>
              </a:spcBef>
              <a:buClr>
                <a:srgbClr val="A4A4A4"/>
              </a:buClr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800" spc="-15" dirty="0">
                <a:latin typeface="Calibri"/>
                <a:cs typeface="Calibri"/>
              </a:rPr>
              <a:t>Read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30" dirty="0">
                <a:latin typeface="Calibri"/>
                <a:cs typeface="Calibri"/>
              </a:rPr>
              <a:t>Write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sequences</a:t>
            </a:r>
            <a:endParaRPr sz="2800" dirty="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55"/>
              </a:spcBef>
              <a:buClr>
                <a:srgbClr val="A4A4A4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Supported </a:t>
            </a:r>
            <a:r>
              <a:rPr sz="2800" spc="-20" dirty="0">
                <a:latin typeface="Calibri"/>
                <a:cs typeface="Calibri"/>
              </a:rPr>
              <a:t>formats </a:t>
            </a:r>
            <a:r>
              <a:rPr sz="2800" spc="-5" dirty="0">
                <a:latin typeface="Calibri"/>
                <a:cs typeface="Calibri"/>
              </a:rPr>
              <a:t>include </a:t>
            </a:r>
            <a:r>
              <a:rPr sz="2800" spc="-25" dirty="0">
                <a:latin typeface="Calibri"/>
                <a:cs typeface="Calibri"/>
              </a:rPr>
              <a:t>fasta, </a:t>
            </a:r>
            <a:r>
              <a:rPr sz="2800" spc="-10" dirty="0">
                <a:latin typeface="Calibri"/>
                <a:cs typeface="Calibri"/>
              </a:rPr>
              <a:t>genbank, </a:t>
            </a:r>
            <a:r>
              <a:rPr sz="2800" spc="-5" dirty="0">
                <a:latin typeface="Calibri"/>
                <a:cs typeface="Calibri"/>
              </a:rPr>
              <a:t>embl, swiss  </a:t>
            </a:r>
            <a:r>
              <a:rPr sz="2800" spc="-15" dirty="0">
                <a:latin typeface="Calibri"/>
                <a:cs typeface="Calibri"/>
              </a:rPr>
              <a:t>(SwissProt), </a:t>
            </a:r>
            <a:r>
              <a:rPr sz="2800" spc="-20" dirty="0">
                <a:latin typeface="Calibri"/>
                <a:cs typeface="Calibri"/>
              </a:rPr>
              <a:t>Entrez </a:t>
            </a:r>
            <a:r>
              <a:rPr sz="2800" spc="-5" dirty="0">
                <a:latin typeface="Calibri"/>
                <a:cs typeface="Calibri"/>
              </a:rPr>
              <a:t>Gene and </a:t>
            </a:r>
            <a:r>
              <a:rPr sz="2800" spc="-15" dirty="0">
                <a:latin typeface="Calibri"/>
                <a:cs typeface="Calibri"/>
              </a:rPr>
              <a:t>tracefile </a:t>
            </a:r>
            <a:r>
              <a:rPr sz="2800" spc="-20" dirty="0">
                <a:latin typeface="Calibri"/>
                <a:cs typeface="Calibri"/>
              </a:rPr>
              <a:t>formats </a:t>
            </a:r>
            <a:r>
              <a:rPr sz="2800" spc="-10" dirty="0">
                <a:latin typeface="Calibri"/>
                <a:cs typeface="Calibri"/>
              </a:rPr>
              <a:t>such </a:t>
            </a:r>
            <a:r>
              <a:rPr sz="2800" spc="-5" dirty="0">
                <a:latin typeface="Calibri"/>
                <a:cs typeface="Calibri"/>
              </a:rPr>
              <a:t>as abi (ABI) </a:t>
            </a:r>
            <a:r>
              <a:rPr sz="2800" spc="-10" dirty="0">
                <a:latin typeface="Calibri"/>
                <a:cs typeface="Calibri"/>
              </a:rPr>
              <a:t>objects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90542" y="559434"/>
            <a:ext cx="27006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Bio::SeqIO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79F3992-9633-4168-9AD0-D7B3EFAEE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Sequence Input/Output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3292475-60E9-4423-97B2-4845A947D1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25295" y="1707918"/>
            <a:ext cx="9741408" cy="861774"/>
          </a:xfrm>
        </p:spPr>
        <p:txBody>
          <a:bodyPr/>
          <a:lstStyle/>
          <a:p>
            <a:pPr algn="just"/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Bio::</a:t>
            </a:r>
            <a:r>
              <a:rPr lang="en-US" alt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SeqIO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 was designed to make getting and storing sequences to and from the myriad of formats as easy as possible.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E8AFA8-202B-4E67-B393-ACADF13BB982}"/>
              </a:ext>
            </a:extLst>
          </p:cNvPr>
          <p:cNvSpPr txBox="1"/>
          <p:nvPr/>
        </p:nvSpPr>
        <p:spPr>
          <a:xfrm>
            <a:off x="152400" y="457200"/>
            <a:ext cx="914148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Bio::Perl has a number of other easy-to-use functions, including</a:t>
            </a:r>
          </a:p>
          <a:p>
            <a:endParaRPr lang="en-US" sz="2400" dirty="0"/>
          </a:p>
          <a:p>
            <a:r>
              <a:rPr lang="en-US" sz="2400" dirty="0"/>
              <a:t>  </a:t>
            </a:r>
            <a:r>
              <a:rPr lang="en-US" sz="2400" b="1" dirty="0" err="1"/>
              <a:t>get_sequence</a:t>
            </a:r>
            <a:r>
              <a:rPr lang="en-US" sz="2400" b="1" dirty="0"/>
              <a:t> </a:t>
            </a:r>
            <a:r>
              <a:rPr lang="en-US" sz="2400" dirty="0"/>
              <a:t>       - gets a sequence from standard, internet accessible</a:t>
            </a:r>
          </a:p>
          <a:p>
            <a:r>
              <a:rPr lang="en-US" sz="2400" dirty="0"/>
              <a:t>                        databases</a:t>
            </a:r>
          </a:p>
          <a:p>
            <a:r>
              <a:rPr lang="en-US" sz="2400" dirty="0"/>
              <a:t>  </a:t>
            </a:r>
            <a:r>
              <a:rPr lang="en-US" sz="2400" b="1" dirty="0" err="1"/>
              <a:t>read_sequence</a:t>
            </a:r>
            <a:r>
              <a:rPr lang="en-US" sz="2400" b="1" dirty="0"/>
              <a:t>       </a:t>
            </a:r>
            <a:r>
              <a:rPr lang="en-US" sz="2400" dirty="0"/>
              <a:t>- reads a sequence from a file</a:t>
            </a:r>
          </a:p>
          <a:p>
            <a:r>
              <a:rPr lang="en-US" sz="2400" dirty="0"/>
              <a:t>  </a:t>
            </a:r>
            <a:r>
              <a:rPr lang="en-US" sz="2400" b="1" dirty="0" err="1"/>
              <a:t>read_all_sequences</a:t>
            </a:r>
            <a:r>
              <a:rPr lang="en-US" sz="2400" b="1" dirty="0"/>
              <a:t>  </a:t>
            </a:r>
            <a:r>
              <a:rPr lang="en-US" sz="2400" dirty="0"/>
              <a:t>- reads all sequences from a file </a:t>
            </a:r>
          </a:p>
          <a:p>
            <a:r>
              <a:rPr lang="en-US" sz="2400" dirty="0"/>
              <a:t>  </a:t>
            </a:r>
            <a:r>
              <a:rPr lang="en-US" sz="2400" b="1" dirty="0" err="1"/>
              <a:t>new_sequence</a:t>
            </a:r>
            <a:r>
              <a:rPr lang="en-US" sz="2400" b="1" dirty="0"/>
              <a:t>        </a:t>
            </a:r>
            <a:r>
              <a:rPr lang="en-US" sz="2400" dirty="0"/>
              <a:t>- makes a </a:t>
            </a:r>
            <a:r>
              <a:rPr lang="en-US" sz="2400" dirty="0" err="1"/>
              <a:t>bioperl</a:t>
            </a:r>
            <a:r>
              <a:rPr lang="en-US" sz="2400" dirty="0"/>
              <a:t> sequence just from a string</a:t>
            </a:r>
          </a:p>
          <a:p>
            <a:r>
              <a:rPr lang="en-US" sz="2400" dirty="0"/>
              <a:t>  </a:t>
            </a:r>
            <a:r>
              <a:rPr lang="en-US" sz="2400" b="1" dirty="0" err="1"/>
              <a:t>write_sequence</a:t>
            </a:r>
            <a:r>
              <a:rPr lang="en-US" sz="2400" b="1" dirty="0"/>
              <a:t>      </a:t>
            </a:r>
            <a:r>
              <a:rPr lang="en-US" sz="2400" dirty="0"/>
              <a:t>- writes a single or an array of sequence to a file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translate  </a:t>
            </a:r>
            <a:r>
              <a:rPr lang="en-US" sz="2400" dirty="0"/>
              <a:t>         - provides a translation of a sequence</a:t>
            </a:r>
          </a:p>
          <a:p>
            <a:r>
              <a:rPr lang="en-US" sz="2400" dirty="0"/>
              <a:t>  </a:t>
            </a:r>
            <a:r>
              <a:rPr lang="en-US" sz="2400" b="1" dirty="0" err="1"/>
              <a:t>translate_as_string</a:t>
            </a:r>
            <a:r>
              <a:rPr lang="en-US" sz="2400" b="1" dirty="0"/>
              <a:t> </a:t>
            </a:r>
            <a:r>
              <a:rPr lang="en-US" sz="2400" dirty="0"/>
              <a:t>- provides a translation of a sequence, returning back just the sequence as a string</a:t>
            </a:r>
          </a:p>
          <a:p>
            <a:r>
              <a:rPr lang="en-US" sz="2400" dirty="0"/>
              <a:t>  </a:t>
            </a:r>
            <a:r>
              <a:rPr lang="en-US" sz="2400" b="1" dirty="0" err="1"/>
              <a:t>blast_sequence</a:t>
            </a:r>
            <a:r>
              <a:rPr lang="en-US" sz="2400" b="1" dirty="0"/>
              <a:t>      </a:t>
            </a:r>
            <a:r>
              <a:rPr lang="en-US" sz="2400" dirty="0"/>
              <a:t>- BLASTs a sequence against standard databases at  </a:t>
            </a:r>
          </a:p>
          <a:p>
            <a:r>
              <a:rPr lang="en-US" sz="2400" dirty="0"/>
              <a:t>                        NCBI</a:t>
            </a:r>
          </a:p>
          <a:p>
            <a:r>
              <a:rPr lang="en-US" sz="2400" dirty="0"/>
              <a:t>  </a:t>
            </a:r>
            <a:r>
              <a:rPr lang="en-US" sz="2400" b="1" dirty="0" err="1"/>
              <a:t>write_blast</a:t>
            </a:r>
            <a:r>
              <a:rPr lang="en-US" sz="2400" b="1" dirty="0"/>
              <a:t>         </a:t>
            </a:r>
            <a:r>
              <a:rPr lang="en-US" sz="2400" dirty="0"/>
              <a:t>- writes a blast report out to a file</a:t>
            </a:r>
          </a:p>
          <a:p>
            <a:r>
              <a:rPr lang="en-IN" sz="2400" b="1" spc="-5" dirty="0" err="1">
                <a:latin typeface="Calibri"/>
                <a:cs typeface="Calibri"/>
              </a:rPr>
              <a:t>write_seq</a:t>
            </a:r>
            <a:r>
              <a:rPr lang="en-IN" sz="2400" b="1" spc="-5" dirty="0">
                <a:latin typeface="Calibri"/>
                <a:cs typeface="Calibri"/>
              </a:rPr>
              <a:t>             - </a:t>
            </a:r>
            <a:r>
              <a:rPr lang="en-US" sz="2400" dirty="0"/>
              <a:t>writes a sequence into a file</a:t>
            </a:r>
          </a:p>
          <a:p>
            <a:r>
              <a:rPr lang="en-US" sz="2400" b="1" dirty="0" err="1"/>
              <a:t>revcom</a:t>
            </a:r>
            <a:r>
              <a:rPr lang="en-US" sz="2400" b="1" dirty="0"/>
              <a:t> – </a:t>
            </a:r>
            <a:r>
              <a:rPr lang="en-US" sz="2400" dirty="0"/>
              <a:t>reverse compliments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52528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1094" y="1707918"/>
            <a:ext cx="9293860" cy="2507097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10" dirty="0">
                <a:solidFill>
                  <a:srgbClr val="FFC000"/>
                </a:solidFill>
                <a:latin typeface="Calibri"/>
                <a:cs typeface="Calibri"/>
              </a:rPr>
              <a:t>Example</a:t>
            </a:r>
            <a:r>
              <a:rPr sz="2800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C000"/>
                </a:solidFill>
                <a:latin typeface="Calibri"/>
                <a:cs typeface="Calibri"/>
              </a:rPr>
              <a:t>2: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Calibri"/>
                <a:cs typeface="Calibri"/>
              </a:rPr>
              <a:t>use Bio::</a:t>
            </a:r>
            <a:r>
              <a:rPr sz="2800" spc="-5" dirty="0">
                <a:solidFill>
                  <a:srgbClr val="EC7C30"/>
                </a:solidFill>
                <a:latin typeface="Calibri"/>
                <a:cs typeface="Calibri"/>
              </a:rPr>
              <a:t>SeqIO;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 dirty="0">
              <a:latin typeface="Times New Roman"/>
              <a:cs typeface="Times New Roman"/>
            </a:endParaRPr>
          </a:p>
          <a:p>
            <a:pPr marL="12700">
              <a:lnSpc>
                <a:spcPts val="3190"/>
              </a:lnSpc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$seqio_obj </a:t>
            </a:r>
            <a:r>
              <a:rPr sz="2800" spc="-5" dirty="0">
                <a:latin typeface="Calibri"/>
                <a:cs typeface="Calibri"/>
              </a:rPr>
              <a:t>= </a:t>
            </a:r>
            <a:r>
              <a:rPr sz="2800" spc="-10" dirty="0">
                <a:latin typeface="Calibri"/>
                <a:cs typeface="Calibri"/>
              </a:rPr>
              <a:t>Bio::</a:t>
            </a:r>
            <a:r>
              <a:rPr sz="2800" spc="-10" dirty="0">
                <a:solidFill>
                  <a:srgbClr val="EC7C30"/>
                </a:solidFill>
                <a:latin typeface="Calibri"/>
                <a:cs typeface="Calibri"/>
              </a:rPr>
              <a:t>SeqIO-&gt;new</a:t>
            </a:r>
            <a:r>
              <a:rPr sz="2800" spc="-10" dirty="0">
                <a:latin typeface="Calibri"/>
                <a:cs typeface="Calibri"/>
              </a:rPr>
              <a:t>(-file </a:t>
            </a:r>
            <a:r>
              <a:rPr sz="2800" spc="-5" dirty="0">
                <a:latin typeface="Calibri"/>
                <a:cs typeface="Calibri"/>
              </a:rPr>
              <a:t>=&gt; </a:t>
            </a:r>
            <a:r>
              <a:rPr lang="en-US" sz="2800" spc="-15" dirty="0">
                <a:latin typeface="Calibri"/>
                <a:cs typeface="Calibri"/>
              </a:rPr>
              <a:t>"</a:t>
            </a:r>
            <a:r>
              <a:rPr lang="en-IN" sz="2800" spc="-15" dirty="0">
                <a:solidFill>
                  <a:srgbClr val="00AF50"/>
                </a:solidFill>
                <a:latin typeface="Calibri"/>
                <a:cs typeface="Calibri"/>
              </a:rPr>
              <a:t>&gt;</a:t>
            </a:r>
            <a:r>
              <a:rPr sz="2800" spc="-15" dirty="0" err="1">
                <a:solidFill>
                  <a:srgbClr val="00AF50"/>
                </a:solidFill>
                <a:latin typeface="Calibri"/>
                <a:cs typeface="Calibri"/>
              </a:rPr>
              <a:t>sequence.fasta</a:t>
            </a:r>
            <a:r>
              <a:rPr sz="2800" spc="-15" dirty="0">
                <a:latin typeface="Calibri"/>
                <a:cs typeface="Calibri"/>
              </a:rPr>
              <a:t>',</a:t>
            </a:r>
            <a:r>
              <a:rPr sz="2800" spc="254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-format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ts val="3190"/>
              </a:lnSpc>
            </a:pPr>
            <a:r>
              <a:rPr sz="2800" spc="-5" dirty="0">
                <a:latin typeface="Calibri"/>
                <a:cs typeface="Calibri"/>
              </a:rPr>
              <a:t>=&gt; </a:t>
            </a:r>
            <a:r>
              <a:rPr sz="2800" spc="-25" dirty="0">
                <a:latin typeface="Calibri"/>
                <a:cs typeface="Calibri"/>
              </a:rPr>
              <a:t>'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fasta</a:t>
            </a:r>
            <a:r>
              <a:rPr sz="2800" spc="-25" dirty="0">
                <a:latin typeface="Calibri"/>
                <a:cs typeface="Calibri"/>
              </a:rPr>
              <a:t>'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);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3054" y="508761"/>
            <a:ext cx="63150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Writing </a:t>
            </a:r>
            <a:r>
              <a:rPr spc="-5" dirty="0"/>
              <a:t>a sequence </a:t>
            </a:r>
            <a:r>
              <a:rPr spc="-35" dirty="0"/>
              <a:t>to </a:t>
            </a:r>
            <a:r>
              <a:rPr spc="-5" dirty="0"/>
              <a:t>a</a:t>
            </a:r>
            <a:r>
              <a:rPr spc="-25" dirty="0"/>
              <a:t> </a:t>
            </a:r>
            <a:r>
              <a:rPr spc="-5" dirty="0"/>
              <a:t>file</a:t>
            </a:r>
          </a:p>
        </p:txBody>
      </p:sp>
      <p:sp>
        <p:nvSpPr>
          <p:cNvPr id="4" name="object 4"/>
          <p:cNvSpPr/>
          <p:nvPr/>
        </p:nvSpPr>
        <p:spPr>
          <a:xfrm>
            <a:off x="1562100" y="4352544"/>
            <a:ext cx="6812280" cy="2092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03EDF-4B6B-41D8-B942-81A50E478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5295" y="1707918"/>
            <a:ext cx="9741408" cy="215443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Note that &gt; in the -file argument. This character indicates that we’re going to write to the file named </a:t>
            </a:r>
            <a:r>
              <a:rPr lang="en-US" dirty="0" err="1">
                <a:solidFill>
                  <a:srgbClr val="FF0000"/>
                </a:solidFill>
              </a:rPr>
              <a:t>sequence.fasta</a:t>
            </a:r>
            <a:r>
              <a:rPr lang="en-US" dirty="0">
                <a:solidFill>
                  <a:srgbClr val="FF0000"/>
                </a:solidFill>
              </a:rPr>
              <a:t>, the same character we’d use if we were using Perl’s open() function to write to a file. The -format argument, </a:t>
            </a:r>
            <a:r>
              <a:rPr lang="en-US" dirty="0" err="1">
                <a:solidFill>
                  <a:srgbClr val="FF0000"/>
                </a:solidFill>
              </a:rPr>
              <a:t>fasta</a:t>
            </a:r>
            <a:r>
              <a:rPr lang="en-US" dirty="0">
                <a:solidFill>
                  <a:srgbClr val="FF0000"/>
                </a:solidFill>
              </a:rPr>
              <a:t>, tells the object that it should create the file in </a:t>
            </a:r>
            <a:r>
              <a:rPr lang="en-US" dirty="0" err="1">
                <a:solidFill>
                  <a:srgbClr val="FF0000"/>
                </a:solidFill>
              </a:rPr>
              <a:t>fasta</a:t>
            </a:r>
            <a:r>
              <a:rPr lang="en-US" dirty="0">
                <a:solidFill>
                  <a:srgbClr val="FF0000"/>
                </a:solidFill>
              </a:rPr>
              <a:t> format.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97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3652" y="762000"/>
            <a:ext cx="11136948" cy="5703164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1011555" indent="-228600">
              <a:lnSpc>
                <a:spcPct val="80000"/>
              </a:lnSpc>
              <a:spcBef>
                <a:spcPts val="725"/>
              </a:spcBef>
              <a:buClr>
                <a:srgbClr val="A4A4A4"/>
              </a:buClr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BioPerl </a:t>
            </a:r>
            <a:r>
              <a:rPr sz="2600" dirty="0">
                <a:latin typeface="Calibri"/>
                <a:cs typeface="Calibri"/>
              </a:rPr>
              <a:t>is an </a:t>
            </a:r>
            <a:r>
              <a:rPr sz="2600" spc="-5" dirty="0">
                <a:latin typeface="Calibri"/>
                <a:cs typeface="Calibri"/>
              </a:rPr>
              <a:t>active open </a:t>
            </a:r>
            <a:r>
              <a:rPr sz="2600" spc="-10" dirty="0">
                <a:latin typeface="Calibri"/>
                <a:cs typeface="Calibri"/>
              </a:rPr>
              <a:t>source software project </a:t>
            </a:r>
            <a:r>
              <a:rPr sz="2600" spc="-5" dirty="0">
                <a:latin typeface="Calibri"/>
                <a:cs typeface="Calibri"/>
              </a:rPr>
              <a:t>supported </a:t>
            </a:r>
            <a:r>
              <a:rPr sz="2600" spc="-10" dirty="0">
                <a:latin typeface="Calibri"/>
                <a:cs typeface="Calibri"/>
              </a:rPr>
              <a:t>by 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Open </a:t>
            </a:r>
            <a:r>
              <a:rPr sz="2600" spc="-10" dirty="0">
                <a:latin typeface="Calibri"/>
                <a:cs typeface="Calibri"/>
              </a:rPr>
              <a:t>Bioinformatics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Foundation.</a:t>
            </a:r>
            <a:endParaRPr lang="en-US" sz="2600" spc="-10" dirty="0">
              <a:latin typeface="Calibri"/>
              <a:cs typeface="Calibri"/>
            </a:endParaRPr>
          </a:p>
          <a:p>
            <a:pPr marL="241300" marR="1011555" indent="-228600">
              <a:lnSpc>
                <a:spcPct val="80000"/>
              </a:lnSpc>
              <a:spcBef>
                <a:spcPts val="725"/>
              </a:spcBef>
              <a:buClr>
                <a:srgbClr val="A4A4A4"/>
              </a:buClr>
              <a:buFont typeface="Arial"/>
              <a:buChar char="•"/>
              <a:tabLst>
                <a:tab pos="241300" algn="l"/>
              </a:tabLst>
            </a:pPr>
            <a:endParaRPr sz="2600" dirty="0">
              <a:latin typeface="Calibri"/>
              <a:cs typeface="Calibri"/>
            </a:endParaRPr>
          </a:p>
          <a:p>
            <a:pPr marL="354965" marR="5080" indent="-342900">
              <a:lnSpc>
                <a:spcPts val="3000"/>
              </a:lnSpc>
              <a:spcBef>
                <a:spcPts val="4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400" dirty="0" err="1">
                <a:latin typeface="Arial"/>
                <a:cs typeface="Arial"/>
              </a:rPr>
              <a:t>BioPerl</a:t>
            </a:r>
            <a:r>
              <a:rPr lang="en-US" sz="2400" dirty="0">
                <a:latin typeface="Arial"/>
                <a:cs typeface="Arial"/>
              </a:rPr>
              <a:t> is a </a:t>
            </a:r>
            <a:r>
              <a:rPr lang="en-US" sz="2400" spc="-5" dirty="0">
                <a:latin typeface="Arial"/>
                <a:cs typeface="Arial"/>
              </a:rPr>
              <a:t>collection </a:t>
            </a:r>
            <a:r>
              <a:rPr lang="en-US" sz="2400" dirty="0">
                <a:latin typeface="Arial"/>
                <a:cs typeface="Arial"/>
              </a:rPr>
              <a:t>of Perl libraries </a:t>
            </a:r>
            <a:r>
              <a:rPr lang="en-US" sz="2400" spc="-5" dirty="0">
                <a:latin typeface="Arial"/>
                <a:cs typeface="Arial"/>
              </a:rPr>
              <a:t>for</a:t>
            </a:r>
            <a:r>
              <a:rPr lang="en-US" sz="2400" spc="-6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analyzing  biological</a:t>
            </a:r>
            <a:r>
              <a:rPr lang="en-US" sz="2400" spc="-5" dirty="0">
                <a:latin typeface="Arial"/>
                <a:cs typeface="Arial"/>
              </a:rPr>
              <a:t> data.</a:t>
            </a:r>
            <a:endParaRPr lang="en-US"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lang="en-US" sz="3600" dirty="0">
              <a:latin typeface="Times New Roman"/>
              <a:cs typeface="Times New Roman"/>
            </a:endParaRPr>
          </a:p>
          <a:p>
            <a:pPr marL="354965" marR="1148080" indent="-342900">
              <a:lnSpc>
                <a:spcPts val="3050"/>
              </a:lnSpc>
              <a:buChar char="•"/>
              <a:tabLst>
                <a:tab pos="354965" algn="l"/>
                <a:tab pos="355600" algn="l"/>
              </a:tabLst>
            </a:pPr>
            <a:r>
              <a:rPr lang="en-US" sz="2400" dirty="0">
                <a:latin typeface="Arial"/>
                <a:cs typeface="Arial"/>
              </a:rPr>
              <a:t>Sequence Analysis, </a:t>
            </a:r>
            <a:r>
              <a:rPr lang="en-US" sz="2400" spc="-5" dirty="0">
                <a:latin typeface="Arial"/>
                <a:cs typeface="Arial"/>
              </a:rPr>
              <a:t>Phylogenetic</a:t>
            </a:r>
            <a:r>
              <a:rPr lang="en-US" sz="2400" spc="-55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Analysis,  </a:t>
            </a:r>
            <a:r>
              <a:rPr lang="en-US" sz="2400" spc="-5" dirty="0">
                <a:latin typeface="Arial"/>
                <a:cs typeface="Arial"/>
              </a:rPr>
              <a:t>Protein Structure </a:t>
            </a:r>
            <a:r>
              <a:rPr lang="en-US" sz="2400" dirty="0">
                <a:latin typeface="Arial"/>
                <a:cs typeface="Arial"/>
              </a:rPr>
              <a:t>Analysis, </a:t>
            </a:r>
            <a:r>
              <a:rPr lang="en-US" sz="2400" spc="-5" dirty="0">
                <a:latin typeface="Arial"/>
                <a:cs typeface="Arial"/>
              </a:rPr>
              <a:t>etc.</a:t>
            </a:r>
          </a:p>
          <a:p>
            <a:pPr marL="354965" marR="1148080" indent="-342900">
              <a:lnSpc>
                <a:spcPts val="3050"/>
              </a:lnSpc>
              <a:buChar char="•"/>
              <a:tabLst>
                <a:tab pos="354965" algn="l"/>
                <a:tab pos="355600" algn="l"/>
              </a:tabLst>
            </a:pPr>
            <a:endParaRPr lang="en-US" sz="2400" spc="-5" dirty="0">
              <a:latin typeface="Arial"/>
              <a:cs typeface="Arial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separate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programming</a:t>
            </a: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language.</a:t>
            </a:r>
          </a:p>
          <a:p>
            <a:pPr marL="354965" marR="1148080" indent="-342900">
              <a:lnSpc>
                <a:spcPts val="3050"/>
              </a:lnSpc>
              <a:buChar char="•"/>
              <a:tabLst>
                <a:tab pos="354965" algn="l"/>
                <a:tab pos="355600" algn="l"/>
              </a:tabLst>
            </a:pPr>
            <a:endParaRPr lang="en-US" sz="3600" dirty="0">
              <a:latin typeface="Times New Roman"/>
              <a:cs typeface="Times New Roman"/>
            </a:endParaRPr>
          </a:p>
          <a:p>
            <a:pPr marL="354965" marR="1757680" indent="-342900">
              <a:lnSpc>
                <a:spcPts val="3150"/>
              </a:lnSpc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Installation:</a:t>
            </a:r>
          </a:p>
          <a:p>
            <a:pPr marL="12065" marR="1757680">
              <a:lnSpc>
                <a:spcPts val="3150"/>
              </a:lnSpc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   </a:t>
            </a:r>
            <a:r>
              <a:rPr lang="en-US" sz="2400" spc="-5" dirty="0">
                <a:latin typeface="Arial"/>
                <a:cs typeface="Arial"/>
                <a:hlinkClick r:id="rId2"/>
              </a:rPr>
              <a:t>http://strawberryperl.com/</a:t>
            </a:r>
            <a:r>
              <a:rPr lang="en-US" sz="2400" spc="-5" dirty="0">
                <a:latin typeface="Arial"/>
                <a:cs typeface="Arial"/>
              </a:rPr>
              <a:t>   - STRAWBERRY PERL </a:t>
            </a:r>
          </a:p>
          <a:p>
            <a:pPr marL="12065" marR="1757680">
              <a:lnSpc>
                <a:spcPts val="3150"/>
              </a:lnSpc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Arial"/>
                <a:cs typeface="Arial"/>
              </a:rPr>
              <a:t>   </a:t>
            </a:r>
            <a:r>
              <a:rPr lang="en-US" sz="2400" spc="-5" dirty="0">
                <a:latin typeface="Arial"/>
                <a:cs typeface="Arial"/>
                <a:hlinkClick r:id="rId3"/>
              </a:rPr>
              <a:t>https://medstrand.wordpress.com/installing-bioperl-on-windows/</a:t>
            </a:r>
            <a:r>
              <a:rPr lang="en-US" sz="2400" spc="-5" dirty="0">
                <a:latin typeface="Arial"/>
                <a:cs typeface="Arial"/>
              </a:rPr>
              <a:t>   -   STEPS FOR BIOPERL INSTALLATION 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43400" y="152400"/>
            <a:ext cx="19367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BioPerl</a:t>
            </a:r>
            <a:endParaRPr sz="4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9792" y="626490"/>
            <a:ext cx="9709608" cy="41884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0" dirty="0">
                <a:solidFill>
                  <a:srgbClr val="FFC000"/>
                </a:solidFill>
                <a:latin typeface="Calibri"/>
                <a:cs typeface="Calibri"/>
              </a:rPr>
              <a:t>Example</a:t>
            </a:r>
            <a:r>
              <a:rPr sz="2600" spc="-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C000"/>
                </a:solidFill>
                <a:latin typeface="Calibri"/>
                <a:cs typeface="Calibri"/>
              </a:rPr>
              <a:t>3:</a:t>
            </a:r>
            <a:endParaRPr sz="2600" dirty="0">
              <a:latin typeface="Calibri"/>
              <a:cs typeface="Calibri"/>
            </a:endParaRPr>
          </a:p>
          <a:p>
            <a:pPr marL="12700" marR="5667375">
              <a:lnSpc>
                <a:spcPct val="100000"/>
              </a:lnSpc>
            </a:pPr>
            <a:r>
              <a:rPr sz="2600" spc="-5" dirty="0">
                <a:latin typeface="Calibri"/>
                <a:cs typeface="Calibri"/>
              </a:rPr>
              <a:t>use </a:t>
            </a:r>
            <a:r>
              <a:rPr sz="2600" dirty="0">
                <a:latin typeface="Calibri"/>
                <a:cs typeface="Calibri"/>
              </a:rPr>
              <a:t>Bio::</a:t>
            </a:r>
            <a:r>
              <a:rPr sz="2600" dirty="0">
                <a:solidFill>
                  <a:srgbClr val="EC7C30"/>
                </a:solidFill>
                <a:latin typeface="Calibri"/>
                <a:cs typeface="Calibri"/>
              </a:rPr>
              <a:t>Seq;  </a:t>
            </a:r>
            <a:r>
              <a:rPr sz="2600" spc="-5" dirty="0">
                <a:latin typeface="Calibri"/>
                <a:cs typeface="Calibri"/>
              </a:rPr>
              <a:t>use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Bio::</a:t>
            </a:r>
            <a:r>
              <a:rPr sz="2600" dirty="0">
                <a:solidFill>
                  <a:srgbClr val="EC7C30"/>
                </a:solidFill>
                <a:latin typeface="Calibri"/>
                <a:cs typeface="Calibri"/>
              </a:rPr>
              <a:t>SeqIO;</a:t>
            </a:r>
            <a:endParaRPr sz="2600" dirty="0">
              <a:latin typeface="Calibri"/>
              <a:cs typeface="Calibri"/>
            </a:endParaRPr>
          </a:p>
          <a:p>
            <a:pPr marL="12700" marR="3076575" indent="74295">
              <a:lnSpc>
                <a:spcPct val="70000"/>
              </a:lnSpc>
              <a:spcBef>
                <a:spcPts val="935"/>
              </a:spcBef>
            </a:pP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$seq_obj </a:t>
            </a:r>
            <a:r>
              <a:rPr sz="2600" dirty="0">
                <a:latin typeface="Calibri"/>
                <a:cs typeface="Calibri"/>
              </a:rPr>
              <a:t>= </a:t>
            </a:r>
            <a:r>
              <a:rPr sz="2600" spc="-5" dirty="0">
                <a:latin typeface="Calibri"/>
                <a:cs typeface="Calibri"/>
              </a:rPr>
              <a:t>Bio::</a:t>
            </a:r>
            <a:r>
              <a:rPr sz="2600" spc="-5" dirty="0">
                <a:solidFill>
                  <a:srgbClr val="EC7C30"/>
                </a:solidFill>
                <a:latin typeface="Calibri"/>
                <a:cs typeface="Calibri"/>
              </a:rPr>
              <a:t>Seq-&gt;new</a:t>
            </a:r>
            <a:r>
              <a:rPr sz="2600" spc="-5" dirty="0">
                <a:latin typeface="Calibri"/>
                <a:cs typeface="Calibri"/>
              </a:rPr>
              <a:t>(-seq =&gt;  </a:t>
            </a:r>
            <a:r>
              <a:rPr sz="2600" spc="5" dirty="0">
                <a:latin typeface="Calibri"/>
                <a:cs typeface="Calibri"/>
              </a:rPr>
              <a:t>"</a:t>
            </a:r>
            <a:r>
              <a:rPr sz="2600" spc="5" dirty="0">
                <a:solidFill>
                  <a:srgbClr val="00AF50"/>
                </a:solidFill>
                <a:latin typeface="Calibri"/>
                <a:cs typeface="Calibri"/>
              </a:rPr>
              <a:t>aaaatgggggggggggccccgtt</a:t>
            </a:r>
            <a:r>
              <a:rPr sz="2600" spc="5" dirty="0">
                <a:latin typeface="Calibri"/>
                <a:cs typeface="Calibri"/>
              </a:rPr>
              <a:t>",</a:t>
            </a:r>
            <a:endParaRPr sz="2600" dirty="0">
              <a:latin typeface="Calibri"/>
              <a:cs typeface="Calibri"/>
            </a:endParaRPr>
          </a:p>
          <a:p>
            <a:pPr marL="3220720">
              <a:lnSpc>
                <a:spcPct val="100000"/>
              </a:lnSpc>
            </a:pPr>
            <a:r>
              <a:rPr sz="2600" spc="-10" dirty="0">
                <a:latin typeface="Calibri"/>
                <a:cs typeface="Calibri"/>
              </a:rPr>
              <a:t>-display_id </a:t>
            </a:r>
            <a:r>
              <a:rPr sz="2600" spc="-5" dirty="0">
                <a:latin typeface="Calibri"/>
                <a:cs typeface="Calibri"/>
              </a:rPr>
              <a:t>=&gt;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"</a:t>
            </a:r>
            <a:r>
              <a:rPr sz="2600" spc="-5" dirty="0">
                <a:solidFill>
                  <a:srgbClr val="00AF50"/>
                </a:solidFill>
                <a:latin typeface="Calibri"/>
                <a:cs typeface="Calibri"/>
              </a:rPr>
              <a:t>#12345</a:t>
            </a:r>
            <a:r>
              <a:rPr sz="2600" spc="-5" dirty="0">
                <a:latin typeface="Calibri"/>
                <a:cs typeface="Calibri"/>
              </a:rPr>
              <a:t>",</a:t>
            </a:r>
            <a:endParaRPr sz="2600" dirty="0">
              <a:latin typeface="Calibri"/>
              <a:cs typeface="Calibri"/>
            </a:endParaRPr>
          </a:p>
          <a:p>
            <a:pPr marL="3220720">
              <a:lnSpc>
                <a:spcPct val="100000"/>
              </a:lnSpc>
            </a:pPr>
            <a:r>
              <a:rPr sz="2600" spc="-5" dirty="0">
                <a:latin typeface="Calibri"/>
                <a:cs typeface="Calibri"/>
              </a:rPr>
              <a:t>-desc =&gt; </a:t>
            </a:r>
            <a:r>
              <a:rPr sz="2600" spc="-10" dirty="0">
                <a:latin typeface="Calibri"/>
                <a:cs typeface="Calibri"/>
              </a:rPr>
              <a:t>"</a:t>
            </a:r>
            <a:r>
              <a:rPr sz="2600" spc="-10" dirty="0">
                <a:solidFill>
                  <a:srgbClr val="00AF50"/>
                </a:solidFill>
                <a:latin typeface="Calibri"/>
                <a:cs typeface="Calibri"/>
              </a:rPr>
              <a:t>example</a:t>
            </a:r>
            <a:r>
              <a:rPr sz="2600" spc="-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AF50"/>
                </a:solidFill>
                <a:latin typeface="Calibri"/>
                <a:cs typeface="Calibri"/>
              </a:rPr>
              <a:t>1</a:t>
            </a:r>
            <a:r>
              <a:rPr sz="2600" dirty="0">
                <a:latin typeface="Calibri"/>
                <a:cs typeface="Calibri"/>
              </a:rPr>
              <a:t>",</a:t>
            </a:r>
          </a:p>
          <a:p>
            <a:pPr marL="3220720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latin typeface="Calibri"/>
                <a:cs typeface="Calibri"/>
              </a:rPr>
              <a:t>-alphabet </a:t>
            </a:r>
            <a:r>
              <a:rPr sz="2600" spc="-5" dirty="0">
                <a:latin typeface="Calibri"/>
                <a:cs typeface="Calibri"/>
              </a:rPr>
              <a:t>=&gt; "</a:t>
            </a:r>
            <a:r>
              <a:rPr sz="2600" spc="-5" dirty="0">
                <a:solidFill>
                  <a:srgbClr val="00AF50"/>
                </a:solidFill>
                <a:latin typeface="Calibri"/>
                <a:cs typeface="Calibri"/>
              </a:rPr>
              <a:t>dna</a:t>
            </a:r>
            <a:r>
              <a:rPr sz="2600" spc="-5" dirty="0">
                <a:latin typeface="Calibri"/>
                <a:cs typeface="Calibri"/>
              </a:rPr>
              <a:t>"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);</a:t>
            </a:r>
            <a:endParaRPr sz="2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12700" marR="5080">
              <a:lnSpc>
                <a:spcPct val="70000"/>
              </a:lnSpc>
            </a:pP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$seqio_obj </a:t>
            </a:r>
            <a:r>
              <a:rPr sz="2600" dirty="0">
                <a:latin typeface="Calibri"/>
                <a:cs typeface="Calibri"/>
              </a:rPr>
              <a:t>= </a:t>
            </a:r>
            <a:r>
              <a:rPr sz="2600" spc="-5" dirty="0">
                <a:latin typeface="Calibri"/>
                <a:cs typeface="Calibri"/>
              </a:rPr>
              <a:t>Bio::</a:t>
            </a:r>
            <a:r>
              <a:rPr sz="2600" spc="-5" dirty="0">
                <a:solidFill>
                  <a:srgbClr val="EC7C30"/>
                </a:solidFill>
                <a:latin typeface="Calibri"/>
                <a:cs typeface="Calibri"/>
              </a:rPr>
              <a:t>SeqIO-&gt;new</a:t>
            </a:r>
            <a:r>
              <a:rPr sz="2600" spc="-5" dirty="0">
                <a:latin typeface="Calibri"/>
                <a:cs typeface="Calibri"/>
              </a:rPr>
              <a:t>(-file =&gt; </a:t>
            </a:r>
            <a:r>
              <a:rPr sz="2600" spc="-15" dirty="0">
                <a:latin typeface="Calibri"/>
                <a:cs typeface="Calibri"/>
              </a:rPr>
              <a:t>'</a:t>
            </a:r>
            <a:r>
              <a:rPr sz="2600" spc="-15" dirty="0">
                <a:solidFill>
                  <a:srgbClr val="00AF50"/>
                </a:solidFill>
                <a:latin typeface="Calibri"/>
                <a:cs typeface="Calibri"/>
              </a:rPr>
              <a:t>&gt;</a:t>
            </a:r>
            <a:r>
              <a:rPr lang="en-IN" sz="2600" spc="-15" dirty="0">
                <a:solidFill>
                  <a:srgbClr val="00AF50"/>
                </a:solidFill>
                <a:latin typeface="Calibri"/>
                <a:cs typeface="Calibri"/>
              </a:rPr>
              <a:t>C:\\Users\\LINO\\Desktop\\</a:t>
            </a:r>
            <a:r>
              <a:rPr sz="2600" spc="-15" dirty="0" err="1">
                <a:solidFill>
                  <a:srgbClr val="00AF50"/>
                </a:solidFill>
                <a:latin typeface="Calibri"/>
                <a:cs typeface="Calibri"/>
              </a:rPr>
              <a:t>sequence.fasta</a:t>
            </a:r>
            <a:r>
              <a:rPr sz="2600" spc="-15" dirty="0">
                <a:latin typeface="Calibri"/>
                <a:cs typeface="Calibri"/>
              </a:rPr>
              <a:t>', </a:t>
            </a:r>
            <a:r>
              <a:rPr sz="2600" dirty="0">
                <a:latin typeface="Calibri"/>
                <a:cs typeface="Calibri"/>
              </a:rPr>
              <a:t>-  </a:t>
            </a:r>
            <a:r>
              <a:rPr sz="2600" spc="-20" dirty="0">
                <a:latin typeface="Calibri"/>
                <a:cs typeface="Calibri"/>
              </a:rPr>
              <a:t>format </a:t>
            </a:r>
            <a:r>
              <a:rPr sz="2600" spc="-5" dirty="0">
                <a:latin typeface="Calibri"/>
                <a:cs typeface="Calibri"/>
              </a:rPr>
              <a:t>=&gt; </a:t>
            </a:r>
            <a:r>
              <a:rPr sz="2600" spc="-15" dirty="0">
                <a:latin typeface="Calibri"/>
                <a:cs typeface="Calibri"/>
              </a:rPr>
              <a:t>'</a:t>
            </a:r>
            <a:r>
              <a:rPr sz="2600" spc="-15" dirty="0">
                <a:solidFill>
                  <a:srgbClr val="00AF50"/>
                </a:solidFill>
                <a:latin typeface="Calibri"/>
                <a:cs typeface="Calibri"/>
              </a:rPr>
              <a:t>fasta</a:t>
            </a:r>
            <a:r>
              <a:rPr sz="2600" spc="-15" dirty="0">
                <a:latin typeface="Calibri"/>
                <a:cs typeface="Calibri"/>
              </a:rPr>
              <a:t>'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);</a:t>
            </a:r>
            <a:endParaRPr sz="2600" dirty="0">
              <a:latin typeface="Calibri"/>
              <a:cs typeface="Calibri"/>
            </a:endParaRPr>
          </a:p>
          <a:p>
            <a:pPr marL="86995">
              <a:lnSpc>
                <a:spcPct val="100000"/>
              </a:lnSpc>
            </a:pP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$seqio_obj-</a:t>
            </a:r>
            <a:r>
              <a:rPr sz="2600" spc="-5" dirty="0">
                <a:latin typeface="Calibri"/>
                <a:cs typeface="Calibri"/>
              </a:rPr>
              <a:t>&gt;</a:t>
            </a:r>
            <a:r>
              <a:rPr sz="2600" spc="-5" dirty="0">
                <a:solidFill>
                  <a:srgbClr val="EC7C30"/>
                </a:solidFill>
                <a:latin typeface="Calibri"/>
                <a:cs typeface="Calibri"/>
              </a:rPr>
              <a:t>write_seq</a:t>
            </a:r>
            <a:r>
              <a:rPr sz="2600" spc="-5" dirty="0">
                <a:latin typeface="Calibri"/>
                <a:cs typeface="Calibri"/>
              </a:rPr>
              <a:t>(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$seq_obj</a:t>
            </a:r>
            <a:r>
              <a:rPr sz="2600" spc="-5" dirty="0">
                <a:latin typeface="Calibri"/>
                <a:cs typeface="Calibri"/>
              </a:rPr>
              <a:t>);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Writing </a:t>
            </a:r>
            <a:r>
              <a:rPr spc="-5" dirty="0"/>
              <a:t>a sequence </a:t>
            </a:r>
            <a:r>
              <a:rPr spc="-35" dirty="0"/>
              <a:t>to </a:t>
            </a:r>
            <a:r>
              <a:rPr spc="-5" dirty="0"/>
              <a:t>a</a:t>
            </a:r>
            <a:r>
              <a:rPr spc="-25" dirty="0"/>
              <a:t> </a:t>
            </a:r>
            <a:r>
              <a:rPr spc="-5" dirty="0"/>
              <a:t>file</a:t>
            </a:r>
          </a:p>
        </p:txBody>
      </p:sp>
      <p:sp>
        <p:nvSpPr>
          <p:cNvPr id="4" name="object 4"/>
          <p:cNvSpPr/>
          <p:nvPr/>
        </p:nvSpPr>
        <p:spPr>
          <a:xfrm>
            <a:off x="1310639" y="5213603"/>
            <a:ext cx="2916936" cy="1508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914400" y="999496"/>
            <a:ext cx="9741408" cy="34823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27990">
              <a:lnSpc>
                <a:spcPct val="100000"/>
              </a:lnSpc>
              <a:spcBef>
                <a:spcPts val="770"/>
              </a:spcBef>
            </a:pPr>
            <a:r>
              <a:rPr spc="-10" dirty="0"/>
              <a:t>Example</a:t>
            </a:r>
            <a:r>
              <a:rPr spc="-15" dirty="0"/>
              <a:t> </a:t>
            </a:r>
            <a:r>
              <a:rPr spc="-5" dirty="0"/>
              <a:t>4:</a:t>
            </a:r>
          </a:p>
          <a:p>
            <a:pPr marL="427990">
              <a:lnSpc>
                <a:spcPct val="100000"/>
              </a:lnSpc>
              <a:spcBef>
                <a:spcPts val="670"/>
              </a:spcBef>
            </a:pPr>
            <a:r>
              <a:rPr lang="en-IN" spc="-5" dirty="0">
                <a:solidFill>
                  <a:srgbClr val="000000"/>
                </a:solidFill>
              </a:rPr>
              <a:t>use Bio::</a:t>
            </a:r>
            <a:r>
              <a:rPr lang="en-IN" spc="-5" dirty="0" err="1">
                <a:solidFill>
                  <a:srgbClr val="EC7C30"/>
                </a:solidFill>
              </a:rPr>
              <a:t>SeqIO</a:t>
            </a:r>
            <a:r>
              <a:rPr lang="en-IN" spc="-5" dirty="0">
                <a:solidFill>
                  <a:srgbClr val="EC7C30"/>
                </a:solidFill>
              </a:rPr>
              <a:t>;</a:t>
            </a:r>
          </a:p>
          <a:p>
            <a:pPr marL="508634">
              <a:lnSpc>
                <a:spcPts val="3190"/>
              </a:lnSpc>
              <a:spcBef>
                <a:spcPts val="675"/>
              </a:spcBef>
            </a:pPr>
            <a:r>
              <a:rPr lang="en-IN" spc="-10" dirty="0">
                <a:solidFill>
                  <a:srgbClr val="FF0000"/>
                </a:solidFill>
              </a:rPr>
              <a:t>$</a:t>
            </a:r>
            <a:r>
              <a:rPr lang="en-IN" spc="-10" dirty="0" err="1">
                <a:solidFill>
                  <a:srgbClr val="FF0000"/>
                </a:solidFill>
              </a:rPr>
              <a:t>seqio_obj</a:t>
            </a:r>
            <a:r>
              <a:rPr lang="en-IN" spc="-10" dirty="0">
                <a:solidFill>
                  <a:srgbClr val="FF0000"/>
                </a:solidFill>
              </a:rPr>
              <a:t> </a:t>
            </a:r>
            <a:r>
              <a:rPr lang="en-IN" spc="-5" dirty="0">
                <a:solidFill>
                  <a:srgbClr val="000000"/>
                </a:solidFill>
              </a:rPr>
              <a:t>= </a:t>
            </a:r>
            <a:r>
              <a:rPr lang="en-IN" spc="-10" dirty="0">
                <a:solidFill>
                  <a:srgbClr val="000000"/>
                </a:solidFill>
              </a:rPr>
              <a:t>Bio::</a:t>
            </a:r>
            <a:r>
              <a:rPr lang="en-IN" spc="-10" dirty="0" err="1">
                <a:solidFill>
                  <a:srgbClr val="EC7C30"/>
                </a:solidFill>
              </a:rPr>
              <a:t>SeqIO</a:t>
            </a:r>
            <a:r>
              <a:rPr lang="en-IN" spc="-10" dirty="0">
                <a:solidFill>
                  <a:srgbClr val="EC7C30"/>
                </a:solidFill>
              </a:rPr>
              <a:t>-&gt;new</a:t>
            </a:r>
            <a:r>
              <a:rPr lang="en-IN" spc="-10" dirty="0">
                <a:solidFill>
                  <a:srgbClr val="000000"/>
                </a:solidFill>
              </a:rPr>
              <a:t>(-file </a:t>
            </a:r>
            <a:r>
              <a:rPr lang="en-IN" spc="-5" dirty="0">
                <a:solidFill>
                  <a:srgbClr val="000000"/>
                </a:solidFill>
              </a:rPr>
              <a:t>=&gt; </a:t>
            </a:r>
            <a:r>
              <a:rPr lang="en-IN" spc="-15" dirty="0">
                <a:solidFill>
                  <a:srgbClr val="000000"/>
                </a:solidFill>
              </a:rPr>
              <a:t>"</a:t>
            </a:r>
            <a:r>
              <a:rPr lang="en-IN" dirty="0">
                <a:solidFill>
                  <a:srgbClr val="FF0000"/>
                </a:solidFill>
              </a:rPr>
              <a:t> C:\\Users\\LINO\\Desktop\\abc\\ </a:t>
            </a:r>
            <a:r>
              <a:rPr lang="en-IN" spc="-15" dirty="0" err="1">
                <a:solidFill>
                  <a:srgbClr val="00AF50"/>
                </a:solidFill>
              </a:rPr>
              <a:t>seq.fasta</a:t>
            </a:r>
            <a:r>
              <a:rPr lang="en-IN" spc="-15" dirty="0">
                <a:solidFill>
                  <a:srgbClr val="000000"/>
                </a:solidFill>
              </a:rPr>
              <a:t>",</a:t>
            </a:r>
            <a:r>
              <a:rPr lang="en-IN" spc="245" dirty="0">
                <a:solidFill>
                  <a:srgbClr val="000000"/>
                </a:solidFill>
              </a:rPr>
              <a:t> </a:t>
            </a:r>
            <a:r>
              <a:rPr lang="en-IN" spc="-20" dirty="0">
                <a:solidFill>
                  <a:srgbClr val="000000"/>
                </a:solidFill>
              </a:rPr>
              <a:t>-format</a:t>
            </a:r>
          </a:p>
          <a:p>
            <a:pPr marL="427990">
              <a:lnSpc>
                <a:spcPts val="3190"/>
              </a:lnSpc>
            </a:pPr>
            <a:r>
              <a:rPr lang="en-IN" spc="-5" dirty="0">
                <a:solidFill>
                  <a:srgbClr val="000000"/>
                </a:solidFill>
              </a:rPr>
              <a:t>=&gt; </a:t>
            </a:r>
            <a:r>
              <a:rPr lang="en-IN" spc="-25" dirty="0">
                <a:solidFill>
                  <a:srgbClr val="000000"/>
                </a:solidFill>
              </a:rPr>
              <a:t>"</a:t>
            </a:r>
            <a:r>
              <a:rPr lang="en-IN" spc="-25" dirty="0" err="1">
                <a:solidFill>
                  <a:srgbClr val="00AF50"/>
                </a:solidFill>
              </a:rPr>
              <a:t>fasta</a:t>
            </a:r>
            <a:r>
              <a:rPr lang="en-IN" spc="-25" dirty="0">
                <a:solidFill>
                  <a:srgbClr val="000000"/>
                </a:solidFill>
              </a:rPr>
              <a:t>"</a:t>
            </a:r>
            <a:r>
              <a:rPr lang="en-IN" spc="35" dirty="0">
                <a:solidFill>
                  <a:srgbClr val="000000"/>
                </a:solidFill>
              </a:rPr>
              <a:t> </a:t>
            </a:r>
            <a:r>
              <a:rPr lang="en-IN" spc="-10" dirty="0">
                <a:solidFill>
                  <a:srgbClr val="000000"/>
                </a:solidFill>
              </a:rPr>
              <a:t>);</a:t>
            </a:r>
          </a:p>
          <a:p>
            <a:pPr marL="427990" marR="4362450">
              <a:lnSpc>
                <a:spcPts val="4029"/>
              </a:lnSpc>
              <a:spcBef>
                <a:spcPts val="250"/>
              </a:spcBef>
            </a:pPr>
            <a:r>
              <a:rPr lang="en-IN" spc="-10" dirty="0">
                <a:solidFill>
                  <a:srgbClr val="FF0000"/>
                </a:solidFill>
              </a:rPr>
              <a:t>$</a:t>
            </a:r>
            <a:r>
              <a:rPr lang="en-IN" spc="-10" dirty="0" err="1">
                <a:solidFill>
                  <a:srgbClr val="FF0000"/>
                </a:solidFill>
              </a:rPr>
              <a:t>seq_obj</a:t>
            </a:r>
            <a:r>
              <a:rPr lang="en-IN" spc="-10" dirty="0">
                <a:solidFill>
                  <a:srgbClr val="FF0000"/>
                </a:solidFill>
              </a:rPr>
              <a:t> </a:t>
            </a:r>
            <a:r>
              <a:rPr lang="en-IN" spc="-5" dirty="0">
                <a:solidFill>
                  <a:srgbClr val="000000"/>
                </a:solidFill>
              </a:rPr>
              <a:t>= </a:t>
            </a:r>
            <a:r>
              <a:rPr lang="en-IN" spc="-10" dirty="0">
                <a:solidFill>
                  <a:srgbClr val="FF0000"/>
                </a:solidFill>
              </a:rPr>
              <a:t>$</a:t>
            </a:r>
            <a:r>
              <a:rPr lang="en-IN" spc="-10" dirty="0" err="1">
                <a:solidFill>
                  <a:srgbClr val="FF0000"/>
                </a:solidFill>
              </a:rPr>
              <a:t>seqio_obj</a:t>
            </a:r>
            <a:r>
              <a:rPr lang="en-IN" spc="-10" dirty="0">
                <a:solidFill>
                  <a:srgbClr val="FF0000"/>
                </a:solidFill>
              </a:rPr>
              <a:t>-</a:t>
            </a:r>
            <a:r>
              <a:rPr lang="en-IN" spc="-10" dirty="0">
                <a:solidFill>
                  <a:srgbClr val="000000"/>
                </a:solidFill>
              </a:rPr>
              <a:t>&gt;</a:t>
            </a:r>
            <a:r>
              <a:rPr lang="en-IN" spc="-10" dirty="0" err="1">
                <a:solidFill>
                  <a:srgbClr val="EC7C30"/>
                </a:solidFill>
              </a:rPr>
              <a:t>next_seq</a:t>
            </a:r>
            <a:r>
              <a:rPr lang="en-IN" spc="-10" dirty="0">
                <a:solidFill>
                  <a:srgbClr val="EC7C30"/>
                </a:solidFill>
              </a:rPr>
              <a:t>;  </a:t>
            </a:r>
            <a:r>
              <a:rPr lang="en-IN" spc="-15" dirty="0">
                <a:solidFill>
                  <a:srgbClr val="000000"/>
                </a:solidFill>
              </a:rPr>
              <a:t>print</a:t>
            </a:r>
            <a:r>
              <a:rPr lang="en-IN" spc="25" dirty="0">
                <a:solidFill>
                  <a:srgbClr val="000000"/>
                </a:solidFill>
              </a:rPr>
              <a:t> </a:t>
            </a:r>
            <a:r>
              <a:rPr lang="en-IN" spc="-5" dirty="0">
                <a:solidFill>
                  <a:srgbClr val="FF0000"/>
                </a:solidFill>
              </a:rPr>
              <a:t>$</a:t>
            </a:r>
            <a:r>
              <a:rPr lang="en-IN" spc="-5" dirty="0" err="1">
                <a:solidFill>
                  <a:srgbClr val="FF0000"/>
                </a:solidFill>
              </a:rPr>
              <a:t>seq_obj</a:t>
            </a:r>
            <a:r>
              <a:rPr lang="en-IN" spc="-5" dirty="0">
                <a:solidFill>
                  <a:srgbClr val="FF0000"/>
                </a:solidFill>
              </a:rPr>
              <a:t>-</a:t>
            </a:r>
            <a:r>
              <a:rPr lang="en-IN" spc="-5" dirty="0">
                <a:solidFill>
                  <a:srgbClr val="000000"/>
                </a:solidFill>
              </a:rPr>
              <a:t>&gt;</a:t>
            </a:r>
            <a:r>
              <a:rPr lang="en-IN" spc="-5" dirty="0" err="1">
                <a:solidFill>
                  <a:srgbClr val="EC7C30"/>
                </a:solidFill>
              </a:rPr>
              <a:t>seq</a:t>
            </a:r>
            <a:r>
              <a:rPr lang="en-IN" spc="-5" dirty="0">
                <a:solidFill>
                  <a:srgbClr val="000000"/>
                </a:solidFill>
              </a:rPr>
              <a:t>,"\n";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66620" y="339343"/>
            <a:ext cx="76365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Retrieving </a:t>
            </a:r>
            <a:r>
              <a:rPr spc="-5" dirty="0"/>
              <a:t>a sequence </a:t>
            </a:r>
            <a:r>
              <a:rPr spc="-20" dirty="0"/>
              <a:t>from </a:t>
            </a:r>
            <a:r>
              <a:rPr spc="-5" dirty="0"/>
              <a:t>a</a:t>
            </a:r>
            <a:r>
              <a:rPr spc="25" dirty="0"/>
              <a:t> </a:t>
            </a:r>
            <a:r>
              <a:rPr spc="-10" dirty="0"/>
              <a:t>file</a:t>
            </a:r>
          </a:p>
        </p:txBody>
      </p:sp>
      <p:sp>
        <p:nvSpPr>
          <p:cNvPr id="4" name="object 4"/>
          <p:cNvSpPr/>
          <p:nvPr/>
        </p:nvSpPr>
        <p:spPr>
          <a:xfrm>
            <a:off x="1072896" y="4826508"/>
            <a:ext cx="8423148" cy="1863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143000" y="1275255"/>
            <a:ext cx="9741408" cy="393312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27990">
              <a:lnSpc>
                <a:spcPct val="100000"/>
              </a:lnSpc>
              <a:spcBef>
                <a:spcPts val="770"/>
              </a:spcBef>
            </a:pPr>
            <a:r>
              <a:rPr spc="-10" dirty="0"/>
              <a:t>Example</a:t>
            </a:r>
            <a:r>
              <a:rPr spc="-15" dirty="0"/>
              <a:t> </a:t>
            </a:r>
            <a:r>
              <a:rPr spc="-5" dirty="0"/>
              <a:t>5:</a:t>
            </a:r>
          </a:p>
          <a:p>
            <a:pPr marL="427990">
              <a:lnSpc>
                <a:spcPct val="100000"/>
              </a:lnSpc>
              <a:spcBef>
                <a:spcPts val="670"/>
              </a:spcBef>
            </a:pPr>
            <a:r>
              <a:rPr spc="-5" dirty="0">
                <a:solidFill>
                  <a:srgbClr val="000000"/>
                </a:solidFill>
              </a:rPr>
              <a:t>use Bio::</a:t>
            </a:r>
            <a:r>
              <a:rPr spc="-5" dirty="0">
                <a:solidFill>
                  <a:srgbClr val="006FC0"/>
                </a:solidFill>
              </a:rPr>
              <a:t>SeqIO</a:t>
            </a:r>
            <a:r>
              <a:rPr spc="-5" dirty="0">
                <a:solidFill>
                  <a:srgbClr val="000000"/>
                </a:solidFill>
              </a:rPr>
              <a:t>;</a:t>
            </a:r>
          </a:p>
          <a:p>
            <a:pPr marL="508634">
              <a:lnSpc>
                <a:spcPts val="3190"/>
              </a:lnSpc>
              <a:spcBef>
                <a:spcPts val="675"/>
              </a:spcBef>
            </a:pPr>
            <a:r>
              <a:rPr spc="-10" dirty="0">
                <a:solidFill>
                  <a:srgbClr val="FF0000"/>
                </a:solidFill>
              </a:rPr>
              <a:t>$seqio_obj </a:t>
            </a:r>
            <a:r>
              <a:rPr spc="-5" dirty="0">
                <a:solidFill>
                  <a:srgbClr val="000000"/>
                </a:solidFill>
              </a:rPr>
              <a:t>= </a:t>
            </a:r>
            <a:r>
              <a:rPr spc="-10" dirty="0">
                <a:solidFill>
                  <a:srgbClr val="000000"/>
                </a:solidFill>
              </a:rPr>
              <a:t>Bio::</a:t>
            </a:r>
            <a:r>
              <a:rPr spc="-10" dirty="0">
                <a:solidFill>
                  <a:srgbClr val="006FC0"/>
                </a:solidFill>
              </a:rPr>
              <a:t>SeqIO-&gt;new</a:t>
            </a:r>
            <a:r>
              <a:rPr spc="-10" dirty="0">
                <a:solidFill>
                  <a:srgbClr val="000000"/>
                </a:solidFill>
              </a:rPr>
              <a:t>(-file </a:t>
            </a:r>
            <a:r>
              <a:rPr spc="-5" dirty="0">
                <a:solidFill>
                  <a:srgbClr val="000000"/>
                </a:solidFill>
              </a:rPr>
              <a:t>=&gt; </a:t>
            </a:r>
            <a:r>
              <a:rPr spc="-15" dirty="0">
                <a:solidFill>
                  <a:srgbClr val="000000"/>
                </a:solidFill>
              </a:rPr>
              <a:t>"</a:t>
            </a:r>
            <a:r>
              <a:rPr lang="en-IN" dirty="0">
                <a:solidFill>
                  <a:srgbClr val="FF0000"/>
                </a:solidFill>
              </a:rPr>
              <a:t> C:\\Users\\LINO\\Desktop\\abc\\</a:t>
            </a:r>
            <a:r>
              <a:rPr spc="-15" dirty="0" err="1">
                <a:solidFill>
                  <a:srgbClr val="00AF50"/>
                </a:solidFill>
              </a:rPr>
              <a:t>sequence.fasta</a:t>
            </a:r>
            <a:r>
              <a:rPr spc="-15" dirty="0">
                <a:solidFill>
                  <a:srgbClr val="000000"/>
                </a:solidFill>
              </a:rPr>
              <a:t>",</a:t>
            </a:r>
            <a:r>
              <a:rPr spc="245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-format</a:t>
            </a:r>
          </a:p>
          <a:p>
            <a:pPr marL="427990">
              <a:lnSpc>
                <a:spcPts val="3190"/>
              </a:lnSpc>
            </a:pPr>
            <a:r>
              <a:rPr spc="-5" dirty="0">
                <a:solidFill>
                  <a:srgbClr val="000000"/>
                </a:solidFill>
              </a:rPr>
              <a:t>=&gt; </a:t>
            </a:r>
            <a:r>
              <a:rPr spc="-25" dirty="0">
                <a:solidFill>
                  <a:srgbClr val="000000"/>
                </a:solidFill>
              </a:rPr>
              <a:t>"</a:t>
            </a:r>
            <a:r>
              <a:rPr spc="-25" dirty="0">
                <a:solidFill>
                  <a:srgbClr val="00AF50"/>
                </a:solidFill>
              </a:rPr>
              <a:t>fasta</a:t>
            </a:r>
            <a:r>
              <a:rPr spc="-25" dirty="0">
                <a:solidFill>
                  <a:srgbClr val="000000"/>
                </a:solidFill>
              </a:rPr>
              <a:t>"</a:t>
            </a:r>
            <a:r>
              <a:rPr spc="3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);</a:t>
            </a:r>
          </a:p>
          <a:p>
            <a:pPr marL="427990">
              <a:lnSpc>
                <a:spcPct val="100000"/>
              </a:lnSpc>
              <a:spcBef>
                <a:spcPts val="670"/>
              </a:spcBef>
            </a:pPr>
            <a:r>
              <a:rPr spc="-5" dirty="0">
                <a:solidFill>
                  <a:srgbClr val="000000"/>
                </a:solidFill>
              </a:rPr>
              <a:t>while </a:t>
            </a:r>
            <a:r>
              <a:rPr spc="-10" dirty="0">
                <a:solidFill>
                  <a:srgbClr val="000000"/>
                </a:solidFill>
              </a:rPr>
              <a:t>(</a:t>
            </a:r>
            <a:r>
              <a:rPr spc="-10" dirty="0">
                <a:solidFill>
                  <a:srgbClr val="FF0000"/>
                </a:solidFill>
              </a:rPr>
              <a:t>$seq_obj </a:t>
            </a:r>
            <a:r>
              <a:rPr spc="-5" dirty="0">
                <a:solidFill>
                  <a:srgbClr val="000000"/>
                </a:solidFill>
              </a:rPr>
              <a:t>=</a:t>
            </a:r>
            <a:r>
              <a:rPr spc="7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$seqio_obj-</a:t>
            </a:r>
            <a:r>
              <a:rPr spc="-10" dirty="0">
                <a:solidFill>
                  <a:srgbClr val="000000"/>
                </a:solidFill>
              </a:rPr>
              <a:t>&gt;</a:t>
            </a:r>
            <a:r>
              <a:rPr spc="-10" dirty="0">
                <a:solidFill>
                  <a:srgbClr val="006FC0"/>
                </a:solidFill>
              </a:rPr>
              <a:t>next_seq</a:t>
            </a:r>
            <a:r>
              <a:rPr spc="-10" dirty="0">
                <a:solidFill>
                  <a:srgbClr val="000000"/>
                </a:solidFill>
              </a:rPr>
              <a:t>)</a:t>
            </a:r>
          </a:p>
          <a:p>
            <a:pPr marL="427990">
              <a:lnSpc>
                <a:spcPct val="100000"/>
              </a:lnSpc>
              <a:spcBef>
                <a:spcPts val="675"/>
              </a:spcBef>
            </a:pPr>
            <a:r>
              <a:rPr spc="-5" dirty="0">
                <a:solidFill>
                  <a:srgbClr val="000000"/>
                </a:solidFill>
              </a:rPr>
              <a:t>{</a:t>
            </a:r>
          </a:p>
          <a:p>
            <a:pPr marL="750570">
              <a:lnSpc>
                <a:spcPct val="100000"/>
              </a:lnSpc>
              <a:spcBef>
                <a:spcPts val="675"/>
              </a:spcBef>
            </a:pPr>
            <a:r>
              <a:rPr spc="-15" dirty="0">
                <a:solidFill>
                  <a:srgbClr val="000000"/>
                </a:solidFill>
              </a:rPr>
              <a:t>print</a:t>
            </a:r>
            <a:r>
              <a:rPr spc="3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$seq_obj-</a:t>
            </a:r>
            <a:r>
              <a:rPr spc="-5" dirty="0">
                <a:solidFill>
                  <a:srgbClr val="000000"/>
                </a:solidFill>
              </a:rPr>
              <a:t>&gt;</a:t>
            </a:r>
            <a:r>
              <a:rPr spc="-5" dirty="0">
                <a:solidFill>
                  <a:srgbClr val="006FC0"/>
                </a:solidFill>
              </a:rPr>
              <a:t>seq</a:t>
            </a:r>
            <a:r>
              <a:rPr spc="-5" dirty="0">
                <a:solidFill>
                  <a:srgbClr val="000000"/>
                </a:solidFill>
              </a:rPr>
              <a:t>,"\n";</a:t>
            </a:r>
            <a:r>
              <a:rPr lang="en-US" spc="-5" dirty="0">
                <a:solidFill>
                  <a:srgbClr val="000000"/>
                </a:solidFill>
              </a:rPr>
              <a:t>}</a:t>
            </a:r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3794" y="5352059"/>
            <a:ext cx="11176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800" spc="-5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81727" y="76200"/>
            <a:ext cx="8492490" cy="124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70325" marR="5080" indent="-385826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Retrieving </a:t>
            </a:r>
            <a:r>
              <a:rPr spc="-5" dirty="0"/>
              <a:t>multiple sequence </a:t>
            </a:r>
            <a:r>
              <a:rPr spc="-20" dirty="0"/>
              <a:t>from </a:t>
            </a:r>
            <a:r>
              <a:rPr spc="-5" dirty="0"/>
              <a:t>a  file</a:t>
            </a:r>
          </a:p>
        </p:txBody>
      </p:sp>
      <p:sp>
        <p:nvSpPr>
          <p:cNvPr id="5" name="object 5"/>
          <p:cNvSpPr/>
          <p:nvPr/>
        </p:nvSpPr>
        <p:spPr>
          <a:xfrm>
            <a:off x="1495044" y="5256275"/>
            <a:ext cx="6512052" cy="1601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D2F00D-9702-4865-A97B-AA25150C8626}"/>
              </a:ext>
            </a:extLst>
          </p:cNvPr>
          <p:cNvSpPr txBox="1"/>
          <p:nvPr/>
        </p:nvSpPr>
        <p:spPr>
          <a:xfrm>
            <a:off x="990600" y="22860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Format the sequences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8B64E0-6666-4F04-9BA3-E51BB94917F0}"/>
              </a:ext>
            </a:extLst>
          </p:cNvPr>
          <p:cNvSpPr txBox="1"/>
          <p:nvPr/>
        </p:nvSpPr>
        <p:spPr>
          <a:xfrm>
            <a:off x="990600" y="1066800"/>
            <a:ext cx="102108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 err="1"/>
              <a:t>SeqIO</a:t>
            </a:r>
            <a:r>
              <a:rPr lang="en-IN" sz="2800" dirty="0"/>
              <a:t> object can read a stream of sequences in one format: </a:t>
            </a:r>
            <a:r>
              <a:rPr lang="en-IN" sz="2800" dirty="0" err="1"/>
              <a:t>Fasta</a:t>
            </a:r>
            <a:r>
              <a:rPr lang="en-IN" sz="2800" dirty="0"/>
              <a:t>, EMBL, GenBank, </a:t>
            </a:r>
            <a:r>
              <a:rPr lang="en-IN" sz="2800" dirty="0" err="1"/>
              <a:t>Swissprot</a:t>
            </a:r>
            <a:r>
              <a:rPr lang="en-IN" sz="2800" dirty="0"/>
              <a:t>, PIR, GCG, SCF, </a:t>
            </a:r>
            <a:r>
              <a:rPr lang="en-IN" sz="2800" dirty="0" err="1"/>
              <a:t>phd</a:t>
            </a:r>
            <a:r>
              <a:rPr lang="en-IN" sz="2800" dirty="0"/>
              <a:t>/</a:t>
            </a:r>
            <a:r>
              <a:rPr lang="en-IN" sz="2800" dirty="0" err="1"/>
              <a:t>phred</a:t>
            </a:r>
            <a:r>
              <a:rPr lang="en-IN" sz="2800" dirty="0"/>
              <a:t>, Ace, or raw (plain sequence),  then write to another file in another format</a:t>
            </a:r>
          </a:p>
          <a:p>
            <a:r>
              <a:rPr lang="en-IN" sz="2800" dirty="0"/>
              <a:t>Ex:</a:t>
            </a:r>
          </a:p>
          <a:p>
            <a:r>
              <a:rPr lang="en-IN" sz="2800" dirty="0">
                <a:solidFill>
                  <a:srgbClr val="FF0000"/>
                </a:solidFill>
              </a:rPr>
              <a:t>use Bio::</a:t>
            </a:r>
            <a:r>
              <a:rPr lang="en-IN" sz="2800" dirty="0" err="1">
                <a:solidFill>
                  <a:srgbClr val="FF0000"/>
                </a:solidFill>
              </a:rPr>
              <a:t>SeqIO</a:t>
            </a:r>
            <a:r>
              <a:rPr lang="en-IN" sz="2800" dirty="0">
                <a:solidFill>
                  <a:srgbClr val="FF0000"/>
                </a:solidFill>
              </a:rPr>
              <a:t>;  </a:t>
            </a:r>
          </a:p>
          <a:p>
            <a:r>
              <a:rPr lang="en-IN" sz="2800" dirty="0">
                <a:solidFill>
                  <a:srgbClr val="7030A0"/>
                </a:solidFill>
              </a:rPr>
              <a:t>$in  = Bio::</a:t>
            </a:r>
            <a:r>
              <a:rPr lang="en-IN" sz="2800" dirty="0" err="1">
                <a:solidFill>
                  <a:srgbClr val="7030A0"/>
                </a:solidFill>
              </a:rPr>
              <a:t>SeqIO</a:t>
            </a:r>
            <a:r>
              <a:rPr lang="en-IN" sz="2800" dirty="0">
                <a:solidFill>
                  <a:srgbClr val="7030A0"/>
                </a:solidFill>
              </a:rPr>
              <a:t>-&gt;new('-file' =&gt; "C:\\Users\\LINO\\Desktop\\abc\\sequence.fasta", </a:t>
            </a:r>
          </a:p>
          <a:p>
            <a:r>
              <a:rPr lang="en-IN" sz="2800" dirty="0">
                <a:solidFill>
                  <a:srgbClr val="7030A0"/>
                </a:solidFill>
              </a:rPr>
              <a:t>				  '-format' =&gt; '</a:t>
            </a:r>
            <a:r>
              <a:rPr lang="en-IN" sz="2800" dirty="0" err="1">
                <a:solidFill>
                  <a:srgbClr val="7030A0"/>
                </a:solidFill>
              </a:rPr>
              <a:t>Fasta</a:t>
            </a:r>
            <a:r>
              <a:rPr lang="en-IN" sz="2800" dirty="0">
                <a:solidFill>
                  <a:srgbClr val="7030A0"/>
                </a:solidFill>
              </a:rPr>
              <a:t>'); </a:t>
            </a:r>
          </a:p>
          <a:p>
            <a:r>
              <a:rPr lang="en-IN" sz="2800" dirty="0">
                <a:solidFill>
                  <a:srgbClr val="00B050"/>
                </a:solidFill>
              </a:rPr>
              <a:t>$out = Bio::</a:t>
            </a:r>
            <a:r>
              <a:rPr lang="en-IN" sz="2800" dirty="0" err="1">
                <a:solidFill>
                  <a:srgbClr val="00B050"/>
                </a:solidFill>
              </a:rPr>
              <a:t>SeqIO</a:t>
            </a:r>
            <a:r>
              <a:rPr lang="en-IN" sz="2800" dirty="0">
                <a:solidFill>
                  <a:srgbClr val="00B050"/>
                </a:solidFill>
              </a:rPr>
              <a:t>-&gt;new('-file' =&gt; "&gt;C:\\Users\\LINO\\Desktop\\</a:t>
            </a:r>
            <a:r>
              <a:rPr lang="en-IN" sz="2800" dirty="0" err="1">
                <a:solidFill>
                  <a:srgbClr val="00B050"/>
                </a:solidFill>
              </a:rPr>
              <a:t>abc</a:t>
            </a:r>
            <a:r>
              <a:rPr lang="en-IN" sz="2800" dirty="0">
                <a:solidFill>
                  <a:srgbClr val="00B050"/>
                </a:solidFill>
              </a:rPr>
              <a:t>\\seq123.embl",'-format' =&gt; 'EMBL');  </a:t>
            </a:r>
          </a:p>
          <a:p>
            <a:r>
              <a:rPr lang="en-IN" sz="2800" dirty="0">
                <a:solidFill>
                  <a:srgbClr val="FF0000"/>
                </a:solidFill>
              </a:rPr>
              <a:t>while ( my $</a:t>
            </a:r>
            <a:r>
              <a:rPr lang="en-IN" sz="2800" dirty="0" err="1">
                <a:solidFill>
                  <a:srgbClr val="FF0000"/>
                </a:solidFill>
              </a:rPr>
              <a:t>seq</a:t>
            </a:r>
            <a:r>
              <a:rPr lang="en-IN" sz="2800" dirty="0">
                <a:solidFill>
                  <a:srgbClr val="FF0000"/>
                </a:solidFill>
              </a:rPr>
              <a:t> = $in-&gt;</a:t>
            </a:r>
            <a:r>
              <a:rPr lang="en-IN" sz="2800" dirty="0" err="1">
                <a:solidFill>
                  <a:srgbClr val="FF0000"/>
                </a:solidFill>
              </a:rPr>
              <a:t>next_seq</a:t>
            </a:r>
            <a:r>
              <a:rPr lang="en-IN" sz="2800" dirty="0">
                <a:solidFill>
                  <a:srgbClr val="FF0000"/>
                </a:solidFill>
              </a:rPr>
              <a:t>() ) </a:t>
            </a:r>
          </a:p>
          <a:p>
            <a:r>
              <a:rPr lang="en-IN" sz="2800" dirty="0">
                <a:solidFill>
                  <a:srgbClr val="FF0000"/>
                </a:solidFill>
              </a:rPr>
              <a:t>{$out-&gt;</a:t>
            </a:r>
            <a:r>
              <a:rPr lang="en-IN" sz="2800" dirty="0" err="1">
                <a:solidFill>
                  <a:srgbClr val="FF0000"/>
                </a:solidFill>
              </a:rPr>
              <a:t>write_seq</a:t>
            </a:r>
            <a:r>
              <a:rPr lang="en-IN" sz="2800" dirty="0">
                <a:solidFill>
                  <a:srgbClr val="FF0000"/>
                </a:solidFill>
              </a:rPr>
              <a:t>($</a:t>
            </a:r>
            <a:r>
              <a:rPr lang="en-IN" sz="2800" dirty="0" err="1">
                <a:solidFill>
                  <a:srgbClr val="FF0000"/>
                </a:solidFill>
              </a:rPr>
              <a:t>seq</a:t>
            </a:r>
            <a:r>
              <a:rPr lang="en-IN" sz="2800" dirty="0">
                <a:solidFill>
                  <a:srgbClr val="FF0000"/>
                </a:solidFill>
              </a:rPr>
              <a:t>); }</a:t>
            </a:r>
          </a:p>
        </p:txBody>
      </p:sp>
    </p:spTree>
    <p:extLst>
      <p:ext uri="{BB962C8B-B14F-4D97-AF65-F5344CB8AC3E}">
        <p14:creationId xmlns:p14="http://schemas.microsoft.com/office/powerpoint/2010/main" val="1938576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1776-2D5E-426B-8092-7B7B9B8CD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7610475" cy="1231106"/>
          </a:xfrm>
        </p:spPr>
        <p:txBody>
          <a:bodyPr/>
          <a:lstStyle/>
          <a:p>
            <a:r>
              <a:rPr lang="en-IN" dirty="0"/>
              <a:t>Manipulating sequence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BD772-93B0-48B4-B22F-4676020F9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535906"/>
            <a:ext cx="9741408" cy="12926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seqobj</a:t>
            </a:r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 err="1">
                <a:solidFill>
                  <a:srgbClr val="FF0000"/>
                </a:solidFill>
              </a:rPr>
              <a:t>trunc</a:t>
            </a:r>
            <a:r>
              <a:rPr lang="en-US" dirty="0">
                <a:solidFill>
                  <a:srgbClr val="FF0000"/>
                </a:solidFill>
              </a:rPr>
              <a:t>(5,10)  # truncation from 5 to 10 as new object </a:t>
            </a:r>
          </a:p>
          <a:p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seqobj</a:t>
            </a:r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 err="1">
                <a:solidFill>
                  <a:srgbClr val="FF0000"/>
                </a:solidFill>
              </a:rPr>
              <a:t>revcom</a:t>
            </a:r>
            <a:r>
              <a:rPr lang="en-US" dirty="0">
                <a:solidFill>
                  <a:srgbClr val="FF0000"/>
                </a:solidFill>
              </a:rPr>
              <a:t>       # reverse complements sequence </a:t>
            </a:r>
          </a:p>
          <a:p>
            <a:r>
              <a:rPr lang="en-US" dirty="0">
                <a:solidFill>
                  <a:srgbClr val="FF0000"/>
                </a:solidFill>
              </a:rPr>
              <a:t> $</a:t>
            </a:r>
            <a:r>
              <a:rPr lang="en-US" dirty="0" err="1">
                <a:solidFill>
                  <a:srgbClr val="FF0000"/>
                </a:solidFill>
              </a:rPr>
              <a:t>seqobj</a:t>
            </a:r>
            <a:r>
              <a:rPr lang="en-US" dirty="0">
                <a:solidFill>
                  <a:srgbClr val="FF0000"/>
                </a:solidFill>
              </a:rPr>
              <a:t>-&gt;translate    # translation of the sequence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513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09E63-9B30-4507-BFA6-C69B03215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9741408" cy="5170646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use Bio::</a:t>
            </a:r>
            <a:r>
              <a:rPr lang="en-IN" dirty="0" err="1">
                <a:solidFill>
                  <a:srgbClr val="FF0000"/>
                </a:solidFill>
              </a:rPr>
              <a:t>Seq</a:t>
            </a:r>
            <a:r>
              <a:rPr lang="en-IN" dirty="0">
                <a:solidFill>
                  <a:srgbClr val="FF0000"/>
                </a:solidFill>
              </a:rPr>
              <a:t>; </a:t>
            </a:r>
          </a:p>
          <a:p>
            <a:r>
              <a:rPr lang="en-IN" dirty="0">
                <a:solidFill>
                  <a:srgbClr val="FF0000"/>
                </a:solidFill>
              </a:rPr>
              <a:t>use Bio::</a:t>
            </a:r>
            <a:r>
              <a:rPr lang="en-IN" dirty="0" err="1">
                <a:solidFill>
                  <a:srgbClr val="FF0000"/>
                </a:solidFill>
              </a:rPr>
              <a:t>SeqIO</a:t>
            </a:r>
            <a:r>
              <a:rPr lang="en-IN" dirty="0">
                <a:solidFill>
                  <a:srgbClr val="FF0000"/>
                </a:solidFill>
              </a:rPr>
              <a:t>;</a:t>
            </a:r>
          </a:p>
          <a:p>
            <a:r>
              <a:rPr lang="en-IN" dirty="0">
                <a:solidFill>
                  <a:srgbClr val="FF0000"/>
                </a:solidFill>
              </a:rPr>
              <a:t>$</a:t>
            </a:r>
            <a:r>
              <a:rPr lang="en-IN" dirty="0" err="1">
                <a:solidFill>
                  <a:srgbClr val="FF0000"/>
                </a:solidFill>
              </a:rPr>
              <a:t>seqio_obj</a:t>
            </a:r>
            <a:r>
              <a:rPr lang="en-IN" dirty="0">
                <a:solidFill>
                  <a:srgbClr val="FF0000"/>
                </a:solidFill>
              </a:rPr>
              <a:t> = Bio::</a:t>
            </a:r>
            <a:r>
              <a:rPr lang="en-IN" dirty="0" err="1">
                <a:solidFill>
                  <a:srgbClr val="FF0000"/>
                </a:solidFill>
              </a:rPr>
              <a:t>SeqIO</a:t>
            </a:r>
            <a:r>
              <a:rPr lang="en-IN" dirty="0">
                <a:solidFill>
                  <a:srgbClr val="FF0000"/>
                </a:solidFill>
              </a:rPr>
              <a:t>-&gt;new(-file =&gt; "C:\\Users\\LINO\\Desktop\\abc\\seq.fasta", -format=&gt; "</a:t>
            </a:r>
            <a:r>
              <a:rPr lang="en-IN" dirty="0" err="1">
                <a:solidFill>
                  <a:srgbClr val="FF0000"/>
                </a:solidFill>
              </a:rPr>
              <a:t>fasta</a:t>
            </a:r>
            <a:r>
              <a:rPr lang="en-IN" dirty="0">
                <a:solidFill>
                  <a:srgbClr val="FF0000"/>
                </a:solidFill>
              </a:rPr>
              <a:t>" );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$</a:t>
            </a:r>
            <a:r>
              <a:rPr lang="en-IN" dirty="0" err="1">
                <a:solidFill>
                  <a:srgbClr val="FF0000"/>
                </a:solidFill>
              </a:rPr>
              <a:t>seq_obj</a:t>
            </a:r>
            <a:r>
              <a:rPr lang="en-IN" dirty="0">
                <a:solidFill>
                  <a:srgbClr val="FF0000"/>
                </a:solidFill>
              </a:rPr>
              <a:t> = $</a:t>
            </a:r>
            <a:r>
              <a:rPr lang="en-IN" dirty="0" err="1">
                <a:solidFill>
                  <a:srgbClr val="FF0000"/>
                </a:solidFill>
              </a:rPr>
              <a:t>seqio_obj</a:t>
            </a:r>
            <a:r>
              <a:rPr lang="en-IN" dirty="0">
                <a:solidFill>
                  <a:srgbClr val="FF0000"/>
                </a:solidFill>
              </a:rPr>
              <a:t>-&gt;</a:t>
            </a:r>
            <a:r>
              <a:rPr lang="en-IN" dirty="0" err="1">
                <a:solidFill>
                  <a:srgbClr val="FF0000"/>
                </a:solidFill>
              </a:rPr>
              <a:t>next_seq</a:t>
            </a:r>
            <a:r>
              <a:rPr lang="en-IN" dirty="0">
                <a:solidFill>
                  <a:srgbClr val="FF0000"/>
                </a:solidFill>
              </a:rPr>
              <a:t>;  </a:t>
            </a:r>
          </a:p>
          <a:p>
            <a:r>
              <a:rPr lang="en-IN" dirty="0">
                <a:solidFill>
                  <a:srgbClr val="FF0000"/>
                </a:solidFill>
              </a:rPr>
              <a:t>print $</a:t>
            </a:r>
            <a:r>
              <a:rPr lang="en-IN" dirty="0" err="1">
                <a:solidFill>
                  <a:srgbClr val="FF0000"/>
                </a:solidFill>
              </a:rPr>
              <a:t>seq_obj</a:t>
            </a:r>
            <a:r>
              <a:rPr lang="en-IN" dirty="0">
                <a:solidFill>
                  <a:srgbClr val="FF0000"/>
                </a:solidFill>
              </a:rPr>
              <a:t>-&gt;</a:t>
            </a:r>
            <a:r>
              <a:rPr lang="en-IN" dirty="0" err="1">
                <a:solidFill>
                  <a:srgbClr val="FF0000"/>
                </a:solidFill>
              </a:rPr>
              <a:t>seq</a:t>
            </a:r>
            <a:r>
              <a:rPr lang="en-IN" dirty="0">
                <a:solidFill>
                  <a:srgbClr val="FF0000"/>
                </a:solidFill>
              </a:rPr>
              <a:t>,"\n";</a:t>
            </a:r>
          </a:p>
          <a:p>
            <a:r>
              <a:rPr lang="en-IN" dirty="0">
                <a:solidFill>
                  <a:srgbClr val="FF0000"/>
                </a:solidFill>
              </a:rPr>
              <a:t>$trans = $</a:t>
            </a:r>
            <a:r>
              <a:rPr lang="en-IN" dirty="0" err="1">
                <a:solidFill>
                  <a:srgbClr val="FF0000"/>
                </a:solidFill>
              </a:rPr>
              <a:t>seq_obj</a:t>
            </a:r>
            <a:r>
              <a:rPr lang="en-IN" dirty="0">
                <a:solidFill>
                  <a:srgbClr val="FF0000"/>
                </a:solidFill>
              </a:rPr>
              <a:t>-&gt;translate;</a:t>
            </a:r>
          </a:p>
          <a:p>
            <a:r>
              <a:rPr lang="en-IN" dirty="0">
                <a:solidFill>
                  <a:srgbClr val="FF0000"/>
                </a:solidFill>
              </a:rPr>
              <a:t>print "\</a:t>
            </a:r>
            <a:r>
              <a:rPr lang="en-IN" dirty="0" err="1">
                <a:solidFill>
                  <a:srgbClr val="FF0000"/>
                </a:solidFill>
              </a:rPr>
              <a:t>n",$trans</a:t>
            </a:r>
            <a:r>
              <a:rPr lang="en-IN" dirty="0">
                <a:solidFill>
                  <a:srgbClr val="FF0000"/>
                </a:solidFill>
              </a:rPr>
              <a:t>-&gt;</a:t>
            </a:r>
            <a:r>
              <a:rPr lang="en-IN" dirty="0" err="1">
                <a:solidFill>
                  <a:srgbClr val="FF0000"/>
                </a:solidFill>
              </a:rPr>
              <a:t>seq</a:t>
            </a:r>
            <a:r>
              <a:rPr lang="en-IN" dirty="0">
                <a:solidFill>
                  <a:srgbClr val="FF0000"/>
                </a:solidFill>
              </a:rPr>
              <a:t>;</a:t>
            </a:r>
          </a:p>
          <a:p>
            <a:r>
              <a:rPr lang="en-IN" dirty="0">
                <a:solidFill>
                  <a:srgbClr val="FF0000"/>
                </a:solidFill>
              </a:rPr>
              <a:t>$trans = $</a:t>
            </a:r>
            <a:r>
              <a:rPr lang="en-IN" dirty="0" err="1">
                <a:solidFill>
                  <a:srgbClr val="FF0000"/>
                </a:solidFill>
              </a:rPr>
              <a:t>seq_obj</a:t>
            </a:r>
            <a:r>
              <a:rPr lang="en-IN" dirty="0">
                <a:solidFill>
                  <a:srgbClr val="FF0000"/>
                </a:solidFill>
              </a:rPr>
              <a:t>-&gt;</a:t>
            </a:r>
            <a:r>
              <a:rPr lang="en-IN" dirty="0" err="1">
                <a:solidFill>
                  <a:srgbClr val="FF0000"/>
                </a:solidFill>
              </a:rPr>
              <a:t>revcom</a:t>
            </a:r>
            <a:r>
              <a:rPr lang="en-IN" dirty="0">
                <a:solidFill>
                  <a:srgbClr val="FF0000"/>
                </a:solidFill>
              </a:rPr>
              <a:t>;</a:t>
            </a:r>
          </a:p>
          <a:p>
            <a:r>
              <a:rPr lang="en-IN" dirty="0">
                <a:solidFill>
                  <a:srgbClr val="FF0000"/>
                </a:solidFill>
              </a:rPr>
              <a:t>print "\</a:t>
            </a:r>
            <a:r>
              <a:rPr lang="en-IN" dirty="0" err="1">
                <a:solidFill>
                  <a:srgbClr val="FF0000"/>
                </a:solidFill>
              </a:rPr>
              <a:t>n",$trans</a:t>
            </a:r>
            <a:r>
              <a:rPr lang="en-IN" dirty="0">
                <a:solidFill>
                  <a:srgbClr val="FF0000"/>
                </a:solidFill>
              </a:rPr>
              <a:t>-&gt;</a:t>
            </a:r>
            <a:r>
              <a:rPr lang="en-IN" dirty="0" err="1">
                <a:solidFill>
                  <a:srgbClr val="FF0000"/>
                </a:solidFill>
              </a:rPr>
              <a:t>seq</a:t>
            </a:r>
            <a:r>
              <a:rPr lang="en-IN" dirty="0">
                <a:solidFill>
                  <a:srgbClr val="FF0000"/>
                </a:solidFill>
              </a:rPr>
              <a:t>;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C7D5D9-7835-437E-8CD1-00005F384109}"/>
              </a:ext>
            </a:extLst>
          </p:cNvPr>
          <p:cNvSpPr txBox="1"/>
          <p:nvPr/>
        </p:nvSpPr>
        <p:spPr>
          <a:xfrm>
            <a:off x="533400" y="391954"/>
            <a:ext cx="8686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/>
              <a:t>revcom</a:t>
            </a:r>
            <a:r>
              <a:rPr lang="en-IN" sz="3600" b="1" dirty="0"/>
              <a:t>() and translate() Example</a:t>
            </a:r>
          </a:p>
        </p:txBody>
      </p:sp>
    </p:spTree>
    <p:extLst>
      <p:ext uri="{BB962C8B-B14F-4D97-AF65-F5344CB8AC3E}">
        <p14:creationId xmlns:p14="http://schemas.microsoft.com/office/powerpoint/2010/main" val="4293484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DA15-2BB5-46DF-A755-AB22DD2D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57200"/>
            <a:ext cx="6315075" cy="635000"/>
          </a:xfrm>
        </p:spPr>
        <p:txBody>
          <a:bodyPr/>
          <a:lstStyle/>
          <a:p>
            <a:r>
              <a:rPr lang="en-US" dirty="0" err="1"/>
              <a:t>trunc</a:t>
            </a:r>
            <a:r>
              <a:rPr lang="en-US" dirty="0"/>
              <a:t>() Example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9CA06-78CD-4706-9321-9362EDCE8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371600"/>
            <a:ext cx="9741408" cy="348234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use Bio::</a:t>
            </a:r>
            <a:r>
              <a:rPr lang="en-IN" dirty="0" err="1">
                <a:solidFill>
                  <a:srgbClr val="FF0000"/>
                </a:solidFill>
              </a:rPr>
              <a:t>Seq</a:t>
            </a:r>
            <a:r>
              <a:rPr lang="en-IN" dirty="0">
                <a:solidFill>
                  <a:srgbClr val="FF0000"/>
                </a:solidFill>
              </a:rPr>
              <a:t>; </a:t>
            </a:r>
          </a:p>
          <a:p>
            <a:r>
              <a:rPr lang="en-IN" dirty="0">
                <a:solidFill>
                  <a:srgbClr val="FF0000"/>
                </a:solidFill>
              </a:rPr>
              <a:t>use Bio::</a:t>
            </a:r>
            <a:r>
              <a:rPr lang="en-IN" dirty="0" err="1">
                <a:solidFill>
                  <a:srgbClr val="FF0000"/>
                </a:solidFill>
              </a:rPr>
              <a:t>SeqIO</a:t>
            </a:r>
            <a:r>
              <a:rPr lang="en-IN" dirty="0">
                <a:solidFill>
                  <a:srgbClr val="FF0000"/>
                </a:solidFill>
              </a:rPr>
              <a:t>;</a:t>
            </a:r>
          </a:p>
          <a:p>
            <a:r>
              <a:rPr lang="en-IN" dirty="0">
                <a:solidFill>
                  <a:srgbClr val="FF0000"/>
                </a:solidFill>
              </a:rPr>
              <a:t>$</a:t>
            </a:r>
            <a:r>
              <a:rPr lang="en-IN" dirty="0" err="1">
                <a:solidFill>
                  <a:srgbClr val="FF0000"/>
                </a:solidFill>
              </a:rPr>
              <a:t>seqio_obj</a:t>
            </a:r>
            <a:r>
              <a:rPr lang="en-IN" dirty="0">
                <a:solidFill>
                  <a:srgbClr val="FF0000"/>
                </a:solidFill>
              </a:rPr>
              <a:t> = Bio::</a:t>
            </a:r>
            <a:r>
              <a:rPr lang="en-IN" dirty="0" err="1">
                <a:solidFill>
                  <a:srgbClr val="FF0000"/>
                </a:solidFill>
              </a:rPr>
              <a:t>SeqIO</a:t>
            </a:r>
            <a:r>
              <a:rPr lang="en-IN" dirty="0">
                <a:solidFill>
                  <a:srgbClr val="FF0000"/>
                </a:solidFill>
              </a:rPr>
              <a:t>-&gt;new(-file =&gt; "C:\\Users\\LINO\\Desktop\\abc\\seq.fasta", -format=&gt; "</a:t>
            </a:r>
            <a:r>
              <a:rPr lang="en-IN" dirty="0" err="1">
                <a:solidFill>
                  <a:srgbClr val="FF0000"/>
                </a:solidFill>
              </a:rPr>
              <a:t>fasta</a:t>
            </a:r>
            <a:r>
              <a:rPr lang="en-IN" dirty="0">
                <a:solidFill>
                  <a:srgbClr val="FF0000"/>
                </a:solidFill>
              </a:rPr>
              <a:t>" );</a:t>
            </a:r>
          </a:p>
          <a:p>
            <a:r>
              <a:rPr lang="en-IN" dirty="0">
                <a:solidFill>
                  <a:srgbClr val="FF0000"/>
                </a:solidFill>
              </a:rPr>
              <a:t>$</a:t>
            </a:r>
            <a:r>
              <a:rPr lang="en-IN" dirty="0" err="1">
                <a:solidFill>
                  <a:srgbClr val="FF0000"/>
                </a:solidFill>
              </a:rPr>
              <a:t>seq_obj</a:t>
            </a:r>
            <a:r>
              <a:rPr lang="en-IN" dirty="0">
                <a:solidFill>
                  <a:srgbClr val="FF0000"/>
                </a:solidFill>
              </a:rPr>
              <a:t> = $</a:t>
            </a:r>
            <a:r>
              <a:rPr lang="en-IN" dirty="0" err="1">
                <a:solidFill>
                  <a:srgbClr val="FF0000"/>
                </a:solidFill>
              </a:rPr>
              <a:t>seqio_obj</a:t>
            </a:r>
            <a:r>
              <a:rPr lang="en-IN" dirty="0">
                <a:solidFill>
                  <a:srgbClr val="FF0000"/>
                </a:solidFill>
              </a:rPr>
              <a:t>-&gt;</a:t>
            </a:r>
            <a:r>
              <a:rPr lang="en-IN" dirty="0" err="1">
                <a:solidFill>
                  <a:srgbClr val="FF0000"/>
                </a:solidFill>
              </a:rPr>
              <a:t>next_seq</a:t>
            </a:r>
            <a:r>
              <a:rPr lang="en-IN" dirty="0">
                <a:solidFill>
                  <a:srgbClr val="FF0000"/>
                </a:solidFill>
              </a:rPr>
              <a:t>;  </a:t>
            </a:r>
          </a:p>
          <a:p>
            <a:r>
              <a:rPr lang="en-IN" dirty="0">
                <a:solidFill>
                  <a:srgbClr val="FF0000"/>
                </a:solidFill>
              </a:rPr>
              <a:t>print $</a:t>
            </a:r>
            <a:r>
              <a:rPr lang="en-IN" dirty="0" err="1">
                <a:solidFill>
                  <a:srgbClr val="FF0000"/>
                </a:solidFill>
              </a:rPr>
              <a:t>seq_obj</a:t>
            </a:r>
            <a:r>
              <a:rPr lang="en-IN" dirty="0">
                <a:solidFill>
                  <a:srgbClr val="FF0000"/>
                </a:solidFill>
              </a:rPr>
              <a:t>-&gt;</a:t>
            </a:r>
            <a:r>
              <a:rPr lang="en-IN" dirty="0" err="1">
                <a:solidFill>
                  <a:srgbClr val="FF0000"/>
                </a:solidFill>
              </a:rPr>
              <a:t>seq</a:t>
            </a:r>
            <a:r>
              <a:rPr lang="en-IN" dirty="0">
                <a:solidFill>
                  <a:srgbClr val="FF0000"/>
                </a:solidFill>
              </a:rPr>
              <a:t>,"\n";</a:t>
            </a:r>
          </a:p>
          <a:p>
            <a:r>
              <a:rPr lang="en-IN" dirty="0">
                <a:solidFill>
                  <a:srgbClr val="FF0000"/>
                </a:solidFill>
              </a:rPr>
              <a:t>$trans = $</a:t>
            </a:r>
            <a:r>
              <a:rPr lang="en-IN" dirty="0" err="1">
                <a:solidFill>
                  <a:srgbClr val="FF0000"/>
                </a:solidFill>
              </a:rPr>
              <a:t>seq_obj</a:t>
            </a:r>
            <a:r>
              <a:rPr lang="en-IN" dirty="0">
                <a:solidFill>
                  <a:srgbClr val="FF0000"/>
                </a:solidFill>
              </a:rPr>
              <a:t>-&gt;</a:t>
            </a:r>
            <a:r>
              <a:rPr lang="en-IN" dirty="0" err="1">
                <a:solidFill>
                  <a:srgbClr val="FF0000"/>
                </a:solidFill>
              </a:rPr>
              <a:t>trunc</a:t>
            </a:r>
            <a:r>
              <a:rPr lang="en-IN" dirty="0">
                <a:solidFill>
                  <a:srgbClr val="FF0000"/>
                </a:solidFill>
              </a:rPr>
              <a:t>(10,14);</a:t>
            </a:r>
          </a:p>
          <a:p>
            <a:r>
              <a:rPr lang="en-IN" dirty="0">
                <a:solidFill>
                  <a:srgbClr val="FF0000"/>
                </a:solidFill>
              </a:rPr>
              <a:t>print "\</a:t>
            </a:r>
            <a:r>
              <a:rPr lang="en-IN" dirty="0" err="1">
                <a:solidFill>
                  <a:srgbClr val="FF0000"/>
                </a:solidFill>
              </a:rPr>
              <a:t>n",$trans</a:t>
            </a:r>
            <a:r>
              <a:rPr lang="en-IN" dirty="0">
                <a:solidFill>
                  <a:srgbClr val="FF0000"/>
                </a:solidFill>
              </a:rPr>
              <a:t>-&gt;</a:t>
            </a:r>
            <a:r>
              <a:rPr lang="en-IN" dirty="0" err="1">
                <a:solidFill>
                  <a:srgbClr val="FF0000"/>
                </a:solidFill>
              </a:rPr>
              <a:t>seq</a:t>
            </a:r>
            <a:r>
              <a:rPr lang="en-IN" dirty="0">
                <a:solidFill>
                  <a:srgbClr val="FF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74203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F80A-009F-4F20-815B-1A7E8E0B9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4511"/>
            <a:ext cx="7701407" cy="737489"/>
          </a:xfrm>
        </p:spPr>
        <p:txBody>
          <a:bodyPr/>
          <a:lstStyle/>
          <a:p>
            <a:r>
              <a:rPr lang="en-IN" b="1" dirty="0" err="1"/>
              <a:t>AlignIO</a:t>
            </a:r>
            <a:br>
              <a:rPr lang="en-IN" b="1" dirty="0"/>
            </a:b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1E3ACA-6163-49D4-B4A8-F07332826B95}"/>
              </a:ext>
            </a:extLst>
          </p:cNvPr>
          <p:cNvSpPr txBox="1"/>
          <p:nvPr/>
        </p:nvSpPr>
        <p:spPr>
          <a:xfrm>
            <a:off x="533400" y="1114758"/>
            <a:ext cx="10820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You may already be familiar with the </a:t>
            </a:r>
            <a:r>
              <a:rPr lang="en-US" sz="2400" dirty="0" err="1"/>
              <a:t>Bio.SeqIO</a:t>
            </a:r>
            <a:r>
              <a:rPr lang="en-US" sz="2400" dirty="0"/>
              <a:t> module which deals with files containing one or more sequences. The purpose of the </a:t>
            </a:r>
            <a:r>
              <a:rPr lang="en-US" sz="2400" dirty="0" err="1"/>
              <a:t>SeqIO</a:t>
            </a:r>
            <a:r>
              <a:rPr lang="en-US" sz="2400" dirty="0"/>
              <a:t> module is to provide a simple uniform interface to assorted sequence file formats.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Similarly, </a:t>
            </a:r>
            <a:r>
              <a:rPr lang="en-US" sz="2400" dirty="0" err="1"/>
              <a:t>Bio.AlignIO</a:t>
            </a:r>
            <a:r>
              <a:rPr lang="en-US" sz="2400" dirty="0"/>
              <a:t> deals with files containing one or more sequence alignments represented as Alignment objects.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59151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14DDE7B-D6DF-4931-9559-C267F06DB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685800"/>
            <a:ext cx="9741408" cy="5355312"/>
          </a:xfrm>
        </p:spPr>
        <p:txBody>
          <a:bodyPr/>
          <a:lstStyle/>
          <a:p>
            <a:pPr algn="just" eaLnBrk="1" hangingPunct="1"/>
            <a:r>
              <a:rPr lang="en-US" alt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allows the user to:</a:t>
            </a:r>
          </a:p>
          <a:p>
            <a:pPr marL="914400" lvl="1" indent="-457200" algn="just" eaLnBrk="1" hangingPunct="1"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 between alignment formats</a:t>
            </a:r>
          </a:p>
          <a:p>
            <a:pPr marL="914400" lvl="1" indent="-457200" algn="just" eaLnBrk="1" hangingPunct="1"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extracting specific regions of the alignment</a:t>
            </a:r>
          </a:p>
          <a:p>
            <a:pPr marL="914400" lvl="1" indent="-457200" algn="just" eaLnBrk="1" hangingPunct="1"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generating consensus sequences. 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Example: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use Bio::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AlignIO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; 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my $io = Bio::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AlignIO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-&gt;new(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          -file =&gt; "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receptors.aln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",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          -format =&gt; "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clustalw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" );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8998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0517D-C055-4B77-B4EE-2D49F7A4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99162-A100-4190-8CD5-FDAB8D4AC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990600"/>
            <a:ext cx="9741408" cy="5170646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Bio::</a:t>
            </a:r>
            <a:r>
              <a:rPr lang="en-IN" dirty="0" err="1">
                <a:solidFill>
                  <a:srgbClr val="FF0000"/>
                </a:solidFill>
              </a:rPr>
              <a:t>AlignIO</a:t>
            </a:r>
            <a:r>
              <a:rPr lang="en-IN" dirty="0">
                <a:solidFill>
                  <a:srgbClr val="FF0000"/>
                </a:solidFill>
              </a:rPr>
              <a:t>-&gt;new()</a:t>
            </a:r>
          </a:p>
          <a:p>
            <a:r>
              <a:rPr lang="en-IN" dirty="0">
                <a:solidFill>
                  <a:srgbClr val="FF0000"/>
                </a:solidFill>
              </a:rPr>
              <a:t>1. </a:t>
            </a:r>
            <a:r>
              <a:rPr lang="en-US" dirty="0">
                <a:solidFill>
                  <a:srgbClr val="FF0000"/>
                </a:solidFill>
              </a:rPr>
              <a:t>-file</a:t>
            </a:r>
          </a:p>
          <a:p>
            <a:r>
              <a:rPr lang="en-US" dirty="0">
                <a:solidFill>
                  <a:srgbClr val="FF0000"/>
                </a:solidFill>
              </a:rPr>
              <a:t>A file path to be opened for reading or writing. The usual Perl conventions apply: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'file'       # open file for reading</a:t>
            </a:r>
          </a:p>
          <a:p>
            <a:r>
              <a:rPr lang="en-US" dirty="0">
                <a:solidFill>
                  <a:srgbClr val="FF0000"/>
                </a:solidFill>
              </a:rPr>
              <a:t>    '&gt;file'      # open file for writing</a:t>
            </a:r>
          </a:p>
          <a:p>
            <a:r>
              <a:rPr lang="en-US" dirty="0">
                <a:solidFill>
                  <a:srgbClr val="FF0000"/>
                </a:solidFill>
              </a:rPr>
              <a:t>    '&gt;&gt;file'     # open file for appending</a:t>
            </a:r>
          </a:p>
          <a:p>
            <a:r>
              <a:rPr lang="en-US" dirty="0">
                <a:solidFill>
                  <a:srgbClr val="FF0000"/>
                </a:solidFill>
              </a:rPr>
              <a:t>    '+&lt;file'     # open file read/write</a:t>
            </a:r>
          </a:p>
          <a:p>
            <a:r>
              <a:rPr lang="en-US" dirty="0">
                <a:solidFill>
                  <a:srgbClr val="FF0000"/>
                </a:solidFill>
              </a:rPr>
              <a:t>2. -format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Specify the format of the file.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10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9" name="Group 23">
            <a:extLst>
              <a:ext uri="{FF2B5EF4-FFF2-40B4-BE49-F238E27FC236}">
                <a16:creationId xmlns:a16="http://schemas.microsoft.com/office/drawing/2014/main" id="{B36BCF48-627D-4E5E-8816-B606CD201604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914400"/>
            <a:ext cx="7086600" cy="4560888"/>
            <a:chOff x="624" y="960"/>
            <a:chExt cx="4464" cy="2873"/>
          </a:xfrm>
        </p:grpSpPr>
        <p:sp>
          <p:nvSpPr>
            <p:cNvPr id="4098" name="Text Box 2">
              <a:extLst>
                <a:ext uri="{FF2B5EF4-FFF2-40B4-BE49-F238E27FC236}">
                  <a16:creationId xmlns:a16="http://schemas.microsoft.com/office/drawing/2014/main" id="{B120FF0E-A37E-4A23-8BD4-B46F3610B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536"/>
              <a:ext cx="1008" cy="2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Perls script</a:t>
              </a:r>
            </a:p>
          </p:txBody>
        </p:sp>
        <p:sp>
          <p:nvSpPr>
            <p:cNvPr id="4100" name="Text Box 4">
              <a:extLst>
                <a:ext uri="{FF2B5EF4-FFF2-40B4-BE49-F238E27FC236}">
                  <a16:creationId xmlns:a16="http://schemas.microsoft.com/office/drawing/2014/main" id="{80EAE53D-03CB-4FE3-92DD-F46863BA3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352"/>
              <a:ext cx="2928" cy="2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 dirty="0">
                  <a:latin typeface="Times New Roman" panose="02020603050405020304" pitchFamily="18" charset="0"/>
                </a:rPr>
                <a:t>Perl Interpreter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101" name="Text Box 5">
              <a:extLst>
                <a:ext uri="{FF2B5EF4-FFF2-40B4-BE49-F238E27FC236}">
                  <a16:creationId xmlns:a16="http://schemas.microsoft.com/office/drawing/2014/main" id="{55EBAA8F-9F9D-4FAA-9F37-ABF2F2A138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536"/>
              <a:ext cx="1200" cy="2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>
                  <a:latin typeface="Times New Roman" panose="02020603050405020304" pitchFamily="18" charset="0"/>
                </a:rPr>
                <a:t>Perl Modules</a:t>
              </a:r>
            </a:p>
          </p:txBody>
        </p:sp>
        <p:sp>
          <p:nvSpPr>
            <p:cNvPr id="4102" name="Text Box 6">
              <a:extLst>
                <a:ext uri="{FF2B5EF4-FFF2-40B4-BE49-F238E27FC236}">
                  <a16:creationId xmlns:a16="http://schemas.microsoft.com/office/drawing/2014/main" id="{3204F489-F19A-43E9-A622-2A395DA0BC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104"/>
              <a:ext cx="1440" cy="233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 err="1">
                  <a:latin typeface="Times New Roman" panose="02020603050405020304" pitchFamily="18" charset="0"/>
                </a:rPr>
                <a:t>Bioperl</a:t>
              </a:r>
              <a:r>
                <a:rPr lang="en-US" altLang="en-US" dirty="0">
                  <a:latin typeface="Times New Roman" panose="02020603050405020304" pitchFamily="18" charset="0"/>
                </a:rPr>
                <a:t> Modules</a:t>
              </a:r>
            </a:p>
          </p:txBody>
        </p:sp>
        <p:sp>
          <p:nvSpPr>
            <p:cNvPr id="4106" name="Rectangle 10">
              <a:extLst>
                <a:ext uri="{FF2B5EF4-FFF2-40B4-BE49-F238E27FC236}">
                  <a16:creationId xmlns:a16="http://schemas.microsoft.com/office/drawing/2014/main" id="{420B1776-0AB0-48BF-B5A5-4959805E0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960"/>
              <a:ext cx="1920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9" name="Line 13">
              <a:extLst>
                <a:ext uri="{FF2B5EF4-FFF2-40B4-BE49-F238E27FC236}">
                  <a16:creationId xmlns:a16="http://schemas.microsoft.com/office/drawing/2014/main" id="{843B1621-ED78-41AF-A9AF-F1BDA957D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968"/>
              <a:ext cx="624" cy="384"/>
            </a:xfrm>
            <a:prstGeom prst="line">
              <a:avLst/>
            </a:prstGeom>
            <a:noFill/>
            <a:ln w="44450">
              <a:solidFill>
                <a:srgbClr val="FFFF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10" name="Line 14">
              <a:extLst>
                <a:ext uri="{FF2B5EF4-FFF2-40B4-BE49-F238E27FC236}">
                  <a16:creationId xmlns:a16="http://schemas.microsoft.com/office/drawing/2014/main" id="{A2D85B1F-407E-441F-BCB7-8A1F9498BA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824"/>
              <a:ext cx="1" cy="528"/>
            </a:xfrm>
            <a:prstGeom prst="line">
              <a:avLst/>
            </a:prstGeom>
            <a:noFill/>
            <a:ln w="44450">
              <a:solidFill>
                <a:srgbClr val="FFFF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11" name="Line 15">
              <a:extLst>
                <a:ext uri="{FF2B5EF4-FFF2-40B4-BE49-F238E27FC236}">
                  <a16:creationId xmlns:a16="http://schemas.microsoft.com/office/drawing/2014/main" id="{20C87285-F18D-475E-B34D-784BD8338E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8" y="2640"/>
              <a:ext cx="1" cy="384"/>
            </a:xfrm>
            <a:prstGeom prst="line">
              <a:avLst/>
            </a:prstGeom>
            <a:noFill/>
            <a:ln w="44450">
              <a:solidFill>
                <a:srgbClr val="FFFF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13" name="Text Box 17">
              <a:extLst>
                <a:ext uri="{FF2B5EF4-FFF2-40B4-BE49-F238E27FC236}">
                  <a16:creationId xmlns:a16="http://schemas.microsoft.com/office/drawing/2014/main" id="{FBEF3F46-286F-4D03-A01C-DD65B47ADB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3024"/>
              <a:ext cx="912" cy="2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>
                  <a:latin typeface="Times New Roman" panose="02020603050405020304" pitchFamily="18" charset="0"/>
                </a:rPr>
                <a:t>output</a:t>
              </a:r>
            </a:p>
          </p:txBody>
        </p:sp>
        <p:sp>
          <p:nvSpPr>
            <p:cNvPr id="4114" name="Text Box 18">
              <a:extLst>
                <a:ext uri="{FF2B5EF4-FFF2-40B4-BE49-F238E27FC236}">
                  <a16:creationId xmlns:a16="http://schemas.microsoft.com/office/drawing/2014/main" id="{9A9887F1-32C6-4525-A226-1E61036A3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536"/>
              <a:ext cx="912" cy="2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>
                  <a:latin typeface="Times New Roman" panose="02020603050405020304" pitchFamily="18" charset="0"/>
                </a:rPr>
                <a:t>input</a:t>
              </a:r>
            </a:p>
          </p:txBody>
        </p:sp>
        <p:sp>
          <p:nvSpPr>
            <p:cNvPr id="4115" name="Line 19">
              <a:extLst>
                <a:ext uri="{FF2B5EF4-FFF2-40B4-BE49-F238E27FC236}">
                  <a16:creationId xmlns:a16="http://schemas.microsoft.com/office/drawing/2014/main" id="{AACFE75F-4C7B-485B-8FA5-748C25116B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0" y="1824"/>
              <a:ext cx="336" cy="528"/>
            </a:xfrm>
            <a:prstGeom prst="line">
              <a:avLst/>
            </a:prstGeom>
            <a:noFill/>
            <a:ln w="44450">
              <a:solidFill>
                <a:srgbClr val="FFFF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17" name="Text Box 21">
              <a:extLst>
                <a:ext uri="{FF2B5EF4-FFF2-40B4-BE49-F238E27FC236}">
                  <a16:creationId xmlns:a16="http://schemas.microsoft.com/office/drawing/2014/main" id="{631C986A-2284-4454-8BA6-FB34F99A8C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600"/>
              <a:ext cx="35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Bioperl and Perl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46C5877C-020A-4A55-95A8-C9341359CE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>
                <a:ea typeface="SimSun" panose="02010600030101010101" pitchFamily="2" charset="-122"/>
              </a:rPr>
              <a:t>SimpleAlign</a:t>
            </a:r>
            <a:r>
              <a:rPr lang="en-US" altLang="zh-CN" dirty="0">
                <a:ea typeface="SimSun" panose="02010600030101010101" pitchFamily="2" charset="-122"/>
              </a:rPr>
              <a:t> module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AE5C0502-6289-44FD-BB6D-E00E5C8288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72132" y="1447800"/>
            <a:ext cx="9741408" cy="2585323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Description: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FF0000"/>
              </a:solidFill>
              <a:ea typeface="SimSun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SimSun" panose="02010600030101010101" pitchFamily="2" charset="-122"/>
              </a:rPr>
              <a:t>It handles alignments of sequences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FF0000"/>
              </a:solidFill>
              <a:ea typeface="SimSun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FF0000"/>
              </a:solidFill>
              <a:ea typeface="SimSun" panose="02010600030101010101" pitchFamily="2" charset="-122"/>
            </a:endParaRPr>
          </a:p>
          <a:p>
            <a:pPr eaLnBrk="1" hangingPunct="1"/>
            <a:endParaRPr lang="en-US" altLang="zh-CN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DE329AA6-EB81-4D8F-A8E2-96FE363593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Method: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2D60E09E-B9CE-4320-850B-A041B74068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10198608" cy="3970318"/>
          </a:xfrm>
        </p:spPr>
        <p:txBody>
          <a:bodyPr/>
          <a:lstStyle/>
          <a:p>
            <a:pPr eaLnBrk="1" hangingPunct="1"/>
            <a:r>
              <a:rPr lang="en-US" altLang="zh-CN" sz="2000" b="1" dirty="0">
                <a:ea typeface="SimSun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ea typeface="SimSun" panose="02010600030101010101" pitchFamily="2" charset="-122"/>
              </a:rPr>
              <a:t>new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ea typeface="SimSun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ea typeface="SimSun" panose="02010600030101010101" pitchFamily="2" charset="-122"/>
              </a:rPr>
              <a:t>Usage     : my $</a:t>
            </a:r>
            <a:r>
              <a:rPr lang="en-US" altLang="zh-CN" sz="1800" dirty="0" err="1">
                <a:solidFill>
                  <a:srgbClr val="FF0000"/>
                </a:solidFill>
                <a:ea typeface="SimSun" panose="02010600030101010101" pitchFamily="2" charset="-122"/>
              </a:rPr>
              <a:t>aln</a:t>
            </a:r>
            <a:r>
              <a:rPr lang="en-US" altLang="zh-CN" sz="1800" dirty="0">
                <a:solidFill>
                  <a:srgbClr val="FF0000"/>
                </a:solidFill>
                <a:ea typeface="SimSun" panose="02010600030101010101" pitchFamily="2" charset="-122"/>
              </a:rPr>
              <a:t> = new Bio::</a:t>
            </a:r>
            <a:r>
              <a:rPr lang="en-US" altLang="zh-CN" sz="1800" dirty="0" err="1">
                <a:solidFill>
                  <a:srgbClr val="FF0000"/>
                </a:solidFill>
                <a:ea typeface="SimSun" panose="02010600030101010101" pitchFamily="2" charset="-122"/>
              </a:rPr>
              <a:t>SimpleAlign</a:t>
            </a:r>
            <a:r>
              <a:rPr lang="en-US" altLang="zh-CN" sz="1800" dirty="0">
                <a:solidFill>
                  <a:srgbClr val="FF0000"/>
                </a:solidFill>
                <a:ea typeface="SimSun" panose="02010600030101010101" pitchFamily="2" charset="-122"/>
              </a:rPr>
              <a:t>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FF0000"/>
                </a:solidFill>
                <a:ea typeface="SimSun" panose="02010600030101010101" pitchFamily="2" charset="-122"/>
              </a:rPr>
              <a:t> Function  : Creates a new simple align object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FF0000"/>
                </a:solidFill>
                <a:ea typeface="SimSun" panose="02010600030101010101" pitchFamily="2" charset="-122"/>
              </a:rPr>
              <a:t> Returns   : Bio::</a:t>
            </a:r>
            <a:r>
              <a:rPr lang="en-US" altLang="zh-CN" sz="1800" dirty="0" err="1">
                <a:solidFill>
                  <a:srgbClr val="FF0000"/>
                </a:solidFill>
                <a:ea typeface="SimSun" panose="02010600030101010101" pitchFamily="2" charset="-122"/>
              </a:rPr>
              <a:t>SimpleAlign</a:t>
            </a:r>
            <a:r>
              <a:rPr lang="en-US" altLang="zh-CN" sz="1800" dirty="0">
                <a:solidFill>
                  <a:srgbClr val="FF0000"/>
                </a:solidFill>
                <a:ea typeface="SimSun" panose="02010600030101010101" pitchFamily="2" charset="-12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FF0000"/>
                </a:solidFill>
                <a:ea typeface="SimSun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ea typeface="SimSun" panose="02010600030101010101" pitchFamily="2" charset="-122"/>
              </a:rPr>
              <a:t>Args</a:t>
            </a:r>
            <a:r>
              <a:rPr lang="en-US" altLang="zh-CN" sz="1800" dirty="0">
                <a:solidFill>
                  <a:srgbClr val="FF0000"/>
                </a:solidFill>
                <a:ea typeface="SimSun" panose="02010600030101010101" pitchFamily="2" charset="-122"/>
              </a:rPr>
              <a:t>        : -source =&gt; string representing the source program   where this alignment came from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dirty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z="2000" b="1" dirty="0" err="1">
                <a:solidFill>
                  <a:schemeClr val="tx2"/>
                </a:solidFill>
                <a:ea typeface="SimSun" panose="02010600030101010101" pitchFamily="2" charset="-122"/>
              </a:rPr>
              <a:t>each_seq</a:t>
            </a:r>
            <a:endParaRPr lang="en-US" altLang="zh-CN" sz="2000" b="1" dirty="0">
              <a:solidFill>
                <a:schemeClr val="tx2"/>
              </a:solidFill>
              <a:ea typeface="SimSun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FF0000"/>
                </a:solidFill>
                <a:ea typeface="SimSun" panose="02010600030101010101" pitchFamily="2" charset="-122"/>
              </a:rPr>
              <a:t>Usage     : foreach $seq ( $align-&gt;</a:t>
            </a:r>
            <a:r>
              <a:rPr lang="en-US" altLang="zh-CN" sz="1800" dirty="0" err="1">
                <a:solidFill>
                  <a:srgbClr val="FF0000"/>
                </a:solidFill>
                <a:ea typeface="SimSun" panose="02010600030101010101" pitchFamily="2" charset="-122"/>
              </a:rPr>
              <a:t>each_seq</a:t>
            </a:r>
            <a:r>
              <a:rPr lang="en-US" altLang="zh-CN" sz="1800" dirty="0">
                <a:solidFill>
                  <a:srgbClr val="FF0000"/>
                </a:solidFill>
                <a:ea typeface="SimSun" panose="02010600030101010101" pitchFamily="2" charset="-122"/>
              </a:rPr>
              <a:t>() 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FF0000"/>
                </a:solidFill>
                <a:ea typeface="SimSun" panose="02010600030101010101" pitchFamily="2" charset="-122"/>
              </a:rPr>
              <a:t>Function  : Gets an array of Seq objects from the alignment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FF0000"/>
                </a:solidFill>
                <a:ea typeface="SimSun" panose="02010600030101010101" pitchFamily="2" charset="-122"/>
              </a:rPr>
              <a:t>Returns   : an array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dirty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z="2000" b="1" dirty="0">
                <a:solidFill>
                  <a:schemeClr val="tx2"/>
                </a:solidFill>
                <a:ea typeface="SimSun" panose="02010600030101010101" pitchFamily="2" charset="-122"/>
              </a:rPr>
              <a:t>length()</a:t>
            </a:r>
            <a:r>
              <a:rPr lang="en-US" altLang="zh-CN" sz="2000" dirty="0">
                <a:solidFill>
                  <a:schemeClr val="tx2"/>
                </a:solidFill>
                <a:ea typeface="SimSun" panose="02010600030101010101" pitchFamily="2" charset="-12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FF0000"/>
                </a:solidFill>
                <a:ea typeface="SimSun" panose="02010600030101010101" pitchFamily="2" charset="-122"/>
              </a:rPr>
              <a:t>Usage     : $</a:t>
            </a:r>
            <a:r>
              <a:rPr lang="en-US" altLang="zh-CN" sz="1800" dirty="0" err="1">
                <a:solidFill>
                  <a:srgbClr val="FF0000"/>
                </a:solidFill>
                <a:ea typeface="SimSun" panose="02010600030101010101" pitchFamily="2" charset="-122"/>
              </a:rPr>
              <a:t>len</a:t>
            </a:r>
            <a:r>
              <a:rPr lang="en-US" altLang="zh-CN" sz="1800" dirty="0">
                <a:solidFill>
                  <a:srgbClr val="FF0000"/>
                </a:solidFill>
                <a:ea typeface="SimSun" panose="02010600030101010101" pitchFamily="2" charset="-122"/>
              </a:rPr>
              <a:t> = $</a:t>
            </a:r>
            <a:r>
              <a:rPr lang="en-US" altLang="zh-CN" sz="1800" dirty="0" err="1">
                <a:solidFill>
                  <a:srgbClr val="FF0000"/>
                </a:solidFill>
                <a:ea typeface="SimSun" panose="02010600030101010101" pitchFamily="2" charset="-122"/>
              </a:rPr>
              <a:t>ali</a:t>
            </a:r>
            <a:r>
              <a:rPr lang="en-US" altLang="zh-CN" sz="1800" dirty="0">
                <a:solidFill>
                  <a:srgbClr val="FF0000"/>
                </a:solidFill>
                <a:ea typeface="SimSun" panose="02010600030101010101" pitchFamily="2" charset="-122"/>
              </a:rPr>
              <a:t>-&gt;length()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FF0000"/>
                </a:solidFill>
                <a:ea typeface="SimSun" panose="02010600030101010101" pitchFamily="2" charset="-122"/>
              </a:rPr>
              <a:t>Function  : Returns the maximum length of the alignment.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E1D41F-584A-48D6-897A-E973E21A5AB3}"/>
              </a:ext>
            </a:extLst>
          </p:cNvPr>
          <p:cNvSpPr txBox="1"/>
          <p:nvPr/>
        </p:nvSpPr>
        <p:spPr>
          <a:xfrm>
            <a:off x="685800" y="304800"/>
            <a:ext cx="1059180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dirty="0" err="1">
                <a:solidFill>
                  <a:schemeClr val="tx2"/>
                </a:solidFill>
                <a:ea typeface="SimSun" panose="02010600030101010101" pitchFamily="2" charset="-122"/>
              </a:rPr>
              <a:t>percentage_identity</a:t>
            </a:r>
            <a:endParaRPr lang="en-US" altLang="zh-CN" sz="2000" b="1" dirty="0">
              <a:solidFill>
                <a:schemeClr val="tx2"/>
              </a:solidFill>
              <a:ea typeface="SimSun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FF0000"/>
                </a:solidFill>
                <a:ea typeface="SimSun" panose="02010600030101010101" pitchFamily="2" charset="-122"/>
              </a:rPr>
              <a:t>Usage   : $id = $align-&gt;</a:t>
            </a:r>
            <a:r>
              <a:rPr lang="en-US" altLang="zh-CN" sz="1800" dirty="0" err="1">
                <a:solidFill>
                  <a:srgbClr val="FF0000"/>
                </a:solidFill>
                <a:ea typeface="SimSun" panose="02010600030101010101" pitchFamily="2" charset="-122"/>
              </a:rPr>
              <a:t>percentage_identity</a:t>
            </a:r>
            <a:r>
              <a:rPr lang="en-US" altLang="zh-CN" sz="1800" dirty="0">
                <a:solidFill>
                  <a:srgbClr val="FF0000"/>
                </a:solidFill>
                <a:ea typeface="SimSun" panose="02010600030101010101" pitchFamily="2" charset="-12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FF0000"/>
                </a:solidFill>
                <a:ea typeface="SimSun" panose="02010600030101010101" pitchFamily="2" charset="-122"/>
              </a:rPr>
              <a:t>Function: The function calculates the average percentage identity. Percent identity refers to a quantitative measurement of the similarity between two sequences (DNA, amino acid or otherwise).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FF0000"/>
                </a:solidFill>
                <a:ea typeface="SimSun" panose="02010600030101010101" pitchFamily="2" charset="-122"/>
              </a:rPr>
              <a:t>Returns : The average percentage identity  </a:t>
            </a:r>
          </a:p>
          <a:p>
            <a:pPr eaLnBrk="1" hangingPunct="1"/>
            <a:endParaRPr lang="en-US" altLang="zh-CN" sz="2000" b="1" dirty="0">
              <a:solidFill>
                <a:schemeClr val="tx2"/>
              </a:solidFill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z="2000" b="1" dirty="0" err="1">
                <a:solidFill>
                  <a:schemeClr val="tx2"/>
                </a:solidFill>
                <a:ea typeface="SimSun" panose="02010600030101010101" pitchFamily="2" charset="-122"/>
              </a:rPr>
              <a:t>no_sequences</a:t>
            </a:r>
            <a:r>
              <a:rPr lang="en-US" altLang="zh-CN" sz="1800" b="1" dirty="0">
                <a:ea typeface="SimSun" panose="02010600030101010101" pitchFamily="2" charset="-12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FF0000"/>
                </a:solidFill>
                <a:ea typeface="SimSun" panose="02010600030101010101" pitchFamily="2" charset="-122"/>
              </a:rPr>
              <a:t>Usage     : $depth = $</a:t>
            </a:r>
            <a:r>
              <a:rPr lang="en-US" altLang="zh-CN" sz="1800" dirty="0" err="1">
                <a:solidFill>
                  <a:srgbClr val="FF0000"/>
                </a:solidFill>
                <a:ea typeface="SimSun" panose="02010600030101010101" pitchFamily="2" charset="-122"/>
              </a:rPr>
              <a:t>ali</a:t>
            </a:r>
            <a:r>
              <a:rPr lang="en-US" altLang="zh-CN" sz="1800" dirty="0">
                <a:solidFill>
                  <a:srgbClr val="FF0000"/>
                </a:solidFill>
                <a:ea typeface="SimSun" panose="02010600030101010101" pitchFamily="2" charset="-122"/>
              </a:rPr>
              <a:t>-&gt;</a:t>
            </a:r>
            <a:r>
              <a:rPr lang="en-US" altLang="zh-CN" sz="1800" dirty="0" err="1">
                <a:solidFill>
                  <a:srgbClr val="FF0000"/>
                </a:solidFill>
                <a:ea typeface="SimSun" panose="02010600030101010101" pitchFamily="2" charset="-122"/>
              </a:rPr>
              <a:t>no_sequences</a:t>
            </a:r>
            <a:r>
              <a:rPr lang="en-US" altLang="zh-CN" sz="1800" dirty="0">
                <a:solidFill>
                  <a:srgbClr val="FF0000"/>
                </a:solidFill>
                <a:ea typeface="SimSun" panose="02010600030101010101" pitchFamily="2" charset="-12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FF0000"/>
                </a:solidFill>
                <a:ea typeface="SimSun" panose="02010600030101010101" pitchFamily="2" charset="-122"/>
              </a:rPr>
              <a:t>Function  : number of sequence in the sequence alignment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FF0000"/>
                </a:solidFill>
                <a:ea typeface="SimSun" panose="02010600030101010101" pitchFamily="2" charset="-122"/>
              </a:rPr>
              <a:t>Returns   : integer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FF0000"/>
              </a:solidFill>
              <a:ea typeface="SimSun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4000" dirty="0">
              <a:solidFill>
                <a:srgbClr val="FF0000"/>
              </a:solidFill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8B32E-AEAD-4382-9143-162A99AF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2D915-3E0A-40A3-BB9B-6F0C8DD24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1219200"/>
            <a:ext cx="9741408" cy="1723549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$in-&gt;</a:t>
            </a:r>
            <a:r>
              <a:rPr lang="en-IN" dirty="0" err="1">
                <a:solidFill>
                  <a:srgbClr val="FF0000"/>
                </a:solidFill>
              </a:rPr>
              <a:t>next_aln</a:t>
            </a:r>
            <a:r>
              <a:rPr lang="en-IN" dirty="0">
                <a:solidFill>
                  <a:srgbClr val="FF0000"/>
                </a:solidFill>
              </a:rPr>
              <a:t>();</a:t>
            </a:r>
          </a:p>
          <a:p>
            <a:r>
              <a:rPr lang="en-IN" dirty="0">
                <a:solidFill>
                  <a:srgbClr val="FF0000"/>
                </a:solidFill>
              </a:rPr>
              <a:t>$out-&gt;</a:t>
            </a:r>
            <a:r>
              <a:rPr lang="en-IN" dirty="0" err="1">
                <a:solidFill>
                  <a:srgbClr val="FF0000"/>
                </a:solidFill>
              </a:rPr>
              <a:t>write_aln</a:t>
            </a:r>
            <a:r>
              <a:rPr lang="en-IN" dirty="0">
                <a:solidFill>
                  <a:srgbClr val="FF0000"/>
                </a:solidFill>
              </a:rPr>
              <a:t>($</a:t>
            </a:r>
            <a:r>
              <a:rPr lang="en-IN" dirty="0" err="1">
                <a:solidFill>
                  <a:srgbClr val="FF0000"/>
                </a:solidFill>
              </a:rPr>
              <a:t>aln</a:t>
            </a:r>
            <a:r>
              <a:rPr lang="en-IN" dirty="0">
                <a:solidFill>
                  <a:srgbClr val="FF0000"/>
                </a:solidFill>
              </a:rPr>
              <a:t>);</a:t>
            </a:r>
          </a:p>
          <a:p>
            <a:r>
              <a:rPr lang="it-IT" dirty="0">
                <a:solidFill>
                  <a:srgbClr val="FF0000"/>
                </a:solidFill>
              </a:rPr>
              <a:t>$mini_aln = $aln-&gt;slice(20,22);</a:t>
            </a:r>
          </a:p>
          <a:p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new_aln</a:t>
            </a:r>
            <a:r>
              <a:rPr lang="en-US" dirty="0">
                <a:solidFill>
                  <a:srgbClr val="FF0000"/>
                </a:solidFill>
              </a:rPr>
              <a:t> = $</a:t>
            </a:r>
            <a:r>
              <a:rPr lang="en-US" dirty="0" err="1">
                <a:solidFill>
                  <a:srgbClr val="FF0000"/>
                </a:solidFill>
              </a:rPr>
              <a:t>aln</a:t>
            </a:r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 err="1">
                <a:solidFill>
                  <a:srgbClr val="FF0000"/>
                </a:solidFill>
              </a:rPr>
              <a:t>remove_columns</a:t>
            </a:r>
            <a:r>
              <a:rPr lang="en-US" dirty="0">
                <a:solidFill>
                  <a:srgbClr val="FF0000"/>
                </a:solidFill>
              </a:rPr>
              <a:t>([20,22]);</a:t>
            </a:r>
          </a:p>
        </p:txBody>
      </p:sp>
    </p:spTree>
    <p:extLst>
      <p:ext uri="{BB962C8B-B14F-4D97-AF65-F5344CB8AC3E}">
        <p14:creationId xmlns:p14="http://schemas.microsoft.com/office/powerpoint/2010/main" val="1333994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745EAD-BD98-4925-AC3E-D26BF2E73982}"/>
              </a:ext>
            </a:extLst>
          </p:cNvPr>
          <p:cNvSpPr txBox="1"/>
          <p:nvPr/>
        </p:nvSpPr>
        <p:spPr>
          <a:xfrm>
            <a:off x="381000" y="152400"/>
            <a:ext cx="11430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Write a </a:t>
            </a:r>
            <a:r>
              <a:rPr lang="en-IN" sz="2400" dirty="0" err="1"/>
              <a:t>bioperl</a:t>
            </a:r>
            <a:r>
              <a:rPr lang="en-IN" sz="2400" dirty="0"/>
              <a:t> to read align sequence and perform methods and functions:</a:t>
            </a:r>
          </a:p>
          <a:p>
            <a:r>
              <a:rPr lang="en-IN" sz="2400" dirty="0"/>
              <a:t>use Bio::</a:t>
            </a:r>
            <a:r>
              <a:rPr lang="en-IN" sz="2400" dirty="0" err="1"/>
              <a:t>AlignIO</a:t>
            </a:r>
            <a:r>
              <a:rPr lang="en-IN" sz="2400" dirty="0"/>
              <a:t>;</a:t>
            </a:r>
          </a:p>
          <a:p>
            <a:endParaRPr lang="en-IN" sz="2400" dirty="0"/>
          </a:p>
          <a:p>
            <a:pPr algn="ctr"/>
            <a:r>
              <a:rPr lang="en-IN" sz="2400" dirty="0"/>
              <a:t>$out = Bio::</a:t>
            </a:r>
            <a:r>
              <a:rPr lang="en-IN" sz="2400" dirty="0" err="1"/>
              <a:t>AlignIO</a:t>
            </a:r>
            <a:r>
              <a:rPr lang="en-IN" sz="2400" dirty="0"/>
              <a:t>-&gt;new(-file   =&gt; "C:\\Users\\LINO\\Desktop\\abc\\out.aln.pfam" ,</a:t>
            </a:r>
          </a:p>
          <a:p>
            <a:r>
              <a:rPr lang="en-IN" sz="2400" dirty="0"/>
              <a:t>                         -format =&gt; '</a:t>
            </a:r>
            <a:r>
              <a:rPr lang="en-IN" sz="2400" dirty="0" err="1"/>
              <a:t>pfam</a:t>
            </a:r>
            <a:r>
              <a:rPr lang="en-IN" sz="2400" dirty="0"/>
              <a:t>');</a:t>
            </a:r>
          </a:p>
          <a:p>
            <a:r>
              <a:rPr lang="en-IN" sz="2400" dirty="0"/>
              <a:t> </a:t>
            </a:r>
          </a:p>
          <a:p>
            <a:r>
              <a:rPr lang="en-IN" sz="2400" dirty="0"/>
              <a:t>$</a:t>
            </a:r>
            <a:r>
              <a:rPr lang="en-IN" sz="2400" dirty="0" err="1"/>
              <a:t>aln</a:t>
            </a:r>
            <a:r>
              <a:rPr lang="en-IN" sz="2400" dirty="0"/>
              <a:t> = $out-&gt;</a:t>
            </a:r>
            <a:r>
              <a:rPr lang="en-IN" sz="2400" dirty="0" err="1"/>
              <a:t>next_aln</a:t>
            </a:r>
            <a:r>
              <a:rPr lang="en-IN" sz="2400" dirty="0"/>
              <a:t>();</a:t>
            </a:r>
          </a:p>
          <a:p>
            <a:r>
              <a:rPr lang="en-IN" sz="2400" dirty="0"/>
              <a:t>print $</a:t>
            </a:r>
            <a:r>
              <a:rPr lang="en-IN" sz="2400" dirty="0" err="1"/>
              <a:t>aln</a:t>
            </a:r>
            <a:r>
              <a:rPr lang="en-IN" sz="2400" dirty="0"/>
              <a:t>-&gt;length,"\n";</a:t>
            </a:r>
          </a:p>
          <a:p>
            <a:r>
              <a:rPr lang="en-IN" sz="2400" dirty="0"/>
              <a:t>print $</a:t>
            </a:r>
            <a:r>
              <a:rPr lang="en-IN" sz="2400" dirty="0" err="1"/>
              <a:t>aln</a:t>
            </a:r>
            <a:r>
              <a:rPr lang="en-IN" sz="2400" dirty="0"/>
              <a:t>-&gt;</a:t>
            </a:r>
            <a:r>
              <a:rPr lang="en-IN" sz="2400" dirty="0" err="1"/>
              <a:t>no_sequences</a:t>
            </a:r>
            <a:r>
              <a:rPr lang="en-IN" sz="2400" dirty="0"/>
              <a:t>,"\n";</a:t>
            </a:r>
          </a:p>
          <a:p>
            <a:r>
              <a:rPr lang="en-IN" sz="2400" dirty="0"/>
              <a:t>print $</a:t>
            </a:r>
            <a:r>
              <a:rPr lang="en-IN" sz="2400" dirty="0" err="1"/>
              <a:t>aln</a:t>
            </a:r>
            <a:r>
              <a:rPr lang="en-IN" sz="2400" dirty="0"/>
              <a:t>-&gt;</a:t>
            </a:r>
            <a:r>
              <a:rPr lang="en-IN" sz="2400" dirty="0" err="1"/>
              <a:t>percentage_identity</a:t>
            </a:r>
            <a:r>
              <a:rPr lang="en-IN" sz="2400" dirty="0"/>
              <a:t>,"\n";</a:t>
            </a:r>
          </a:p>
          <a:p>
            <a:r>
              <a:rPr lang="en-IN" sz="2400" dirty="0"/>
              <a:t>$</a:t>
            </a:r>
            <a:r>
              <a:rPr lang="en-IN" sz="2400" dirty="0" err="1"/>
              <a:t>mini_aln</a:t>
            </a:r>
            <a:r>
              <a:rPr lang="en-IN" sz="2400" dirty="0"/>
              <a:t> = $</a:t>
            </a:r>
            <a:r>
              <a:rPr lang="en-IN" sz="2400" dirty="0" err="1"/>
              <a:t>aln</a:t>
            </a:r>
            <a:r>
              <a:rPr lang="en-IN" sz="2400" dirty="0"/>
              <a:t>-&gt;slice(20,22);</a:t>
            </a:r>
          </a:p>
          <a:p>
            <a:r>
              <a:rPr lang="en-IN" sz="2400" dirty="0"/>
              <a:t>$</a:t>
            </a:r>
            <a:r>
              <a:rPr lang="en-IN" sz="2400" dirty="0" err="1"/>
              <a:t>new_aln</a:t>
            </a:r>
            <a:r>
              <a:rPr lang="en-IN" sz="2400" dirty="0"/>
              <a:t> = $</a:t>
            </a:r>
            <a:r>
              <a:rPr lang="en-IN" sz="2400" dirty="0" err="1"/>
              <a:t>aln</a:t>
            </a:r>
            <a:r>
              <a:rPr lang="en-IN" sz="2400" dirty="0"/>
              <a:t>-&gt;</a:t>
            </a:r>
            <a:r>
              <a:rPr lang="en-IN" sz="2400" dirty="0" err="1"/>
              <a:t>remove_columns</a:t>
            </a:r>
            <a:r>
              <a:rPr lang="en-IN" sz="2400" dirty="0"/>
              <a:t>([20,22]);</a:t>
            </a:r>
          </a:p>
        </p:txBody>
      </p:sp>
    </p:spTree>
    <p:extLst>
      <p:ext uri="{BB962C8B-B14F-4D97-AF65-F5344CB8AC3E}">
        <p14:creationId xmlns:p14="http://schemas.microsoft.com/office/powerpoint/2010/main" val="702371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F22F-A0A7-4554-8768-9D1D4F559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511"/>
            <a:ext cx="10972800" cy="1846659"/>
          </a:xfrm>
        </p:spPr>
        <p:txBody>
          <a:bodyPr/>
          <a:lstStyle/>
          <a:p>
            <a:r>
              <a:rPr lang="en-US" dirty="0"/>
              <a:t>Read </a:t>
            </a:r>
            <a:r>
              <a:rPr lang="en-US" dirty="0" err="1"/>
              <a:t>fasta</a:t>
            </a:r>
            <a:r>
              <a:rPr lang="en-US" dirty="0"/>
              <a:t> file and write as Alignment file </a:t>
            </a:r>
            <a:r>
              <a:rPr lang="en-US" dirty="0" err="1"/>
              <a:t>i.e</a:t>
            </a:r>
            <a:r>
              <a:rPr lang="en-US" dirty="0"/>
              <a:t> .</a:t>
            </a:r>
            <a:r>
              <a:rPr lang="en-US" dirty="0" err="1"/>
              <a:t>fasta</a:t>
            </a:r>
            <a:r>
              <a:rPr lang="en-US" dirty="0"/>
              <a:t> to .</a:t>
            </a:r>
            <a:r>
              <a:rPr lang="en-US" dirty="0" err="1"/>
              <a:t>pfam</a:t>
            </a:r>
            <a:r>
              <a:rPr lang="en-US" dirty="0"/>
              <a:t> file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28176-0BA8-48FD-A565-32605DCB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460" y="1371600"/>
            <a:ext cx="9741408" cy="530594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Bio::</a:t>
            </a:r>
            <a:r>
              <a:rPr lang="en-US" sz="24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AlignIO</a:t>
            </a:r>
            <a:r>
              <a:rPr lang="en-US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$in  = Bio::</a:t>
            </a:r>
            <a:r>
              <a:rPr lang="en-US" sz="24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AlignIO</a:t>
            </a:r>
            <a:r>
              <a:rPr lang="en-US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-&gt;new(-file   =&gt; "C:\\Users\\LINO\\Desktop\\abc\\seq.fasta",</a:t>
            </a:r>
            <a:endParaRPr lang="en-IN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-format =&gt; '</a:t>
            </a:r>
            <a:r>
              <a:rPr lang="en-US" sz="24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fasta</a:t>
            </a:r>
            <a:r>
              <a:rPr lang="en-US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');</a:t>
            </a:r>
            <a:endParaRPr lang="en-IN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$out = Bio::</a:t>
            </a:r>
            <a:r>
              <a:rPr lang="en-US" sz="24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AlignIO</a:t>
            </a:r>
            <a:r>
              <a:rPr lang="en-US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-&gt;new(-file   =&gt; "&gt;C:\\Users\\LINO\\Desktop\\</a:t>
            </a:r>
            <a:r>
              <a:rPr lang="en-US" sz="24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abc</a:t>
            </a:r>
            <a:r>
              <a:rPr lang="en-US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\\out1.aln.pfam" ,</a:t>
            </a:r>
            <a:endParaRPr lang="en-IN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-format =&gt; '</a:t>
            </a:r>
            <a:r>
              <a:rPr lang="en-US" sz="24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pfam</a:t>
            </a:r>
            <a:r>
              <a:rPr lang="en-US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');</a:t>
            </a:r>
            <a:endParaRPr lang="en-IN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 ( my $</a:t>
            </a:r>
            <a:r>
              <a:rPr lang="en-US" sz="24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aln</a:t>
            </a:r>
            <a:r>
              <a:rPr lang="en-US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$in-&gt;</a:t>
            </a:r>
            <a:r>
              <a:rPr lang="en-US" sz="24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next_aln</a:t>
            </a:r>
            <a:r>
              <a:rPr lang="en-US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) {</a:t>
            </a:r>
            <a:endParaRPr lang="en-IN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$out-&gt;</a:t>
            </a:r>
            <a:r>
              <a:rPr lang="en-US" sz="24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write_aln</a:t>
            </a:r>
            <a:r>
              <a:rPr lang="en-US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($</a:t>
            </a:r>
            <a:r>
              <a:rPr lang="en-US" sz="24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aln</a:t>
            </a:r>
            <a:r>
              <a:rPr lang="en-US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IN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2252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AFEAFF-6FBB-4E67-9BCF-91E783F2BE30}"/>
              </a:ext>
            </a:extLst>
          </p:cNvPr>
          <p:cNvSpPr txBox="1"/>
          <p:nvPr/>
        </p:nvSpPr>
        <p:spPr>
          <a:xfrm>
            <a:off x="762000" y="2057400"/>
            <a:ext cx="9982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/>
              <a:t>THANK YOU</a:t>
            </a:r>
            <a:endParaRPr lang="en-IN" sz="13800" b="1" dirty="0"/>
          </a:p>
        </p:txBody>
      </p:sp>
    </p:spTree>
    <p:extLst>
      <p:ext uri="{BB962C8B-B14F-4D97-AF65-F5344CB8AC3E}">
        <p14:creationId xmlns:p14="http://schemas.microsoft.com/office/powerpoint/2010/main" val="598408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ED7ADC-7550-467A-800E-0E7F38FB56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905000" y="647700"/>
            <a:ext cx="8305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4200">
                <a:latin typeface="Times New Roman" panose="02020603050405020304" pitchFamily="18" charset="0"/>
                <a:cs typeface="Arial" panose="020B0604020202020204" pitchFamily="34" charset="0"/>
              </a:rPr>
              <a:t>Why Bioperl for B</a:t>
            </a:r>
            <a:r>
              <a:rPr lang="en-US" altLang="en-US" sz="4200">
                <a:latin typeface="Times New Roman" panose="02020603050405020304" pitchFamily="18" charset="0"/>
                <a:cs typeface="Times New Roman" panose="02020603050405020304" pitchFamily="18" charset="0"/>
              </a:rPr>
              <a:t>io-informatics</a:t>
            </a:r>
            <a:r>
              <a:rPr lang="en-US" altLang="en-US" sz="4200">
                <a:latin typeface="Times New Roman" panose="02020603050405020304" pitchFamily="18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66BC29-1F15-4678-AF23-D13B931E7DB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14600" y="20955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Perl is good at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manipulation and text processing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make up a large part of the routine tasks in bio-informatics. 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Perl language, documentation and many Perl packages are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freely available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Perl is easy to get started in, to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small and medium-sized programs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5687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E882D2-8D1B-4B39-97A8-54955302530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193925" y="671512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  <a:cs typeface="Arial" panose="020B0604020202020204" pitchFamily="34" charset="0"/>
              </a:rPr>
              <a:t>Disadvantage of </a:t>
            </a:r>
            <a:r>
              <a:rPr lang="en-US" altLang="en-US" dirty="0" err="1">
                <a:latin typeface="Times New Roman" panose="02020603050405020304" pitchFamily="18" charset="0"/>
                <a:cs typeface="Arial" panose="020B0604020202020204" pitchFamily="34" charset="0"/>
              </a:rPr>
              <a:t>Bioperl</a:t>
            </a:r>
            <a:r>
              <a:rPr lang="en-US" altLang="en-US" dirty="0">
                <a:latin typeface="Times New Roman" panose="02020603050405020304" pitchFamily="18" charset="0"/>
                <a:cs typeface="Arial" panose="020B0604020202020204" pitchFamily="34" charset="0"/>
              </a:rPr>
              <a:t>(Future Aspects)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1B8B11-FBE3-4327-A4FD-B6FB818F25A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225675" y="2071687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 sequence handling, all other 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are not complete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portability is not very good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not all modules will work with on all platforms.</a:t>
            </a:r>
          </a:p>
        </p:txBody>
      </p:sp>
    </p:spTree>
    <p:extLst>
      <p:ext uri="{BB962C8B-B14F-4D97-AF65-F5344CB8AC3E}">
        <p14:creationId xmlns:p14="http://schemas.microsoft.com/office/powerpoint/2010/main" val="3298630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2588" y="2647645"/>
            <a:ext cx="700849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dirty="0">
                <a:latin typeface="Calibri"/>
                <a:cs typeface="Calibri"/>
              </a:rPr>
              <a:t>Bio::Seq</a:t>
            </a:r>
            <a:r>
              <a:rPr sz="8000" spc="-80" dirty="0">
                <a:latin typeface="Calibri"/>
                <a:cs typeface="Calibri"/>
              </a:rPr>
              <a:t> </a:t>
            </a:r>
            <a:r>
              <a:rPr sz="8000" spc="-5" dirty="0">
                <a:latin typeface="Calibri"/>
                <a:cs typeface="Calibri"/>
              </a:rPr>
              <a:t>Module</a:t>
            </a:r>
            <a:endParaRPr sz="8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1094" y="1707918"/>
            <a:ext cx="7828915" cy="20018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Clr>
                <a:srgbClr val="A4A4A4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It is </a:t>
            </a:r>
            <a:r>
              <a:rPr sz="2800" spc="-15" dirty="0">
                <a:latin typeface="Calibri"/>
                <a:cs typeface="Calibri"/>
              </a:rPr>
              <a:t>central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Module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A4A4A4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Using Bio::Seq module </a:t>
            </a:r>
            <a:r>
              <a:rPr sz="2800" spc="-15" dirty="0">
                <a:latin typeface="Calibri"/>
                <a:cs typeface="Calibri"/>
              </a:rPr>
              <a:t>we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20" dirty="0">
                <a:latin typeface="Calibri"/>
                <a:cs typeface="Calibri"/>
              </a:rPr>
              <a:t>create </a:t>
            </a:r>
            <a:r>
              <a:rPr sz="2800" spc="-5" dirty="0">
                <a:latin typeface="Calibri"/>
                <a:cs typeface="Calibri"/>
              </a:rPr>
              <a:t>Bio::Seq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object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IN" sz="2800" b="1" spc="-5" dirty="0">
                <a:latin typeface="Calibri"/>
                <a:cs typeface="Calibri"/>
              </a:rPr>
              <a:t>Bio::</a:t>
            </a:r>
            <a:r>
              <a:rPr lang="en-IN" sz="2800" b="1" spc="-5" dirty="0" err="1">
                <a:latin typeface="Calibri"/>
                <a:cs typeface="Calibri"/>
              </a:rPr>
              <a:t>Seq</a:t>
            </a:r>
            <a:endParaRPr sz="2800" b="1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buClr>
                <a:srgbClr val="A4A4A4"/>
              </a:buClr>
              <a:tabLst>
                <a:tab pos="241300" algn="l"/>
              </a:tabLst>
            </a:pPr>
            <a:endParaRPr lang="en-IN"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60341" y="445134"/>
            <a:ext cx="21158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Bio::Seq</a:t>
            </a:r>
            <a:endParaRPr sz="4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B0332A-085F-439B-916F-5D9708886718}"/>
              </a:ext>
            </a:extLst>
          </p:cNvPr>
          <p:cNvSpPr txBox="1"/>
          <p:nvPr/>
        </p:nvSpPr>
        <p:spPr>
          <a:xfrm>
            <a:off x="914400" y="762000"/>
            <a:ext cx="110490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Bio::Seq         </a:t>
            </a:r>
            <a:r>
              <a:rPr lang="en-US" sz="2400" dirty="0"/>
              <a:t>- A sequence and a collection of sequence features</a:t>
            </a:r>
          </a:p>
          <a:p>
            <a:r>
              <a:rPr lang="en-US" sz="2400" dirty="0"/>
              <a:t>                   (an aggregate) with its own annotation.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$</a:t>
            </a:r>
            <a:r>
              <a:rPr lang="en-US" sz="2400" dirty="0" err="1"/>
              <a:t>seq_obj</a:t>
            </a:r>
            <a:r>
              <a:rPr lang="en-US" sz="2400" dirty="0"/>
              <a:t> = Bio::Seq-&gt;new(-seq =&gt; "</a:t>
            </a:r>
            <a:r>
              <a:rPr lang="en-US" sz="2400" dirty="0" err="1"/>
              <a:t>aaaatgggggggggggccccgtt</a:t>
            </a:r>
            <a:r>
              <a:rPr lang="en-US" sz="2400" dirty="0"/>
              <a:t>",</a:t>
            </a:r>
          </a:p>
          <a:p>
            <a:r>
              <a:rPr lang="en-US" sz="2400" dirty="0"/>
              <a:t>-</a:t>
            </a:r>
            <a:r>
              <a:rPr lang="en-US" sz="2400" dirty="0" err="1"/>
              <a:t>display_id</a:t>
            </a:r>
            <a:r>
              <a:rPr lang="en-US" sz="2400" dirty="0"/>
              <a:t> =&gt; "#12345",</a:t>
            </a:r>
          </a:p>
          <a:p>
            <a:r>
              <a:rPr lang="en-US" sz="2400" dirty="0"/>
              <a:t>-desc =&gt; "example 1",</a:t>
            </a:r>
          </a:p>
          <a:p>
            <a:r>
              <a:rPr lang="en-US" sz="2400" dirty="0"/>
              <a:t>-alphabet =&gt; "</a:t>
            </a:r>
            <a:r>
              <a:rPr lang="en-US" sz="2400" dirty="0" err="1"/>
              <a:t>dna</a:t>
            </a:r>
            <a:r>
              <a:rPr lang="en-US" sz="2400" dirty="0"/>
              <a:t>" );</a:t>
            </a:r>
          </a:p>
          <a:p>
            <a:endParaRPr lang="en-US" sz="2400" dirty="0"/>
          </a:p>
          <a:p>
            <a:r>
              <a:rPr lang="en-US" sz="2400" dirty="0" err="1"/>
              <a:t>Args</a:t>
            </a:r>
            <a:r>
              <a:rPr lang="en-US" sz="2400" dirty="0"/>
              <a:t>    : -seq              =&gt; sequence string</a:t>
            </a:r>
          </a:p>
          <a:p>
            <a:r>
              <a:rPr lang="en-US" sz="2400" dirty="0"/>
              <a:t>          -</a:t>
            </a:r>
            <a:r>
              <a:rPr lang="en-US" sz="2400" dirty="0" err="1"/>
              <a:t>display_id</a:t>
            </a:r>
            <a:r>
              <a:rPr lang="en-US" sz="2400" dirty="0"/>
              <a:t>       =&gt; display id of the sequence</a:t>
            </a:r>
          </a:p>
          <a:p>
            <a:r>
              <a:rPr lang="en-US" sz="2400" dirty="0"/>
              <a:t>          -desc             =&gt; alias for description</a:t>
            </a:r>
          </a:p>
          <a:p>
            <a:r>
              <a:rPr lang="en-US" sz="2400" dirty="0"/>
              <a:t>          -alphabet         =&gt; skip alphabet guess and set it to </a:t>
            </a:r>
            <a:r>
              <a:rPr lang="en-US" sz="2400" dirty="0" err="1"/>
              <a:t>dna</a:t>
            </a:r>
            <a:r>
              <a:rPr lang="en-US" sz="2400" dirty="0"/>
              <a:t>, </a:t>
            </a:r>
            <a:r>
              <a:rPr lang="en-US" sz="2400" dirty="0" err="1"/>
              <a:t>rna</a:t>
            </a:r>
            <a:r>
              <a:rPr lang="en-US" sz="2400" dirty="0"/>
              <a:t> or protein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10952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D88E68-39E3-49B0-B2B1-EEFC7CF7499F}"/>
              </a:ext>
            </a:extLst>
          </p:cNvPr>
          <p:cNvSpPr txBox="1"/>
          <p:nvPr/>
        </p:nvSpPr>
        <p:spPr>
          <a:xfrm>
            <a:off x="914400" y="457200"/>
            <a:ext cx="108204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Title   : seq</a:t>
            </a:r>
          </a:p>
          <a:p>
            <a:r>
              <a:rPr lang="en-US" sz="2800" dirty="0"/>
              <a:t>Usage   : $string = $</a:t>
            </a:r>
            <a:r>
              <a:rPr lang="en-US" sz="2800" dirty="0" err="1"/>
              <a:t>seqobj</a:t>
            </a:r>
            <a:r>
              <a:rPr lang="en-US" sz="2800" dirty="0"/>
              <a:t>-&gt;seq();</a:t>
            </a:r>
          </a:p>
          <a:p>
            <a:r>
              <a:rPr lang="en-US" sz="2800" dirty="0"/>
              <a:t>Function: Get or set  the sequence as a string of letters. An error is thrown if the sequence contains invalid characters</a:t>
            </a:r>
          </a:p>
          <a:p>
            <a:r>
              <a:rPr lang="en-US" sz="2800" dirty="0"/>
              <a:t>Returns : A scalar</a:t>
            </a:r>
          </a:p>
          <a:p>
            <a:r>
              <a:rPr lang="en-US" sz="2800" dirty="0" err="1"/>
              <a:t>Args</a:t>
            </a:r>
            <a:r>
              <a:rPr lang="en-US" sz="2800" dirty="0"/>
              <a:t>    : - Optional new sequence value (a string) to set</a:t>
            </a:r>
          </a:p>
          <a:p>
            <a:r>
              <a:rPr lang="en-US" sz="2800" dirty="0"/>
              <a:t>          - Optional alphabet (it is guessed by default)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52025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1268</TotalTime>
  <Words>2388</Words>
  <Application>Microsoft Office PowerPoint</Application>
  <PresentationFormat>Widescreen</PresentationFormat>
  <Paragraphs>268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Cambria</vt:lpstr>
      <vt:lpstr>Times New Roman</vt:lpstr>
      <vt:lpstr>Wingdings</vt:lpstr>
      <vt:lpstr>Office Theme</vt:lpstr>
      <vt:lpstr>PowerPoint Presentation</vt:lpstr>
      <vt:lpstr>BioPerl</vt:lpstr>
      <vt:lpstr>PowerPoint Presentation</vt:lpstr>
      <vt:lpstr>PowerPoint Presentation</vt:lpstr>
      <vt:lpstr>PowerPoint Presentation</vt:lpstr>
      <vt:lpstr>Bio::Seq Module</vt:lpstr>
      <vt:lpstr>Bio::Seq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Creating a sequence and an Object</vt:lpstr>
      <vt:lpstr>Bio::SeqIO Module</vt:lpstr>
      <vt:lpstr>Bio::SeqIO</vt:lpstr>
      <vt:lpstr>Sequence Input/Output</vt:lpstr>
      <vt:lpstr>PowerPoint Presentation</vt:lpstr>
      <vt:lpstr>Writing a sequence to a file</vt:lpstr>
      <vt:lpstr>PowerPoint Presentation</vt:lpstr>
      <vt:lpstr>Writing a sequence to a file</vt:lpstr>
      <vt:lpstr>Retrieving a sequence from a file</vt:lpstr>
      <vt:lpstr>Retrieving multiple sequence from a  file</vt:lpstr>
      <vt:lpstr>PowerPoint Presentation</vt:lpstr>
      <vt:lpstr>Manipulating sequence data</vt:lpstr>
      <vt:lpstr>PowerPoint Presentation</vt:lpstr>
      <vt:lpstr>trunc() Example</vt:lpstr>
      <vt:lpstr>AlignIO </vt:lpstr>
      <vt:lpstr>PowerPoint Presentation</vt:lpstr>
      <vt:lpstr>PowerPoint Presentation</vt:lpstr>
      <vt:lpstr>SimpleAlign module</vt:lpstr>
      <vt:lpstr>Method:</vt:lpstr>
      <vt:lpstr>PowerPoint Presentation</vt:lpstr>
      <vt:lpstr>Functions</vt:lpstr>
      <vt:lpstr>PowerPoint Presentation</vt:lpstr>
      <vt:lpstr>Read fasta file and write as Alignment file i.e .fasta to .pfam file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Nixon Mendez</dc:creator>
  <cp:lastModifiedBy>Student</cp:lastModifiedBy>
  <cp:revision>89</cp:revision>
  <dcterms:created xsi:type="dcterms:W3CDTF">2020-09-14T01:22:33Z</dcterms:created>
  <dcterms:modified xsi:type="dcterms:W3CDTF">2022-09-20T02:52:01Z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2020-09-14T00:00:00Z</vt:filetime>
  </property>
</Properties>
</file>