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9" r:id="rId11"/>
    <p:sldId id="263" r:id="rId12"/>
    <p:sldId id="264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architecture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7405" y="2185924"/>
            <a:ext cx="48541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solidFill>
                  <a:srgbClr val="00B0F0"/>
                </a:solidFill>
                <a:latin typeface="Arial"/>
                <a:cs typeface="Arial"/>
              </a:rPr>
              <a:t>Movie ticket booking</a:t>
            </a:r>
            <a:endParaRPr sz="36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4" y="3086100"/>
            <a:ext cx="11363325" cy="2246769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y: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sz="2000" b="1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ud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000" b="1" spc="16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000" b="1" spc="3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30" dirty="0">
                <a:solidFill>
                  <a:schemeClr val="bg1"/>
                </a:solidFill>
                <a:latin typeface="Arial"/>
                <a:cs typeface="Arial"/>
              </a:rPr>
              <a:t>: DIVYA K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2000" b="1" spc="-25" dirty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sz="2000" b="1" spc="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000" b="1" spc="-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-3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000" b="1" spc="8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000" b="1" spc="2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25" dirty="0">
                <a:solidFill>
                  <a:schemeClr val="bg1"/>
                </a:solidFill>
                <a:latin typeface="Arial"/>
                <a:cs typeface="Arial"/>
              </a:rPr>
              <a:t>: ANNA UNIVERSITY 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sz="2000" b="1" spc="-2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-2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000" b="1" spc="-3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000" b="1" spc="-7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000" b="1" spc="9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-2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2000" b="1" spc="5" dirty="0">
                <a:solidFill>
                  <a:schemeClr val="bg1"/>
                </a:solidFill>
                <a:latin typeface="Arial"/>
                <a:cs typeface="Arial"/>
              </a:rPr>
              <a:t>: BTECH CRAMIC TECHNOLOGY</a:t>
            </a:r>
          </a:p>
          <a:p>
            <a:pPr marL="276352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E9755CA-3473-4D25-7701-0A600524E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950" y="533400"/>
            <a:ext cx="2165350" cy="4492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46E717F-5193-6EAB-74E7-30F3BB807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223" r="618" b="8889"/>
          <a:stretch/>
        </p:blipFill>
        <p:spPr>
          <a:xfrm>
            <a:off x="0" y="1100930"/>
            <a:ext cx="3067050" cy="522367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34D11C-7B71-A882-4F0C-6161FFF1E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1" r="1235" b="14884"/>
          <a:stretch/>
        </p:blipFill>
        <p:spPr>
          <a:xfrm>
            <a:off x="3203574" y="284165"/>
            <a:ext cx="3048000" cy="4495801"/>
          </a:xfrm>
          <a:prstGeom prst="rect">
            <a:avLst/>
          </a:prstGeom>
        </p:spPr>
      </p:pic>
      <p:pic>
        <p:nvPicPr>
          <p:cNvPr id="7" name="Picture 6" descr="A screen shot of a movie&#10;&#10;Description automatically generated">
            <a:extLst>
              <a:ext uri="{FF2B5EF4-FFF2-40B4-BE49-F238E27FC236}">
                <a16:creationId xmlns:a16="http://schemas.microsoft.com/office/drawing/2014/main" id="{88920840-0CE2-9E79-C379-BFABEC1083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1235" b="17106"/>
          <a:stretch/>
        </p:blipFill>
        <p:spPr>
          <a:xfrm>
            <a:off x="6280148" y="2274089"/>
            <a:ext cx="3048000" cy="4237041"/>
          </a:xfrm>
          <a:prstGeom prst="rect">
            <a:avLst/>
          </a:prstGeom>
        </p:spPr>
      </p:pic>
      <p:pic>
        <p:nvPicPr>
          <p:cNvPr id="9" name="Picture 8" descr="A screenshot of a ticketing application&#10;&#10;Description automatically generated">
            <a:extLst>
              <a:ext uri="{FF2B5EF4-FFF2-40B4-BE49-F238E27FC236}">
                <a16:creationId xmlns:a16="http://schemas.microsoft.com/office/drawing/2014/main" id="{39C800CC-A9C6-B92D-766D-D1704D03C7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5" r="1235" b="13541"/>
          <a:stretch/>
        </p:blipFill>
        <p:spPr>
          <a:xfrm>
            <a:off x="9323386" y="284165"/>
            <a:ext cx="2773651" cy="4237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36E040-5CBF-30F0-4246-260C2323E0DD}"/>
              </a:ext>
            </a:extLst>
          </p:cNvPr>
          <p:cNvSpPr txBox="1"/>
          <p:nvPr/>
        </p:nvSpPr>
        <p:spPr>
          <a:xfrm>
            <a:off x="1298575" y="63531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988E8-F0AC-FB67-C29F-AEA048F9BCE9}"/>
              </a:ext>
            </a:extLst>
          </p:cNvPr>
          <p:cNvSpPr txBox="1"/>
          <p:nvPr/>
        </p:nvSpPr>
        <p:spPr>
          <a:xfrm>
            <a:off x="4498974" y="49001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CF910-29CD-6E14-D2A8-91BCECDFA7D7}"/>
              </a:ext>
            </a:extLst>
          </p:cNvPr>
          <p:cNvSpPr txBox="1"/>
          <p:nvPr/>
        </p:nvSpPr>
        <p:spPr>
          <a:xfrm>
            <a:off x="7775573" y="6511130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E00E5-A48A-0CBC-3E75-937FD9C11740}"/>
              </a:ext>
            </a:extLst>
          </p:cNvPr>
          <p:cNvSpPr txBox="1"/>
          <p:nvPr/>
        </p:nvSpPr>
        <p:spPr>
          <a:xfrm>
            <a:off x="10629900" y="4715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9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28100-32A2-3376-1B89-7D25BE87DA36}"/>
              </a:ext>
            </a:extLst>
          </p:cNvPr>
          <p:cNvSpPr txBox="1"/>
          <p:nvPr/>
        </p:nvSpPr>
        <p:spPr>
          <a:xfrm>
            <a:off x="1143000" y="1371600"/>
            <a:ext cx="990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The development and deployment of the movie ticket booking system have been successful in addressing the inefficiencies of traditional ticket booking methods. By leveraging technology, we’ve created a user-friendly platform that streamlines the booking process and enhances the overall movie-going experience for customers. The system’s efficient seat management and transaction tracking capabilities contribute to its effectiveness in meeting user demands and generating revenue for theater operator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67C64-EDB2-68B4-E678-B3A0E00ACBD5}"/>
              </a:ext>
            </a:extLst>
          </p:cNvPr>
          <p:cNvSpPr txBox="1"/>
          <p:nvPr/>
        </p:nvSpPr>
        <p:spPr>
          <a:xfrm>
            <a:off x="762000" y="1240319"/>
            <a:ext cx="1036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Enhanced User Features:	</a:t>
            </a:r>
          </a:p>
          <a:p>
            <a:r>
              <a:rPr lang="en-US" sz="2000" dirty="0"/>
              <a:t>Implement user accounts and profiles for personalized recommendations, booking history, and loyalty rewards.		</a:t>
            </a:r>
          </a:p>
          <a:p>
            <a:r>
              <a:rPr lang="en-US" sz="2000" dirty="0"/>
              <a:t>Integrate social media platforms for sharing movie choices and inviting friends to join bookings.	</a:t>
            </a:r>
          </a:p>
          <a:p>
            <a:r>
              <a:rPr lang="en-US" sz="2000" dirty="0"/>
              <a:t>Advanced Seat Allocation Algorithms:	</a:t>
            </a:r>
          </a:p>
          <a:p>
            <a:r>
              <a:rPr lang="en-US" sz="2000" dirty="0"/>
              <a:t>Develop smarter algorithms for seat allocation, considering factors such as group bookings, seat preferences, and optimizing theater occupancy.	</a:t>
            </a:r>
          </a:p>
          <a:p>
            <a:r>
              <a:rPr lang="en-US" sz="2000" dirty="0"/>
              <a:t>Integration with External Services:	</a:t>
            </a:r>
          </a:p>
          <a:p>
            <a:r>
              <a:rPr lang="en-US" sz="2000" dirty="0"/>
              <a:t>Integrate with movie review aggregators to provide users with ratings and reviews for each movie.	</a:t>
            </a:r>
          </a:p>
          <a:p>
            <a:r>
              <a:rPr lang="en-US" sz="2000" dirty="0"/>
              <a:t>Partner with food delivery services to offer movie-themed food and beverage options for online ordering during booking.	</a:t>
            </a:r>
          </a:p>
          <a:p>
            <a:r>
              <a:rPr lang="en-US" sz="2000" dirty="0"/>
              <a:t>Expansion to Other Platforms:	</a:t>
            </a:r>
          </a:p>
          <a:p>
            <a:r>
              <a:rPr lang="en-US" sz="2000" dirty="0"/>
              <a:t>Develop mobile applications for iOS and Android devices to reach a wider audience and provide on-the-go booking convenience.	</a:t>
            </a:r>
          </a:p>
          <a:p>
            <a:r>
              <a:rPr lang="en-US" sz="2000" dirty="0"/>
              <a:t>Continuous Improvement and Feedback:	</a:t>
            </a:r>
          </a:p>
          <a:p>
            <a:r>
              <a:rPr lang="en-US" sz="2000" dirty="0"/>
              <a:t>Gather user feedback regularly to identify areas for improvement and implement updates to enhance the system’s functionality and user experience         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23EF7-F65C-C4FD-C6DE-FB648876F301}"/>
              </a:ext>
            </a:extLst>
          </p:cNvPr>
          <p:cNvSpPr txBox="1"/>
          <p:nvPr/>
        </p:nvSpPr>
        <p:spPr>
          <a:xfrm>
            <a:off x="1752600" y="1524000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G. Aggarwal, N. Sharma, and R. Kapoor, “Optimization Techniques for Seat Allocation in Online Movie Ticket Booking Systems,” International Journal of Computer Applications, vol. 182, no. 12,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“ Building Scalable Web Architecture and Distributed Systems” by AWS: </a:t>
            </a:r>
            <a:r>
              <a:rPr lang="en-US" sz="2000" dirty="0">
                <a:latin typeface="Georgia" panose="02040502050405020303" pitchFamily="18" charset="0"/>
                <a:hlinkClick r:id="rId2"/>
              </a:rPr>
              <a:t>https://aws.amazon.com/architecture/</a:t>
            </a: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 “The Evolution of Online Ticketing Systems: Case Studies and Trends” by Ticketmaster:  https://www.ticketmaster.com/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0EA9E-8E40-C88B-9CD0-02CE3FA6E000}"/>
              </a:ext>
            </a:extLst>
          </p:cNvPr>
          <p:cNvSpPr txBox="1"/>
          <p:nvPr/>
        </p:nvSpPr>
        <p:spPr>
          <a:xfrm>
            <a:off x="660400" y="1828800"/>
            <a:ext cx="1000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To develop an automated movie ticket booking system that offers users a seamless and convenient way to browse available movies, select preferred seats, and complete bookings online. By addressing these challenges, the system aims to enhance the overall movie-going experience for customers while streamlining the ticket booking process for theater operators.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With this problem statement in mind, we can proceed to propose solutions and outline the system approach for developing the movie ticket booking system.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FA38-04D7-DD9C-A2B0-C086BE6A8B52}"/>
              </a:ext>
            </a:extLst>
          </p:cNvPr>
          <p:cNvSpPr txBox="1"/>
          <p:nvPr/>
        </p:nvSpPr>
        <p:spPr>
          <a:xfrm>
            <a:off x="914400" y="1187767"/>
            <a:ext cx="990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The program should handle various scenarios such as:-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Ensuring that seats are not double-booked.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real-time updates on seat availability.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Handling payment transactions securely.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Allowing users to select specific seats or letting the system assign seats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a user-friendly interface for seamless booking experience.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Key Features: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 authentication and authorization.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Integration with payment gateways for secure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Real-time updates on seat availability and showtimes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Support for different ticket types and pricing.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Automated email confirmations for bookings and cancellations.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328F3-4BE3-3CCA-997D-484C7C7ABDDE}"/>
              </a:ext>
            </a:extLst>
          </p:cNvPr>
          <p:cNvSpPr txBox="1"/>
          <p:nvPr/>
        </p:nvSpPr>
        <p:spPr>
          <a:xfrm>
            <a:off x="1066800" y="1567444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Georgia" panose="02040502050405020303" pitchFamily="18" charset="0"/>
              </a:rPr>
              <a:t>Technologies Used:</a:t>
            </a:r>
          </a:p>
          <a:p>
            <a:endParaRPr lang="en-IN" sz="2000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Python programming language for backend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GUI framework like </a:t>
            </a:r>
            <a:r>
              <a:rPr lang="en-IN" sz="2000" dirty="0" err="1">
                <a:latin typeface="Georgia" panose="02040502050405020303" pitchFamily="18" charset="0"/>
              </a:rPr>
              <a:t>Tkinter</a:t>
            </a:r>
            <a:r>
              <a:rPr lang="en-IN" sz="2000" dirty="0">
                <a:latin typeface="Georgia" panose="02040502050405020303" pitchFamily="18" charset="0"/>
              </a:rPr>
              <a:t> or </a:t>
            </a:r>
            <a:r>
              <a:rPr lang="en-IN" sz="2000" dirty="0" err="1">
                <a:latin typeface="Georgia" panose="02040502050405020303" pitchFamily="18" charset="0"/>
              </a:rPr>
              <a:t>PyQt</a:t>
            </a:r>
            <a:r>
              <a:rPr lang="en-IN" sz="2000" dirty="0">
                <a:latin typeface="Georgia" panose="02040502050405020303" pitchFamily="18" charset="0"/>
              </a:rPr>
              <a:t> for frontend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SQLite or MySQL for database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GitHub for version control and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4F1CB-4578-44D8-565F-3D3DC34B7C82}"/>
              </a:ext>
            </a:extLst>
          </p:cNvPr>
          <p:cNvSpPr txBox="1"/>
          <p:nvPr/>
        </p:nvSpPr>
        <p:spPr>
          <a:xfrm>
            <a:off x="990600" y="1447800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Algorithm:</a:t>
            </a:r>
          </a:p>
          <a:p>
            <a:r>
              <a:rPr lang="en-US" sz="2000" dirty="0">
                <a:latin typeface="Georgia" panose="02040502050405020303" pitchFamily="18" charset="0"/>
              </a:rPr>
              <a:t>Movie Selection: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Users browse available movies and select their preferred movie from the list.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Selection: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After selecting a movie, users choose the number of tickets they want to book and select their preferred seats from the seating layout displayed on the interface.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Availability Check: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Before confirming the booking, the system checks the availability of selected seats to prevent overbooking and ensure a seamless experience for users.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Once seat availability is confirmed, users proceed to the payment stage where they provide necessary details and complete the booking.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Transaction Processing: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The system processes the transaction securely, deducting the cost of tickets from the user’s account and updating the seat availability accordingly.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A2D3-489A-7FDB-0110-44EDFE58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8200"/>
            <a:ext cx="5715000" cy="664782"/>
          </a:xfrm>
        </p:spPr>
        <p:txBody>
          <a:bodyPr/>
          <a:lstStyle/>
          <a:p>
            <a:r>
              <a:rPr lang="en-IN" sz="2800" spc="-10" dirty="0">
                <a:solidFill>
                  <a:srgbClr val="1CACE3"/>
                </a:solidFill>
              </a:rPr>
              <a:t>ALGORITHM</a:t>
            </a:r>
            <a:r>
              <a:rPr lang="en-IN" sz="2800" spc="350" dirty="0">
                <a:solidFill>
                  <a:srgbClr val="1CACE3"/>
                </a:solidFill>
              </a:rPr>
              <a:t> </a:t>
            </a:r>
            <a:r>
              <a:rPr lang="en-IN" sz="2800" spc="20" dirty="0">
                <a:solidFill>
                  <a:srgbClr val="1CACE3"/>
                </a:solidFill>
              </a:rPr>
              <a:t>&amp;</a:t>
            </a:r>
            <a:r>
              <a:rPr lang="en-IN" sz="2800" spc="-20" dirty="0">
                <a:solidFill>
                  <a:srgbClr val="1CACE3"/>
                </a:solidFill>
              </a:rPr>
              <a:t> </a:t>
            </a:r>
            <a:r>
              <a:rPr lang="en-IN" sz="28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07E71-C7F0-0CC2-C2EE-EADACB2AF65B}"/>
              </a:ext>
            </a:extLst>
          </p:cNvPr>
          <p:cNvSpPr txBox="1"/>
          <p:nvPr/>
        </p:nvSpPr>
        <p:spPr>
          <a:xfrm>
            <a:off x="1066800" y="1508844"/>
            <a:ext cx="9220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Finally, the system generates a booking confirmation receipt for the user, which includes details such as movie name, showtime, seat numbers, and transaction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Server-Side Development: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•   Develop the backend of the system using Python, Django, or Flask frameworks to handle user requests, manage data, and process transactions securely.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Database Management: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 a database management system (e.g., MySQL, PostgreSQL) to store movie details, seat availability, user information, and transaction records.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Front-End Development: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Develop the front-end of the system using HTML, CSS, and JavaScript to create a user-friendly interface for browsing movies, selecting seats, and completing bookings.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105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29CE-0878-CE93-C194-C64DB724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6705600" cy="512382"/>
          </a:xfrm>
        </p:spPr>
        <p:txBody>
          <a:bodyPr/>
          <a:lstStyle/>
          <a:p>
            <a:r>
              <a:rPr lang="en-IN" sz="2400" spc="-10" dirty="0">
                <a:solidFill>
                  <a:srgbClr val="1CACE3"/>
                </a:solidFill>
              </a:rPr>
              <a:t>ALGORITHM</a:t>
            </a:r>
            <a:r>
              <a:rPr lang="en-IN" sz="2400" spc="350" dirty="0">
                <a:solidFill>
                  <a:srgbClr val="1CACE3"/>
                </a:solidFill>
              </a:rPr>
              <a:t> </a:t>
            </a:r>
            <a:r>
              <a:rPr lang="en-IN" sz="2400" spc="20" dirty="0">
                <a:solidFill>
                  <a:srgbClr val="1CACE3"/>
                </a:solidFill>
              </a:rPr>
              <a:t>&amp;</a:t>
            </a:r>
            <a:r>
              <a:rPr lang="en-IN" sz="2400" spc="-20" dirty="0">
                <a:solidFill>
                  <a:srgbClr val="1CACE3"/>
                </a:solidFill>
              </a:rPr>
              <a:t> </a:t>
            </a:r>
            <a:r>
              <a:rPr lang="en-IN" sz="24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BA488-59EB-0877-400F-15E0292B2930}"/>
              </a:ext>
            </a:extLst>
          </p:cNvPr>
          <p:cNvSpPr txBox="1"/>
          <p:nvPr/>
        </p:nvSpPr>
        <p:spPr>
          <a:xfrm>
            <a:off x="990600" y="1274382"/>
            <a:ext cx="9906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Hosting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Choose a reliable hosting platform (e.g., AWS, Heroku) to deploy the application and ensure its accessibility to users from different locations.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Security 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Implement security measures such as HTTPS encryption, user authentication, and secure payment gateways to protect user data and transactions from unauthorized access.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Continuous Monitoring and Updates: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Monitor the system regularly for performance issues, security vulnerabilities, and user feedback, and deploy updates as needed to improve functionality and address any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Georgia" panose="02040502050405020303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7748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50B4FCE-2F0A-47F4-6C1E-785DE812F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16" b="34306"/>
          <a:stretch/>
        </p:blipFill>
        <p:spPr>
          <a:xfrm>
            <a:off x="660400" y="1187766"/>
            <a:ext cx="3316142" cy="193643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E610D5D-582F-F57A-0F5A-CC02F6AED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334" r="618" b="16666"/>
          <a:stretch/>
        </p:blipFill>
        <p:spPr>
          <a:xfrm>
            <a:off x="4267200" y="1066799"/>
            <a:ext cx="3067050" cy="4114800"/>
          </a:xfrm>
          <a:prstGeom prst="rect">
            <a:avLst/>
          </a:prstGeom>
        </p:spPr>
      </p:pic>
      <p:pic>
        <p:nvPicPr>
          <p:cNvPr id="8" name="Picture 7" descr="A screenshot of a login page&#10;&#10;Description automatically generated">
            <a:extLst>
              <a:ext uri="{FF2B5EF4-FFF2-40B4-BE49-F238E27FC236}">
                <a16:creationId xmlns:a16="http://schemas.microsoft.com/office/drawing/2014/main" id="{D4F85D98-AD75-F022-C0A5-CBE835A584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889" r="618" b="17778"/>
          <a:stretch/>
        </p:blipFill>
        <p:spPr>
          <a:xfrm>
            <a:off x="8001000" y="952498"/>
            <a:ext cx="3067050" cy="4838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DD7A81-9F72-8F99-6A68-5BE5766F2768}"/>
              </a:ext>
            </a:extLst>
          </p:cNvPr>
          <p:cNvSpPr txBox="1"/>
          <p:nvPr/>
        </p:nvSpPr>
        <p:spPr>
          <a:xfrm>
            <a:off x="2133600" y="324433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57757-ED59-727B-3431-1D166B09302E}"/>
              </a:ext>
            </a:extLst>
          </p:cNvPr>
          <p:cNvSpPr txBox="1"/>
          <p:nvPr/>
        </p:nvSpPr>
        <p:spPr>
          <a:xfrm>
            <a:off x="5543550" y="5310187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14BEE-4A1D-2132-BFD0-85397F38D3F6}"/>
              </a:ext>
            </a:extLst>
          </p:cNvPr>
          <p:cNvSpPr txBox="1"/>
          <p:nvPr/>
        </p:nvSpPr>
        <p:spPr>
          <a:xfrm>
            <a:off x="9539287" y="590550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971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Georgia</vt:lpstr>
      <vt:lpstr>Times New Roman</vt:lpstr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ALGORITHM &amp; DEPLOYMENT</vt:lpstr>
      <vt:lpstr>ALGORITHM &amp; DEPLOYMENT</vt:lpstr>
      <vt:lpstr>RESULT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Venmadhi</dc:creator>
  <cp:lastModifiedBy>Gopal samy</cp:lastModifiedBy>
  <cp:revision>2</cp:revision>
  <dcterms:created xsi:type="dcterms:W3CDTF">2024-04-04T19:22:38Z</dcterms:created>
  <dcterms:modified xsi:type="dcterms:W3CDTF">2024-04-05T07:51:06Z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