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1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1">
            <a:extLst>
              <a:ext uri="{FF2B5EF4-FFF2-40B4-BE49-F238E27FC236}">
                <a16:creationId xmlns:a16="http://schemas.microsoft.com/office/drawing/2014/main" id="{C238765C-B93D-4530-28A1-D7A6E5E6FE4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5283202" cy="344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0B96D58D-6599-4861-C78F-EA96917A612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6905621" y="0"/>
            <a:ext cx="5283202" cy="344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4633A9A2-1962-4354-A6E4-4B39FA11CA6F}" type="datetime1">
              <a:rPr lang="en-IN"/>
              <a:pPr lvl="0"/>
              <a:t>31-08-2024</a:t>
            </a:fld>
            <a:endParaRPr lang="en-IN"/>
          </a:p>
        </p:txBody>
      </p:sp>
      <p:sp>
        <p:nvSpPr>
          <p:cNvPr id="10" name="Slide Image Placeholder 3">
            <a:extLst>
              <a:ext uri="{FF2B5EF4-FFF2-40B4-BE49-F238E27FC236}">
                <a16:creationId xmlns:a16="http://schemas.microsoft.com/office/drawing/2014/main" id="{5F731A4E-B4D7-61DF-949E-0E9E575991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038603" y="857250"/>
            <a:ext cx="4114800" cy="2314574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1" name="Notes Placeholder 4">
            <a:extLst>
              <a:ext uri="{FF2B5EF4-FFF2-40B4-BE49-F238E27FC236}">
                <a16:creationId xmlns:a16="http://schemas.microsoft.com/office/drawing/2014/main" id="{5C722A79-0DF1-BBEB-1CD4-2CE8B16619B6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1219196" y="3300417"/>
            <a:ext cx="9753603" cy="2700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FD5E7F04-4B6D-E39D-6EF5-EEC670F340F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6513508"/>
            <a:ext cx="5283202" cy="344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6D888C75-4776-67B2-C398-F6EAF84138D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6905621" y="6513508"/>
            <a:ext cx="5283202" cy="344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F0F861AA-2F93-46B9-A19F-485E8182E9C3}" type="slidenum">
              <a:t>‹#›</a:t>
            </a:fld>
            <a:endParaRPr lang="en-IN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2EFDC-15CA-4AAE-AC77-922B79C6C56C}" type="datetimeFigureOut">
              <a:t>8/31/2024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BCEEA-D9EF-42A0-B16B-555FCD3A6F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8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0BFC49-6585-DCCF-3492-121B3545C0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7A86F2-2AC1-1BD8-C9F5-44903060D3A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219196" y="3300417"/>
            <a:ext cx="9753603" cy="2700332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C9431-FD31-C7EA-AF3E-C445680ECF1A}"/>
              </a:ext>
            </a:extLst>
          </p:cNvPr>
          <p:cNvSpPr txBox="1">
            <a:spLocks noGrp="1"/>
          </p:cNvSpPr>
          <p:nvPr/>
        </p:nvSpPr>
        <p:spPr>
          <a:xfrm>
            <a:off x="6905621" y="6513508"/>
            <a:ext cx="5283202" cy="344491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550F10-8269-4BA4-B786-A81E40342AF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22FAC09A-104D-1E70-3A80-C7E965A543FF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B385ADEC-0D50-D0F5-73AE-5DD793ED9773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A09DB3B4-D855-6BFF-2B89-9D15C1679337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24CCEE8B-00F2-F63D-4E7E-07B4F980FAB9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D818B5A6-8495-2BA5-01BF-D7DE44BA5628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A60FB3AA-E604-503F-D8FC-43FE3D4EBA21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C23202E2-5F12-AE1A-0B0D-006761BC3774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4D7054E4-A5A0-CD44-54D7-273083FCD7EE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7479FC92-DC87-C848-D85E-05369B3B1ADB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59ACD217-FB0C-5805-11F6-C8B350ED471D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471210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CFFDA7B7-93AA-23FF-DEBE-370E20756C46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39191497-C17B-62C2-1684-35696CE670BC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A9A2D813-4701-BE3C-D6C9-1DA71C36375F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F9D8ED1E-DA0C-07D3-3420-B0E928EC42D1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2D39D0F0-DCAB-ACBB-2630-6F9FA8EBB75F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8DD61877-CBAA-3322-6E02-4DF2A03BCC4A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A86D64EA-D289-216D-9658-8346C5EC3C56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E7AD42EF-E692-9DA9-41EA-44C7DE3DE0FF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8755BBC7-1B19-7B52-91B5-DD1870060934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910687EC-2DD9-54DB-8E80-9109755FDE6B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889979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9665E001-AF93-31EA-E001-81AE98741732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753D4A13-388C-2B11-C1DA-6EB8E35F427F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0940A4B3-BEAD-0484-4618-F39A337B15EE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7494320C-1927-F937-85BA-41D8560147E1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CEF26E8E-9E40-9B23-EF87-48D311963219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66572A31-CCFB-CCCD-07CA-01CB6A413FE8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D29DF49F-3E9C-C8A2-520E-487488923790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B0157E25-8F43-1B06-9395-303101F0B51F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D30A2B3B-5780-694C-C4A5-06B847F38ECF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E1E5DAC9-BB48-2FB5-4D20-D5201D9E3F88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4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DD0C55CD-F793-47A7-11C0-6DD7FB6EAAE6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F207842D-6D3C-642E-9C7A-80DB2F623849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CB208CB3-593A-512E-652A-87407ECCC3B7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B6850000-7ADE-C1F2-D7BE-9932E3E74E0B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0FF0381A-8E67-CF54-7EA2-3AAF68D05593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AF3FEBE8-64F8-E15B-159B-770F5E6F9698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FA9502D4-606B-822F-0D22-33F96E1B0F4A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01EDBF58-79EC-2EA6-3D41-D154AA5F97FC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FD3602C9-0060-142F-89B6-80908A7FB7AC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BA86D65A-8BE6-BA86-C888-06B6BA3E95D5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037109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06C07D16-1F2D-9960-42A4-12762CE55FFF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9EAD0F25-83C6-0025-9342-C06B98B93237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CCB0CD1B-1901-EAEC-D672-4E912B32374F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9341342F-53E2-FF6A-02A6-708BE303B7D8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114EA201-F6D6-9978-5E56-437A91E75A0C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92982EFC-397F-4004-DDC8-3C695951F8EB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E320C474-ACBB-FF73-F5EA-471338E144C9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5CCD08DA-7C0E-123C-ABEA-50924DF60C21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0A24875F-83D0-7FCB-45EA-2C41DA0A0404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75704483-680D-F413-5BA8-C39E66077761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7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1FDD6A95-6DF3-BD10-A78F-B0C71B6ACD63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C56423EA-F7C9-84FF-EC94-C3B018C2FFC4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9A6DD433-0481-3D21-32B2-48A138C0D960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017D204B-D075-F6BE-058D-C498A069DA58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9A07A34A-E1F6-07C3-6D05-D80977AD7946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5DEC3165-2967-98AB-67A3-20CC2D2FFBE9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8FAF5EC3-7337-CD32-9BCA-D84B02F547E8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68F01A64-EAF5-81A7-D895-820C20E453EE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D77025B5-1833-2BC4-82FE-DFACC1B0A350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B8F02F49-AE90-9137-BB27-A4A8789F8DE8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Holder 2">
            <a:extLst>
              <a:ext uri="{FF2B5EF4-FFF2-40B4-BE49-F238E27FC236}">
                <a16:creationId xmlns:a16="http://schemas.microsoft.com/office/drawing/2014/main" id="{35DF0A07-A18A-3C61-2115-4C6D01C773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endParaRPr lang="en-US"/>
          </a:p>
        </p:txBody>
      </p:sp>
      <p:sp>
        <p:nvSpPr>
          <p:cNvPr id="13" name="Holder 3">
            <a:extLst>
              <a:ext uri="{FF2B5EF4-FFF2-40B4-BE49-F238E27FC236}">
                <a16:creationId xmlns:a16="http://schemas.microsoft.com/office/drawing/2014/main" id="{E7FBD481-EDC6-4938-1EDB-E3BDFA6102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3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Holder 4">
            <a:extLst>
              <a:ext uri="{FF2B5EF4-FFF2-40B4-BE49-F238E27FC236}">
                <a16:creationId xmlns:a16="http://schemas.microsoft.com/office/drawing/2014/main" id="{3CB041C6-79CE-CEA8-5039-654734BE2CA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145276" y="6377940"/>
            <a:ext cx="3901443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sp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15" name="Holder 5">
            <a:extLst>
              <a:ext uri="{FF2B5EF4-FFF2-40B4-BE49-F238E27FC236}">
                <a16:creationId xmlns:a16="http://schemas.microsoft.com/office/drawing/2014/main" id="{D66D5767-1B5D-F1BC-9298-346EC44F9DB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09603" y="6377940"/>
            <a:ext cx="2804163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F463A989-50F2-46B2-ABE2-FBC5876DC3E4}" type="datetime1">
              <a:rPr lang="en-US"/>
              <a:pPr lvl="0"/>
              <a:t>8/31/2024</a:t>
            </a:fld>
            <a:endParaRPr lang="en-US"/>
          </a:p>
        </p:txBody>
      </p:sp>
      <p:sp>
        <p:nvSpPr>
          <p:cNvPr id="16" name="Holder 6">
            <a:extLst>
              <a:ext uri="{FF2B5EF4-FFF2-40B4-BE49-F238E27FC236}">
                <a16:creationId xmlns:a16="http://schemas.microsoft.com/office/drawing/2014/main" id="{6DA35C0C-4BF0-980C-C0A5-FD02CC7AEC5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10" baseline="0">
                <a:solidFill>
                  <a:srgbClr val="2D936B"/>
                </a:solidFill>
                <a:uFillTx/>
                <a:latin typeface="Trebuchet MS"/>
                <a:cs typeface="Trebuchet MS"/>
              </a:defRPr>
            </a:lvl1pPr>
          </a:lstStyle>
          <a:p>
            <a:pPr lvl="0"/>
            <a:fld id="{1B48B001-AECE-4579-B024-5ABF2E40C26B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marL="0" marR="0" lvl="0" indent="0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800" b="1" i="0" u="none" strike="noStrike" kern="0" cap="none" spc="0" baseline="0">
          <a:solidFill>
            <a:srgbClr val="000000"/>
          </a:solidFill>
          <a:uFillTx/>
          <a:latin typeface="Trebuchet MS"/>
          <a:cs typeface="Trebuchet MS"/>
        </a:defRPr>
      </a:lvl1pPr>
    </p:titleStyle>
    <p:bodyStyle>
      <a:lvl1pPr marL="0" marR="0" lvl="0" indent="0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0" cap="none" spc="0" baseline="0">
          <a:solidFill>
            <a:srgbClr val="000000"/>
          </a:solidFill>
          <a:uFillTx/>
          <a:latin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957FF49F-3336-985C-9DDD-4ED1C5539750}"/>
              </a:ext>
            </a:extLst>
          </p:cNvPr>
          <p:cNvGrpSpPr/>
          <p:nvPr/>
        </p:nvGrpSpPr>
        <p:grpSpPr>
          <a:xfrm>
            <a:off x="876296" y="990596"/>
            <a:ext cx="1743074" cy="1333507"/>
            <a:chOff x="876296" y="990596"/>
            <a:chExt cx="1743074" cy="1333507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CFB704D9-F535-6A7A-2A99-34172BC6EE06}"/>
                </a:ext>
              </a:extLst>
            </p:cNvPr>
            <p:cNvSpPr/>
            <p:nvPr/>
          </p:nvSpPr>
          <p:spPr>
            <a:xfrm>
              <a:off x="876296" y="1266828"/>
              <a:ext cx="1228725" cy="105727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28725"/>
                <a:gd name="f4" fmla="val 1057275"/>
                <a:gd name="f5" fmla="val 964438"/>
                <a:gd name="f6" fmla="val 264312"/>
                <a:gd name="f7" fmla="val 528701"/>
                <a:gd name="f8" fmla="*/ f0 1 1228725"/>
                <a:gd name="f9" fmla="*/ f1 1 10572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28725"/>
                <a:gd name="f16" fmla="*/ f13 1 10572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28725" h="10572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4E24056-BF36-E922-D0B1-A0D98D83547E}"/>
                </a:ext>
              </a:extLst>
            </p:cNvPr>
            <p:cNvSpPr/>
            <p:nvPr/>
          </p:nvSpPr>
          <p:spPr>
            <a:xfrm>
              <a:off x="1971674" y="990596"/>
              <a:ext cx="647696" cy="56197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47700"/>
                <a:gd name="f4" fmla="val 561975"/>
                <a:gd name="f5" fmla="val 507238"/>
                <a:gd name="f6" fmla="val 140462"/>
                <a:gd name="f7" fmla="val 280924"/>
                <a:gd name="f8" fmla="*/ f0 1 647700"/>
                <a:gd name="f9" fmla="*/ f1 1 5619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647700"/>
                <a:gd name="f16" fmla="*/ f13 1 5619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647700" h="5619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AABDC14B-D93A-48E5-A0BA-00396D71DC81}"/>
              </a:ext>
            </a:extLst>
          </p:cNvPr>
          <p:cNvSpPr/>
          <p:nvPr/>
        </p:nvSpPr>
        <p:spPr>
          <a:xfrm>
            <a:off x="3752853" y="1190621"/>
            <a:ext cx="1666878" cy="1438278"/>
          </a:xfrm>
          <a:custGeom>
            <a:avLst/>
            <a:gdLst>
              <a:gd name="f0" fmla="val w"/>
              <a:gd name="f1" fmla="val h"/>
              <a:gd name="f2" fmla="val 0"/>
              <a:gd name="f3" fmla="val 1666875"/>
              <a:gd name="f4" fmla="val 1438275"/>
              <a:gd name="f5" fmla="val 1307338"/>
              <a:gd name="f6" fmla="val 359537"/>
              <a:gd name="f7" fmla="val 719074"/>
              <a:gd name="f8" fmla="*/ f0 1 1666875"/>
              <a:gd name="f9" fmla="*/ f1 1 1438275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666875"/>
              <a:gd name="f16" fmla="*/ f13 1 1438275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666875" h="143827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6" y="f4"/>
                </a:lnTo>
                <a:lnTo>
                  <a:pt x="f5" y="f4"/>
                </a:lnTo>
                <a:lnTo>
                  <a:pt x="f3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42D0A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0B02713-C12D-F61B-172A-7DE047868128}"/>
              </a:ext>
            </a:extLst>
          </p:cNvPr>
          <p:cNvSpPr/>
          <p:nvPr/>
        </p:nvSpPr>
        <p:spPr>
          <a:xfrm>
            <a:off x="3800475" y="5229225"/>
            <a:ext cx="723903" cy="619121"/>
          </a:xfrm>
          <a:custGeom>
            <a:avLst/>
            <a:gdLst>
              <a:gd name="f0" fmla="val w"/>
              <a:gd name="f1" fmla="val h"/>
              <a:gd name="f2" fmla="val 0"/>
              <a:gd name="f3" fmla="val 723900"/>
              <a:gd name="f4" fmla="val 619125"/>
              <a:gd name="f5" fmla="val 569087"/>
              <a:gd name="f6" fmla="val 154812"/>
              <a:gd name="f7" fmla="val 309625"/>
              <a:gd name="f8" fmla="*/ f0 1 723900"/>
              <a:gd name="f9" fmla="*/ f1 1 619125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723900"/>
              <a:gd name="f16" fmla="*/ f13 1 619125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723900" h="61912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6" y="f4"/>
                </a:lnTo>
                <a:lnTo>
                  <a:pt x="f5" y="f4"/>
                </a:lnTo>
                <a:lnTo>
                  <a:pt x="f3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7EBE78E-DF0B-592E-DD8A-15FE828246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828675" y="19668"/>
            <a:ext cx="9982203" cy="100155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3213731" lvl="0">
              <a:spcBef>
                <a:spcPts val="130"/>
              </a:spcBef>
            </a:pPr>
            <a:r>
              <a:rPr lang="en-US" sz="3200">
                <a:solidFill>
                  <a:srgbClr val="0F0F0F"/>
                </a:solidFill>
                <a:latin typeface="Times New Roman" pitchFamily="18"/>
                <a:cs typeface="Times New Roman" pitchFamily="18"/>
              </a:rPr>
              <a:t>Employee Data Analysis using Excel </a:t>
            </a:r>
            <a:br>
              <a:rPr lang="en-US" sz="3200">
                <a:solidFill>
                  <a:srgbClr val="0F0F0F"/>
                </a:solidFill>
                <a:latin typeface="Roboto" pitchFamily="2"/>
              </a:rPr>
            </a:br>
            <a:endParaRPr lang="en-US" sz="3200" b="0" spc="15"/>
          </a:p>
        </p:txBody>
      </p:sp>
      <p:pic>
        <p:nvPicPr>
          <p:cNvPr id="8" name="object 9">
            <a:extLst>
              <a:ext uri="{FF2B5EF4-FFF2-40B4-BE49-F238E27FC236}">
                <a16:creationId xmlns:a16="http://schemas.microsoft.com/office/drawing/2014/main" id="{8D004DD2-F3F7-47EA-6661-91C8D29FD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bject 11">
            <a:extLst>
              <a:ext uri="{FF2B5EF4-FFF2-40B4-BE49-F238E27FC236}">
                <a16:creationId xmlns:a16="http://schemas.microsoft.com/office/drawing/2014/main" id="{3F8E7AF9-107E-8BE8-A2C5-EEFF501EF516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B28C69-2D9F-4E67-9FFF-18C452032F06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B1429859-1D48-03BC-9BA8-F34FD3B4A20B}"/>
              </a:ext>
            </a:extLst>
          </p:cNvPr>
          <p:cNvSpPr txBox="1"/>
          <p:nvPr/>
        </p:nvSpPr>
        <p:spPr>
          <a:xfrm>
            <a:off x="1542867" y="2798301"/>
            <a:ext cx="7514822" cy="193899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STUDENT NAME:</a:t>
            </a:r>
            <a:r>
              <a:rPr lang="en-IN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PAVITHRA.S</a:t>
            </a:r>
            <a:endParaRPr lang="en-US" sz="24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REGISTER NO: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DEPARTMEN</a:t>
            </a:r>
            <a:r>
              <a:rPr lang="en-IN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T: B.COM (GENERAL)</a:t>
            </a:r>
            <a:endParaRPr lang="en-US" sz="24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COLLEGE</a:t>
            </a:r>
            <a:r>
              <a:rPr lang="en-IN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: MEENAKSHI COLLEGE FOR WOMEN </a:t>
            </a:r>
            <a:endParaRPr lang="en-US" sz="24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</a:t>
            </a:r>
            <a:endParaRPr lang="en-IN" sz="24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CFD373E5-09C4-4825-27EC-EC5537119959}"/>
              </a:ext>
            </a:extLst>
          </p:cNvPr>
          <p:cNvSpPr txBox="1"/>
          <p:nvPr/>
        </p:nvSpPr>
        <p:spPr>
          <a:xfrm>
            <a:off x="3386215" y="3167042"/>
            <a:ext cx="8384572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5475A1176685424864D498737BE8888B</a:t>
            </a:r>
            <a:r>
              <a:rPr lang="en-IN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,312208731</a:t>
            </a:r>
            <a:endParaRPr lang="en-US" sz="24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9EFC4ED9-01DA-3E41-CC24-319112A66BE3}"/>
              </a:ext>
            </a:extLst>
          </p:cNvPr>
          <p:cNvSpPr txBox="1"/>
          <p:nvPr/>
        </p:nvSpPr>
        <p:spPr>
          <a:xfrm>
            <a:off x="4770040" y="3314151"/>
            <a:ext cx="2295784" cy="215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69038E55-FEA8-4934-3B61-FCCC7A10D4E6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3" name="object 6">
            <a:extLst>
              <a:ext uri="{FF2B5EF4-FFF2-40B4-BE49-F238E27FC236}">
                <a16:creationId xmlns:a16="http://schemas.microsoft.com/office/drawing/2014/main" id="{19218397-9825-C4FF-A22E-1EE9BE9BF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8" y="6467478"/>
            <a:ext cx="76196" cy="17779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object 9">
            <a:extLst>
              <a:ext uri="{FF2B5EF4-FFF2-40B4-BE49-F238E27FC236}">
                <a16:creationId xmlns:a16="http://schemas.microsoft.com/office/drawing/2014/main" id="{49C80D7A-F318-3D96-FA26-150201EFA443}"/>
              </a:ext>
            </a:extLst>
          </p:cNvPr>
          <p:cNvSpPr txBox="1"/>
          <p:nvPr/>
        </p:nvSpPr>
        <p:spPr>
          <a:xfrm>
            <a:off x="11277222" y="6473339"/>
            <a:ext cx="228600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CAA3520-7ACE-4499-97B2-2E54AD9C00FD}" type="slidenum">
              <a:t>10</a:t>
            </a:fld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6B66128E-F91C-D5D2-DAB5-9DE6EDE6CBC7}"/>
              </a:ext>
            </a:extLst>
          </p:cNvPr>
          <p:cNvSpPr txBox="1"/>
          <p:nvPr/>
        </p:nvSpPr>
        <p:spPr>
          <a:xfrm>
            <a:off x="739777" y="291144"/>
            <a:ext cx="3303900" cy="7581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800" b="1" i="0" u="none" strike="noStrike" kern="1200" cap="none" spc="1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M</a:t>
            </a:r>
            <a:r>
              <a:rPr lang="en-US" sz="4800" b="1" i="0" u="none" strike="noStrike" kern="1200" cap="none" spc="0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O</a:t>
            </a:r>
            <a:r>
              <a:rPr lang="en-US" sz="4800" b="1" i="0" u="none" strike="noStrike" kern="1200" cap="none" spc="-1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D</a:t>
            </a:r>
            <a:r>
              <a:rPr lang="en-US" sz="4800" b="1" i="0" u="none" strike="noStrike" kern="1200" cap="none" spc="-3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4800" b="1" i="0" u="none" strike="noStrike" kern="1200" cap="none" spc="-30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LL</a:t>
            </a:r>
            <a:r>
              <a:rPr lang="en-US" sz="4800" b="1" i="0" u="none" strike="noStrike" kern="1200" cap="none" spc="-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US" sz="4800" b="1" i="0" u="none" strike="noStrike" kern="1200" cap="none" spc="30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N</a:t>
            </a:r>
            <a:r>
              <a:rPr lang="en-US" sz="4800" b="1" i="0" u="none" strike="noStrike" kern="1200" cap="none" spc="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G</a:t>
            </a:r>
            <a:endParaRPr lang="en-US" sz="48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ABA5F373-AE94-4A12-F318-70CA249275FA}"/>
              </a:ext>
            </a:extLst>
          </p:cNvPr>
          <p:cNvSpPr/>
          <p:nvPr/>
        </p:nvSpPr>
        <p:spPr>
          <a:xfrm>
            <a:off x="10058400" y="525139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4EA413A9-8E97-9AAD-6B42-727C6EEC6A8D}"/>
              </a:ext>
            </a:extLst>
          </p:cNvPr>
          <p:cNvSpPr txBox="1"/>
          <p:nvPr/>
        </p:nvSpPr>
        <p:spPr>
          <a:xfrm>
            <a:off x="1434611" y="1442502"/>
            <a:ext cx="6671782" cy="42473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● STEP -1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DOWNLOAD THE EMPLOYEE DATASET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AND OPEN THE EMPLOYEE DATASET IN EXCEL.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● STEP -2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SELECT THE ENTIRE DATA AND CLICK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ON DATA AND CLICK ON FILTER OPTION.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● STEP -3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FILTER  FROM A TO Z ORDER.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● STEP -4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SELECT THE ENTIRE DATA AND CLICK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ON INSERT AND CLICK ON PIVOT TABLE TO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CREATE PIVOT TABLE.</a:t>
            </a:r>
            <a:endParaRPr lang="en-US" sz="18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3AE0EE-5BE9-8C55-675A-45D47B6E6F18}"/>
              </a:ext>
            </a:extLst>
          </p:cNvPr>
          <p:cNvSpPr txBox="1"/>
          <p:nvPr/>
        </p:nvSpPr>
        <p:spPr>
          <a:xfrm>
            <a:off x="1136891" y="501210"/>
            <a:ext cx="5268800" cy="36933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● STEP -5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DRAG THE NEEDED DATA AND CREATE A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PIVOT TABLE.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● STEP -6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SELECT THE PIVOT TABLE AND CLICK ON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INSERT.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● STEP-7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NOW CLICK ON THE CHART THAT YOU WANT.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● STEP -8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THE CHART IS CREATED.</a:t>
            </a:r>
            <a:endParaRPr lang="en-US" sz="18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16E6C93A-06CF-1351-AEED-702E83B44B68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3B414B74-2692-5F50-4F11-CBDA6020FACE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862F3CC3-A5D1-43CF-29B1-E23EE84821C8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7FC8A3FB-A89C-DC18-9E14-E16A384F3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8" y="6467478"/>
            <a:ext cx="76196" cy="17779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object 7">
            <a:extLst>
              <a:ext uri="{FF2B5EF4-FFF2-40B4-BE49-F238E27FC236}">
                <a16:creationId xmlns:a16="http://schemas.microsoft.com/office/drawing/2014/main" id="{CC2C5C4B-A577-584E-CEAE-6139964229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2437132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lvl="0">
              <a:spcBef>
                <a:spcPts val="105"/>
              </a:spcBef>
            </a:pPr>
            <a:r>
              <a:rPr lang="en-US"/>
              <a:t>R</a:t>
            </a:r>
            <a:r>
              <a:rPr lang="en-US" spc="-40"/>
              <a:t>E</a:t>
            </a:r>
            <a:r>
              <a:rPr lang="en-US" spc="15"/>
              <a:t>S</a:t>
            </a:r>
            <a:r>
              <a:rPr lang="en-US" spc="-30"/>
              <a:t>U</a:t>
            </a:r>
            <a:r>
              <a:rPr lang="en-US" spc="-405"/>
              <a:t>L</a:t>
            </a:r>
            <a:r>
              <a:rPr lang="en-US"/>
              <a:t>TS</a:t>
            </a: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5439A108-C07E-7798-F3F1-053986EA2A54}"/>
              </a:ext>
            </a:extLst>
          </p:cNvPr>
          <p:cNvSpPr txBox="1"/>
          <p:nvPr/>
        </p:nvSpPr>
        <p:spPr>
          <a:xfrm>
            <a:off x="11277222" y="6473339"/>
            <a:ext cx="228600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547CE94-7C70-42B7-9758-3C5330BE4AF5}" type="slidenum">
              <a:t>12</a:t>
            </a:fld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9750E495-BFAE-A8EB-B34C-F178B2BD5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846" y="1821466"/>
            <a:ext cx="6906344" cy="428657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7">
            <a:extLst>
              <a:ext uri="{FF2B5EF4-FFF2-40B4-BE49-F238E27FC236}">
                <a16:creationId xmlns:a16="http://schemas.microsoft.com/office/drawing/2014/main" id="{9ECD783F-1FD7-8955-A259-7C78150C959A}"/>
              </a:ext>
            </a:extLst>
          </p:cNvPr>
          <p:cNvSpPr txBox="1"/>
          <p:nvPr/>
        </p:nvSpPr>
        <p:spPr>
          <a:xfrm>
            <a:off x="5185672" y="2520708"/>
            <a:ext cx="1828800" cy="18288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D46164-49F7-4861-9616-B828BC14442D}"/>
              </a:ext>
            </a:extLst>
          </p:cNvPr>
          <p:cNvSpPr txBox="1"/>
          <p:nvPr/>
        </p:nvSpPr>
        <p:spPr>
          <a:xfrm>
            <a:off x="714858" y="753799"/>
            <a:ext cx="6439892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4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BAR DIAGRAM </a:t>
            </a:r>
            <a:endParaRPr lang="en-US" sz="48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296DF-856F-2F74-C9AA-84507F4565E8}"/>
              </a:ext>
            </a:extLst>
          </p:cNvPr>
          <p:cNvSpPr txBox="1"/>
          <p:nvPr/>
        </p:nvSpPr>
        <p:spPr>
          <a:xfrm>
            <a:off x="2139302" y="1907036"/>
            <a:ext cx="6258994" cy="37896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CC2EC-351A-FB5A-5587-B7F28763B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7" y="2110252"/>
            <a:ext cx="6233016" cy="378962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6C5D-A8DA-94CD-CED3-E5BE5CF96F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97795"/>
            <a:ext cx="6518300" cy="613674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n-US">
                <a:latin typeface="Times New Roman" pitchFamily="18"/>
                <a:cs typeface="Times New Roman" pitchFamily="18"/>
              </a:rPr>
              <a:t>conclusion</a:t>
            </a:r>
            <a:endParaRPr lang="en-IN">
              <a:latin typeface="Times New Roman" pitchFamily="18"/>
              <a:cs typeface="Times New Roman" pitchFamily="1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8E1CB2-8C44-593A-C0F1-115FA6C66055}"/>
              </a:ext>
            </a:extLst>
          </p:cNvPr>
          <p:cNvSpPr txBox="1"/>
          <p:nvPr/>
        </p:nvSpPr>
        <p:spPr>
          <a:xfrm>
            <a:off x="1735896" y="990194"/>
            <a:ext cx="451088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1B031F-9DBD-78F4-4653-14AC1710349C}"/>
              </a:ext>
            </a:extLst>
          </p:cNvPr>
          <p:cNvSpPr txBox="1"/>
          <p:nvPr/>
        </p:nvSpPr>
        <p:spPr>
          <a:xfrm>
            <a:off x="1410653" y="879743"/>
            <a:ext cx="5598862" cy="52629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Employees  performance should be evaluated based on how well they contribute to Pay zone’s strategic goals, such as enhancing service offerings, expanding market reach, or improving operational efficiency.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Assess whether employees are meeting or exceeding key performance indicators (KPIs) linked to business objectives.</a:t>
            </a:r>
            <a:endParaRPr lang="en-US" sz="28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1942EAF-9A9E-1732-1B80-83C5FC12876B}"/>
              </a:ext>
            </a:extLst>
          </p:cNvPr>
          <p:cNvSpPr/>
          <p:nvPr/>
        </p:nvSpPr>
        <p:spPr>
          <a:xfrm flipV="1">
            <a:off x="-2657474" y="7457005"/>
            <a:ext cx="3874998" cy="1246912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6858000"/>
              <a:gd name="f5" fmla="*/ f0 1 12192000"/>
              <a:gd name="f6" fmla="*/ f1 1 6858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2192000"/>
              <a:gd name="f13" fmla="*/ f10 1 6858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2192000" h="685800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DBA174EB-5FDD-8712-9C69-5BF62950F13C}"/>
              </a:ext>
            </a:extLst>
          </p:cNvPr>
          <p:cNvGrpSpPr/>
          <p:nvPr/>
        </p:nvGrpSpPr>
        <p:grpSpPr>
          <a:xfrm>
            <a:off x="7448610" y="0"/>
            <a:ext cx="4743797" cy="6858465"/>
            <a:chOff x="7448610" y="0"/>
            <a:chExt cx="4743797" cy="685846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A108B69-C535-5254-FD5A-E5F60DC91C48}"/>
                </a:ext>
              </a:extLst>
            </p:cNvPr>
            <p:cNvSpPr/>
            <p:nvPr/>
          </p:nvSpPr>
          <p:spPr>
            <a:xfrm>
              <a:off x="9377428" y="4828"/>
              <a:ext cx="1218566" cy="6853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18565"/>
                <a:gd name="f4" fmla="val 6853555"/>
                <a:gd name="f5" fmla="val 1218352"/>
                <a:gd name="f6" fmla="val 6853171"/>
                <a:gd name="f7" fmla="*/ f0 1 1218565"/>
                <a:gd name="f8" fmla="*/ f1 1 6853555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1218565"/>
                <a:gd name="f15" fmla="*/ f12 1 6853555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18565" h="6853555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03EFE1F-A673-08C4-53FD-3C1F5E19E3F6}"/>
                </a:ext>
              </a:extLst>
            </p:cNvPr>
            <p:cNvSpPr/>
            <p:nvPr/>
          </p:nvSpPr>
          <p:spPr>
            <a:xfrm>
              <a:off x="7448610" y="3694898"/>
              <a:ext cx="4743449" cy="31635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743450"/>
                <a:gd name="f4" fmla="val 3163570"/>
                <a:gd name="f5" fmla="val 4743387"/>
                <a:gd name="f6" fmla="val 3163101"/>
                <a:gd name="f7" fmla="*/ f0 1 4743450"/>
                <a:gd name="f8" fmla="*/ f1 1 3163570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4743450"/>
                <a:gd name="f15" fmla="*/ f12 1 3163570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743450" h="3163570">
                  <a:moveTo>
                    <a:pt x="f5" y="f2"/>
                  </a:moveTo>
                  <a:lnTo>
                    <a:pt x="f2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5128EDAF-5C9A-4288-5CE5-753ED7AC8649}"/>
                </a:ext>
              </a:extLst>
            </p:cNvPr>
            <p:cNvSpPr/>
            <p:nvPr/>
          </p:nvSpPr>
          <p:spPr>
            <a:xfrm>
              <a:off x="9182103" y="0"/>
              <a:ext cx="30099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9900"/>
                <a:gd name="f4" fmla="val 6858000"/>
                <a:gd name="f5" fmla="val 3009899"/>
                <a:gd name="f6" fmla="val 2044399"/>
                <a:gd name="f7" fmla="val 6857996"/>
                <a:gd name="f8" fmla="*/ f0 1 30099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30099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30099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D7BF426D-78AC-F0AD-AE09-6F266C71D831}"/>
                </a:ext>
              </a:extLst>
            </p:cNvPr>
            <p:cNvSpPr/>
            <p:nvPr/>
          </p:nvSpPr>
          <p:spPr>
            <a:xfrm>
              <a:off x="9602882" y="0"/>
              <a:ext cx="2589525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89529"/>
                <a:gd name="f4" fmla="val 6858000"/>
                <a:gd name="f5" fmla="val 2589120"/>
                <a:gd name="f6" fmla="val 1208884"/>
                <a:gd name="f7" fmla="val 6857996"/>
                <a:gd name="f8" fmla="*/ f0 1 25895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5895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5895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09998C84-A3E6-B873-2B4E-A5F3140FC428}"/>
                </a:ext>
              </a:extLst>
            </p:cNvPr>
            <p:cNvSpPr/>
            <p:nvPr/>
          </p:nvSpPr>
          <p:spPr>
            <a:xfrm>
              <a:off x="8934446" y="3047996"/>
              <a:ext cx="3257550" cy="3810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7550"/>
                <a:gd name="f4" fmla="val 3810000"/>
                <a:gd name="f5" fmla="*/ f0 1 3257550"/>
                <a:gd name="f6" fmla="*/ f1 1 3810000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3257550"/>
                <a:gd name="f13" fmla="*/ f10 1 3810000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257550" h="3810000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B84E4708-1B52-CB24-ED20-04F9D33DC22E}"/>
                </a:ext>
              </a:extLst>
            </p:cNvPr>
            <p:cNvSpPr/>
            <p:nvPr/>
          </p:nvSpPr>
          <p:spPr>
            <a:xfrm>
              <a:off x="9337925" y="0"/>
              <a:ext cx="2854327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4325"/>
                <a:gd name="f4" fmla="val 6858000"/>
                <a:gd name="f5" fmla="val 2854069"/>
                <a:gd name="f6" fmla="val 2470020"/>
                <a:gd name="f7" fmla="val 6857996"/>
                <a:gd name="f8" fmla="*/ f0 1 2854325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854325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854325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2020144E-34D1-7527-C326-00B4831E8516}"/>
                </a:ext>
              </a:extLst>
            </p:cNvPr>
            <p:cNvSpPr/>
            <p:nvPr/>
          </p:nvSpPr>
          <p:spPr>
            <a:xfrm>
              <a:off x="10896603" y="0"/>
              <a:ext cx="12954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5400"/>
                <a:gd name="f4" fmla="val 6858000"/>
                <a:gd name="f5" fmla="val 1295399"/>
                <a:gd name="f6" fmla="val 1022453"/>
                <a:gd name="f7" fmla="val 6857996"/>
                <a:gd name="f8" fmla="*/ f0 1 12954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954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954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E3B98DF9-D640-2CD4-42E7-0446AAE44E0E}"/>
                </a:ext>
              </a:extLst>
            </p:cNvPr>
            <p:cNvSpPr/>
            <p:nvPr/>
          </p:nvSpPr>
          <p:spPr>
            <a:xfrm>
              <a:off x="10936251" y="0"/>
              <a:ext cx="1256028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56029"/>
                <a:gd name="f4" fmla="val 6858000"/>
                <a:gd name="f5" fmla="val 1255752"/>
                <a:gd name="f6" fmla="val 1114527"/>
                <a:gd name="f7" fmla="val 6857996"/>
                <a:gd name="f8" fmla="*/ f0 1 12560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560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560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909642EC-C6AF-1279-661A-4EA2E555BD6E}"/>
                </a:ext>
              </a:extLst>
            </p:cNvPr>
            <p:cNvSpPr/>
            <p:nvPr/>
          </p:nvSpPr>
          <p:spPr>
            <a:xfrm>
              <a:off x="10372725" y="3590921"/>
              <a:ext cx="1819271" cy="3267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19275"/>
                <a:gd name="f4" fmla="val 3267075"/>
                <a:gd name="f5" fmla="*/ f0 1 1819275"/>
                <a:gd name="f6" fmla="*/ f1 1 3267075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1819275"/>
                <a:gd name="f13" fmla="*/ f10 1 3267075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819275" h="3267075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F069B230-8884-F839-697C-3052DB758DE0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93851B3B-F33D-2C8B-0815-EF2415A7DC76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A1C95199-0CD5-0377-7316-7E93C73333E5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0BBD2485-35B6-D8DB-69B6-9538D733065F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09615778-6580-CD49-D7EC-51AFEB0EF0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7" y="829625"/>
            <a:ext cx="3909690" cy="6781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</a:pPr>
            <a:r>
              <a:rPr lang="en-US" sz="4250" spc="5"/>
              <a:t>PROJECT</a:t>
            </a:r>
            <a:r>
              <a:rPr lang="en-US" sz="4250" spc="-85"/>
              <a:t> </a:t>
            </a:r>
            <a:r>
              <a:rPr lang="en-US" sz="4250" spc="25"/>
              <a:t>TITLE</a:t>
            </a:r>
            <a:endParaRPr lang="en-US" sz="4250"/>
          </a:p>
        </p:txBody>
      </p:sp>
      <p:grpSp>
        <p:nvGrpSpPr>
          <p:cNvPr id="18" name="object 18">
            <a:extLst>
              <a:ext uri="{FF2B5EF4-FFF2-40B4-BE49-F238E27FC236}">
                <a16:creationId xmlns:a16="http://schemas.microsoft.com/office/drawing/2014/main" id="{C6DF4250-CF53-396A-9EF9-163CD0B5DAD9}"/>
              </a:ext>
            </a:extLst>
          </p:cNvPr>
          <p:cNvGrpSpPr/>
          <p:nvPr/>
        </p:nvGrpSpPr>
        <p:grpSpPr>
          <a:xfrm>
            <a:off x="466728" y="6410328"/>
            <a:ext cx="3705221" cy="295278"/>
            <a:chOff x="466728" y="6410328"/>
            <a:chExt cx="3705221" cy="295278"/>
          </a:xfrm>
        </p:grpSpPr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D718A87F-87A8-C4CA-0F86-64FD3AF11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271" y="6467478"/>
              <a:ext cx="2143125" cy="200025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20" name="object 20">
              <a:extLst>
                <a:ext uri="{FF2B5EF4-FFF2-40B4-BE49-F238E27FC236}">
                  <a16:creationId xmlns:a16="http://schemas.microsoft.com/office/drawing/2014/main" id="{D315D67E-E263-B94C-CDC0-2959346EE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728" y="6410328"/>
              <a:ext cx="3705221" cy="295278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1" name="object 22">
            <a:extLst>
              <a:ext uri="{FF2B5EF4-FFF2-40B4-BE49-F238E27FC236}">
                <a16:creationId xmlns:a16="http://schemas.microsoft.com/office/drawing/2014/main" id="{98B6A463-EF3B-6865-D9BD-99528635A276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066AD-DAE1-4F4D-BB32-7D4416EA31B9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C7C21CCB-B682-B0AD-8CA3-4ED02854DF6A}"/>
              </a:ext>
            </a:extLst>
          </p:cNvPr>
          <p:cNvSpPr txBox="1"/>
          <p:nvPr/>
        </p:nvSpPr>
        <p:spPr>
          <a:xfrm>
            <a:off x="1217523" y="2123273"/>
            <a:ext cx="8593229" cy="212365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1" i="0" u="none" strike="noStrike" kern="1200" cap="none" spc="0" baseline="0">
                <a:solidFill>
                  <a:srgbClr val="0F0F0F"/>
                </a:solidFill>
                <a:uFillTx/>
                <a:latin typeface="Times New Roman" pitchFamily="18"/>
                <a:cs typeface="Times New Roman" pitchFamily="18"/>
              </a:rPr>
              <a:t>Employee Performance Analysis </a:t>
            </a:r>
            <a:r>
              <a:rPr lang="en-IN" sz="4400" b="1" i="0" u="none" strike="noStrike" kern="1200" cap="none" spc="0" baseline="0">
                <a:solidFill>
                  <a:srgbClr val="0F0F0F"/>
                </a:solidFill>
                <a:uFillTx/>
                <a:latin typeface="Times New Roman" pitchFamily="18"/>
                <a:cs typeface="Times New Roman" pitchFamily="18"/>
              </a:rPr>
              <a:t>Based on Pay Zone and Business Status</a:t>
            </a:r>
            <a:endParaRPr lang="en-IN" sz="2800" b="0" i="0" u="none" strike="noStrike" kern="1200" cap="none" spc="0" baseline="0">
              <a:solidFill>
                <a:srgbClr val="7030A0"/>
              </a:solidFill>
              <a:uFillTx/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2701D90-C3BF-0B4D-3F06-E6C376260F4D}"/>
              </a:ext>
            </a:extLst>
          </p:cNvPr>
          <p:cNvSpPr/>
          <p:nvPr/>
        </p:nvSpPr>
        <p:spPr>
          <a:xfrm>
            <a:off x="-76196" y="28575"/>
            <a:ext cx="1248171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6858000"/>
              <a:gd name="f5" fmla="*/ f0 1 12192000"/>
              <a:gd name="f6" fmla="*/ f1 1 6858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2192000"/>
              <a:gd name="f13" fmla="*/ f10 1 6858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2192000" h="685800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B30628A4-7FCE-FD2E-D35A-9C6B5261EE24}"/>
              </a:ext>
            </a:extLst>
          </p:cNvPr>
          <p:cNvGrpSpPr/>
          <p:nvPr/>
        </p:nvGrpSpPr>
        <p:grpSpPr>
          <a:xfrm>
            <a:off x="7448610" y="0"/>
            <a:ext cx="4743797" cy="6858465"/>
            <a:chOff x="7448610" y="0"/>
            <a:chExt cx="4743797" cy="685846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FEF5448-96B8-98F0-0621-6C8783E6127E}"/>
                </a:ext>
              </a:extLst>
            </p:cNvPr>
            <p:cNvSpPr/>
            <p:nvPr/>
          </p:nvSpPr>
          <p:spPr>
            <a:xfrm>
              <a:off x="9377428" y="4828"/>
              <a:ext cx="1218566" cy="6853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18565"/>
                <a:gd name="f4" fmla="val 6853555"/>
                <a:gd name="f5" fmla="val 1218352"/>
                <a:gd name="f6" fmla="val 6853171"/>
                <a:gd name="f7" fmla="*/ f0 1 1218565"/>
                <a:gd name="f8" fmla="*/ f1 1 6853555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1218565"/>
                <a:gd name="f15" fmla="*/ f12 1 6853555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18565" h="6853555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172A332-CC33-D5DA-4D31-B6C8B1A9E14F}"/>
                </a:ext>
              </a:extLst>
            </p:cNvPr>
            <p:cNvSpPr/>
            <p:nvPr/>
          </p:nvSpPr>
          <p:spPr>
            <a:xfrm>
              <a:off x="7448610" y="3694898"/>
              <a:ext cx="4743449" cy="31635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743450"/>
                <a:gd name="f4" fmla="val 3163570"/>
                <a:gd name="f5" fmla="val 4743387"/>
                <a:gd name="f6" fmla="val 3163101"/>
                <a:gd name="f7" fmla="*/ f0 1 4743450"/>
                <a:gd name="f8" fmla="*/ f1 1 3163570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4743450"/>
                <a:gd name="f15" fmla="*/ f12 1 3163570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743450" h="3163570">
                  <a:moveTo>
                    <a:pt x="f5" y="f2"/>
                  </a:moveTo>
                  <a:lnTo>
                    <a:pt x="f2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39219A9B-49D1-F55F-FC6F-12A1407E7CD5}"/>
                </a:ext>
              </a:extLst>
            </p:cNvPr>
            <p:cNvSpPr/>
            <p:nvPr/>
          </p:nvSpPr>
          <p:spPr>
            <a:xfrm>
              <a:off x="9182103" y="0"/>
              <a:ext cx="30099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9900"/>
                <a:gd name="f4" fmla="val 6858000"/>
                <a:gd name="f5" fmla="val 3009899"/>
                <a:gd name="f6" fmla="val 2044399"/>
                <a:gd name="f7" fmla="val 6857996"/>
                <a:gd name="f8" fmla="*/ f0 1 30099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30099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30099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DFE924B7-C572-AE81-9700-43043F04EA0D}"/>
                </a:ext>
              </a:extLst>
            </p:cNvPr>
            <p:cNvSpPr/>
            <p:nvPr/>
          </p:nvSpPr>
          <p:spPr>
            <a:xfrm>
              <a:off x="9602882" y="0"/>
              <a:ext cx="2589525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89529"/>
                <a:gd name="f4" fmla="val 6858000"/>
                <a:gd name="f5" fmla="val 2589120"/>
                <a:gd name="f6" fmla="val 1208884"/>
                <a:gd name="f7" fmla="val 6857996"/>
                <a:gd name="f8" fmla="*/ f0 1 25895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5895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5895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71F43701-CAD0-7468-43CF-23AAB3A63EB0}"/>
                </a:ext>
              </a:extLst>
            </p:cNvPr>
            <p:cNvSpPr/>
            <p:nvPr/>
          </p:nvSpPr>
          <p:spPr>
            <a:xfrm>
              <a:off x="8934446" y="3047996"/>
              <a:ext cx="3257550" cy="3810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7550"/>
                <a:gd name="f4" fmla="val 3810000"/>
                <a:gd name="f5" fmla="*/ f0 1 3257550"/>
                <a:gd name="f6" fmla="*/ f1 1 3810000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3257550"/>
                <a:gd name="f13" fmla="*/ f10 1 3810000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257550" h="3810000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1D9814EE-187B-6F29-6318-DF4A34EADA75}"/>
                </a:ext>
              </a:extLst>
            </p:cNvPr>
            <p:cNvSpPr/>
            <p:nvPr/>
          </p:nvSpPr>
          <p:spPr>
            <a:xfrm>
              <a:off x="9337925" y="0"/>
              <a:ext cx="2854327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4325"/>
                <a:gd name="f4" fmla="val 6858000"/>
                <a:gd name="f5" fmla="val 2854069"/>
                <a:gd name="f6" fmla="val 2470020"/>
                <a:gd name="f7" fmla="val 6857996"/>
                <a:gd name="f8" fmla="*/ f0 1 2854325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854325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854325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65F76D16-0C48-D5D2-DECC-8F849D243DE7}"/>
                </a:ext>
              </a:extLst>
            </p:cNvPr>
            <p:cNvSpPr/>
            <p:nvPr/>
          </p:nvSpPr>
          <p:spPr>
            <a:xfrm>
              <a:off x="10896603" y="0"/>
              <a:ext cx="12954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5400"/>
                <a:gd name="f4" fmla="val 6858000"/>
                <a:gd name="f5" fmla="val 1295399"/>
                <a:gd name="f6" fmla="val 1022453"/>
                <a:gd name="f7" fmla="val 6857996"/>
                <a:gd name="f8" fmla="*/ f0 1 12954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954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954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FFA6E849-358A-0C94-2855-9FE8D9F9D6C3}"/>
                </a:ext>
              </a:extLst>
            </p:cNvPr>
            <p:cNvSpPr/>
            <p:nvPr/>
          </p:nvSpPr>
          <p:spPr>
            <a:xfrm>
              <a:off x="10936251" y="0"/>
              <a:ext cx="1256028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56029"/>
                <a:gd name="f4" fmla="val 6858000"/>
                <a:gd name="f5" fmla="val 1255752"/>
                <a:gd name="f6" fmla="val 1114527"/>
                <a:gd name="f7" fmla="val 6857996"/>
                <a:gd name="f8" fmla="*/ f0 1 12560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560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560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FF7EF533-9437-BE13-24F2-F8AA4C16097E}"/>
                </a:ext>
              </a:extLst>
            </p:cNvPr>
            <p:cNvSpPr/>
            <p:nvPr/>
          </p:nvSpPr>
          <p:spPr>
            <a:xfrm>
              <a:off x="10372725" y="3590921"/>
              <a:ext cx="1819271" cy="3267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19275"/>
                <a:gd name="f4" fmla="val 3267075"/>
                <a:gd name="f5" fmla="*/ f0 1 1819275"/>
                <a:gd name="f6" fmla="*/ f1 1 3267075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1819275"/>
                <a:gd name="f13" fmla="*/ f10 1 3267075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819275" h="3267075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2063BC84-E7B0-6B1C-B993-503E2454A58E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A04FB6D3-EE49-F431-3B4E-5D06BCCE60F7}"/>
              </a:ext>
            </a:extLst>
          </p:cNvPr>
          <p:cNvSpPr txBox="1"/>
          <p:nvPr/>
        </p:nvSpPr>
        <p:spPr>
          <a:xfrm>
            <a:off x="752478" y="6486040"/>
            <a:ext cx="1773551" cy="1663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3/21/202</a:t>
            </a:r>
            <a:r>
              <a:rPr lang="en-US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US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1" i="0" u="none" strike="noStrike" kern="1200" cap="none" spc="5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US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US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US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US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US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US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7675C68D-4BE3-5A31-9DA3-7B653A27B5D6}"/>
              </a:ext>
            </a:extLst>
          </p:cNvPr>
          <p:cNvSpPr/>
          <p:nvPr/>
        </p:nvSpPr>
        <p:spPr>
          <a:xfrm>
            <a:off x="7362821" y="447671"/>
            <a:ext cx="361946" cy="361946"/>
          </a:xfrm>
          <a:custGeom>
            <a:avLst/>
            <a:gdLst>
              <a:gd name="f0" fmla="val w"/>
              <a:gd name="f1" fmla="val h"/>
              <a:gd name="f2" fmla="val 0"/>
              <a:gd name="f3" fmla="val 361950"/>
              <a:gd name="f4" fmla="val 180975"/>
              <a:gd name="f5" fmla="val 132864"/>
              <a:gd name="f6" fmla="val 6464"/>
              <a:gd name="f7" fmla="val 89633"/>
              <a:gd name="f8" fmla="val 24708"/>
              <a:gd name="f9" fmla="val 53006"/>
              <a:gd name="f10" fmla="val 229085"/>
              <a:gd name="f11" fmla="val 272316"/>
              <a:gd name="f12" fmla="val 308943"/>
              <a:gd name="f13" fmla="val 337241"/>
              <a:gd name="f14" fmla="val 355485"/>
              <a:gd name="f15" fmla="*/ f0 1 361950"/>
              <a:gd name="f16" fmla="*/ f1 1 361950"/>
              <a:gd name="f17" fmla="val f2"/>
              <a:gd name="f18" fmla="val f3"/>
              <a:gd name="f19" fmla="+- f18 0 f17"/>
              <a:gd name="f20" fmla="*/ f19 1 361950"/>
              <a:gd name="f21" fmla="*/ f17 1 f20"/>
              <a:gd name="f22" fmla="*/ f18 1 f20"/>
              <a:gd name="f23" fmla="*/ f21 f15 1"/>
              <a:gd name="f24" fmla="*/ f22 f15 1"/>
              <a:gd name="f25" fmla="*/ f22 f16 1"/>
              <a:gd name="f26" fmla="*/ f2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6" r="f24" b="f25"/>
            <a:pathLst>
              <a:path w="361950" h="361950">
                <a:moveTo>
                  <a:pt x="f4" y="f2"/>
                </a:moveTo>
                <a:lnTo>
                  <a:pt x="f5" y="f6"/>
                </a:lnTo>
                <a:lnTo>
                  <a:pt x="f7" y="f8"/>
                </a:lnTo>
                <a:lnTo>
                  <a:pt x="f9" y="f9"/>
                </a:lnTo>
                <a:lnTo>
                  <a:pt x="f8" y="f7"/>
                </a:lnTo>
                <a:lnTo>
                  <a:pt x="f6" y="f5"/>
                </a:lnTo>
                <a:lnTo>
                  <a:pt x="f2" y="f4"/>
                </a:lnTo>
                <a:lnTo>
                  <a:pt x="f6" y="f10"/>
                </a:lnTo>
                <a:lnTo>
                  <a:pt x="f8" y="f11"/>
                </a:lnTo>
                <a:lnTo>
                  <a:pt x="f9" y="f12"/>
                </a:lnTo>
                <a:lnTo>
                  <a:pt x="f7" y="f13"/>
                </a:lnTo>
                <a:lnTo>
                  <a:pt x="f5" y="f14"/>
                </a:lnTo>
                <a:lnTo>
                  <a:pt x="f4" y="f3"/>
                </a:lnTo>
                <a:lnTo>
                  <a:pt x="f10" y="f14"/>
                </a:lnTo>
                <a:lnTo>
                  <a:pt x="f11" y="f13"/>
                </a:lnTo>
                <a:lnTo>
                  <a:pt x="f12" y="f12"/>
                </a:lnTo>
                <a:lnTo>
                  <a:pt x="f13" y="f11"/>
                </a:lnTo>
                <a:lnTo>
                  <a:pt x="f14" y="f10"/>
                </a:lnTo>
                <a:lnTo>
                  <a:pt x="f3" y="f4"/>
                </a:lnTo>
                <a:lnTo>
                  <a:pt x="f14" y="f5"/>
                </a:lnTo>
                <a:lnTo>
                  <a:pt x="f13" y="f7"/>
                </a:lnTo>
                <a:lnTo>
                  <a:pt x="f12" y="f9"/>
                </a:lnTo>
                <a:lnTo>
                  <a:pt x="f11" y="f8"/>
                </a:lnTo>
                <a:lnTo>
                  <a:pt x="f10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EBEBE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782C5853-1BB8-299C-6E36-9AE4CEDE3881}"/>
              </a:ext>
            </a:extLst>
          </p:cNvPr>
          <p:cNvSpPr/>
          <p:nvPr/>
        </p:nvSpPr>
        <p:spPr>
          <a:xfrm>
            <a:off x="11010903" y="5610228"/>
            <a:ext cx="647696" cy="647696"/>
          </a:xfrm>
          <a:custGeom>
            <a:avLst/>
            <a:gdLst>
              <a:gd name="f0" fmla="val w"/>
              <a:gd name="f1" fmla="val h"/>
              <a:gd name="f2" fmla="val 0"/>
              <a:gd name="f3" fmla="val 647700"/>
              <a:gd name="f4" fmla="val 323850"/>
              <a:gd name="f5" fmla="val 276003"/>
              <a:gd name="f6" fmla="val 3511"/>
              <a:gd name="f7" fmla="val 230332"/>
              <a:gd name="f8" fmla="val 13711"/>
              <a:gd name="f9" fmla="val 187340"/>
              <a:gd name="f10" fmla="val 30099"/>
              <a:gd name="f11" fmla="val 147528"/>
              <a:gd name="f12" fmla="val 52175"/>
              <a:gd name="f13" fmla="val 111397"/>
              <a:gd name="f14" fmla="val 79436"/>
              <a:gd name="f15" fmla="val 79448"/>
              <a:gd name="f16" fmla="val 111381"/>
              <a:gd name="f17" fmla="val 52184"/>
              <a:gd name="f18" fmla="val 147511"/>
              <a:gd name="f19" fmla="val 30106"/>
              <a:gd name="f20" fmla="val 187324"/>
              <a:gd name="f21" fmla="val 13714"/>
              <a:gd name="f22" fmla="val 230319"/>
              <a:gd name="f23" fmla="val 3512"/>
              <a:gd name="f24" fmla="val 275994"/>
              <a:gd name="f25" fmla="val 371705"/>
              <a:gd name="f26" fmla="val 417380"/>
              <a:gd name="f27" fmla="val 460375"/>
              <a:gd name="f28" fmla="val 500188"/>
              <a:gd name="f29" fmla="val 536318"/>
              <a:gd name="f30" fmla="val 568263"/>
              <a:gd name="f31" fmla="val 595524"/>
              <a:gd name="f32" fmla="val 617600"/>
              <a:gd name="f33" fmla="val 633988"/>
              <a:gd name="f34" fmla="val 644188"/>
              <a:gd name="f35" fmla="val 371696"/>
              <a:gd name="f36" fmla="val 417367"/>
              <a:gd name="f37" fmla="val 460359"/>
              <a:gd name="f38" fmla="val 500171"/>
              <a:gd name="f39" fmla="val 536302"/>
              <a:gd name="f40" fmla="val 568251"/>
              <a:gd name="f41" fmla="val 595515"/>
              <a:gd name="f42" fmla="val 617593"/>
              <a:gd name="f43" fmla="val 633985"/>
              <a:gd name="f44" fmla="val 644187"/>
              <a:gd name="f45" fmla="*/ f0 1 647700"/>
              <a:gd name="f46" fmla="*/ f1 1 647700"/>
              <a:gd name="f47" fmla="val f2"/>
              <a:gd name="f48" fmla="val f3"/>
              <a:gd name="f49" fmla="+- f48 0 f47"/>
              <a:gd name="f50" fmla="*/ f49 1 647700"/>
              <a:gd name="f51" fmla="*/ f47 1 f50"/>
              <a:gd name="f52" fmla="*/ f48 1 f50"/>
              <a:gd name="f53" fmla="*/ f51 f45 1"/>
              <a:gd name="f54" fmla="*/ f52 f45 1"/>
              <a:gd name="f55" fmla="*/ f52 f46 1"/>
              <a:gd name="f56" fmla="*/ f51 f4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6" r="f54" b="f55"/>
            <a:pathLst>
              <a:path w="647700" h="647700">
                <a:moveTo>
                  <a:pt x="f4" y="f2"/>
                </a:moveTo>
                <a:lnTo>
                  <a:pt x="f5" y="f6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" y="f4"/>
                </a:lnTo>
                <a:lnTo>
                  <a:pt x="f23" y="f25"/>
                </a:lnTo>
                <a:lnTo>
                  <a:pt x="f21" y="f26"/>
                </a:lnTo>
                <a:lnTo>
                  <a:pt x="f19" y="f27"/>
                </a:lnTo>
                <a:lnTo>
                  <a:pt x="f17" y="f28"/>
                </a:lnTo>
                <a:lnTo>
                  <a:pt x="f15" y="f29"/>
                </a:lnTo>
                <a:lnTo>
                  <a:pt x="f13" y="f30"/>
                </a:lnTo>
                <a:lnTo>
                  <a:pt x="f11" y="f31"/>
                </a:lnTo>
                <a:lnTo>
                  <a:pt x="f9" y="f32"/>
                </a:lnTo>
                <a:lnTo>
                  <a:pt x="f7" y="f33"/>
                </a:lnTo>
                <a:lnTo>
                  <a:pt x="f5" y="f34"/>
                </a:lnTo>
                <a:lnTo>
                  <a:pt x="f4" y="f3"/>
                </a:lnTo>
                <a:lnTo>
                  <a:pt x="f35" y="f34"/>
                </a:lnTo>
                <a:lnTo>
                  <a:pt x="f36" y="f33"/>
                </a:lnTo>
                <a:lnTo>
                  <a:pt x="f37" y="f32"/>
                </a:lnTo>
                <a:lnTo>
                  <a:pt x="f38" y="f31"/>
                </a:lnTo>
                <a:lnTo>
                  <a:pt x="f39" y="f30"/>
                </a:lnTo>
                <a:lnTo>
                  <a:pt x="f40" y="f29"/>
                </a:lnTo>
                <a:lnTo>
                  <a:pt x="f41" y="f28"/>
                </a:lnTo>
                <a:lnTo>
                  <a:pt x="f42" y="f27"/>
                </a:lnTo>
                <a:lnTo>
                  <a:pt x="f43" y="f26"/>
                </a:lnTo>
                <a:lnTo>
                  <a:pt x="f44" y="f25"/>
                </a:lnTo>
                <a:lnTo>
                  <a:pt x="f3" y="f4"/>
                </a:lnTo>
                <a:lnTo>
                  <a:pt x="f44" y="f24"/>
                </a:lnTo>
                <a:lnTo>
                  <a:pt x="f43" y="f22"/>
                </a:lnTo>
                <a:lnTo>
                  <a:pt x="f42" y="f20"/>
                </a:lnTo>
                <a:lnTo>
                  <a:pt x="f41" y="f18"/>
                </a:lnTo>
                <a:lnTo>
                  <a:pt x="f40" y="f16"/>
                </a:lnTo>
                <a:lnTo>
                  <a:pt x="f39" y="f14"/>
                </a:lnTo>
                <a:lnTo>
                  <a:pt x="f38" y="f12"/>
                </a:lnTo>
                <a:lnTo>
                  <a:pt x="f37" y="f10"/>
                </a:lnTo>
                <a:lnTo>
                  <a:pt x="f36" y="f8"/>
                </a:lnTo>
                <a:lnTo>
                  <a:pt x="f35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7" name="object 17">
            <a:extLst>
              <a:ext uri="{FF2B5EF4-FFF2-40B4-BE49-F238E27FC236}">
                <a16:creationId xmlns:a16="http://schemas.microsoft.com/office/drawing/2014/main" id="{D02E7FE9-ABB0-B95F-CB55-3377608B6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050" y="6134096"/>
            <a:ext cx="247646" cy="247646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18" name="object 18">
            <a:extLst>
              <a:ext uri="{FF2B5EF4-FFF2-40B4-BE49-F238E27FC236}">
                <a16:creationId xmlns:a16="http://schemas.microsoft.com/office/drawing/2014/main" id="{B9755EF8-57FD-1352-1B99-938B9B17D385}"/>
              </a:ext>
            </a:extLst>
          </p:cNvPr>
          <p:cNvGrpSpPr/>
          <p:nvPr/>
        </p:nvGrpSpPr>
        <p:grpSpPr>
          <a:xfrm>
            <a:off x="47621" y="3819521"/>
            <a:ext cx="4124328" cy="3009893"/>
            <a:chOff x="47621" y="3819521"/>
            <a:chExt cx="4124328" cy="3009893"/>
          </a:xfrm>
        </p:grpSpPr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4CD9BB38-2C8B-E96A-501D-8A88F4524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728" y="6410328"/>
              <a:ext cx="3705221" cy="295278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20" name="object 20">
              <a:extLst>
                <a:ext uri="{FF2B5EF4-FFF2-40B4-BE49-F238E27FC236}">
                  <a16:creationId xmlns:a16="http://schemas.microsoft.com/office/drawing/2014/main" id="{611CCB36-417F-52F9-F348-59075E0E3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21" y="3819521"/>
              <a:ext cx="1733546" cy="3009893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1" name="object 21">
            <a:extLst>
              <a:ext uri="{FF2B5EF4-FFF2-40B4-BE49-F238E27FC236}">
                <a16:creationId xmlns:a16="http://schemas.microsoft.com/office/drawing/2014/main" id="{EDB6FECE-25EF-E919-C680-997894D04A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7" y="445385"/>
            <a:ext cx="2357122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lvl="0">
              <a:spcBef>
                <a:spcPts val="105"/>
              </a:spcBef>
            </a:pPr>
            <a:r>
              <a:rPr lang="en-US" spc="25"/>
              <a:t>A</a:t>
            </a:r>
            <a:r>
              <a:rPr lang="en-US" spc="-5"/>
              <a:t>G</a:t>
            </a:r>
            <a:r>
              <a:rPr lang="en-US" spc="-35"/>
              <a:t>E</a:t>
            </a:r>
            <a:r>
              <a:rPr lang="en-US" spc="15"/>
              <a:t>N</a:t>
            </a:r>
            <a:r>
              <a:rPr lang="en-US"/>
              <a:t>DA</a:t>
            </a: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C49533B3-DE81-61D7-21CC-C681D76C6DA8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2A76D-7B3E-440E-8778-45881704B210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2CF2FA-97E4-273C-6763-90E1E58A8FA3}"/>
              </a:ext>
            </a:extLst>
          </p:cNvPr>
          <p:cNvSpPr txBox="1"/>
          <p:nvPr/>
        </p:nvSpPr>
        <p:spPr>
          <a:xfrm>
            <a:off x="2509808" y="1332481"/>
            <a:ext cx="5737192" cy="440120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1" i="0" u="none" strike="noStrike" kern="1200" cap="none" spc="0" baseline="0">
              <a:solidFill>
                <a:srgbClr val="0D0D0D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Problem Statement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Project Overview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End Users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Our Solution and Proposition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Dataset Description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Modelling Approach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Results and Discussion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Conclusion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800" b="1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664DFF50-F522-646D-CBA2-C56AFE70DD48}"/>
              </a:ext>
            </a:extLst>
          </p:cNvPr>
          <p:cNvGrpSpPr/>
          <p:nvPr/>
        </p:nvGrpSpPr>
        <p:grpSpPr>
          <a:xfrm>
            <a:off x="7991471" y="2933696"/>
            <a:ext cx="2762246" cy="3257550"/>
            <a:chOff x="7991471" y="2933696"/>
            <a:chExt cx="2762246" cy="325755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88846D22-799F-E5FB-6E92-A123CF4616E4}"/>
                </a:ext>
              </a:extLst>
            </p:cNvPr>
            <p:cNvSpPr/>
            <p:nvPr/>
          </p:nvSpPr>
          <p:spPr>
            <a:xfrm>
              <a:off x="9353553" y="5362571"/>
              <a:ext cx="457200" cy="4572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7200"/>
                <a:gd name="f4" fmla="*/ f0 1 457200"/>
                <a:gd name="f5" fmla="*/ f1 1 457200"/>
                <a:gd name="f6" fmla="val f2"/>
                <a:gd name="f7" fmla="val f3"/>
                <a:gd name="f8" fmla="+- f7 0 f6"/>
                <a:gd name="f9" fmla="*/ f8 1 4572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457200" h="457200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42AF51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73BDAF2-08A7-0A46-A05A-807B1D610614}"/>
                </a:ext>
              </a:extLst>
            </p:cNvPr>
            <p:cNvSpPr/>
            <p:nvPr/>
          </p:nvSpPr>
          <p:spPr>
            <a:xfrm>
              <a:off x="9353553" y="5895978"/>
              <a:ext cx="180978" cy="1809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0975"/>
                <a:gd name="f4" fmla="*/ f0 1 180975"/>
                <a:gd name="f5" fmla="*/ f1 1 180975"/>
                <a:gd name="f6" fmla="val f2"/>
                <a:gd name="f7" fmla="val f3"/>
                <a:gd name="f8" fmla="+- f7 0 f6"/>
                <a:gd name="f9" fmla="*/ f8 1 180975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180975" h="180975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5D18E24F-2A35-E2DE-86BD-FDC6906B8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91471" y="2933696"/>
              <a:ext cx="2762246" cy="325755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3A837E97-A648-E07E-78D1-D5A549E31E0C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C9A351B-6F3E-2051-7B17-3A4B151255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4069" y="575057"/>
            <a:ext cx="5636891" cy="6781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  <a:tabLst>
                <a:tab pos="2727956" algn="l"/>
              </a:tabLst>
            </a:pPr>
            <a:r>
              <a:rPr lang="en-US" sz="4250" spc="-20"/>
              <a:t>P</a:t>
            </a:r>
            <a:r>
              <a:rPr lang="en-US" sz="4250" spc="15"/>
              <a:t>ROB</a:t>
            </a:r>
            <a:r>
              <a:rPr lang="en-US" sz="4250" spc="55"/>
              <a:t>L</a:t>
            </a:r>
            <a:r>
              <a:rPr lang="en-US" sz="4250" spc="-20"/>
              <a:t>E</a:t>
            </a:r>
            <a:r>
              <a:rPr lang="en-US" sz="4250" spc="20"/>
              <a:t>M</a:t>
            </a:r>
            <a:r>
              <a:rPr lang="en-US" sz="4250"/>
              <a:t>	</a:t>
            </a:r>
            <a:r>
              <a:rPr lang="en-US" sz="4250" spc="10"/>
              <a:t>S</a:t>
            </a:r>
            <a:r>
              <a:rPr lang="en-US" sz="4250" spc="-370"/>
              <a:t>T</a:t>
            </a:r>
            <a:r>
              <a:rPr lang="en-US" sz="4250" spc="-375"/>
              <a:t>A</a:t>
            </a:r>
            <a:r>
              <a:rPr lang="en-US" sz="4250" spc="15"/>
              <a:t>T</a:t>
            </a:r>
            <a:r>
              <a:rPr lang="en-US" sz="4250" spc="-10"/>
              <a:t>E</a:t>
            </a:r>
            <a:r>
              <a:rPr lang="en-US" sz="4250" spc="-20"/>
              <a:t>ME</a:t>
            </a:r>
            <a:r>
              <a:rPr lang="en-US" sz="4250" spc="10"/>
              <a:t>NT</a:t>
            </a:r>
            <a:endParaRPr lang="en-US" sz="4250"/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65226BF0-CB3C-C707-D23C-5A435732C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bject 10">
            <a:extLst>
              <a:ext uri="{FF2B5EF4-FFF2-40B4-BE49-F238E27FC236}">
                <a16:creationId xmlns:a16="http://schemas.microsoft.com/office/drawing/2014/main" id="{0D8D56ED-546C-62FB-D57C-6644A9973235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568464-5869-4A8C-A3AC-D4BC78DB1C51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5AA01275-CA32-1CCB-7909-AB580F4A1C1D}"/>
              </a:ext>
            </a:extLst>
          </p:cNvPr>
          <p:cNvSpPr txBox="1"/>
          <p:nvPr/>
        </p:nvSpPr>
        <p:spPr>
          <a:xfrm>
            <a:off x="834069" y="1515846"/>
            <a:ext cx="6060597" cy="310853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IN" sz="2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Pay Zone is a company that provides payment solutions, including point-of-sale services and digital payments. Concerns over profitability, revenue streams, or financial stability.</a:t>
            </a:r>
            <a:endParaRPr lang="en-US" sz="28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9C1CCFA2-BE96-C824-C9CA-C9ACDAF1F6EB}"/>
              </a:ext>
            </a:extLst>
          </p:cNvPr>
          <p:cNvGrpSpPr/>
          <p:nvPr/>
        </p:nvGrpSpPr>
        <p:grpSpPr>
          <a:xfrm>
            <a:off x="8658225" y="2647946"/>
            <a:ext cx="3533771" cy="3810003"/>
            <a:chOff x="8658225" y="2647946"/>
            <a:chExt cx="3533771" cy="3810003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BC7F6FA6-9106-9668-074C-95C3B15227C5}"/>
                </a:ext>
              </a:extLst>
            </p:cNvPr>
            <p:cNvSpPr/>
            <p:nvPr/>
          </p:nvSpPr>
          <p:spPr>
            <a:xfrm>
              <a:off x="9353553" y="5362571"/>
              <a:ext cx="457200" cy="4572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7200"/>
                <a:gd name="f4" fmla="*/ f0 1 457200"/>
                <a:gd name="f5" fmla="*/ f1 1 457200"/>
                <a:gd name="f6" fmla="val f2"/>
                <a:gd name="f7" fmla="val f3"/>
                <a:gd name="f8" fmla="+- f7 0 f6"/>
                <a:gd name="f9" fmla="*/ f8 1 4572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457200" h="457200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42AF51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0CB3D39-CF1F-030F-F512-013ABF41D2A1}"/>
                </a:ext>
              </a:extLst>
            </p:cNvPr>
            <p:cNvSpPr/>
            <p:nvPr/>
          </p:nvSpPr>
          <p:spPr>
            <a:xfrm>
              <a:off x="9353553" y="5895978"/>
              <a:ext cx="180978" cy="1809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0975"/>
                <a:gd name="f4" fmla="*/ f0 1 180975"/>
                <a:gd name="f5" fmla="*/ f1 1 180975"/>
                <a:gd name="f6" fmla="val f2"/>
                <a:gd name="f7" fmla="val f3"/>
                <a:gd name="f8" fmla="+- f7 0 f6"/>
                <a:gd name="f9" fmla="*/ f8 1 180975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180975" h="180975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41741317-042E-A078-CF3E-6F9ED035D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58225" y="2647946"/>
              <a:ext cx="3533771" cy="3810003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33A5179A-23B6-26CB-12C4-DBA0DEA65081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EC6BA88-5990-967A-0FAD-D0459F7374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7" y="829625"/>
            <a:ext cx="5263515" cy="6781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  <a:tabLst>
                <a:tab pos="2642872" algn="l"/>
              </a:tabLst>
            </a:pPr>
            <a:r>
              <a:rPr lang="en-US" sz="4250" spc="5"/>
              <a:t>PROJECT	</a:t>
            </a:r>
            <a:r>
              <a:rPr lang="en-US" sz="4250" spc="-20"/>
              <a:t>OVERVIEW</a:t>
            </a:r>
            <a:endParaRPr lang="en-US" sz="4250"/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74017A2C-CC7A-6D8F-AF82-12A1328FE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bject 10">
            <a:extLst>
              <a:ext uri="{FF2B5EF4-FFF2-40B4-BE49-F238E27FC236}">
                <a16:creationId xmlns:a16="http://schemas.microsoft.com/office/drawing/2014/main" id="{F65C2441-3F64-0F92-CE63-421A4ED5D014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4A05-0863-4583-A59D-975919360302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1E54CC8E-31AC-66C2-6261-7A0C7FE2C1AB}"/>
              </a:ext>
            </a:extLst>
          </p:cNvPr>
          <p:cNvSpPr txBox="1"/>
          <p:nvPr/>
        </p:nvSpPr>
        <p:spPr>
          <a:xfrm>
            <a:off x="990596" y="2133596"/>
            <a:ext cx="7924803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8326676F-8D95-97A6-C926-A8E836BE11E6}"/>
              </a:ext>
            </a:extLst>
          </p:cNvPr>
          <p:cNvSpPr txBox="1"/>
          <p:nvPr/>
        </p:nvSpPr>
        <p:spPr>
          <a:xfrm>
            <a:off x="990596" y="1909285"/>
            <a:ext cx="6023875" cy="224677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This overview provides a structured approach to addressing Pay zone’s business challenges and opportunities, aiming for overall improvement in its payment services and operations.</a:t>
            </a:r>
            <a:endParaRPr lang="en-US" sz="28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513A2D-C084-8C66-D6AA-71EF5122E4D4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B213237-3F07-5753-1DE2-C6E822098767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78D5521-328A-381B-7DCA-AA20469FD154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9039815-40A4-5559-70DC-74D0701913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9451" y="891796"/>
            <a:ext cx="5014597" cy="5181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</a:pPr>
            <a:r>
              <a:rPr lang="en-US" sz="3200" spc="25"/>
              <a:t>W</a:t>
            </a:r>
            <a:r>
              <a:rPr lang="en-US" sz="3200" spc="-20"/>
              <a:t>H</a:t>
            </a:r>
            <a:r>
              <a:rPr lang="en-US" sz="3200" spc="20"/>
              <a:t>O</a:t>
            </a:r>
            <a:r>
              <a:rPr lang="en-US" sz="3200" spc="-235"/>
              <a:t> </a:t>
            </a:r>
            <a:r>
              <a:rPr lang="en-US" sz="3200" spc="-10"/>
              <a:t>AR</a:t>
            </a:r>
            <a:r>
              <a:rPr lang="en-US" sz="3200" spc="15"/>
              <a:t>E</a:t>
            </a:r>
            <a:r>
              <a:rPr lang="en-US" sz="3200" spc="-35"/>
              <a:t> </a:t>
            </a:r>
            <a:r>
              <a:rPr lang="en-US" sz="3200" spc="-10"/>
              <a:t>T</a:t>
            </a:r>
            <a:r>
              <a:rPr lang="en-US" sz="3200" spc="-15"/>
              <a:t>H</a:t>
            </a:r>
            <a:r>
              <a:rPr lang="en-US" sz="3200" spc="15"/>
              <a:t>E</a:t>
            </a:r>
            <a:r>
              <a:rPr lang="en-US" sz="3200" spc="-35"/>
              <a:t> </a:t>
            </a:r>
            <a:r>
              <a:rPr lang="en-US" sz="3200" spc="-20"/>
              <a:t>E</a:t>
            </a:r>
            <a:r>
              <a:rPr lang="en-US" sz="3200" spc="30"/>
              <a:t>N</a:t>
            </a:r>
            <a:r>
              <a:rPr lang="en-US" sz="3200" spc="15"/>
              <a:t>D</a:t>
            </a:r>
            <a:r>
              <a:rPr lang="en-US" sz="3200" spc="-45"/>
              <a:t> </a:t>
            </a:r>
            <a:r>
              <a:rPr lang="en-US" sz="3200"/>
              <a:t>U</a:t>
            </a:r>
            <a:r>
              <a:rPr lang="en-US" sz="3200" spc="10"/>
              <a:t>S</a:t>
            </a:r>
            <a:r>
              <a:rPr lang="en-US" sz="3200" spc="-25"/>
              <a:t>E</a:t>
            </a:r>
            <a:r>
              <a:rPr lang="en-US" sz="3200" spc="-10"/>
              <a:t>R</a:t>
            </a:r>
            <a:r>
              <a:rPr lang="en-US" sz="3200" spc="5"/>
              <a:t>S?</a:t>
            </a:r>
            <a:endParaRPr lang="en-US" sz="3200"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86CCA1BA-0EB4-6406-4080-8E5C217B6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3" y="6172200"/>
            <a:ext cx="2181228" cy="48577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bject 8">
            <a:extLst>
              <a:ext uri="{FF2B5EF4-FFF2-40B4-BE49-F238E27FC236}">
                <a16:creationId xmlns:a16="http://schemas.microsoft.com/office/drawing/2014/main" id="{E08F3A84-4665-61B0-6B81-B3F7A3125762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8B1AC1-8101-4D52-A9C5-76AB64B5022F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0DB30D1F-1DAA-1330-794A-65F06C979031}"/>
              </a:ext>
            </a:extLst>
          </p:cNvPr>
          <p:cNvSpPr txBox="1"/>
          <p:nvPr/>
        </p:nvSpPr>
        <p:spPr>
          <a:xfrm>
            <a:off x="990194" y="1857374"/>
            <a:ext cx="6802989" cy="40934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● HUMAN RESOURCE DEPARTMENTS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● MANAGEMENT AND LEADERSHIP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● TEAM LEADERS AND SUPERVISORS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● EMPLOYEES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● EXECUTIVE LEADERSHIP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● BUSINESS ANALYSTS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● RECRUITE</a:t>
            </a:r>
            <a:endParaRPr lang="en-US" sz="20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8FD99215-6835-35C9-71C7-583E244AD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371"/>
            <a:ext cx="2695578" cy="32480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93CDD0C8-D117-023D-6B53-ABEFC1395FBD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3403FD1-2710-84F9-3534-76D43938EF33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EEEE1DE-C3A3-B48B-4393-89BD9B9D61AA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74537C6-C5F3-FA42-C920-0739857124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8168" y="857880"/>
            <a:ext cx="9763121" cy="5753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lvl="0">
              <a:spcBef>
                <a:spcPts val="105"/>
              </a:spcBef>
            </a:pPr>
            <a:r>
              <a:rPr lang="en-US" sz="3600" spc="10"/>
              <a:t>O</a:t>
            </a:r>
            <a:r>
              <a:rPr lang="en-US" sz="3600" spc="25"/>
              <a:t>U</a:t>
            </a:r>
            <a:r>
              <a:rPr lang="en-US" sz="3600"/>
              <a:t>R</a:t>
            </a:r>
            <a:r>
              <a:rPr lang="en-US" sz="3600" spc="5"/>
              <a:t> </a:t>
            </a:r>
            <a:r>
              <a:rPr lang="en-US" sz="3600" spc="25"/>
              <a:t>S</a:t>
            </a:r>
            <a:r>
              <a:rPr lang="en-US" sz="3600" spc="10"/>
              <a:t>O</a:t>
            </a:r>
            <a:r>
              <a:rPr lang="en-US" sz="3600" spc="25"/>
              <a:t>LU</a:t>
            </a:r>
            <a:r>
              <a:rPr lang="en-US" sz="3600" spc="-35"/>
              <a:t>T</a:t>
            </a:r>
            <a:r>
              <a:rPr lang="en-US" sz="3600" spc="-30"/>
              <a:t>I</a:t>
            </a:r>
            <a:r>
              <a:rPr lang="en-US" sz="3600" spc="10"/>
              <a:t>O</a:t>
            </a:r>
            <a:r>
              <a:rPr lang="en-US" sz="3600"/>
              <a:t>N</a:t>
            </a:r>
            <a:r>
              <a:rPr lang="en-US" sz="3600" spc="-345"/>
              <a:t> </a:t>
            </a:r>
            <a:r>
              <a:rPr lang="en-US" sz="3600" spc="-35"/>
              <a:t>A</a:t>
            </a:r>
            <a:r>
              <a:rPr lang="en-US" sz="3600" spc="-5"/>
              <a:t>N</a:t>
            </a:r>
            <a:r>
              <a:rPr lang="en-US" sz="3600"/>
              <a:t>D</a:t>
            </a:r>
            <a:r>
              <a:rPr lang="en-US" sz="3600" spc="35"/>
              <a:t> </a:t>
            </a:r>
            <a:r>
              <a:rPr lang="en-US" sz="3600" spc="-30"/>
              <a:t>I</a:t>
            </a:r>
            <a:r>
              <a:rPr lang="en-US" sz="3600" spc="-35"/>
              <a:t>T</a:t>
            </a:r>
            <a:r>
              <a:rPr lang="en-US" sz="3600"/>
              <a:t>S</a:t>
            </a:r>
            <a:r>
              <a:rPr lang="en-US" sz="3600" spc="60"/>
              <a:t> </a:t>
            </a:r>
            <a:r>
              <a:rPr lang="en-US" sz="3600" spc="-295"/>
              <a:t>V</a:t>
            </a:r>
            <a:r>
              <a:rPr lang="en-US" sz="3600" spc="-35"/>
              <a:t>A</a:t>
            </a:r>
            <a:r>
              <a:rPr lang="en-US" sz="3600" spc="25"/>
              <a:t>LU</a:t>
            </a:r>
            <a:r>
              <a:rPr lang="en-US" sz="3600"/>
              <a:t>E</a:t>
            </a:r>
            <a:r>
              <a:rPr lang="en-US" sz="3600" spc="-65"/>
              <a:t> </a:t>
            </a:r>
            <a:r>
              <a:rPr lang="en-US" sz="3600" spc="-15"/>
              <a:t>P</a:t>
            </a:r>
            <a:r>
              <a:rPr lang="en-US" sz="3600" spc="-30"/>
              <a:t>R</a:t>
            </a:r>
            <a:r>
              <a:rPr lang="en-US" sz="3600" spc="10"/>
              <a:t>O</a:t>
            </a:r>
            <a:r>
              <a:rPr lang="en-US" sz="3600" spc="-15"/>
              <a:t>P</a:t>
            </a:r>
            <a:r>
              <a:rPr lang="en-US" sz="3600" spc="10"/>
              <a:t>O</a:t>
            </a:r>
            <a:r>
              <a:rPr lang="en-US" sz="3600" spc="25"/>
              <a:t>S</a:t>
            </a:r>
            <a:r>
              <a:rPr lang="en-US" sz="3600" spc="-30"/>
              <a:t>I</a:t>
            </a:r>
            <a:r>
              <a:rPr lang="en-US" sz="3600" spc="-35"/>
              <a:t>T</a:t>
            </a:r>
            <a:r>
              <a:rPr lang="en-US" sz="3600" spc="-30"/>
              <a:t>I</a:t>
            </a:r>
            <a:r>
              <a:rPr lang="en-US" sz="3600" spc="10"/>
              <a:t>O</a:t>
            </a:r>
            <a:r>
              <a:rPr lang="en-US" sz="3600"/>
              <a:t>N</a:t>
            </a: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646B24E1-EAFF-9786-50FD-A5084276A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object 9">
            <a:extLst>
              <a:ext uri="{FF2B5EF4-FFF2-40B4-BE49-F238E27FC236}">
                <a16:creationId xmlns:a16="http://schemas.microsoft.com/office/drawing/2014/main" id="{E898F1DF-6ECF-EE6C-5C06-2F0ACCDAE874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A69FCA-B4AB-43D3-84C8-C8A351043C84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CE9B6A3D-DD0E-1F29-BE71-887448ED7EF4}"/>
              </a:ext>
            </a:extLst>
          </p:cNvPr>
          <p:cNvSpPr txBox="1"/>
          <p:nvPr/>
        </p:nvSpPr>
        <p:spPr>
          <a:xfrm>
            <a:off x="4021896" y="2019296"/>
            <a:ext cx="3948543" cy="193899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SOUGHT - REMOVE VALUES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PIVOT TABLE – SUMMARY OF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EMPLOYEE PERFORMANCE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BAR DIAGRAM – FINAL REPORT</a:t>
            </a:r>
            <a:endParaRPr lang="en-US" sz="20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1217-1961-5DA2-94B3-152741EA4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n-IN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70F224-14EF-0C95-D527-BB096FD49721}"/>
              </a:ext>
            </a:extLst>
          </p:cNvPr>
          <p:cNvSpPr txBox="1"/>
          <p:nvPr/>
        </p:nvSpPr>
        <p:spPr>
          <a:xfrm>
            <a:off x="1267285" y="1442502"/>
            <a:ext cx="4828717" cy="507831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● EMPLOYEE DATA SET- NAN MUDHALVAN PORTAL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● </a:t>
            </a:r>
            <a:r>
              <a:rPr lang="en-IN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15  FEATURES IN EXCEL: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EMPLOYEE ID</a:t>
            </a: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- ALPHANUMERIC(TEXT)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NAME-</a:t>
            </a: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ALPHABETICAL(TEXT)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GENDER-</a:t>
            </a: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ALPHABETICAL(TEXT)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DEPARTMENT</a:t>
            </a: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– ALPHABETICAL(TEXT)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SALARY</a:t>
            </a: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– NUMERICAL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START DATE</a:t>
            </a: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– ALPHANUMERIC(TEXT)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FTE-</a:t>
            </a: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NUMERICAL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EMPLOYEE TYPE- </a:t>
            </a: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ALPHABETICAL(TEXT)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EMPLOYEE LOCATION-</a:t>
            </a: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ALPHABETICAL(TEXT)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TITLE</a:t>
            </a: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– ALPHABETICAL(TEXT)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CURRENT  EMPLOYEE RATING -</a:t>
            </a: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NUMERICAL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BUSINESS RATE-</a:t>
            </a: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ALPHABETICAL(TEXT)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PERFORMANCE RATE –</a:t>
            </a: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NUMERICAL</a:t>
            </a:r>
            <a:endParaRPr lang="en-IN" sz="18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PAYZONE – </a:t>
            </a: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ALPHABETICAL (TEXT)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EMPLOYEE STATUS – </a:t>
            </a: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ALPHABETICAL (TEXT)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C2ACB3F-4D6B-6B0F-7149-B69353222311}"/>
              </a:ext>
            </a:extLst>
          </p:cNvPr>
          <p:cNvSpPr txBox="1"/>
          <p:nvPr/>
        </p:nvSpPr>
        <p:spPr>
          <a:xfrm>
            <a:off x="752478" y="6486040"/>
            <a:ext cx="1773551" cy="1663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3/21/202</a:t>
            </a:r>
            <a:r>
              <a:rPr lang="en-US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US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1" i="0" u="none" strike="noStrike" kern="1200" cap="none" spc="5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US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US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US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US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US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US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2E20D7B-BD7B-CA13-7DAA-CC68A3F31BCA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0D74880-3BFA-63BB-3D12-9CD4DC213615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FDB36A6-0454-348D-9F97-46A95C611A93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AEF1B52B-50D6-5138-A9B7-34BB76F70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8" y="3381368"/>
            <a:ext cx="2466978" cy="341947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888037E7-8026-43D2-E825-216C06CF13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7" y="654939"/>
            <a:ext cx="8480429" cy="67069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</a:pPr>
            <a:r>
              <a:rPr lang="en-US" sz="4250" spc="15"/>
              <a:t>THE</a:t>
            </a:r>
            <a:r>
              <a:rPr lang="en-US" sz="4250" spc="20"/>
              <a:t> "</a:t>
            </a:r>
            <a:r>
              <a:rPr lang="en-US" sz="4250" spc="10"/>
              <a:t>WOW"</a:t>
            </a:r>
            <a:r>
              <a:rPr lang="en-US" sz="4250" spc="85"/>
              <a:t> </a:t>
            </a:r>
            <a:r>
              <a:rPr lang="en-US" sz="4250" spc="10"/>
              <a:t>IN</a:t>
            </a:r>
            <a:r>
              <a:rPr lang="en-US" sz="4250" spc="-5"/>
              <a:t> </a:t>
            </a:r>
            <a:r>
              <a:rPr lang="en-US" sz="4250" spc="15"/>
              <a:t>OUR</a:t>
            </a:r>
            <a:r>
              <a:rPr lang="en-US" sz="4250" spc="-10"/>
              <a:t> </a:t>
            </a:r>
            <a:r>
              <a:rPr lang="en-US" sz="4250" spc="20"/>
              <a:t>SOLUTION</a:t>
            </a:r>
            <a:endParaRPr lang="en-US" sz="425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5C2FE75-A398-24F8-7E39-8E3572A4C7CC}"/>
              </a:ext>
            </a:extLst>
          </p:cNvPr>
          <p:cNvSpPr txBox="1"/>
          <p:nvPr/>
        </p:nvSpPr>
        <p:spPr>
          <a:xfrm>
            <a:off x="11277222" y="6473339"/>
            <a:ext cx="228600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D6ABFE-3F6F-4CBD-B93F-4DB90BB77B47}" type="slidenum">
              <a:t>9</a:t>
            </a:fld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E5242C-5E15-2489-A095-72CE593040B3}"/>
              </a:ext>
            </a:extLst>
          </p:cNvPr>
          <p:cNvSpPr txBox="1"/>
          <p:nvPr/>
        </p:nvSpPr>
        <p:spPr>
          <a:xfrm>
            <a:off x="2743200" y="1564748"/>
            <a:ext cx="6021836" cy="310853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1" i="0" u="none" strike="noStrike" kern="1200" cap="none" spc="0" baseline="0">
              <a:solidFill>
                <a:srgbClr val="0D0D0D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By implementing such a solution,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Pay zone could significantly enhance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its business status, offering superior payment solutions and achieving remarkable growth and customer satisfaction.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pavithra20051506@gmail.com</cp:lastModifiedBy>
  <cp:revision>29</cp:revision>
  <dcterms:created xsi:type="dcterms:W3CDTF">2024-03-29T15:07:22Z</dcterms:created>
  <dcterms:modified xsi:type="dcterms:W3CDTF">2024-08-31T05:36:09Z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