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pavi%20project%20NM.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[pavi project NM.xlsx]PIVOT CHART!PivotTable1</c:name>
    <c:fmtId val="-1"/>
  </c:pivotSource>
  <c:chart>
    <c:autoTitleDeleted val="0"/>
    <c:pivotFmts>
      <c:pivotFmt>
        <c:idx val="0"/>
        <c:marker>
          <c:symbol val="none"/>
        </c:marker>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'PIVOT CHART'!$B$1</c:f>
              <c:strCache>
                <c:ptCount val="1"/>
                <c:pt idx="0">
                  <c:v>Sum of SALARY</c:v>
                </c:pt>
              </c:strCache>
            </c:strRef>
          </c:tx>
          <c:invertIfNegative val="0"/>
          <c:cat>
            <c:strRef>
              <c:f>'PIVOT CHART'!$A$2:$A$5</c:f>
              <c:strCache>
                <c:ptCount val="3"/>
                <c:pt idx="0">
                  <c:v>Cheerper</c:v>
                </c:pt>
                <c:pt idx="1">
                  <c:v>Glasses</c:v>
                </c:pt>
                <c:pt idx="2">
                  <c:v>Pear</c:v>
                </c:pt>
              </c:strCache>
            </c:strRef>
          </c:cat>
          <c:val>
            <c:numRef>
              <c:f>'PIVOT CHART'!$B$2:$B$5</c:f>
              <c:numCache>
                <c:formatCode>General</c:formatCode>
                <c:ptCount val="3"/>
                <c:pt idx="0">
                  <c:v>610000</c:v>
                </c:pt>
                <c:pt idx="1">
                  <c:v>1000000</c:v>
                </c:pt>
                <c:pt idx="2">
                  <c:v>220000</c:v>
                </c:pt>
              </c:numCache>
            </c:numRef>
          </c:val>
          <c:extLst>
            <c:ext xmlns:c16="http://schemas.microsoft.com/office/drawing/2014/chart" uri="{C3380CC4-5D6E-409C-BE32-E72D297353CC}">
              <c16:uniqueId val="{00000000-7031-E548-81D1-EFD483CC5F01}"/>
            </c:ext>
          </c:extLst>
        </c:ser>
        <c:ser>
          <c:idx val="1"/>
          <c:order val="1"/>
          <c:tx>
            <c:strRef>
              <c:f>'PIVOT CHART'!$C$1</c:f>
              <c:strCache>
                <c:ptCount val="1"/>
                <c:pt idx="0">
                  <c:v>Sum of COMPANY</c:v>
                </c:pt>
              </c:strCache>
            </c:strRef>
          </c:tx>
          <c:invertIfNegative val="0"/>
          <c:cat>
            <c:strRef>
              <c:f>'PIVOT CHART'!$A$2:$A$5</c:f>
              <c:strCache>
                <c:ptCount val="3"/>
                <c:pt idx="0">
                  <c:v>Cheerper</c:v>
                </c:pt>
                <c:pt idx="1">
                  <c:v>Glasses</c:v>
                </c:pt>
                <c:pt idx="2">
                  <c:v>Pear</c:v>
                </c:pt>
              </c:strCache>
            </c:strRef>
          </c:cat>
          <c:val>
            <c:numRef>
              <c:f>'PIVOT CHART'!$C$2:$C$5</c:f>
              <c:numCache>
                <c:formatCode>General</c:formatCode>
                <c:ptCount val="3"/>
                <c:pt idx="0">
                  <c:v>233</c:v>
                </c:pt>
                <c:pt idx="1">
                  <c:v>424</c:v>
                </c:pt>
                <c:pt idx="2">
                  <c:v>204</c:v>
                </c:pt>
              </c:numCache>
            </c:numRef>
          </c:val>
          <c:extLst>
            <c:ext xmlns:c16="http://schemas.microsoft.com/office/drawing/2014/chart" uri="{C3380CC4-5D6E-409C-BE32-E72D297353CC}">
              <c16:uniqueId val="{00000001-7031-E548-81D1-EFD483CC5F01}"/>
            </c:ext>
          </c:extLst>
        </c:ser>
        <c:dLbls>
          <c:showLegendKey val="0"/>
          <c:showVal val="0"/>
          <c:showCatName val="0"/>
          <c:showSerName val="0"/>
          <c:showPercent val="0"/>
          <c:showBubbleSize val="0"/>
        </c:dLbls>
        <c:gapWidth val="150"/>
        <c:axId val="222468352"/>
        <c:axId val="216769280"/>
      </c:barChart>
      <c:catAx>
        <c:axId val="222468352"/>
        <c:scaling>
          <c:orientation val="minMax"/>
        </c:scaling>
        <c:delete val="0"/>
        <c:axPos val="b"/>
        <c:numFmt formatCode="General" sourceLinked="0"/>
        <c:majorTickMark val="out"/>
        <c:minorTickMark val="none"/>
        <c:tickLblPos val="nextTo"/>
        <c:crossAx val="216769280"/>
        <c:crosses val="autoZero"/>
        <c:auto val="1"/>
        <c:lblAlgn val="ctr"/>
        <c:lblOffset val="100"/>
        <c:noMultiLvlLbl val="0"/>
      </c:catAx>
      <c:valAx>
        <c:axId val="216769280"/>
        <c:scaling>
          <c:orientation val="minMax"/>
        </c:scaling>
        <c:delete val="0"/>
        <c:axPos val="l"/>
        <c:majorGridlines/>
        <c:numFmt formatCode="General" sourceLinked="1"/>
        <c:majorTickMark val="out"/>
        <c:minorTickMark val="none"/>
        <c:tickLblPos val="nextTo"/>
        <c:crossAx val="22246835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0060-F4B2-C598-8F08-BFC517F72DD7}"/>
              </a:ext>
            </a:extLst>
          </p:cNvPr>
          <p:cNvSpPr>
            <a:spLocks noGrp="1"/>
          </p:cNvSpPr>
          <p:nvPr>
            <p:ph type="ctrTitle"/>
          </p:nvPr>
        </p:nvSpPr>
        <p:spPr>
          <a:xfrm>
            <a:off x="2072018" y="1491401"/>
            <a:ext cx="8791575" cy="45719"/>
          </a:xfrm>
        </p:spPr>
        <p:txBody>
          <a:bodyPr>
            <a:normAutofit fontScale="90000"/>
          </a:bodyPr>
          <a:lstStyle/>
          <a:p>
            <a:r>
              <a:rPr lang="en-IN" sz="3600" b="1" dirty="0">
                <a:solidFill>
                  <a:schemeClr val="bg1"/>
                </a:solidFill>
              </a:rPr>
              <a:t>EMPLOYEE DATA ANALYSIS USING EXCEL</a:t>
            </a:r>
            <a:endParaRPr lang="en-US" sz="3600" b="1" dirty="0">
              <a:solidFill>
                <a:schemeClr val="bg1"/>
              </a:solidFill>
            </a:endParaRPr>
          </a:p>
        </p:txBody>
      </p:sp>
      <p:sp>
        <p:nvSpPr>
          <p:cNvPr id="3" name="Subtitle 2">
            <a:extLst>
              <a:ext uri="{FF2B5EF4-FFF2-40B4-BE49-F238E27FC236}">
                <a16:creationId xmlns:a16="http://schemas.microsoft.com/office/drawing/2014/main" id="{B5ED2ED3-D4CE-8C5B-B4BB-005AD334C444}"/>
              </a:ext>
            </a:extLst>
          </p:cNvPr>
          <p:cNvSpPr>
            <a:spLocks noGrp="1"/>
          </p:cNvSpPr>
          <p:nvPr>
            <p:ph type="subTitle" idx="1"/>
          </p:nvPr>
        </p:nvSpPr>
        <p:spPr>
          <a:xfrm>
            <a:off x="1851975" y="2490638"/>
            <a:ext cx="8076385" cy="3010431"/>
          </a:xfrm>
        </p:spPr>
        <p:txBody>
          <a:bodyPr>
            <a:noAutofit/>
          </a:bodyPr>
          <a:lstStyle/>
          <a:p>
            <a:r>
              <a:rPr lang="en-US" sz="2400" dirty="0">
                <a:solidFill>
                  <a:schemeClr val="tx1"/>
                </a:solidFill>
              </a:rPr>
              <a:t>STUDENT NAME  : </a:t>
            </a:r>
            <a:r>
              <a:rPr lang="en-IN" sz="2400" dirty="0">
                <a:solidFill>
                  <a:schemeClr val="tx1"/>
                </a:solidFill>
              </a:rPr>
              <a:t>PAVIT</a:t>
            </a:r>
            <a:r>
              <a:rPr lang="en-US" sz="2400" dirty="0">
                <a:solidFill>
                  <a:schemeClr val="tx1"/>
                </a:solidFill>
              </a:rPr>
              <a:t>H</a:t>
            </a:r>
            <a:r>
              <a:rPr lang="en-IN" sz="2400" dirty="0">
                <a:solidFill>
                  <a:schemeClr val="tx1"/>
                </a:solidFill>
              </a:rPr>
              <a:t>RA. S</a:t>
            </a:r>
          </a:p>
          <a:p>
            <a:r>
              <a:rPr lang="en-US" sz="2400" dirty="0">
                <a:solidFill>
                  <a:schemeClr val="tx1"/>
                </a:solidFill>
              </a:rPr>
              <a:t>REGISTER NO      </a:t>
            </a:r>
            <a:r>
              <a:rPr lang="en-IN" sz="2400" dirty="0">
                <a:solidFill>
                  <a:schemeClr val="tx1"/>
                </a:solidFill>
              </a:rPr>
              <a:t>: </a:t>
            </a:r>
            <a:r>
              <a:rPr lang="en-US" sz="2400">
                <a:solidFill>
                  <a:schemeClr val="tx1"/>
                </a:solidFill>
              </a:rPr>
              <a:t>312206380</a:t>
            </a:r>
          </a:p>
          <a:p>
            <a:endParaRPr lang="en-IN" sz="2400" dirty="0">
              <a:solidFill>
                <a:schemeClr val="tx1"/>
              </a:solidFill>
            </a:endParaRPr>
          </a:p>
          <a:p>
            <a:r>
              <a:rPr lang="en-US" sz="2400" dirty="0">
                <a:solidFill>
                  <a:schemeClr val="tx1"/>
                </a:solidFill>
              </a:rPr>
              <a:t>DEPARTMENT      </a:t>
            </a:r>
            <a:r>
              <a:rPr lang="en-IN" sz="2400" dirty="0">
                <a:solidFill>
                  <a:schemeClr val="tx1"/>
                </a:solidFill>
              </a:rPr>
              <a:t> : </a:t>
            </a:r>
            <a:r>
              <a:rPr lang="en-US" sz="2400" dirty="0">
                <a:solidFill>
                  <a:schemeClr val="tx1"/>
                </a:solidFill>
              </a:rPr>
              <a:t>B. COM (GENERAL)</a:t>
            </a:r>
            <a:endParaRPr lang="en-IN" sz="2400" dirty="0">
              <a:solidFill>
                <a:schemeClr val="tx1"/>
              </a:solidFill>
            </a:endParaRPr>
          </a:p>
          <a:p>
            <a:r>
              <a:rPr lang="en-IN" sz="2400" dirty="0">
                <a:solidFill>
                  <a:schemeClr val="tx1"/>
                </a:solidFill>
              </a:rPr>
              <a:t>COLLEGE             : SSKV COLLEGE OF ARTS AND SCIENCE
                             FOR WOMEN, KANCHIPURAM</a:t>
            </a:r>
            <a:endParaRPr lang="en-US" sz="2400" dirty="0">
              <a:solidFill>
                <a:schemeClr val="tx1"/>
              </a:solidFill>
            </a:endParaRPr>
          </a:p>
        </p:txBody>
      </p:sp>
    </p:spTree>
    <p:extLst>
      <p:ext uri="{BB962C8B-B14F-4D97-AF65-F5344CB8AC3E}">
        <p14:creationId xmlns:p14="http://schemas.microsoft.com/office/powerpoint/2010/main" val="212878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2D78-77D5-427E-B09A-1E8A2CF7C46A}"/>
              </a:ext>
            </a:extLst>
          </p:cNvPr>
          <p:cNvSpPr>
            <a:spLocks noGrp="1"/>
          </p:cNvSpPr>
          <p:nvPr>
            <p:ph type="title"/>
          </p:nvPr>
        </p:nvSpPr>
        <p:spPr/>
        <p:txBody>
          <a:bodyPr>
            <a:normAutofit/>
          </a:bodyPr>
          <a:lstStyle/>
          <a:p>
            <a:r>
              <a:rPr lang="en-IN" sz="4400" b="1" dirty="0">
                <a:solidFill>
                  <a:schemeClr val="bg1"/>
                </a:solidFill>
              </a:rPr>
              <a:t>The wow in our solution</a:t>
            </a:r>
            <a:endParaRPr lang="en-US" sz="4400" b="1" dirty="0">
              <a:solidFill>
                <a:schemeClr val="bg1"/>
              </a:solidFill>
            </a:endParaRPr>
          </a:p>
        </p:txBody>
      </p:sp>
      <p:sp>
        <p:nvSpPr>
          <p:cNvPr id="3" name="Content Placeholder 2">
            <a:extLst>
              <a:ext uri="{FF2B5EF4-FFF2-40B4-BE49-F238E27FC236}">
                <a16:creationId xmlns:a16="http://schemas.microsoft.com/office/drawing/2014/main" id="{A5940D99-5770-E2C6-84B5-ADA37BCA722F}"/>
              </a:ext>
            </a:extLst>
          </p:cNvPr>
          <p:cNvSpPr>
            <a:spLocks noGrp="1"/>
          </p:cNvSpPr>
          <p:nvPr>
            <p:ph idx="1"/>
          </p:nvPr>
        </p:nvSpPr>
        <p:spPr/>
        <p:txBody>
          <a:bodyPr/>
          <a:lstStyle/>
          <a:p>
            <a:r>
              <a:rPr lang="en-IN" dirty="0"/>
              <a:t>The wow factor in this Project is the Query and Connections tool.  It is a powerful tool, with Which the users can transform data by Filtering, sorting and merging it, all without Writing code.  The connections tool helps Manage these data sources, which allows the Users to refresh and update their data easily, Ensuring that the reports always reflect the Latest information.  This tool is essential for Automating data updates, consolidating Information from multiple sources, and enabling Advanced analysis within excel.</a:t>
            </a:r>
            <a:endParaRPr lang="en-US" dirty="0"/>
          </a:p>
        </p:txBody>
      </p:sp>
    </p:spTree>
    <p:extLst>
      <p:ext uri="{BB962C8B-B14F-4D97-AF65-F5344CB8AC3E}">
        <p14:creationId xmlns:p14="http://schemas.microsoft.com/office/powerpoint/2010/main" val="272004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78A3-61D4-C30E-00FB-1FDE120F4A03}"/>
              </a:ext>
            </a:extLst>
          </p:cNvPr>
          <p:cNvSpPr>
            <a:spLocks noGrp="1"/>
          </p:cNvSpPr>
          <p:nvPr>
            <p:ph type="title"/>
          </p:nvPr>
        </p:nvSpPr>
        <p:spPr>
          <a:xfrm>
            <a:off x="1144589" y="215106"/>
            <a:ext cx="9905998" cy="1478570"/>
          </a:xfrm>
        </p:spPr>
        <p:txBody>
          <a:bodyPr>
            <a:normAutofit/>
          </a:bodyPr>
          <a:lstStyle/>
          <a:p>
            <a:r>
              <a:rPr lang="en-IN" sz="4400" b="1" dirty="0">
                <a:solidFill>
                  <a:schemeClr val="bg1"/>
                </a:solidFill>
              </a:rPr>
              <a:t>Modelling</a:t>
            </a:r>
            <a:endParaRPr lang="en-US" sz="4400" b="1" dirty="0">
              <a:solidFill>
                <a:schemeClr val="bg1"/>
              </a:solidFill>
            </a:endParaRPr>
          </a:p>
        </p:txBody>
      </p:sp>
      <p:sp>
        <p:nvSpPr>
          <p:cNvPr id="3" name="Content Placeholder 2">
            <a:extLst>
              <a:ext uri="{FF2B5EF4-FFF2-40B4-BE49-F238E27FC236}">
                <a16:creationId xmlns:a16="http://schemas.microsoft.com/office/drawing/2014/main" id="{808FBA3A-F6B6-6C94-83CD-354EC3A0BF92}"/>
              </a:ext>
            </a:extLst>
          </p:cNvPr>
          <p:cNvSpPr>
            <a:spLocks noGrp="1"/>
          </p:cNvSpPr>
          <p:nvPr>
            <p:ph idx="1"/>
          </p:nvPr>
        </p:nvSpPr>
        <p:spPr>
          <a:xfrm>
            <a:off x="1141413" y="1607534"/>
            <a:ext cx="6364492" cy="4761481"/>
          </a:xfrm>
        </p:spPr>
        <p:txBody>
          <a:bodyPr>
            <a:normAutofit fontScale="25000" lnSpcReduction="20000"/>
          </a:bodyPr>
          <a:lstStyle/>
          <a:p>
            <a:pPr marL="0" indent="0">
              <a:buNone/>
            </a:pPr>
            <a:r>
              <a:rPr lang="en-IN" sz="4900" b="1" u="sng" dirty="0">
                <a:solidFill>
                  <a:schemeClr val="tx2"/>
                </a:solidFill>
              </a:rPr>
              <a:t>Data</a:t>
            </a:r>
            <a:r>
              <a:rPr lang="en-IN" sz="4900" b="1" dirty="0">
                <a:solidFill>
                  <a:schemeClr val="tx2"/>
                </a:solidFill>
              </a:rPr>
              <a:t> </a:t>
            </a:r>
            <a:r>
              <a:rPr lang="en-IN" sz="4900" b="1" u="sng" dirty="0">
                <a:solidFill>
                  <a:schemeClr val="tx2"/>
                </a:solidFill>
              </a:rPr>
              <a:t>Collection</a:t>
            </a:r>
            <a:r>
              <a:rPr lang="en-IN" dirty="0"/>
              <a:t>
</a:t>
            </a:r>
            <a:r>
              <a:rPr lang="en-IN" sz="6400" dirty="0"/>
              <a:t>       The first step in preparing a Employee Data Analysis is
to collect the data.  The data can be collected by using a
 website named KAGGLE.
</a:t>
            </a:r>
            <a:r>
              <a:rPr lang="en-IN" dirty="0"/>
              <a:t>
</a:t>
            </a:r>
            <a:r>
              <a:rPr lang="en-IN" sz="5500" b="1" u="sng" dirty="0">
                <a:solidFill>
                  <a:schemeClr val="tx2"/>
                </a:solidFill>
              </a:rPr>
              <a:t>Feature</a:t>
            </a:r>
            <a:r>
              <a:rPr lang="en-IN" sz="5500" b="1" dirty="0">
                <a:solidFill>
                  <a:schemeClr val="tx2"/>
                </a:solidFill>
              </a:rPr>
              <a:t> </a:t>
            </a:r>
            <a:r>
              <a:rPr lang="en-IN" sz="5500" b="1" u="sng" dirty="0">
                <a:solidFill>
                  <a:schemeClr val="tx2"/>
                </a:solidFill>
              </a:rPr>
              <a:t>Selection</a:t>
            </a:r>
            <a:r>
              <a:rPr lang="en-IN" dirty="0"/>
              <a:t>
       </a:t>
            </a:r>
            <a:r>
              <a:rPr lang="en-IN" sz="6400" dirty="0"/>
              <a:t>After Collecting the data, the dataset may have 
Unwanted columns, irrelevant to the analysis.  So the 
Columns required for the analysis must be sorted out.  Besides
That there were many rows in the dataset downloaded from 
The kaggle website.  Thus the excess number of rows were
Deleted for convenience</a:t>
            </a:r>
            <a:endParaRPr lang="en-US" sz="6400" dirty="0"/>
          </a:p>
        </p:txBody>
      </p:sp>
    </p:spTree>
    <p:extLst>
      <p:ext uri="{BB962C8B-B14F-4D97-AF65-F5344CB8AC3E}">
        <p14:creationId xmlns:p14="http://schemas.microsoft.com/office/powerpoint/2010/main" val="214032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E847-DA3F-657B-2291-54F20563DCAD}"/>
              </a:ext>
            </a:extLst>
          </p:cNvPr>
          <p:cNvSpPr>
            <a:spLocks noGrp="1"/>
          </p:cNvSpPr>
          <p:nvPr>
            <p:ph type="title"/>
          </p:nvPr>
        </p:nvSpPr>
        <p:spPr/>
        <p:txBody>
          <a:bodyPr>
            <a:normAutofit/>
          </a:bodyPr>
          <a:lstStyle/>
          <a:p>
            <a:r>
              <a:rPr lang="en-IN" sz="4400" b="1" dirty="0">
                <a:solidFill>
                  <a:schemeClr val="bg1"/>
                </a:solidFill>
              </a:rPr>
              <a:t>Modelling</a:t>
            </a:r>
            <a:endParaRPr lang="en-US" sz="4400" b="1" dirty="0">
              <a:solidFill>
                <a:schemeClr val="bg1"/>
              </a:solidFill>
            </a:endParaRPr>
          </a:p>
        </p:txBody>
      </p:sp>
      <p:sp>
        <p:nvSpPr>
          <p:cNvPr id="3" name="Content Placeholder 2">
            <a:extLst>
              <a:ext uri="{FF2B5EF4-FFF2-40B4-BE49-F238E27FC236}">
                <a16:creationId xmlns:a16="http://schemas.microsoft.com/office/drawing/2014/main" id="{64800314-51B2-0231-A732-FB82AD17C10C}"/>
              </a:ext>
            </a:extLst>
          </p:cNvPr>
          <p:cNvSpPr>
            <a:spLocks noGrp="1"/>
          </p:cNvSpPr>
          <p:nvPr>
            <p:ph idx="1"/>
          </p:nvPr>
        </p:nvSpPr>
        <p:spPr/>
        <p:txBody>
          <a:bodyPr/>
          <a:lstStyle/>
          <a:p>
            <a:pPr marL="0" indent="0">
              <a:buNone/>
            </a:pPr>
            <a:r>
              <a:rPr lang="en-IN" sz="2800" b="1" u="sng" dirty="0">
                <a:solidFill>
                  <a:schemeClr val="tx2"/>
                </a:solidFill>
              </a:rPr>
              <a:t>PIVOT TABLE
</a:t>
            </a:r>
            <a:r>
              <a:rPr lang="en-IN" dirty="0"/>
              <a:t>        Pivot table allow you to sort, filter, and aggregate data
In various ways, helping you focus on what is most relevant.
They simplify complex data which makes it easier to make
Data analysis.</a:t>
            </a:r>
            <a:endParaRPr lang="en-US" dirty="0"/>
          </a:p>
        </p:txBody>
      </p:sp>
    </p:spTree>
    <p:extLst>
      <p:ext uri="{BB962C8B-B14F-4D97-AF65-F5344CB8AC3E}">
        <p14:creationId xmlns:p14="http://schemas.microsoft.com/office/powerpoint/2010/main" val="175773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875D-671B-A766-683A-1D260D5A634A}"/>
              </a:ext>
            </a:extLst>
          </p:cNvPr>
          <p:cNvSpPr>
            <a:spLocks noGrp="1"/>
          </p:cNvSpPr>
          <p:nvPr>
            <p:ph type="title"/>
          </p:nvPr>
        </p:nvSpPr>
        <p:spPr/>
        <p:txBody>
          <a:bodyPr>
            <a:normAutofit/>
          </a:bodyPr>
          <a:lstStyle/>
          <a:p>
            <a:r>
              <a:rPr lang="en-IN" sz="4400" b="1" dirty="0" err="1">
                <a:solidFill>
                  <a:schemeClr val="bg1"/>
                </a:solidFill>
              </a:rPr>
              <a:t>Modeling</a:t>
            </a:r>
            <a:endParaRPr lang="en-US" sz="4400" b="1" dirty="0">
              <a:solidFill>
                <a:schemeClr val="bg1"/>
              </a:solidFill>
            </a:endParaRPr>
          </a:p>
        </p:txBody>
      </p:sp>
      <p:sp>
        <p:nvSpPr>
          <p:cNvPr id="3" name="Content Placeholder 2">
            <a:extLst>
              <a:ext uri="{FF2B5EF4-FFF2-40B4-BE49-F238E27FC236}">
                <a16:creationId xmlns:a16="http://schemas.microsoft.com/office/drawing/2014/main" id="{1BB3A7E3-3C02-37AD-F2E3-27156918E730}"/>
              </a:ext>
            </a:extLst>
          </p:cNvPr>
          <p:cNvSpPr>
            <a:spLocks noGrp="1"/>
          </p:cNvSpPr>
          <p:nvPr>
            <p:ph idx="1"/>
          </p:nvPr>
        </p:nvSpPr>
        <p:spPr/>
        <p:txBody>
          <a:bodyPr>
            <a:normAutofit/>
          </a:bodyPr>
          <a:lstStyle/>
          <a:p>
            <a:pPr marL="0" indent="0">
              <a:buNone/>
            </a:pPr>
            <a:r>
              <a:rPr lang="en-US" b="1" u="sng" dirty="0">
                <a:solidFill>
                  <a:schemeClr val="tx2"/>
                </a:solidFill>
              </a:rPr>
              <a:t>PIVOT</a:t>
            </a:r>
            <a:r>
              <a:rPr lang="en-US" b="1" dirty="0">
                <a:solidFill>
                  <a:schemeClr val="tx2"/>
                </a:solidFill>
              </a:rPr>
              <a:t> </a:t>
            </a:r>
            <a:r>
              <a:rPr lang="en-US" b="1" u="sng" dirty="0">
                <a:solidFill>
                  <a:schemeClr val="tx2"/>
                </a:solidFill>
              </a:rPr>
              <a:t>CHART</a:t>
            </a:r>
            <a:r>
              <a:rPr lang="en-US" b="1" dirty="0">
                <a:solidFill>
                  <a:schemeClr val="tx2"/>
                </a:solidFill>
              </a:rPr>
              <a:t>   </a:t>
            </a:r>
            <a:endParaRPr lang="en-IN" b="1" dirty="0">
              <a:solidFill>
                <a:schemeClr val="tx2"/>
              </a:solidFill>
            </a:endParaRPr>
          </a:p>
          <a:p>
            <a:pPr marL="0" indent="0">
              <a:buNone/>
            </a:pPr>
            <a:r>
              <a:rPr lang="en-IN" sz="2000" dirty="0"/>
              <a:t>  </a:t>
            </a:r>
            <a:r>
              <a:rPr lang="en-US" sz="2000" dirty="0"/>
              <a:t> A pivot chart is a visual representation of the Data  summarized in a pivot table.  It allows you to Easily see trends, patterns, and comparisons by Displaying the data graphically, such as through bar charts Line graphs, or pie charts.  Pivot charts are interactive, so </a:t>
            </a:r>
            <a:r>
              <a:rPr lang="en-US" sz="2000" dirty="0" err="1"/>
              <a:t>youCan</a:t>
            </a:r>
            <a:r>
              <a:rPr lang="en-US" sz="2000" dirty="0"/>
              <a:t> quickly adjust what data is displayed by changing the Filters Or categories in the pivot table.</a:t>
            </a:r>
            <a:endParaRPr lang="en-IN" sz="2000" dirty="0"/>
          </a:p>
          <a:p>
            <a:pPr marL="0" indent="0">
              <a:buNone/>
            </a:pPr>
            <a:r>
              <a:rPr lang="en-US" sz="2000" b="1" u="sng" dirty="0">
                <a:solidFill>
                  <a:schemeClr val="tx2"/>
                </a:solidFill>
              </a:rPr>
              <a:t>DATA VISUALISATION  </a:t>
            </a:r>
            <a:endParaRPr lang="en-IN" sz="2000" b="1" u="sng" dirty="0">
              <a:solidFill>
                <a:schemeClr val="tx2"/>
              </a:solidFill>
            </a:endParaRPr>
          </a:p>
          <a:p>
            <a:pPr marL="0" indent="0">
              <a:buNone/>
            </a:pPr>
            <a:r>
              <a:rPr lang="en-US" sz="2000" dirty="0"/>
              <a:t>   For pictorial representation of the data, the Required fields have to be selected and the graph OR charts should be chose of our choice and Have to be placed in the required location.</a:t>
            </a:r>
          </a:p>
        </p:txBody>
      </p:sp>
    </p:spTree>
    <p:extLst>
      <p:ext uri="{BB962C8B-B14F-4D97-AF65-F5344CB8AC3E}">
        <p14:creationId xmlns:p14="http://schemas.microsoft.com/office/powerpoint/2010/main" val="60259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A70D-6FB0-E49C-F626-7E9952900281}"/>
              </a:ext>
            </a:extLst>
          </p:cNvPr>
          <p:cNvSpPr>
            <a:spLocks noGrp="1"/>
          </p:cNvSpPr>
          <p:nvPr>
            <p:ph type="title"/>
          </p:nvPr>
        </p:nvSpPr>
        <p:spPr/>
        <p:txBody>
          <a:bodyPr>
            <a:normAutofit/>
          </a:bodyPr>
          <a:lstStyle/>
          <a:p>
            <a:r>
              <a:rPr lang="en-IN" sz="4400" b="1" dirty="0">
                <a:solidFill>
                  <a:schemeClr val="bg1"/>
                </a:solidFill>
              </a:rPr>
              <a:t>Results</a:t>
            </a:r>
            <a:endParaRPr lang="en-US" sz="4400" b="1" dirty="0">
              <a:solidFill>
                <a:schemeClr val="bg1"/>
              </a:solidFill>
            </a:endParaRPr>
          </a:p>
        </p:txBody>
      </p:sp>
      <p:graphicFrame>
        <p:nvGraphicFramePr>
          <p:cNvPr id="6" name="Content Placeholder 5">
            <a:extLst>
              <a:ext uri="{FF2B5EF4-FFF2-40B4-BE49-F238E27FC236}">
                <a16:creationId xmlns:a16="http://schemas.microsoft.com/office/drawing/2014/main" id="{C048689C-4D4B-289F-38FE-CC1E3930DC06}"/>
              </a:ext>
            </a:extLst>
          </p:cNvPr>
          <p:cNvGraphicFramePr>
            <a:graphicFrameLocks noGrp="1"/>
          </p:cNvGraphicFramePr>
          <p:nvPr>
            <p:ph idx="1"/>
            <p:extLst>
              <p:ext uri="{D42A27DB-BD31-4B8C-83A1-F6EECF244321}">
                <p14:modId xmlns:p14="http://schemas.microsoft.com/office/powerpoint/2010/main" val="58158964"/>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536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B710-F501-3DE9-21A2-314F9C3C659C}"/>
              </a:ext>
            </a:extLst>
          </p:cNvPr>
          <p:cNvSpPr>
            <a:spLocks noGrp="1"/>
          </p:cNvSpPr>
          <p:nvPr>
            <p:ph type="title"/>
          </p:nvPr>
        </p:nvSpPr>
        <p:spPr/>
        <p:txBody>
          <a:bodyPr>
            <a:normAutofit/>
          </a:bodyPr>
          <a:lstStyle/>
          <a:p>
            <a:r>
              <a:rPr lang="en-IN" sz="4400" b="1" dirty="0">
                <a:solidFill>
                  <a:schemeClr val="bg1"/>
                </a:solidFill>
              </a:rPr>
              <a:t>Conclusion</a:t>
            </a:r>
            <a:endParaRPr lang="en-US" sz="4400" b="1" dirty="0">
              <a:solidFill>
                <a:schemeClr val="bg1"/>
              </a:solidFill>
            </a:endParaRPr>
          </a:p>
        </p:txBody>
      </p:sp>
      <p:sp>
        <p:nvSpPr>
          <p:cNvPr id="3" name="Content Placeholder 2">
            <a:extLst>
              <a:ext uri="{FF2B5EF4-FFF2-40B4-BE49-F238E27FC236}">
                <a16:creationId xmlns:a16="http://schemas.microsoft.com/office/drawing/2014/main" id="{9E087619-B96C-EAB2-791B-3D7C0D229C18}"/>
              </a:ext>
            </a:extLst>
          </p:cNvPr>
          <p:cNvSpPr>
            <a:spLocks noGrp="1"/>
          </p:cNvSpPr>
          <p:nvPr>
            <p:ph idx="1"/>
          </p:nvPr>
        </p:nvSpPr>
        <p:spPr>
          <a:xfrm>
            <a:off x="1141412" y="2249487"/>
            <a:ext cx="7134641" cy="953358"/>
          </a:xfrm>
        </p:spPr>
        <p:txBody>
          <a:bodyPr>
            <a:normAutofit fontScale="55000" lnSpcReduction="20000"/>
          </a:bodyPr>
          <a:lstStyle/>
          <a:p>
            <a:pPr marL="0" indent="0">
              <a:buNone/>
            </a:pPr>
            <a:r>
              <a:rPr lang="en-IN" sz="2800" dirty="0"/>
              <a:t>In conclusion, a thorough employee salary analysis ensures competitive compensation, aligns pay with industry standards, and addresses internal equity. This helps attract and retain top talent while fostering employee satisfaction and motivation.</a:t>
            </a:r>
            <a:endParaRPr lang="en-US" sz="2800" dirty="0"/>
          </a:p>
        </p:txBody>
      </p:sp>
    </p:spTree>
    <p:extLst>
      <p:ext uri="{BB962C8B-B14F-4D97-AF65-F5344CB8AC3E}">
        <p14:creationId xmlns:p14="http://schemas.microsoft.com/office/powerpoint/2010/main" val="353758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6E0F-F812-E862-272A-38DA86B27C85}"/>
              </a:ext>
            </a:extLst>
          </p:cNvPr>
          <p:cNvSpPr>
            <a:spLocks noGrp="1"/>
          </p:cNvSpPr>
          <p:nvPr>
            <p:ph type="title"/>
          </p:nvPr>
        </p:nvSpPr>
        <p:spPr/>
        <p:txBody>
          <a:bodyPr>
            <a:normAutofit/>
          </a:bodyPr>
          <a:lstStyle/>
          <a:p>
            <a:r>
              <a:rPr lang="en-IN" sz="4400" b="1" dirty="0">
                <a:solidFill>
                  <a:schemeClr val="bg1"/>
                </a:solidFill>
              </a:rPr>
              <a:t>project TITLE</a:t>
            </a:r>
            <a:endParaRPr lang="en-US" sz="4400" b="1" dirty="0">
              <a:solidFill>
                <a:schemeClr val="bg1"/>
              </a:solidFill>
            </a:endParaRPr>
          </a:p>
        </p:txBody>
      </p:sp>
      <p:sp>
        <p:nvSpPr>
          <p:cNvPr id="3" name="Content Placeholder 2">
            <a:extLst>
              <a:ext uri="{FF2B5EF4-FFF2-40B4-BE49-F238E27FC236}">
                <a16:creationId xmlns:a16="http://schemas.microsoft.com/office/drawing/2014/main" id="{90D809C5-9A63-7F4B-4EAE-D31ABD07514B}"/>
              </a:ext>
            </a:extLst>
          </p:cNvPr>
          <p:cNvSpPr>
            <a:spLocks noGrp="1"/>
          </p:cNvSpPr>
          <p:nvPr>
            <p:ph idx="1"/>
          </p:nvPr>
        </p:nvSpPr>
        <p:spPr/>
        <p:txBody>
          <a:bodyPr>
            <a:normAutofit/>
          </a:bodyPr>
          <a:lstStyle/>
          <a:p>
            <a:pPr marL="0" indent="0">
              <a:buNone/>
            </a:pPr>
            <a:r>
              <a:rPr lang="en-IN" sz="3600" dirty="0"/>
              <a:t>EMPLOYEE SALARY </a:t>
            </a:r>
          </a:p>
          <a:p>
            <a:pPr marL="0" indent="0">
              <a:buNone/>
            </a:pPr>
            <a:r>
              <a:rPr lang="en-IN" sz="3600" dirty="0"/>
              <a:t>ANALYSIS USING EXCEL</a:t>
            </a:r>
            <a:endParaRPr lang="en-US" sz="3600" dirty="0"/>
          </a:p>
        </p:txBody>
      </p:sp>
    </p:spTree>
    <p:extLst>
      <p:ext uri="{BB962C8B-B14F-4D97-AF65-F5344CB8AC3E}">
        <p14:creationId xmlns:p14="http://schemas.microsoft.com/office/powerpoint/2010/main" val="266441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4E18-BA5A-5392-BA2A-7A2C9BFB5E4C}"/>
              </a:ext>
            </a:extLst>
          </p:cNvPr>
          <p:cNvSpPr>
            <a:spLocks noGrp="1"/>
          </p:cNvSpPr>
          <p:nvPr>
            <p:ph type="title"/>
          </p:nvPr>
        </p:nvSpPr>
        <p:spPr/>
        <p:txBody>
          <a:bodyPr>
            <a:normAutofit/>
          </a:bodyPr>
          <a:lstStyle/>
          <a:p>
            <a:r>
              <a:rPr lang="en-IN" sz="4400" b="1" dirty="0">
                <a:solidFill>
                  <a:schemeClr val="bg1"/>
                </a:solidFill>
              </a:rPr>
              <a:t>AGENDA</a:t>
            </a:r>
            <a:endParaRPr lang="en-US" sz="4400" b="1" dirty="0">
              <a:solidFill>
                <a:schemeClr val="bg1"/>
              </a:solidFill>
            </a:endParaRPr>
          </a:p>
        </p:txBody>
      </p:sp>
      <p:sp>
        <p:nvSpPr>
          <p:cNvPr id="3" name="Content Placeholder 2">
            <a:extLst>
              <a:ext uri="{FF2B5EF4-FFF2-40B4-BE49-F238E27FC236}">
                <a16:creationId xmlns:a16="http://schemas.microsoft.com/office/drawing/2014/main" id="{128AD6CA-2D74-D911-D713-9C2595C23C2C}"/>
              </a:ext>
            </a:extLst>
          </p:cNvPr>
          <p:cNvSpPr>
            <a:spLocks noGrp="1"/>
          </p:cNvSpPr>
          <p:nvPr>
            <p:ph idx="1"/>
          </p:nvPr>
        </p:nvSpPr>
        <p:spPr/>
        <p:txBody>
          <a:bodyPr>
            <a:normAutofit fontScale="85000" lnSpcReduction="20000"/>
          </a:bodyPr>
          <a:lstStyle/>
          <a:p>
            <a:pPr marL="0" indent="0">
              <a:buNone/>
            </a:pPr>
            <a:r>
              <a:rPr lang="en-US" dirty="0"/>
              <a:t>1.Problem Statement</a:t>
            </a:r>
          </a:p>
          <a:p>
            <a:pPr marL="0" indent="0">
              <a:buNone/>
            </a:pPr>
            <a:r>
              <a:rPr lang="en-US" dirty="0"/>
              <a:t>2.Project Overview</a:t>
            </a:r>
          </a:p>
          <a:p>
            <a:pPr marL="0" indent="0">
              <a:buNone/>
            </a:pPr>
            <a:r>
              <a:rPr lang="en-US" dirty="0"/>
              <a:t>3.End Users</a:t>
            </a:r>
          </a:p>
          <a:p>
            <a:pPr marL="0" indent="0">
              <a:buNone/>
            </a:pPr>
            <a:r>
              <a:rPr lang="en-US" dirty="0"/>
              <a:t>4.Our Solution and Proposition</a:t>
            </a:r>
          </a:p>
          <a:p>
            <a:pPr marL="0" indent="0">
              <a:buNone/>
            </a:pPr>
            <a:r>
              <a:rPr lang="en-US" dirty="0"/>
              <a:t>5.Dataset Description</a:t>
            </a:r>
          </a:p>
          <a:p>
            <a:pPr marL="0" indent="0">
              <a:buNone/>
            </a:pPr>
            <a:r>
              <a:rPr lang="en-US" dirty="0"/>
              <a:t>6.Modelling Approach</a:t>
            </a:r>
          </a:p>
          <a:p>
            <a:pPr marL="0" indent="0">
              <a:buNone/>
            </a:pPr>
            <a:r>
              <a:rPr lang="en-US" dirty="0"/>
              <a:t>7.Results and Discussion</a:t>
            </a:r>
          </a:p>
          <a:p>
            <a:pPr marL="0" indent="0">
              <a:buNone/>
            </a:pPr>
            <a:r>
              <a:rPr lang="en-US" dirty="0"/>
              <a:t>8.Conclusion</a:t>
            </a:r>
          </a:p>
        </p:txBody>
      </p:sp>
    </p:spTree>
    <p:extLst>
      <p:ext uri="{BB962C8B-B14F-4D97-AF65-F5344CB8AC3E}">
        <p14:creationId xmlns:p14="http://schemas.microsoft.com/office/powerpoint/2010/main" val="192659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5634-F9AB-8A39-07AC-BB77E0B5EC25}"/>
              </a:ext>
            </a:extLst>
          </p:cNvPr>
          <p:cNvSpPr>
            <a:spLocks noGrp="1"/>
          </p:cNvSpPr>
          <p:nvPr>
            <p:ph type="title"/>
          </p:nvPr>
        </p:nvSpPr>
        <p:spPr/>
        <p:txBody>
          <a:bodyPr>
            <a:normAutofit/>
          </a:bodyPr>
          <a:lstStyle/>
          <a:p>
            <a:r>
              <a:rPr lang="en-IN" sz="4400" b="1" dirty="0">
                <a:solidFill>
                  <a:schemeClr val="bg1"/>
                </a:solidFill>
              </a:rPr>
              <a:t>PROBLEM STATEMENT </a:t>
            </a:r>
            <a:endParaRPr lang="en-US" sz="4400" b="1" dirty="0">
              <a:solidFill>
                <a:schemeClr val="bg1"/>
              </a:solidFill>
            </a:endParaRPr>
          </a:p>
        </p:txBody>
      </p:sp>
      <p:sp>
        <p:nvSpPr>
          <p:cNvPr id="3" name="Content Placeholder 2">
            <a:extLst>
              <a:ext uri="{FF2B5EF4-FFF2-40B4-BE49-F238E27FC236}">
                <a16:creationId xmlns:a16="http://schemas.microsoft.com/office/drawing/2014/main" id="{D5070DAE-BF20-23F0-E084-A498B615C82B}"/>
              </a:ext>
            </a:extLst>
          </p:cNvPr>
          <p:cNvSpPr>
            <a:spLocks noGrp="1"/>
          </p:cNvSpPr>
          <p:nvPr>
            <p:ph idx="1"/>
          </p:nvPr>
        </p:nvSpPr>
        <p:spPr>
          <a:xfrm>
            <a:off x="1141413" y="2224876"/>
            <a:ext cx="9299293" cy="2930645"/>
          </a:xfrm>
        </p:spPr>
        <p:txBody>
          <a:bodyPr>
            <a:normAutofit/>
          </a:bodyPr>
          <a:lstStyle/>
          <a:p>
            <a:r>
              <a:rPr lang="en-US" sz="3600" dirty="0"/>
              <a:t>Employee salary analysis is conducted to ensure fair compensation, identify salary disparities, attract and retain talent, and align salaries with industry standards and organizational goals.</a:t>
            </a:r>
          </a:p>
        </p:txBody>
      </p:sp>
    </p:spTree>
    <p:extLst>
      <p:ext uri="{BB962C8B-B14F-4D97-AF65-F5344CB8AC3E}">
        <p14:creationId xmlns:p14="http://schemas.microsoft.com/office/powerpoint/2010/main" val="330992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0EBF-7FC5-737C-3604-DA97EB00E1E0}"/>
              </a:ext>
            </a:extLst>
          </p:cNvPr>
          <p:cNvSpPr>
            <a:spLocks noGrp="1"/>
          </p:cNvSpPr>
          <p:nvPr>
            <p:ph type="title"/>
          </p:nvPr>
        </p:nvSpPr>
        <p:spPr/>
        <p:txBody>
          <a:bodyPr>
            <a:normAutofit/>
          </a:bodyPr>
          <a:lstStyle/>
          <a:p>
            <a:r>
              <a:rPr lang="en-IN" sz="4400" b="1" dirty="0">
                <a:solidFill>
                  <a:schemeClr val="bg1"/>
                </a:solidFill>
              </a:rPr>
              <a:t>PROJECT OVERVIEW</a:t>
            </a:r>
            <a:endParaRPr lang="en-US" sz="4400" b="1" dirty="0">
              <a:solidFill>
                <a:schemeClr val="bg1"/>
              </a:solidFill>
            </a:endParaRPr>
          </a:p>
        </p:txBody>
      </p:sp>
      <p:sp>
        <p:nvSpPr>
          <p:cNvPr id="3" name="Content Placeholder 2">
            <a:extLst>
              <a:ext uri="{FF2B5EF4-FFF2-40B4-BE49-F238E27FC236}">
                <a16:creationId xmlns:a16="http://schemas.microsoft.com/office/drawing/2014/main" id="{4FB174CF-BC5A-8948-27E3-0DFF7ECAB736}"/>
              </a:ext>
            </a:extLst>
          </p:cNvPr>
          <p:cNvSpPr>
            <a:spLocks noGrp="1"/>
          </p:cNvSpPr>
          <p:nvPr>
            <p:ph idx="1"/>
          </p:nvPr>
        </p:nvSpPr>
        <p:spPr/>
        <p:txBody>
          <a:bodyPr>
            <a:normAutofit/>
          </a:bodyPr>
          <a:lstStyle/>
          <a:p>
            <a:r>
              <a:rPr lang="en-IN" sz="3200" dirty="0"/>
              <a:t>An employee salary analysis project reviews and compares current salaries with industry benchmarks and internal standards to ensure fairness, competitiveness, and alignment with organizational goals.</a:t>
            </a:r>
            <a:endParaRPr lang="en-US" sz="3200" dirty="0"/>
          </a:p>
        </p:txBody>
      </p:sp>
    </p:spTree>
    <p:extLst>
      <p:ext uri="{BB962C8B-B14F-4D97-AF65-F5344CB8AC3E}">
        <p14:creationId xmlns:p14="http://schemas.microsoft.com/office/powerpoint/2010/main" val="390382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1231-0AC9-F1B8-FE05-A917BA2EE4A2}"/>
              </a:ext>
            </a:extLst>
          </p:cNvPr>
          <p:cNvSpPr>
            <a:spLocks noGrp="1"/>
          </p:cNvSpPr>
          <p:nvPr>
            <p:ph type="title"/>
          </p:nvPr>
        </p:nvSpPr>
        <p:spPr/>
        <p:txBody>
          <a:bodyPr>
            <a:normAutofit/>
          </a:bodyPr>
          <a:lstStyle/>
          <a:p>
            <a:r>
              <a:rPr lang="en-IN" sz="4400" b="1" dirty="0">
                <a:solidFill>
                  <a:schemeClr val="bg1"/>
                </a:solidFill>
              </a:rPr>
              <a:t>WHO ARE THE END USERS? </a:t>
            </a:r>
            <a:endParaRPr lang="en-US" sz="4400" b="1" dirty="0">
              <a:solidFill>
                <a:schemeClr val="bg1"/>
              </a:solidFill>
            </a:endParaRPr>
          </a:p>
        </p:txBody>
      </p:sp>
      <p:sp>
        <p:nvSpPr>
          <p:cNvPr id="3" name="Content Placeholder 2">
            <a:extLst>
              <a:ext uri="{FF2B5EF4-FFF2-40B4-BE49-F238E27FC236}">
                <a16:creationId xmlns:a16="http://schemas.microsoft.com/office/drawing/2014/main" id="{E215DA5B-D9D6-5207-459A-0139C3301DFC}"/>
              </a:ext>
            </a:extLst>
          </p:cNvPr>
          <p:cNvSpPr>
            <a:spLocks noGrp="1"/>
          </p:cNvSpPr>
          <p:nvPr>
            <p:ph idx="1"/>
          </p:nvPr>
        </p:nvSpPr>
        <p:spPr/>
        <p:txBody>
          <a:bodyPr>
            <a:normAutofit fontScale="92500" lnSpcReduction="20000"/>
          </a:bodyPr>
          <a:lstStyle/>
          <a:p>
            <a:pPr marL="0" indent="0">
              <a:buNone/>
            </a:pPr>
            <a:r>
              <a:rPr lang="en-IN" sz="3200" dirty="0">
                <a:solidFill>
                  <a:schemeClr val="tx2">
                    <a:lumMod val="75000"/>
                  </a:schemeClr>
                </a:solidFill>
              </a:rPr>
              <a:t>The end users of the employee data analysis are, </a:t>
            </a:r>
          </a:p>
          <a:p>
            <a:r>
              <a:rPr lang="en-IN" sz="3200" dirty="0"/>
              <a:t> HR Professional</a:t>
            </a:r>
          </a:p>
          <a:p>
            <a:r>
              <a:rPr lang="en-IN" sz="3200" dirty="0"/>
              <a:t> Manager</a:t>
            </a:r>
          </a:p>
          <a:p>
            <a:r>
              <a:rPr lang="en-IN" sz="3200" dirty="0"/>
              <a:t> Executive</a:t>
            </a:r>
          </a:p>
          <a:p>
            <a:r>
              <a:rPr lang="en-IN" sz="3200" dirty="0"/>
              <a:t> Employees</a:t>
            </a:r>
          </a:p>
          <a:p>
            <a:r>
              <a:rPr lang="en-IN" sz="3200" dirty="0"/>
              <a:t>Recruiters</a:t>
            </a:r>
          </a:p>
          <a:p>
            <a:endParaRPr lang="en-IN" sz="3200" dirty="0"/>
          </a:p>
          <a:p>
            <a:endParaRPr lang="en-IN" sz="3200" dirty="0"/>
          </a:p>
        </p:txBody>
      </p:sp>
    </p:spTree>
    <p:extLst>
      <p:ext uri="{BB962C8B-B14F-4D97-AF65-F5344CB8AC3E}">
        <p14:creationId xmlns:p14="http://schemas.microsoft.com/office/powerpoint/2010/main" val="236073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712E-B57C-DAE5-829B-EFE46756396B}"/>
              </a:ext>
            </a:extLst>
          </p:cNvPr>
          <p:cNvSpPr>
            <a:spLocks noGrp="1"/>
          </p:cNvSpPr>
          <p:nvPr>
            <p:ph type="title"/>
          </p:nvPr>
        </p:nvSpPr>
        <p:spPr/>
        <p:txBody>
          <a:bodyPr>
            <a:normAutofit/>
          </a:bodyPr>
          <a:lstStyle/>
          <a:p>
            <a:r>
              <a:rPr lang="en-IN" b="1" dirty="0">
                <a:solidFill>
                  <a:schemeClr val="bg1"/>
                </a:solidFill>
              </a:rPr>
              <a:t>OUR Solution AND IT’S VALUE PROPOSITION</a:t>
            </a:r>
            <a:endParaRPr lang="en-US" b="1" dirty="0">
              <a:solidFill>
                <a:schemeClr val="bg1"/>
              </a:solidFill>
            </a:endParaRPr>
          </a:p>
        </p:txBody>
      </p:sp>
      <p:sp>
        <p:nvSpPr>
          <p:cNvPr id="3" name="Content Placeholder 2">
            <a:extLst>
              <a:ext uri="{FF2B5EF4-FFF2-40B4-BE49-F238E27FC236}">
                <a16:creationId xmlns:a16="http://schemas.microsoft.com/office/drawing/2014/main" id="{03ACB31B-AE6F-01C1-DE90-A4A74657C889}"/>
              </a:ext>
            </a:extLst>
          </p:cNvPr>
          <p:cNvSpPr>
            <a:spLocks noGrp="1"/>
          </p:cNvSpPr>
          <p:nvPr>
            <p:ph idx="1"/>
          </p:nvPr>
        </p:nvSpPr>
        <p:spPr>
          <a:xfrm>
            <a:off x="1141412" y="2000432"/>
            <a:ext cx="9905999" cy="3541714"/>
          </a:xfrm>
        </p:spPr>
        <p:txBody>
          <a:bodyPr>
            <a:normAutofit/>
          </a:bodyPr>
          <a:lstStyle/>
          <a:p>
            <a:pPr marL="0" indent="0">
              <a:buNone/>
            </a:pPr>
            <a:r>
              <a:rPr lang="en-IN" b="1" dirty="0">
                <a:solidFill>
                  <a:schemeClr val="tx2">
                    <a:lumMod val="75000"/>
                  </a:schemeClr>
                </a:solidFill>
              </a:rPr>
              <a:t>The techniques used in the employee data analysis using excel are, </a:t>
            </a:r>
          </a:p>
          <a:p>
            <a:r>
              <a:rPr lang="en-IN" b="1" dirty="0"/>
              <a:t>Pivot table</a:t>
            </a:r>
          </a:p>
          <a:p>
            <a:r>
              <a:rPr lang="en-IN" b="1" dirty="0"/>
              <a:t>Data visualization</a:t>
            </a:r>
          </a:p>
          <a:p>
            <a:r>
              <a:rPr lang="en-IN" b="1" dirty="0"/>
              <a:t>Pivot chart</a:t>
            </a:r>
          </a:p>
          <a:p>
            <a:pPr marL="0" indent="0">
              <a:buNone/>
            </a:pPr>
            <a:endParaRPr lang="en-IN" b="1" dirty="0"/>
          </a:p>
          <a:p>
            <a:pPr marL="0" indent="0">
              <a:buNone/>
            </a:pPr>
            <a:endParaRPr lang="en-US" b="1" dirty="0">
              <a:solidFill>
                <a:schemeClr val="tx2">
                  <a:lumMod val="75000"/>
                </a:schemeClr>
              </a:solidFill>
            </a:endParaRPr>
          </a:p>
        </p:txBody>
      </p:sp>
    </p:spTree>
    <p:extLst>
      <p:ext uri="{BB962C8B-B14F-4D97-AF65-F5344CB8AC3E}">
        <p14:creationId xmlns:p14="http://schemas.microsoft.com/office/powerpoint/2010/main" val="334250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B655-0111-861D-7A4A-7531DF44B93C}"/>
              </a:ext>
            </a:extLst>
          </p:cNvPr>
          <p:cNvSpPr>
            <a:spLocks noGrp="1"/>
          </p:cNvSpPr>
          <p:nvPr>
            <p:ph type="title"/>
          </p:nvPr>
        </p:nvSpPr>
        <p:spPr/>
        <p:txBody>
          <a:bodyPr>
            <a:normAutofit/>
          </a:bodyPr>
          <a:lstStyle/>
          <a:p>
            <a:r>
              <a:rPr lang="en-IN" sz="4400" b="1" dirty="0">
                <a:solidFill>
                  <a:schemeClr val="bg1"/>
                </a:solidFill>
              </a:rPr>
              <a:t>Dataset description</a:t>
            </a:r>
            <a:endParaRPr lang="en-US" sz="4400" b="1" dirty="0">
              <a:solidFill>
                <a:schemeClr val="bg1"/>
              </a:solidFill>
            </a:endParaRPr>
          </a:p>
        </p:txBody>
      </p:sp>
      <p:sp>
        <p:nvSpPr>
          <p:cNvPr id="3" name="Content Placeholder 2">
            <a:extLst>
              <a:ext uri="{FF2B5EF4-FFF2-40B4-BE49-F238E27FC236}">
                <a16:creationId xmlns:a16="http://schemas.microsoft.com/office/drawing/2014/main" id="{041EE589-C0E6-3AF7-EFE5-709ED17EBDAC}"/>
              </a:ext>
            </a:extLst>
          </p:cNvPr>
          <p:cNvSpPr>
            <a:spLocks noGrp="1"/>
          </p:cNvSpPr>
          <p:nvPr>
            <p:ph idx="1"/>
          </p:nvPr>
        </p:nvSpPr>
        <p:spPr/>
        <p:txBody>
          <a:bodyPr>
            <a:normAutofit fontScale="85000" lnSpcReduction="20000"/>
          </a:bodyPr>
          <a:lstStyle/>
          <a:p>
            <a:pPr marL="0" indent="0">
              <a:buNone/>
            </a:pPr>
            <a:r>
              <a:rPr lang="en-IN" sz="2800" dirty="0">
                <a:solidFill>
                  <a:schemeClr val="tx2">
                    <a:lumMod val="75000"/>
                  </a:schemeClr>
                </a:solidFill>
              </a:rPr>
              <a:t>The feature in the dataset includes, </a:t>
            </a:r>
            <a:endParaRPr lang="en-IN" sz="2800" dirty="0"/>
          </a:p>
          <a:p>
            <a:r>
              <a:rPr lang="en-IN" sz="2800" dirty="0"/>
              <a:t> Company – Number type</a:t>
            </a:r>
          </a:p>
          <a:p>
            <a:r>
              <a:rPr lang="en-IN" sz="2800" dirty="0"/>
              <a:t> Department –  Text type</a:t>
            </a:r>
          </a:p>
          <a:p>
            <a:r>
              <a:rPr lang="en-IN" sz="2800" dirty="0"/>
              <a:t> Employee id – Text type</a:t>
            </a:r>
          </a:p>
          <a:p>
            <a:r>
              <a:rPr lang="en-IN" sz="2800" dirty="0"/>
              <a:t> Age – Number type</a:t>
            </a:r>
          </a:p>
          <a:p>
            <a:r>
              <a:rPr lang="en-IN" sz="2800" dirty="0"/>
              <a:t> Age when joined – Number type</a:t>
            </a:r>
          </a:p>
          <a:p>
            <a:r>
              <a:rPr lang="en-IN" sz="2800" dirty="0"/>
              <a:t> Years in the company – Number type</a:t>
            </a:r>
          </a:p>
          <a:p>
            <a:endParaRPr lang="en-US" sz="2800" dirty="0"/>
          </a:p>
        </p:txBody>
      </p:sp>
    </p:spTree>
    <p:extLst>
      <p:ext uri="{BB962C8B-B14F-4D97-AF65-F5344CB8AC3E}">
        <p14:creationId xmlns:p14="http://schemas.microsoft.com/office/powerpoint/2010/main" val="342145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0D6B-2807-617B-FA5D-08F093DD6C84}"/>
              </a:ext>
            </a:extLst>
          </p:cNvPr>
          <p:cNvSpPr>
            <a:spLocks noGrp="1"/>
          </p:cNvSpPr>
          <p:nvPr>
            <p:ph type="title"/>
          </p:nvPr>
        </p:nvSpPr>
        <p:spPr/>
        <p:txBody>
          <a:bodyPr>
            <a:normAutofit/>
          </a:bodyPr>
          <a:lstStyle/>
          <a:p>
            <a:r>
              <a:rPr lang="en-IN" sz="4400" b="1" dirty="0">
                <a:solidFill>
                  <a:schemeClr val="bg1"/>
                </a:solidFill>
              </a:rPr>
              <a:t>Dataset description</a:t>
            </a:r>
            <a:endParaRPr lang="en-US" sz="4400" b="1" dirty="0">
              <a:solidFill>
                <a:schemeClr val="bg1"/>
              </a:solidFill>
            </a:endParaRPr>
          </a:p>
        </p:txBody>
      </p:sp>
      <p:sp>
        <p:nvSpPr>
          <p:cNvPr id="3" name="Content Placeholder 2">
            <a:extLst>
              <a:ext uri="{FF2B5EF4-FFF2-40B4-BE49-F238E27FC236}">
                <a16:creationId xmlns:a16="http://schemas.microsoft.com/office/drawing/2014/main" id="{9CDD67C1-16DC-D140-03EA-C3922BA99852}"/>
              </a:ext>
            </a:extLst>
          </p:cNvPr>
          <p:cNvSpPr>
            <a:spLocks noGrp="1"/>
          </p:cNvSpPr>
          <p:nvPr>
            <p:ph idx="1"/>
          </p:nvPr>
        </p:nvSpPr>
        <p:spPr/>
        <p:txBody>
          <a:bodyPr/>
          <a:lstStyle/>
          <a:p>
            <a:r>
              <a:rPr lang="en-IN" dirty="0"/>
              <a:t>Salary – Number type</a:t>
            </a:r>
          </a:p>
          <a:p>
            <a:r>
              <a:rPr lang="en-IN" dirty="0"/>
              <a:t>Annual bonus – Number type</a:t>
            </a:r>
          </a:p>
          <a:p>
            <a:r>
              <a:rPr lang="en-IN" dirty="0"/>
              <a:t> Prior years experience – Number type</a:t>
            </a:r>
          </a:p>
          <a:p>
            <a:r>
              <a:rPr lang="en-IN" dirty="0"/>
              <a:t> Full time – Number type</a:t>
            </a:r>
          </a:p>
          <a:p>
            <a:r>
              <a:rPr lang="en-IN" dirty="0"/>
              <a:t> Part time – Number type</a:t>
            </a:r>
          </a:p>
          <a:p>
            <a:r>
              <a:rPr lang="en-IN" dirty="0"/>
              <a:t> Contractor – Number type</a:t>
            </a:r>
          </a:p>
          <a:p>
            <a:endParaRPr lang="en-IN" dirty="0"/>
          </a:p>
          <a:p>
            <a:endParaRPr lang="en-US" dirty="0"/>
          </a:p>
        </p:txBody>
      </p:sp>
    </p:spTree>
    <p:extLst>
      <p:ext uri="{BB962C8B-B14F-4D97-AF65-F5344CB8AC3E}">
        <p14:creationId xmlns:p14="http://schemas.microsoft.com/office/powerpoint/2010/main" val="997874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EMPLOYEE DATA ANALYSIS USING EXCEL</vt:lpstr>
      <vt:lpstr>project TITLE</vt:lpstr>
      <vt:lpstr>AGENDA</vt:lpstr>
      <vt:lpstr>PROBLEM STATEMENT </vt:lpstr>
      <vt:lpstr>PROJECT OVERVIEW</vt:lpstr>
      <vt:lpstr>WHO ARE THE END USERS? </vt:lpstr>
      <vt:lpstr>OUR Solution AND IT’S VALUE PROPOSITION</vt:lpstr>
      <vt:lpstr>Dataset description</vt:lpstr>
      <vt:lpstr>Dataset description</vt:lpstr>
      <vt:lpstr>The wow in our solution</vt:lpstr>
      <vt:lpstr>Modelling</vt:lpstr>
      <vt:lpstr>Modelling</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ilakkiyabalu12@gmail.com</dc:creator>
  <cp:lastModifiedBy>pavithraselvaraj2602@gmail.com</cp:lastModifiedBy>
  <cp:revision>5</cp:revision>
  <dcterms:created xsi:type="dcterms:W3CDTF">2024-08-31T12:19:44Z</dcterms:created>
  <dcterms:modified xsi:type="dcterms:W3CDTF">2024-08-31T16:18:05Z</dcterms:modified>
</cp:coreProperties>
</file>