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8" r:id="rId3"/>
    <p:sldId id="300" r:id="rId4"/>
    <p:sldId id="259" r:id="rId5"/>
    <p:sldId id="260" r:id="rId6"/>
    <p:sldId id="266" r:id="rId7"/>
    <p:sldId id="274" r:id="rId8"/>
    <p:sldId id="275" r:id="rId9"/>
    <p:sldId id="299" r:id="rId10"/>
    <p:sldId id="276" r:id="rId11"/>
    <p:sldId id="278"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7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9</a:t>
            </a:fld>
            <a:endParaRPr lang="en-IN"/>
          </a:p>
        </p:txBody>
      </p:sp>
    </p:spTree>
    <p:extLst>
      <p:ext uri="{BB962C8B-B14F-4D97-AF65-F5344CB8AC3E}">
        <p14:creationId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S.PAVITHRA</a:t>
            </a: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1308050"/>
          </a:xfrm>
        </p:spPr>
        <p:txBody>
          <a:bodyPr/>
          <a:lstStyle/>
          <a:p>
            <a:pPr algn="l" rtl="0"/>
            <a:b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br>
            <a:r>
              <a:rPr kumimoji="0" lang="en-US" altLang="en-US"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
        <p:nvSpPr>
          <p:cNvPr id="4" name="TextBox 3"/>
          <p:cNvSpPr txBox="1"/>
          <p:nvPr/>
        </p:nvSpPr>
        <p:spPr>
          <a:xfrm>
            <a:off x="1219200" y="5477458"/>
            <a:ext cx="7162800" cy="923330"/>
          </a:xfrm>
          <a:prstGeom prst="rect">
            <a:avLst/>
          </a:prstGeom>
          <a:noFill/>
        </p:spPr>
        <p:txBody>
          <a:bodyPr wrap="square" rtlCol="0">
            <a:spAutoFit/>
          </a:bodyPr>
          <a:lstStyle/>
          <a:p>
            <a:r>
              <a:rPr lang="en-US" b="1" dirty="0"/>
              <a:t>DRIVE LINK:</a:t>
            </a:r>
          </a:p>
          <a:p>
            <a:r>
              <a:rPr lang="en-IN" dirty="0"/>
              <a:t>https://colab.research.google.com/drive/1zNEkMMPZdzkXFq1TE8PiBf2RDhSWlqHG#scrollTo=pMDLG_5usZlN</a:t>
            </a:r>
          </a:p>
        </p:txBody>
      </p:sp>
      <p:pic>
        <p:nvPicPr>
          <p:cNvPr id="6" name="Picture 5">
            <a:extLst>
              <a:ext uri="{FF2B5EF4-FFF2-40B4-BE49-F238E27FC236}">
                <a16:creationId xmlns:a16="http://schemas.microsoft.com/office/drawing/2014/main" id="{635A8488-6666-9105-79A4-B9366FA3A70F}"/>
              </a:ext>
            </a:extLst>
          </p:cNvPr>
          <p:cNvPicPr>
            <a:picLocks noChangeAspect="1"/>
          </p:cNvPicPr>
          <p:nvPr/>
        </p:nvPicPr>
        <p:blipFill rotWithShape="1">
          <a:blip r:embed="rId2">
            <a:extLst>
              <a:ext uri="{28A0092B-C50C-407E-A947-70E740481C1C}">
                <a14:useLocalDpi xmlns:a14="http://schemas.microsoft.com/office/drawing/2010/main" val="0"/>
              </a:ext>
            </a:extLst>
          </a:blip>
          <a:srcRect l="7210" t="25281" r="50000" b="10000"/>
          <a:stretch/>
        </p:blipFill>
        <p:spPr>
          <a:xfrm>
            <a:off x="879036" y="1733766"/>
            <a:ext cx="3845364" cy="3447834"/>
          </a:xfrm>
          <a:prstGeom prst="rect">
            <a:avLst/>
          </a:prstGeom>
        </p:spPr>
      </p:pic>
      <p:pic>
        <p:nvPicPr>
          <p:cNvPr id="10" name="Picture 9">
            <a:extLst>
              <a:ext uri="{FF2B5EF4-FFF2-40B4-BE49-F238E27FC236}">
                <a16:creationId xmlns:a16="http://schemas.microsoft.com/office/drawing/2014/main" id="{BA280F6D-6CED-EDA7-6547-981FB61F620B}"/>
              </a:ext>
            </a:extLst>
          </p:cNvPr>
          <p:cNvPicPr>
            <a:picLocks noChangeAspect="1"/>
          </p:cNvPicPr>
          <p:nvPr/>
        </p:nvPicPr>
        <p:blipFill rotWithShape="1">
          <a:blip r:embed="rId3">
            <a:extLst>
              <a:ext uri="{28A0092B-C50C-407E-A947-70E740481C1C}">
                <a14:useLocalDpi xmlns:a14="http://schemas.microsoft.com/office/drawing/2010/main" val="0"/>
              </a:ext>
            </a:extLst>
          </a:blip>
          <a:srcRect l="6250" t="27779" r="53125" b="9999"/>
          <a:stretch/>
        </p:blipFill>
        <p:spPr>
          <a:xfrm>
            <a:off x="5029200" y="1733766"/>
            <a:ext cx="4419600" cy="33142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Times New Roman" panose="02020603050405020304" pitchFamily="18" charset="0"/>
                <a:cs typeface="Times New Roman" panose="02020603050405020304" pitchFamily="18" charset="0"/>
              </a:rPr>
              <a:t>Accuracy of the model</a:t>
            </a:r>
            <a:endParaRPr kumimoji="0" lang="en-US" altLang="en-US"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A3D677C-9E4A-4E20-682E-7A6B703914B4}"/>
              </a:ext>
            </a:extLst>
          </p:cNvPr>
          <p:cNvPicPr>
            <a:picLocks noChangeAspect="1"/>
          </p:cNvPicPr>
          <p:nvPr/>
        </p:nvPicPr>
        <p:blipFill rotWithShape="1">
          <a:blip r:embed="rId2">
            <a:extLst>
              <a:ext uri="{28A0092B-C50C-407E-A947-70E740481C1C}">
                <a14:useLocalDpi xmlns:a14="http://schemas.microsoft.com/office/drawing/2010/main" val="0"/>
              </a:ext>
            </a:extLst>
          </a:blip>
          <a:srcRect t="25555" r="31875" b="8888"/>
          <a:stretch/>
        </p:blipFill>
        <p:spPr>
          <a:xfrm>
            <a:off x="685800" y="1295400"/>
            <a:ext cx="8305800" cy="2133600"/>
          </a:xfrm>
          <a:prstGeom prst="rect">
            <a:avLst/>
          </a:prstGeom>
        </p:spPr>
      </p:pic>
      <p:pic>
        <p:nvPicPr>
          <p:cNvPr id="12" name="Picture 11">
            <a:extLst>
              <a:ext uri="{FF2B5EF4-FFF2-40B4-BE49-F238E27FC236}">
                <a16:creationId xmlns:a16="http://schemas.microsoft.com/office/drawing/2014/main" id="{9A135524-B995-4BF6-7DF6-FFF7B7C13FCD}"/>
              </a:ext>
            </a:extLst>
          </p:cNvPr>
          <p:cNvPicPr>
            <a:picLocks noChangeAspect="1"/>
          </p:cNvPicPr>
          <p:nvPr/>
        </p:nvPicPr>
        <p:blipFill rotWithShape="1">
          <a:blip r:embed="rId3">
            <a:extLst>
              <a:ext uri="{28A0092B-C50C-407E-A947-70E740481C1C}">
                <a14:useLocalDpi xmlns:a14="http://schemas.microsoft.com/office/drawing/2010/main" val="0"/>
              </a:ext>
            </a:extLst>
          </a:blip>
          <a:srcRect t="24444" b="5555"/>
          <a:stretch/>
        </p:blipFill>
        <p:spPr>
          <a:xfrm>
            <a:off x="685800" y="3810000"/>
            <a:ext cx="8305800" cy="266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Times New Roman" panose="02020603050405020304" pitchFamily="18" charset="0"/>
                <a:cs typeface="Times New Roman" panose="02020603050405020304" pitchFamily="18" charset="0"/>
                <a:sym typeface="+mn-ea"/>
              </a:rPr>
              <a:t>PROJECT TITLE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1371600" y="2651125"/>
            <a:ext cx="8534400" cy="1107996"/>
          </a:xfrm>
        </p:spPr>
        <p:txBody>
          <a:bodyPr/>
          <a:lstStyle/>
          <a:p>
            <a:r>
              <a:rPr lang="en-US" sz="3600" b="1" i="0" dirty="0">
                <a:solidFill>
                  <a:srgbClr val="000000"/>
                </a:solidFill>
                <a:effectLst/>
                <a:highlight>
                  <a:srgbClr val="FFFFFF"/>
                </a:highlight>
                <a:latin typeface="Times New Roman" panose="02020603050405020304" pitchFamily="18" charset="0"/>
                <a:cs typeface="Times New Roman" panose="02020603050405020304" pitchFamily="18" charset="0"/>
              </a:rPr>
              <a:t>Image Recognition using CNN</a:t>
            </a:r>
          </a:p>
          <a:p>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3119122" cy="1477328"/>
          </a:xfrm>
        </p:spPr>
        <p:txBody>
          <a:bodyPr wrap="square"/>
          <a:lstStyle/>
          <a:p>
            <a:pPr algn="just"/>
            <a:r>
              <a:rPr lang="en-US" sz="4800" spc="-10" dirty="0">
                <a:latin typeface="Times New Roman" panose="02020603050405020304" pitchFamily="18" charset="0"/>
                <a:cs typeface="Times New Roman" panose="02020603050405020304" pitchFamily="18" charset="0"/>
                <a:sym typeface="+mn-ea"/>
              </a:rPr>
              <a:t>AGENDA</a:t>
            </a:r>
            <a:endParaRPr lang="en-US" sz="4800" dirty="0">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1295400"/>
            <a:ext cx="8382000" cy="4893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The aim of image recognition using the MNIST dataset is to develop and train machine learning or deep learning models that can accurately classify handwritten digits from images. This task serves as a benchmark for evaluating the performance of different classification algorithms and neural network architectures. By achieving high accuracy on the MNIST dataset, researchers and practitioners can demonstrate the effectiveness of their models in recognizing patterns in images and making accurate predictions. Additionally, image recognition using the MNIST dataset provides a foundational understanding of computer vision concepts and serves as a starting point for more complex image classification tasks in various domains, such as document analysis, character recognition, and digitizing handwritten notes.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0999" y="291236"/>
            <a:ext cx="76961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533400" y="1647473"/>
            <a:ext cx="7543800" cy="374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rgbClr val="0D0D0D"/>
                </a:solidFill>
                <a:effectLst/>
                <a:latin typeface="Söhne"/>
              </a:rPr>
              <a:t>	"Develop a machine learning or deep learning model capable of accurately classifying handwritten digits from grayscale images. The goal is to train a model that can correctly identify the digits (0-9) depicted in the images with high accuracy. The model should be robust to variations in handwriting styles and noise, and it should generalize well to unseen data. The performance of the model will be evaluated based on metrics such as accuracy, precision, recall, and F1-score, with the objective of achieving the highest possible performance on the MNIST test dataset."</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76200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Times New Roman" panose="02020603050405020304" pitchFamily="18" charset="0"/>
                <a:cs typeface="Times New Roman" panose="02020603050405020304" pitchFamily="18" charset="0"/>
              </a:rPr>
              <a:t>PROJECT</a:t>
            </a:r>
            <a:r>
              <a:rPr lang="en-US"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373319" y="1127125"/>
            <a:ext cx="8915400" cy="563231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Convolutional Neural Networks (CNNs) excel in image recognition tasks like classifying handwritten digits in the MNIST dataset. Their architecture, featuring convolutional layers followed by pooling layers, allows them to automatically learn relevant features from the input images. Through successive layers, CNNs hierarchically extract increasingly abstract representations, enabling accurate digit classification. By leveraging local connectivity and parameter sharing, CNNs efficiently process image data.</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A Convolutional Neural Network (CNN) for MNIST digit recognition typically comprises convolutional layers followed by pooling layers, which progressively extract features and reduce spatial dimensions. Activation functions like </a:t>
            </a:r>
            <a:r>
              <a:rPr lang="en-US" sz="2000" b="0" i="0" dirty="0" err="1">
                <a:solidFill>
                  <a:srgbClr val="0D0D0D"/>
                </a:solidFill>
                <a:effectLst/>
                <a:latin typeface="Times New Roman" panose="02020603050405020304" pitchFamily="18" charset="0"/>
                <a:cs typeface="Times New Roman" panose="02020603050405020304" pitchFamily="18" charset="0"/>
              </a:rPr>
              <a:t>ReLU</a:t>
            </a:r>
            <a:r>
              <a:rPr lang="en-US" sz="2000" b="0" i="0" dirty="0">
                <a:solidFill>
                  <a:srgbClr val="0D0D0D"/>
                </a:solidFill>
                <a:effectLst/>
                <a:latin typeface="Times New Roman" panose="02020603050405020304" pitchFamily="18" charset="0"/>
                <a:cs typeface="Times New Roman" panose="02020603050405020304" pitchFamily="18" charset="0"/>
              </a:rPr>
              <a:t> introduce non-linearity, enhancing model complexity and learning capabilities. The network's architecture is designed to hierarchically learn patterns from input images, leading to robust and accurate digit classification. Finally, dense layers aggregate learned features for classification, culminating in a </a:t>
            </a:r>
            <a:r>
              <a:rPr lang="en-US" sz="2000" b="0" i="0" dirty="0" err="1">
                <a:solidFill>
                  <a:srgbClr val="0D0D0D"/>
                </a:solidFill>
                <a:effectLst/>
                <a:latin typeface="Times New Roman" panose="02020603050405020304" pitchFamily="18" charset="0"/>
                <a:cs typeface="Times New Roman" panose="02020603050405020304" pitchFamily="18" charset="0"/>
              </a:rPr>
              <a:t>softmax</a:t>
            </a:r>
            <a:r>
              <a:rPr lang="en-US" sz="2000" b="0" i="0" dirty="0">
                <a:solidFill>
                  <a:srgbClr val="0D0D0D"/>
                </a:solidFill>
                <a:effectLst/>
                <a:latin typeface="Times New Roman" panose="02020603050405020304" pitchFamily="18" charset="0"/>
                <a:cs typeface="Times New Roman" panose="02020603050405020304" pitchFamily="18" charset="0"/>
              </a:rPr>
              <a:t> output layer to assign probabilities to each digit class.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482249" y="2029336"/>
            <a:ext cx="8280751" cy="251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sz="2000" dirty="0">
                <a:latin typeface="Times New Roman" panose="02020603050405020304" pitchFamily="18" charset="0"/>
                <a:cs typeface="Times New Roman" panose="02020603050405020304" pitchFamily="18" charset="0"/>
              </a:rPr>
              <a:t>	The objective of using a Convolutional Neural Network (CNN) for image recognition with the MNIST dataset is to accurately classify handwritten digits. Specifically, the goal is to train a CNN model that can effectively learn and extract discriminative features from the input images, enabling precise identification of digits ranging from 0 to 9. By achieving high accuracy on the MNIST test dataset, the objective demonstrates the CNN's ability to generalize well to unseen data and effectively perform digit recognition tasks in real-world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YOUR</a:t>
            </a:r>
            <a:r>
              <a:rPr lang="en-US" sz="3400" spc="-95" dirty="0">
                <a:latin typeface="Times New Roman" panose="02020603050405020304" pitchFamily="18" charset="0"/>
                <a:cs typeface="Times New Roman" panose="02020603050405020304" pitchFamily="18" charset="0"/>
              </a:rPr>
              <a:t> </a:t>
            </a:r>
            <a:r>
              <a:rPr lang="en-US" sz="3400" spc="-10" dirty="0">
                <a:latin typeface="Times New Roman" panose="02020603050405020304" pitchFamily="18" charset="0"/>
                <a:cs typeface="Times New Roman" panose="02020603050405020304" pitchFamily="18" charset="0"/>
              </a:rPr>
              <a:t>SOLUTION</a:t>
            </a:r>
            <a:r>
              <a:rPr lang="en-US" sz="3400" spc="-345"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AND</a:t>
            </a:r>
            <a:r>
              <a:rPr lang="en-US" sz="3400" spc="-20"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ITS </a:t>
            </a:r>
            <a:r>
              <a:rPr lang="en-US" sz="3400" spc="-20" dirty="0">
                <a:latin typeface="Times New Roman" panose="02020603050405020304" pitchFamily="18" charset="0"/>
                <a:cs typeface="Times New Roman" panose="02020603050405020304" pitchFamily="18" charset="0"/>
              </a:rPr>
              <a:t>VALUE</a:t>
            </a:r>
            <a:r>
              <a:rPr lang="en-US" sz="3400" spc="-120" dirty="0">
                <a:latin typeface="Times New Roman" panose="02020603050405020304" pitchFamily="18" charset="0"/>
                <a:cs typeface="Times New Roman" panose="02020603050405020304" pitchFamily="18" charset="0"/>
              </a:rPr>
              <a:t> </a:t>
            </a:r>
            <a:r>
              <a:rPr lang="en-US" sz="3400" spc="-10" dirty="0">
                <a:latin typeface="Times New Roman" panose="02020603050405020304" pitchFamily="18" charset="0"/>
                <a:cs typeface="Times New Roman" panose="02020603050405020304" pitchFamily="18" charset="0"/>
              </a:rPr>
              <a:t>PROPOSITION</a:t>
            </a:r>
            <a:endParaRPr kumimoji="0" lang="en-US" altLang="en-US" sz="34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280218" y="1390062"/>
            <a:ext cx="8863781" cy="44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342900" indent="-342900" algn="just">
              <a:buAutoNum type="arabicPeriod"/>
            </a:pPr>
            <a:r>
              <a:rPr lang="en-US" b="1" dirty="0">
                <a:latin typeface="Times New Roman" panose="02020603050405020304" pitchFamily="18" charset="0"/>
                <a:cs typeface="Times New Roman" panose="02020603050405020304" pitchFamily="18" charset="0"/>
              </a:rPr>
              <a:t>Solution: </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propose employing a Convolutional Neural Network (CNN) architecture for digit recognition on the MNIST dataset.</a:t>
            </a:r>
          </a:p>
          <a:p>
            <a:pPr algn="just"/>
            <a:r>
              <a:rPr lang="en-US" b="1"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2. Value Proposition:</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 High Accuracy: </a:t>
            </a:r>
            <a:r>
              <a:rPr lang="en-US" dirty="0">
                <a:latin typeface="Times New Roman" panose="02020603050405020304" pitchFamily="18" charset="0"/>
                <a:cs typeface="Times New Roman" panose="02020603050405020304" pitchFamily="18" charset="0"/>
              </a:rPr>
              <a:t>Our CNN model leverages its hierarchical feature extraction capabilities to achieve superior accuracy in classifying handwritten digits.</a:t>
            </a:r>
          </a:p>
          <a:p>
            <a:pPr algn="just"/>
            <a:r>
              <a:rPr lang="en-US" b="1" dirty="0">
                <a:latin typeface="Times New Roman" panose="02020603050405020304" pitchFamily="18" charset="0"/>
                <a:cs typeface="Times New Roman" panose="02020603050405020304" pitchFamily="18" charset="0"/>
              </a:rPr>
              <a:t>   - Robustness: </a:t>
            </a:r>
            <a:r>
              <a:rPr lang="en-US" dirty="0">
                <a:latin typeface="Times New Roman" panose="02020603050405020304" pitchFamily="18" charset="0"/>
                <a:cs typeface="Times New Roman" panose="02020603050405020304" pitchFamily="18" charset="0"/>
              </a:rPr>
              <a:t>By learning relevant patterns and features from the input images, our solution exhibits robustness to variations in handwriting styles and noise, ensuring reliable performance.</a:t>
            </a:r>
          </a:p>
          <a:p>
            <a:pPr algn="just"/>
            <a:r>
              <a:rPr lang="en-US" b="1" dirty="0">
                <a:latin typeface="Times New Roman" panose="02020603050405020304" pitchFamily="18" charset="0"/>
                <a:cs typeface="Times New Roman" panose="02020603050405020304" pitchFamily="18" charset="0"/>
              </a:rPr>
              <a:t>   - Efficiency: </a:t>
            </a:r>
            <a:r>
              <a:rPr lang="en-US" dirty="0">
                <a:latin typeface="Times New Roman" panose="02020603050405020304" pitchFamily="18" charset="0"/>
                <a:cs typeface="Times New Roman" panose="02020603050405020304" pitchFamily="18" charset="0"/>
              </a:rPr>
              <a:t>The CNN architecture efficiently processes image data, making our solution scalable and capable of handling large datasets with minimal computational resources.</a:t>
            </a:r>
          </a:p>
          <a:p>
            <a:pPr algn="just"/>
            <a:r>
              <a:rPr lang="en-US" b="1" dirty="0">
                <a:latin typeface="Times New Roman" panose="02020603050405020304" pitchFamily="18" charset="0"/>
                <a:cs typeface="Times New Roman" panose="02020603050405020304" pitchFamily="18" charset="0"/>
              </a:rPr>
              <a:t>   - Real-World Applicability: </a:t>
            </a:r>
            <a:r>
              <a:rPr lang="en-US" dirty="0">
                <a:latin typeface="Times New Roman" panose="02020603050405020304" pitchFamily="18" charset="0"/>
                <a:cs typeface="Times New Roman" panose="02020603050405020304" pitchFamily="18" charset="0"/>
              </a:rPr>
              <a:t>With its ability to accurately recognize digits, our solution offers practical utility in various domains, including optical character recognition (OCR), document processing, and automated form filling.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04800" y="989111"/>
            <a:ext cx="9296400" cy="4667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State-of-the-Art Accuracy</a:t>
            </a:r>
            <a:r>
              <a:rPr lang="en-US" sz="2000" dirty="0">
                <a:latin typeface="Times New Roman" panose="02020603050405020304" pitchFamily="18" charset="0"/>
                <a:cs typeface="Times New Roman" panose="02020603050405020304" pitchFamily="18" charset="0"/>
              </a:rPr>
              <a:t>: Our solution achieves exceptional accuracy in digit recognition on the MNIST dataset, surpassing traditional methods and setting a new standard for performance.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Adaptive Learning</a:t>
            </a:r>
            <a:r>
              <a:rPr lang="en-US" sz="2000" dirty="0">
                <a:latin typeface="Times New Roman" panose="02020603050405020304" pitchFamily="18" charset="0"/>
                <a:cs typeface="Times New Roman" panose="02020603050405020304" pitchFamily="18" charset="0"/>
              </a:rPr>
              <a:t>: Through the use of Convolutional Neural Networks (CNNs), our solution autonomously learns and adapts to diverse handwriting styles and complexities, ensuring robust performance across a wide range of input data.</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Efficient Processing</a:t>
            </a:r>
            <a:r>
              <a:rPr lang="en-US" sz="2000" dirty="0">
                <a:latin typeface="Times New Roman" panose="02020603050405020304" pitchFamily="18" charset="0"/>
                <a:cs typeface="Times New Roman" panose="02020603050405020304" pitchFamily="18" charset="0"/>
              </a:rPr>
              <a:t>: Leveraging the parallel processing capabilities of CNNs, our solution efficiently handles large volumes of image data, enabling fast inference times and scalability to real-world applications.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Interpretable Insights</a:t>
            </a:r>
            <a:r>
              <a:rPr lang="en-US" sz="2000" dirty="0">
                <a:latin typeface="Times New Roman" panose="02020603050405020304" pitchFamily="18" charset="0"/>
                <a:cs typeface="Times New Roman" panose="02020603050405020304" pitchFamily="18" charset="0"/>
              </a:rPr>
              <a:t>: Beyond accurate predictions, our solution provides interpretable insights into the features and patterns learned from the input images, offering valuable insights into the underlying mechanisms of digit recognition.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426135" y="1134036"/>
            <a:ext cx="5257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IMAGE RECOGNITION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4E96E8-6E5D-E499-1D2B-A5FB661651E8}"/>
              </a:ext>
            </a:extLst>
          </p:cNvPr>
          <p:cNvPicPr>
            <a:picLocks noChangeAspect="1"/>
          </p:cNvPicPr>
          <p:nvPr/>
        </p:nvPicPr>
        <p:blipFill rotWithShape="1">
          <a:blip r:embed="rId3">
            <a:extLst>
              <a:ext uri="{28A0092B-C50C-407E-A947-70E740481C1C}">
                <a14:useLocalDpi xmlns:a14="http://schemas.microsoft.com/office/drawing/2010/main" val="0"/>
              </a:ext>
            </a:extLst>
          </a:blip>
          <a:srcRect l="3750" t="28889" r="39375" b="8550"/>
          <a:stretch/>
        </p:blipFill>
        <p:spPr>
          <a:xfrm>
            <a:off x="1587935" y="1597935"/>
            <a:ext cx="6934200" cy="4290502"/>
          </a:xfrm>
          <a:prstGeom prst="rect">
            <a:avLst/>
          </a:prstGeom>
        </p:spPr>
      </p:pic>
    </p:spTree>
    <p:extLst>
      <p:ext uri="{BB962C8B-B14F-4D97-AF65-F5344CB8AC3E}">
        <p14:creationId xmlns:p14="http://schemas.microsoft.com/office/powerpoint/2010/main"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841</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Narrow</vt:lpstr>
      <vt:lpstr>Arial</vt:lpstr>
      <vt:lpstr>Calibri</vt:lpstr>
      <vt:lpstr>Segoe UI Light</vt:lpstr>
      <vt:lpstr>Söhne</vt:lpstr>
      <vt:lpstr>Times New Roman</vt:lpstr>
      <vt:lpstr>Trebuchet MS</vt:lpstr>
      <vt:lpstr>Office Theme</vt:lpstr>
      <vt:lpstr>PowerPoint Presentation</vt:lpstr>
      <vt:lpstr>PROJECT TITLE</vt:lpstr>
      <vt:lpstr>AGENDA</vt:lpstr>
      <vt:lpstr>PROBLEM STATEMENT</vt:lpstr>
      <vt:lpstr>PROJECT OVERVIEW</vt:lpstr>
      <vt:lpstr>OBJECTIVE: </vt:lpstr>
      <vt:lpstr> YOUR SOLUTION AND ITS VALUE PROPOSITION</vt:lpstr>
      <vt:lpstr>The Wow Factor in Your Solution</vt:lpstr>
      <vt:lpstr>RESULTS</vt:lpstr>
      <vt:lpstr> Results</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Pavithra S</cp:lastModifiedBy>
  <cp:revision>38</cp:revision>
  <dcterms:created xsi:type="dcterms:W3CDTF">2024-04-01T07:07:00Z</dcterms:created>
  <dcterms:modified xsi:type="dcterms:W3CDTF">2024-04-04T15:45:06Z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