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308" r:id="rId2"/>
    <p:sldId id="309" r:id="rId3"/>
    <p:sldId id="324" r:id="rId4"/>
    <p:sldId id="336" r:id="rId5"/>
    <p:sldId id="325" r:id="rId6"/>
    <p:sldId id="319" r:id="rId7"/>
    <p:sldId id="307" r:id="rId8"/>
    <p:sldId id="314" r:id="rId9"/>
    <p:sldId id="332" r:id="rId10"/>
    <p:sldId id="316" r:id="rId11"/>
    <p:sldId id="312" r:id="rId12"/>
    <p:sldId id="311" r:id="rId13"/>
    <p:sldId id="326" r:id="rId14"/>
    <p:sldId id="323" r:id="rId15"/>
    <p:sldId id="329" r:id="rId16"/>
    <p:sldId id="330" r:id="rId17"/>
    <p:sldId id="331" r:id="rId18"/>
    <p:sldId id="334" r:id="rId19"/>
    <p:sldId id="327" r:id="rId20"/>
    <p:sldId id="335" r:id="rId21"/>
    <p:sldId id="337" r:id="rId22"/>
    <p:sldId id="328" r:id="rId23"/>
    <p:sldId id="315" r:id="rId24"/>
    <p:sldId id="318" r:id="rId25"/>
    <p:sldId id="333" r:id="rId26"/>
    <p:sldId id="310" r:id="rId27"/>
    <p:sldId id="31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5EE2F0F-30F2-BDA4-68CF-5E66DB66C13C}" name="PAVITHRAA S - [CB.EN.U4CSE22343]" initials="P[" userId="S::cb.en.u4cse22343@cb.students.amrita.edu::f883e429-8761-44f5-807e-100c60b300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66"/>
    <a:srgbClr val="FFFFCC"/>
    <a:srgbClr val="A50021"/>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7D4C51-7D97-72CA-7786-B2D4274AAFF8}" v="3097" dt="2025-07-31T16:12:59.207"/>
    <p1510:client id="{30B579F4-B4C1-312E-4E5C-CB8F630DABA5}" v="90" dt="2025-07-31T16:18:53.430"/>
    <p1510:client id="{4A623C55-9A58-EB99-A016-4E4B9799327E}" v="282" dt="2025-07-31T13:53:55.749"/>
    <p1510:client id="{4DAD007A-DB9E-59D9-55DF-0A6255A9F5A2}" v="270" dt="2025-07-30T18:41:42.056"/>
    <p1510:client id="{51E53537-28BA-130D-0FDE-C64283E7382B}" v="11" dt="2025-07-31T16:01:47.740"/>
    <p1510:client id="{57F68693-0A53-53CC-C8F5-22F75ED040BC}" v="84" dt="2025-07-31T16:32:24.578"/>
    <p1510:client id="{76789CA5-A73E-FFF9-1227-E0D4BC46736A}" v="256" dt="2025-07-31T16:41:06.170"/>
    <p1510:client id="{77296CDC-A41F-2E81-EF35-7952EAD30759}" v="2910" dt="2025-07-31T16:27:55.438"/>
    <p1510:client id="{859672E6-B3CC-2657-127F-22ED37133F8E}" v="32" dt="2025-07-30T07:49:55.288"/>
    <p1510:client id="{919F37EA-B77B-F5BD-602C-73C592DABD43}" v="403" dt="2025-07-31T12:09:50.898"/>
    <p1510:client id="{A84D2C22-3D07-203B-3683-F64F7722FD58}" v="1" dt="2025-07-31T16:28:32.584"/>
    <p1510:client id="{B758750C-6D44-05C1-7BAB-81B5CC3AE281}" v="63" dt="2025-07-31T14:53:54.960"/>
    <p1510:client id="{C513081D-A782-3401-FF85-888A86031E0D}" v="67" dt="2025-07-30T16:30:10.611"/>
    <p1510:client id="{DA4437E4-899C-7DB0-F463-9DC4EF1D0AEC}" v="8" dt="2025-07-31T03:40:06.063"/>
    <p1510:client id="{DB0D45CC-1BDD-5FD3-F19D-7A430879193F}" v="248" dt="2025-07-31T16:40:57.3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5-07-21T09:32:05.519"/>
    </inkml:context>
    <inkml:brush xml:id="br0">
      <inkml:brushProperty name="width" value="0.35" units="cm"/>
      <inkml:brushProperty name="height" value="0.35" units="cm"/>
      <inkml:brushProperty name="color" value="#FFFFFF"/>
    </inkml:brush>
  </inkml:definitions>
  <inkml:trace contextRef="#ctx0" brushRef="#br0">-467607-1158,'158'0,"-158"0,0 0,0 0,0 0,0 0,0 0,0 0,0 0,0 0,0 0,-1 0,1 0,0 0,0 0,0 0,0 0,0 0,0 0,0 0,0 0,0 0,0 0,0 0,0 0,0 0,0 0,-1 0,1 0,0 0,0 0,0 0,0 0,0 0,0 0,0 0,0 0,0 0,0 0,0 0,0 0,0 0,0 0,0 0,0 0,0 0,-1 0,1 0,0 0,0 0,0 0,0 0,0 0,0 0,0 0,0 0,0 0,0 0,0 0,0 0,0 0,-1 0,1 0,0 0,0 0,0 0,0 0,0 0,0 0,0 0,0 0,0 0,0 0,0 0,0 0,0 0,0 0,0 0,0 0,0 0,-1 0,1 0,1 0,-1 0,0-1,0 1,-1 0,1 0,-1 0,0 0,0 1,0-1,-1 0,-1 1,0 0,-8 0,5 0,-1 0,-1 0,5 0,0 0,-6 0,-4 1,1 0,-1 0,0 0,0 0,2 0,-1 0,0 1,-2-1,1 1,-1-1,3 1,0-1,-1 0,2 0,-1-1,1 1,0 0,-1-1,1 1,-1 0,1-1,-1 1,1-1,-1 1,1 0,-1-1,1 1,-1 0,1-1,-1 1,1 0,-1-1,1 1,-1-1,1 1,-1 0,0-1,1 1,-1 0,1-1,-1 1,1 0,-1-1,1 1,-1-1,1 1,-1 0,1-1,-1 1,1 0,-1-1,0 1,1 0,-1-1,1 1,-1-1,1 1,-1 0,1-1,-1 1,1 0,-1-1,1 1,-1 0,1-1,-1 1,1-1,-1 1,0 0,1-1,-1 1,1 0,-1-1,1 1,-1 0,1-1,-1 1,1-1,-1 1,1 0,-1-1,0 1,1 0,-1-1,1 1,-1 0,1-1,-1 1,1-1,-1 1,1 0,-1-1,1 1,-1 0,1-1,-1 1,0 0,1-1,-1 1,1-1,0 1,-1 0,1-1,0 1,-1-1,1 1,0 0,-1-1,1 1,-1-1,1 1,-1-1,2 1,-1-1,1-1,5 1,-1 0,0-1,1 1,-1 0,1-1,0 1,0 0,0 1,-1-1,1-1,0 1,0 0,0-1,0 1,-9-1,-1 2,1-1,4 1,-1-1,1 1,-1-1,1 0,0 1,-1-1,1 1,0-1,-1 1,1-1,0 1,-1-1,1 1,0-1,-1 0,1 1,0-1,-1 1,1-1,0 1,-1-1,1 1,0-1,-1 0,1 1,0-1,-1 1,1-1,0 1,-1-1,1 1,0-1,-1 0,1 1,0-1,-1 1,1-1,0 1,-1-1,1 1,0-1,-1 0,1 1,0-1,-1 1,1-1,0 1,-1-1,1 1,0-1,-1 1,1-1,0 0,-1 1,1-1,0 1,-1-1,1 1,0-1,-1 1,1-1,0 0,-1 1,1-1,0 1,-1-1,1 1,0-1,0 1,0-1,-1 1,-2 0,1 0,-1 0,0-1,0 1,1 0,-1 0,0 0,0 0,1-1,-1 1,1 0,-1 0,1 0,-1-1,1 1,-1 0,1 0,-1 0,1-1,-1 1,0 0,1 0,-1 0,1-1,-1 1,1 0,-1 0,1 0,-1-1,1 1,-1 0,0 0,1-1,-1 1,1 0,-1 0,1 0,-1-1,1 1,-1 0,0 0,1 0,-1-1,1 1,-1 0,1 0,-1 0,1-1,-1 1,0 0,1 0,-1 0,1-1,-1 1,1 0,-1 0,0 0,1-1,-1 1,1 0,-1 0,0 0,1-1,-1 1,1 0,-1 0,0 0,1-1,-1 1,1 0,-1 0,0 0,1-1,-1 1,1 0,-1 0,1 0,-1-1,0 1,1 0,-1 0,0 0,1-1,-1 1,1 0,-1-1,1 0,0 1,0-1,2 0,-1 1,1-1,-2 1,1-1,0-1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9:33:55.70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9:33:55.702"/>
    </inkml:context>
    <inkml:brush xml:id="br0">
      <inkml:brushProperty name="width" value="0.35" units="cm"/>
      <inkml:brushProperty name="height" value="0.35" units="cm"/>
      <inkml:brushProperty name="color" value="#FFFFFF"/>
    </inkml:brush>
  </inkml:definitions>
  <inkml:trace contextRef="#ctx0" brushRef="#br0">1083 456 24575,'2'-2'0,"-1"0"0,0 0 0,1-1 0,0 1 0,-1 0 0,1 0 0,0 0 0,0 1 0,0-1 0,0 0 0,0 1 0,0-1 0,1 1 0,-1 0 0,3-1 0,13-11 0,5-8 0,101-104 0,-98 83 0,-22 34 0,0 1 0,0 0 0,1 0 0,0 0 0,8-8 0,12-7 0,2 2 0,0 1 0,1 1 0,32-15 0,-46 26 0,-6 3 0,0 0 0,0 0 0,0 1 0,1 1 0,-1 0 0,0 0 0,1 0 0,0 1 0,-1 0 0,1 1 0,0 0 0,0 0 0,-1 1 0,1 0 0,11 3 0,-19-4 0,0 1 0,1-1 0,-1 1 0,0-1 0,0 1 0,0 0 0,1-1 0,-1 1 0,0 0 0,0 0 0,0 0 0,0 0 0,0 0 0,-1 0 0,1 0 0,0 0 0,0 0 0,-1 0 0,1 0 0,0 0 0,-1 1 0,1-1 0,-1 0 0,0 1 0,1-1 0,-1 0 0,0 1 0,0-1 0,0 0 0,0 1 0,0-1 0,0 0 0,0 1 0,0-1 0,0 0 0,-1 1 0,1-1 0,-1 0 0,1 0 0,-1 1 0,0 0 0,-1 2 0,0 0 0,-1-1 0,0 1 0,1-1 0,-1 1 0,0-1 0,0 0 0,-1 0 0,1 0 0,-1-1 0,-6 5 0,-15 4 0,-1 0 0,0-1 0,0-2 0,-31 6 0,-114 13 0,144-23 0,-114 11 0,-1-7 0,-226-14 0,-132-67 0,485 70 0,-1 0 0,1-2 0,0 0 0,-18-9 0,29 13 0,0-1 0,1-1 0,0 1 0,-1 0 0,1-1 0,0 0 0,0 0 0,0 0 0,-3-5 0,5 6 0,0 1 0,0-1 0,0 0 0,0 0 0,0 0 0,1 0 0,-1 0 0,1 0 0,-1 0 0,1-1 0,0 1 0,0 0 0,0 0 0,0 0 0,0 0 0,1 0 0,-1 0 0,1 0 0,0-3 0,1 2 0,-1 0 0,1 0 0,0 0 0,0 1 0,0-1 0,0 0 0,0 1 0,0 0 0,1-1 0,-1 1 0,1 0 0,0 1 0,0-1 0,0 0 0,0 1 0,0-1 0,0 1 0,0 0 0,0 0 0,0 0 0,7 0 0,8-2 0,1 0 0,31 1 0,-38 2 0,625 5 0,-273 23 0,-5 0 0,-189-17 0,-2 7 0,195 48 0,-24-15 0,-83-16 0,-167-24 0,2-4 0,121-6 0,-126-2 0,159-14 0,-15 0 0,-155 15 0,185-10 0,-23-18 0,289-19 0,-501 46 0,500-15 0,251 4 0,-547 14 0,227 15 0,-262-6 0,-5 2 0,65 2 0,-45 0 0,24 0 0,-178-14 0,-1 3 0,0 1 0,57 14 0,-81-10-1365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9:33:55.703"/>
    </inkml:context>
    <inkml:brush xml:id="br0">
      <inkml:brushProperty name="width" value="0.35" units="cm"/>
      <inkml:brushProperty name="height" value="0.35" units="cm"/>
      <inkml:brushProperty name="color" value="#FFFFFF"/>
    </inkml:brush>
  </inkml:definitions>
  <inkml:trace contextRef="#ctx0" brushRef="#br0">3111 57 24575,'241'-16'0,"6"4"-164,1402-17-4186,-756 85 4873,-520-24 396,-344-28-288,-1 2 0,0 0 0,46 18 0,-16-4-83,-24-12-548,0-1 0,61 4 0,-6-1 0,295 31 0,56 10 0,166 31 0,-439-75 0,-108-6 0,0 2 0,77 14 0,-130-16 0,-1 0 0,1 1 0,0-1 0,0 1 0,0 0 0,-1 0 0,1 1 0,-1 0 0,0 0 0,0 0 0,6 5 0,-11-7 0,1-1 0,-1 0 0,0 1 0,1-1 0,-1 1 0,0-1 0,0 0 0,1 1 0,-1-1 0,0 1 0,0-1 0,0 1 0,0-1 0,0 1 0,1-1 0,-1 1 0,0-1 0,0 1 0,0-1 0,-1 1 0,1-1 0,0 1 0,0-1 0,0 1 0,0-1 0,0 1 0,0-1 0,-1 1 0,1-1 0,0 1 0,0-1 0,-1 0 0,1 1 0,0-1 0,-1 1 0,1-1 0,0 0 0,-1 1 0,1-1 0,-1 0 0,1 0 0,0 1 0,-1-1 0,1 0 0,-1 0 0,0 1 0,-27 8 0,22-7 0,-13 3 0,-307 74 0,-326 14-876,307-46 348,-245 39-1140,-582 76 918,-7-62-670,910-95 1428,255-5 208,-1-1 0,-24-5 1,38 6-202,-1 0 0,1-1 0,0 1 0,0 0 0,-1-1 0,1 1 0,0 0 0,0-1 0,0 0 0,-1 1 0,1-1 0,0 0 0,0 1 0,0-1 0,0 0 0,0 0 0,0 0 0,1 0 0,-1 0 0,0 0 0,0 0 0,0-2 0,1 1 21,0 1 1,0 0-1,0-1 0,1 1 1,-1 0-1,1-1 1,-1 1-1,1 0 0,-1 0 1,1-1-1,0 1 0,-1 0 1,1 0-1,0 0 0,0 0 1,0 0-1,0 0 0,0 0 1,0 0-1,0 0 0,2 0 1,15-11 244,0 1-1,1 1 1,0 0 0,1 2 0,0 0 0,26-6 0,325-83 772,14 22-2017,-259 51 793,984-146-1589,16 106 498,-1115 64 1260,159 0 1541,188 25 1,-241-16-485,-21-3-609,-92-6-446,-1 0 0,1 1 0,-1-1 0,1 1 0,-1 0 0,1 0 0,-1 0 0,0 1 0,1-1 0,-1 1 0,0-1 0,0 1 0,0 0 0,0 1 0,0-1 0,3 3 0,-6-4 0,0 0 0,0-1 0,1 1 0,-1-1 0,0 1 0,0 0 0,0-1 0,0 1 0,0 0 0,0-1 0,0 1 0,0 0 0,0-1 0,0 1 0,0 0 0,0-1 0,0 1 0,-1 0 0,1-1 0,0 1 0,0-1 0,-1 1 0,1 0 0,0-1 0,-1 1 0,1-1 0,-1 1 0,1-1 0,-1 1 0,1-1 0,-1 0 0,1 1 0,-1-1 0,1 1 0,-1-1 0,1 0 0,-1 1 0,0-1 0,1 0 0,-2 0 0,-33 11 0,-8-4 0,0-3 0,-79-1 0,105-3 0,-971-34-2119,382 7 844,-290 10 366,1 45 1087,864-26 348,23 0 201,20-2 386,542-20 510,-269 5-2410,823-10-1142,5 25-249,-750 1 1975,-275 2 1256,0 3-1,0 4 1,139 35 0,201 52-31,-307-69-1022,-101-23 0,0-2 0,1-1 0,-1-1 0,1 0 0,36-4 0,104-24 0,-103 17 0,317-89 0,-78 17 0,-236 69 0,1 2 0,120-4 0,314 19 0,-483-4 0,0 1 0,0 1 0,1 0 0,-1 1 0,0 1 0,14 5 0,75 38 0,-73-32 0,1-1 0,39 12 0,66 11 0,80 25 0,-170-50 0,1-2 0,63 5 0,-5-1 0,-37-6 0,0-3 0,101-7 0,-58 0 0,29 5 0,147-6 0,-283 3 0,-1-1 0,1 1 0,-1 0 0,1-1 0,-1 1 0,1-1 0,-1 0 0,1 0 0,-1 0 0,0 0 0,1 0 0,-1 0 0,0-1 0,0 1 0,0-1 0,0 1 0,0-1 0,0 0 0,0 0 0,1-2 0,-3 2 0,1 1 0,0-1 0,-1 0 0,0 0 0,1 0 0,-1 1 0,0-1 0,0 0 0,0 0 0,0 0 0,0 0 0,-1 1 0,1-1 0,-1 0 0,1 0 0,-1 1 0,1-1 0,-1 0 0,0 0 0,0 1 0,0-1 0,0 1 0,0-1 0,0 1 0,0 0 0,-1-1 0,1 1 0,-3-2 0,-9-8 0,-1 2 0,0 0 0,-1 0 0,0 2 0,0 0 0,0 0 0,-25-6 0,-4-3 0,-2 1 0,0 2 0,-1 3 0,-55-6 0,99 15 0,-68-6 0,-131 5 0,112 3 0,74-1 0,1 1 0,0 0 0,0 1 0,0 1 0,0 1 0,1 0 0,-1 0 0,1 2 0,0 0 0,0 0 0,1 1 0,0 1 0,-19 14 0,30-20 0,-1 0 0,1 0 0,0 0 0,0 1 0,0-1 0,1 0 0,-1 1 0,0 0 0,1-1 0,0 1 0,-1 0 0,1-1 0,0 1 0,0 0 0,1 0 0,-1 0 0,1 0 0,-1 0 0,1 5 0,1-6 0,-1 0 0,1 0 0,0 0 0,0 0 0,0 0 0,0 0 0,0-1 0,0 1 0,0 0 0,0 0 0,1-1 0,-1 1 0,1-1 0,-1 1 0,1-1 0,0 0 0,-1 0 0,1 0 0,0 0 0,0 0 0,0 0 0,0 0 0,0 0 0,0-1 0,0 1 0,0-1 0,0 1 0,3-1 0,28 4 0,1-2 0,0-2 0,0 0 0,0-3 0,60-11 0,-43 6 0,72-2 0,632 11 0,-719 1 0,61 10 0,-58-5 0,44 1 0,-49-8 0,-25 0 0,-24 0 0,-238-18 0,126 6 0,-103-8-164,-80-1-655,-75-1-164,-70 3 0,-1522-13-2700,324 9 866,737-7 830,8-28 3231,94 29 6530,149-14-6106,165 4-918,301 24-750,-45 0 0,-248-17 0,225 9 0,120 11 0,-132-6 0,64 4 0,-24-1 0,164 15 0,0 2 0,0 5 0,1 2 0,-97 25 0,93-15 0,-2-3 0,1-3 0,-95 2 0,-245-13 0,204-5 0,-179 3 0,381 0 0,0-2 0,0 0 0,-22-6 0,-2-1 0,37 9 0,0 0 0,0 0 0,0 0 0,-1 0 0,1 0 0,0 1 0,0-1 0,-1 0 0,1 0 0,0 0 0,0 0 0,-1 0 0,1 0 0,0 0 0,0 0 0,0 0 0,-1 1 0,1-1 0,0 0 0,0 0 0,0 0 0,0 0 0,-1 1 0,1-1 0,0 0 0,0 0 0,0 0 0,0 1 0,0-1 0,0 0 0,0 0 0,0 0 0,-1 1 0,1-1 0,0 0 0,0 0 0,0 1 0,0-1 0,0 0 0,0 0 0,0 1 0,0-1 0,0 0 0,1 0 0,-1 0 0,0 1 0,0-1 0,0 0 0,0 0 0,0 1 0,0-1 0,6 19 0,-4-14 0,33 142 0,-26-100 0,25 75 0,-33-117 0,1 0 0,0 0 0,1-1 0,-1 1 0,1 0 0,0-1 0,0 1 0,0-1 0,7 6 0,-8-8 0,-1-1 0,1 0 0,0 0 0,0 0 0,1 0 0,-1 0 0,0 0 0,0 0 0,0-1 0,1 1 0,-1-1 0,0 0 0,0 1 0,1-1 0,-1 0 0,0-1 0,1 1 0,-1 0 0,0-1 0,0 1 0,1-1 0,-1 1 0,0-1 0,3-2 0,21-8 0,0-3 0,33-22 0,0 0 0,-40 28 0,0 0 0,1 2 0,0 0 0,0 1 0,42-5 0,-28 5 0,51-5 0,0 4 0,113 6 0,-86 2 0,-96-2 0,1 2 0,-1 0 0,-1 0 0,1 2 0,0 0 0,-1 0 0,19 9 0,7 7 0,46 29 0,-54-29 0,1-1 0,57 22 0,-46-24 0,0-3 0,2-1 0,0-3 0,0-1 0,95 4 0,-53-13 0,190-4 0,-206 0 0,129-26 0,-23-9 0,-152 34 0,52-5 0,-52 9 0,50-12 0,12-16 0,-63 20 0,0 0 0,45-9 0,194-41 0,1-2 0,368-86 0,-612 141 0,-11 3 0,-3 2 0,-1-1 0,0 0 0,1-1 0,-1 0 0,0 0 0,-1 0 0,10-6 0,-16 9 0,0 0 0,0 0 0,0 0 0,0 0 0,0 0 0,0-1 0,0 1 0,0 0 0,0 0 0,0 0 0,1 0 0,-1 0 0,0 0 0,0 0 0,0 0 0,0-1 0,0 1 0,0 0 0,0 0 0,0 0 0,0 0 0,0 0 0,0 0 0,0 0 0,0-1 0,0 1 0,0 0 0,0 0 0,0 0 0,0 0 0,0 0 0,0 0 0,0 0 0,-1 0 0,1-1 0,0 1 0,0 0 0,0 0 0,0 0 0,0 0 0,0 0 0,0 0 0,0 0 0,0 0 0,0 0 0,0 0 0,-1-1 0,1 1 0,0 0 0,0 0 0,0 0 0,0 0 0,0 0 0,0 0 0,0 0 0,-1 0 0,1 0 0,-12-3 0,-13 1 0,-816 26 0,-201-13-582,432-15 321,482 9 261,-170 31 0,282-33 22,-9 0 183,0 1 0,1 2 1,-48 17-1,36-11-205,0-1 0,-1-2 0,0-2 0,0-1 0,-47 1 0,-16 4 0,-201 32 0,296-42 0,-1 0 0,1 0 0,-1 0 0,0-1 0,0 0 0,-8 0 0,14 0 0,-1 0 0,1-1 0,-1 1 0,0 0 0,1 0 0,-1 0 0,1 0 0,-1-1 0,1 1 0,-1 0 0,1-1 0,0 1 0,-1 0 0,1-1 0,-1 1 0,1 0 0,0-1 0,-1 1 0,1-1 0,0 1 0,-1-1 0,1 1 0,0-1 0,-1 1 0,1-1 0,0-1 0,0 1 0,0 0 0,0-1 0,0 1 0,1 0 0,-1-1 0,0 1 0,1-1 0,-1 1 0,1 0 0,-1 0 0,1-1 0,0 1 0,-1 0 0,2-1 0,2-4 0,1 1 0,-1 0 0,1 1 0,0-1 0,0 1 0,1 0 0,-1 0 0,1 0 0,0 1 0,9-4 0,68-25 0,-32 18 0,0 2 0,1 3 0,84-6 0,164 11 0,-232 4 0,83 0 0,188 5 0,-187 16 0,-107-13 0,-21-3 63,1 2-1,27 10 1,-5 0-1616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9:33:55.704"/>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9:33:55.705"/>
    </inkml:context>
    <inkml:brush xml:id="br0">
      <inkml:brushProperty name="width" value="0.35" units="cm"/>
      <inkml:brushProperty name="height" value="0.35" units="cm"/>
      <inkml:brushProperty name="color" value="#FFFFFF"/>
    </inkml:brush>
  </inkml:definitions>
  <inkml:trace contextRef="#ctx0" brushRef="#br0">1318 598 24575,'37'-1'0,"-1"-2"0,58-11 0,-69 10 0,-1 1 0,1 1 0,-1 2 0,1 0 0,-1 1 0,1 2 0,34 7 0,37 4 0,16 3 0,17 2 0,-59-10 0,29 0 0,183-6 0,-140-5 0,-135 2 0,-1 0 0,1-1 0,0 1 0,0-1 0,-1-1 0,1 1 0,-1-1 0,1 0 0,11-6 0,-16 6 0,1 1 0,0-1 0,-1 0 0,0 0 0,1-1 0,-1 1 0,0 0 0,0-1 0,0 0 0,-1 1 0,1-1 0,-1 0 0,1 0 0,-1 0 0,0 0 0,0 0 0,0 0 0,0 0 0,-1 0 0,1 0 0,-1 0 0,0 0 0,0-4 0,0 0 0,0-1 0,-1 1 0,0-1 0,-1 1 0,1 0 0,-1 0 0,-1-1 0,1 2 0,-1-1 0,0 0 0,-1 0 0,0 1 0,0 0 0,0 0 0,-1 0 0,0 0 0,0 1 0,0 0 0,-1 0 0,-7-6 0,-11-5 0,-1 1 0,0 1 0,-54-20 0,10 4 0,54 23 0,0 1 0,-1 1 0,0 0 0,1 1 0,-1 1 0,-27-2 0,6 4 0,-67 5 0,18 10 0,59-9 0,-54 5 0,-154-12 0,221 1 0,1-1 0,0 0 0,0-1 0,0-1 0,1 0 0,-1-1 0,1 0 0,0-1 0,0 0 0,1-1 0,0 0 0,-19-17 0,-5 1 0,-6-7 0,34 24 0,-1 0 0,1 0 0,-1 1 0,-9-5 0,9 6 0,0-1 0,1 0 0,0 0 0,0 0 0,-8-9 0,11 9 0,0 1 0,-1-1 0,0 1 0,1-1 0,-1 2 0,-1-1 0,1 0 0,0 1 0,-1 0 0,0 0 0,0 1 0,0 0 0,0 0 0,0 0 0,0 1 0,0-1 0,-1 1 0,-9 0 0,-257 1 0,119 3 0,130-3 0,-1 1 0,0 1 0,1 1 0,-29 8 0,9 1 0,-2-2 0,1-2 0,-91 3 0,109-11 0,0 2 0,0 0 0,-44 10 0,41-7 0,1-1 0,-46 0 0,51-4 0,-1 2 0,1 0 0,0 1 0,-33 10 0,120-33 0,29-9 0,114-51 0,-189 73 0,0 0 0,1 1 0,0 1 0,0 1 0,0 0 0,33-2 0,116 8 0,-70 1 0,-68-2 0,0 2 0,29 6 0,41 5 0,251-12 0,-181-4 0,-144 4 0,1 1 0,-1 1 0,0 1 0,-1 1 0,1 1 0,-1 1 0,-1 1 0,26 14 0,-38-18-170,2-2-1,-1 1 0,0-1 1,1-1-1,-1 0 0,1-1 1,20 0-1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9:33:55.706"/>
    </inkml:context>
    <inkml:brush xml:id="br0">
      <inkml:brushProperty name="width" value="0.35" units="cm"/>
      <inkml:brushProperty name="height" value="0.35" units="cm"/>
      <inkml:brushProperty name="color" value="#FFFFFF"/>
    </inkml:brush>
  </inkml:definitions>
  <inkml:trace contextRef="#ctx0" brushRef="#br0">252 280 24575,'18'17'0,"1"-1"0,1-1 0,27 15 0,-38-23 0,-2-4 0,0 1 0,0-1 0,1 0 0,-1 0 0,1-1 0,-1 0 0,1 0 0,0 0 0,0-2 0,0 1 0,11-1 0,11-1 0,52-10 0,-2 0 0,114-8 0,-106 9 0,-220 10 0,55-1 0,-433 1 0,500 0 0,0 0 0,1 0 0,-1-1 0,0 0 0,0-1 0,1 0 0,-1-1 0,1 0 0,0-1 0,-1 1 0,2-2 0,-1 1 0,0-1 0,1-1 0,0 1 0,0-1 0,1-1 0,-10-10 0,12 11 0,0-1 0,1 0 0,-1 0 0,2-1 0,-1 1 0,1-1 0,0 0 0,1 0 0,0 0 0,0 0 0,1 0 0,0 0 0,0 0 0,1-1 0,0 1 0,0 0 0,1 0 0,0-1 0,1 1 0,-1 0 0,2 0 0,-1 0 0,1 1 0,0-1 0,1 0 0,0 1 0,5-8 0,-7 12 0,0 0 0,0-1 0,1 1 0,-1 1 0,1-1 0,0 0 0,-1 1 0,1-1 0,0 1 0,1 0 0,-1 0 0,7-3 0,-9 5 0,0 0 0,0 1 0,0-1 0,0 1 0,-1-1 0,1 1 0,0-1 0,0 1 0,0 0 0,0-1 0,-1 1 0,1 0 0,0 0 0,-1 0 0,1-1 0,0 1 0,-1 0 0,1 0 0,-1 0 0,1 0 0,-1 1 0,13 14 0,-2-10 0,1-2 0,-1 0 0,1 0 0,0-1 0,0 0 0,0-1 0,21 1 0,11 3 0,131 20 0,-78-14 0,126 34 0,-164-26 0,71 34 0,-71-28 0,64 20 0,78 3 0,-65-26 0,-50-9 0,-22-7 0,1-2 0,113-6 0,-63-1 0,336 2-1365</inkml:trace>
</inkml:ink>
</file>

<file path=ppt/ink/ink2.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5-07-21T09:32:05.520"/>
    </inkml:context>
    <inkml:brush xml:id="br0">
      <inkml:brushProperty name="width" value="0.35" units="cm"/>
      <inkml:brushProperty name="height" value="0.35" units="cm"/>
      <inkml:brushProperty name="color" value="#FFFFFF"/>
    </inkml:brush>
  </inkml:definitions>
  <inkml:trace contextRef="#ctx0" brushRef="#br0">1721-603250,'135'0,"-135"0,0 0,-1 0,1 0,1 0,-1 0,1 0,4 0,1-1,-1 0,0 0,1 1,-1-1,0 0,0 0,0 0,1 1,-1-1,0 0,0 0,0 1,1-1,-1 0,0 0,0 0,0 1,1-1,-1 0,0 0,0 1,1-1,-1 0,0 0,0 0,0 1,1-1,-1 0,0 0,0 0,0 1,1-1,-1 0,0 0,0 1,0-1,1 0,-1 0,0 0,0 1,0-1,1 0,-1 0,0 1,0-1,0 0,1 0,-1 0,0 1,0-1,0 0,1 0,-1 0,0 1,0-1,0 0,1 0,-1 1,0-1,0 0,0 0,1 0,-1 1,0-1,0 0,0 0,1 1,-1-1,0 0,0 0,0 0,1 1,-1-1,0 0,0 0,0 1,1-1,-1 0,0 0,0 0,0 1,0-1,-3 0,-2 0,0 0,3 1,2-1,1 0,-3 0,1 0,0 1,0-1,0 1,0-1,0 0,0 1,0-1,0 1,0-1,0 0,0 1,0-1,0 0,0 1,0-1,0 1,0-1,0 0,0 1,0-1,0 1,0-1,0 0,0 1,0-1,0 0,0 1,0-1,0 1,0-1,0 0,0 1,0-1,0 1,0-1,0 0,0 1,0-1,0 1,0-1,0 0,0 1,0-1,0 0,0 1,0-1,0 1,0-1,0 0,0 1,0-1,0 1,0-1,0 0,0 1,0-1,0 1,0-1,0 0,0 1,0-1,0 0,0 1,0-1,0 1,0-1,0 0,1 1,-1-1,0 1,1-1,2 1,1-2,-1 1,1 0,0 0,0 0,0 0,0-1,0 1,0 0,0 0,0 0,0 0,0 0,0-1,0 1,0 0,1 0,0 0,-1-1,0 1,0 0,0 0,0 0,-1 0,1 0,0-1,0 1,0 0,-1 0,1 0,-1 0,1 0,-1 0,1 0,-1 0,0 0,0 0,1 0,-1-1,0 1,0 0,1 0,-1 0,0 0,0 0,1 0,-1 0,0 0,0 0,1 0,-1 0,0-1,0 1,1 0,-1 0,0 0,1 0,-1 0,0 0,0 0,1 0,-1 0,0 0,0 0,1-1,-1 1,0 0,0 0,1 0,-1 0,0 0,1 0,-1 0,0 0,0 0,1 0,-1 0,0 0,0-1,1 1,-1 0,0 0,0 0,1 0,-1 0,0 0,1 0,-1 0,0 0,0 0,1 0,-1-1,0 1,0 0,1 0,-1 0,0 0,1 0,-1 0,0 0,0 0,1 0,-1 0,0 0,0-1,1 1,-1 0,0 0,0 0,1 0,-1 0,0 0,1 0,-1 0,0 0,0 0,1 0,-1-1,0 1,0 0,1 0,-1 0,0 0,1 0,-1 0,0 0,0 0,1 0,-1 0,0 0,1-1,-1 1,0 0,0 0,1 0,-1 0,0 0,0 0,1 0,-2 0,1 0,0 0,-1 0,1 0,-1-1,2 1,0 0,0-1,1 1,-1-1,0 1,2-1,0 1,0-1,1 1,0-1,0 0,1 0,-1 1,1-1,-1 0,1 1,0-1,-1 0,1 1,-1-1,1 0,0 0,-1 1,1-1,-1 0,1 1,0-1,-1 0,1 1,0-1,-1 0,1 0,-1 1,1-1,0 0,-1 1,1-1,-1 0,1 1,0-1,-1 0,1 0,-1 1,1-1,-1 0,1 1,-1-1,1 0,-1 0,1 1,0-1,-1 0,1 1,-1-1,1 0,-1 1,1-1,0 0,-1 1,1-1,-1 0,1 0,-1 1,1-1,0 0,-1 1,1-1,-1 0,1 1,0-1,-1 0,1 1,-1-1,1 0,-1 0,1 1,0-1,-1 0,1 1,-1-1,1 0,-1 1,1-1,0 0,-1 0,0 1,1-1,-1 0,0 1,1-1,-1 0,0 1,0-1,0 0,0 1,0-1,0 0,0 1,0-1,0 0,0 1,0-1,0 0,0 1,0-1,0 0,0 1,0-1,0 0,0 1,0-1,0 0,0 1,0-1,0 0,0 1,0-1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9:32:05.521"/>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9:32:05.524"/>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9:32:05.525"/>
    </inkml:context>
    <inkml:brush xml:id="br0">
      <inkml:brushProperty name="width" value="0.35" units="cm"/>
      <inkml:brushProperty name="height" value="0.35" units="cm"/>
      <inkml:brushProperty name="color" value="#FFFFFF"/>
    </inkml:brush>
  </inkml:definitions>
  <inkml:trace contextRef="#ctx0" brushRef="#br0">1318 598 24575,'37'-1'0,"-1"-2"0,58-11 0,-69 10 0,-1 1 0,1 1 0,-1 2 0,1 0 0,-1 1 0,1 2 0,34 7 0,37 4 0,16 3 0,17 2 0,-59-10 0,29 0 0,183-6 0,-140-5 0,-135 2 0,-1 0 0,1-1 0,0 1 0,0-1 0,-1-1 0,1 1 0,-1-1 0,1 0 0,11-6 0,-16 6 0,1 1 0,0-1 0,-1 0 0,0 0 0,1-1 0,-1 1 0,0 0 0,0-1 0,0 0 0,-1 1 0,1-1 0,-1 0 0,1 0 0,-1 0 0,0 0 0,0 0 0,0 0 0,0 0 0,-1 0 0,1 0 0,-1 0 0,0 0 0,0-4 0,0 0 0,0-1 0,-1 1 0,0-1 0,-1 1 0,1 0 0,-1 0 0,-1-1 0,1 2 0,-1-1 0,0 0 0,-1 0 0,0 1 0,0 0 0,0 0 0,-1 0 0,0 0 0,0 1 0,0 0 0,-1 0 0,-7-6 0,-11-5 0,-1 1 0,0 1 0,-54-20 0,10 4 0,54 23 0,0 1 0,-1 1 0,0 0 0,1 1 0,-1 1 0,-27-2 0,6 4 0,-67 5 0,18 10 0,59-9 0,-54 5 0,-154-12 0,221 1 0,1-1 0,0 0 0,0-1 0,0-1 0,1 0 0,-1-1 0,1 0 0,0-1 0,0 0 0,1-1 0,0 0 0,-19-17 0,-5 1 0,-6-7 0,34 24 0,-1 0 0,1 0 0,-1 1 0,-9-5 0,9 6 0,0-1 0,1 0 0,0 0 0,0 0 0,-8-9 0,11 9 0,0 1 0,-1-1 0,0 1 0,1-1 0,-1 2 0,-1-1 0,1 0 0,0 1 0,-1 0 0,0 0 0,0 1 0,0 0 0,0 0 0,0 0 0,0 1 0,0-1 0,-1 1 0,-9 0 0,-257 1 0,119 3 0,130-3 0,-1 1 0,0 1 0,1 1 0,-29 8 0,9 1 0,-2-2 0,1-2 0,-91 3 0,109-11 0,0 2 0,0 0 0,-44 10 0,41-7 0,1-1 0,-46 0 0,51-4 0,-1 2 0,1 0 0,0 1 0,-33 10 0,120-33 0,29-9 0,114-51 0,-189 73 0,0 0 0,1 1 0,0 1 0,0 1 0,0 0 0,33-2 0,116 8 0,-70 1 0,-68-2 0,0 2 0,29 6 0,41 5 0,251-12 0,-181-4 0,-144 4 0,1 1 0,-1 1 0,0 1 0,-1 1 0,1 1 0,-1 1 0,-1 1 0,26 14 0,-38-18-170,2-2-1,-1 1 0,0-1 1,1-1-1,-1 0 0,1-1 1,20 0-1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1T09:32:05.526"/>
    </inkml:context>
    <inkml:brush xml:id="br0">
      <inkml:brushProperty name="width" value="0.35" units="cm"/>
      <inkml:brushProperty name="height" value="0.35" units="cm"/>
      <inkml:brushProperty name="color" value="#FFFFFF"/>
    </inkml:brush>
  </inkml:definitions>
  <inkml:trace contextRef="#ctx0" brushRef="#br0">252 280 24575,'18'17'0,"1"-1"0,1-1 0,27 15 0,-38-23 0,-2-4 0,0 1 0,0-1 0,1 0 0,-1 0 0,1-1 0,-1 0 0,1 0 0,0 0 0,0-2 0,0 1 0,11-1 0,11-1 0,52-10 0,-2 0 0,114-8 0,-106 9 0,-220 10 0,55-1 0,-433 1 0,500 0 0,0 0 0,1 0 0,-1-1 0,0 0 0,0-1 0,1 0 0,-1-1 0,1 0 0,0-1 0,-1 1 0,2-2 0,-1 1 0,0-1 0,1-1 0,0 1 0,0-1 0,1-1 0,-10-10 0,12 11 0,0-1 0,1 0 0,-1 0 0,2-1 0,-1 1 0,1-1 0,0 0 0,1 0 0,0 0 0,0 0 0,1 0 0,0 0 0,0 0 0,1-1 0,0 1 0,0 0 0,1 0 0,0-1 0,1 1 0,-1 0 0,2 0 0,-1 0 0,1 1 0,0-1 0,1 0 0,0 1 0,5-8 0,-7 12 0,0 0 0,0-1 0,1 1 0,-1 1 0,1-1 0,0 0 0,-1 1 0,1-1 0,0 1 0,1 0 0,-1 0 0,7-3 0,-9 5 0,0 0 0,0 1 0,0-1 0,0 1 0,-1-1 0,1 1 0,0-1 0,0 1 0,0 0 0,0-1 0,-1 1 0,1 0 0,0 0 0,-1 0 0,1-1 0,0 1 0,-1 0 0,1 0 0,-1 0 0,1 0 0,-1 1 0,13 14 0,-2-10 0,1-2 0,-1 0 0,1 0 0,0-1 0,0 0 0,0-1 0,21 1 0,11 3 0,131 20 0,-78-14 0,126 34 0,-164-26 0,71 34 0,-71-28 0,64 20 0,78 3 0,-65-26 0,-50-9 0,-22-7 0,1-2 0,113-6 0,-63-1 0,336 2-1365</inkml:trace>
</inkml:ink>
</file>

<file path=ppt/ink/ink7.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5-07-21T09:33:55.698"/>
    </inkml:context>
    <inkml:brush xml:id="br0">
      <inkml:brushProperty name="width" value="0.35" units="cm"/>
      <inkml:brushProperty name="height" value="0.35" units="cm"/>
      <inkml:brushProperty name="color" value="#FFFFFF"/>
    </inkml:brush>
  </inkml:definitions>
  <inkml:trace contextRef="#ctx0" brushRef="#br0">-3733891-6704,'90'0,"-90"0,0 0,0 0,0 0,0 0,0 0,0 0,0 0,0 0,0 0,0 0,0 0,0 0,-1 0,1 0,0 0,-1 0,0 0,1 0,-2 0,1 0,-1 0,1 0,0 1,0-1,1 0,0 0,0 0,0 0,0 0,-1 0,-1 0,-1 0,1 0,2 0,0 0,0 0,0 0,0 0,0 0,0-1,1 1,-1 0,0 0,0 0,0 0,0 0,0 0,0 0,1 0,-1 0,0 0,0 0,0 0,1 0,-1 0,0 0,0 0,1 0,-1 0,0 0,0 0,0 0,1 0,-1 0,0 0,0 0,1 0,-1 0,0 0,0 0,0 0,1 0,-1 0,0 0,0 0,0 0,1 0,-1 0,0 0,0 0,0 0,1 0,-1 0,0 0,0 0,1 0,-1 0,0 0,0 0,0 0,1 0,-1 0,0 0,0 0,0 0,1 0,-1 0,0 0,0 0,0 0,1 0,-1 0,0 0,0 0,1 0,-1 0,0 0,0 0,1 0,-1 0,1-1,-1 1,0 0,1 0,-1 0,0 0,1 0,-1 0,1 0,-1 0,0 0,0 1,-1-1,1 0,0 0,-1 0,0 0,1 0,0 0,0 0,2 0,0 0,1 0,-1 0,1 0,-1 0,0-1,1 1,-1 0,0 0,-1 0,-5 0,-9 0,0 1,-2-1,0 1,-1 0,1-1,-1 1,1 0,-1-1,1 1,-1 0,0 0,1-1,-1 1,1 0,-1-1,1 1,-1 0,1-1,-1 1,1 0,-1-1,1 1,-1 0,1 0,-1-1,1 1,-1 0,1-1,-1 1,1 0,-1-1,1 1,0 0,0-1,1 1,-1 0,-1 0,14-1,-27 0,1 2,-1-1,-2 0,1 1,-1-1,0 1,-1-1,-2 0,9 1,0-1,3 0,-6 0,0 0,1 1,0-1,-1 0,2 0,-2 1,1-1,0 0,0 0,0 0,0 1,-1-1,1 0,-12 0,15 0,1 0,-1 0,0 1,0-1,-1 0,2 0,0 0,0 0,-2 0,0 0,-8 1,0-1,1 1,2 0,-7-1,0 1,1 0,-3 0,0-1,0 1,-1 0,1 0,0-1,0 1,0 0,0 0,0-1,0 1,0 0,0 0,0-1,0 1,0 0,-1 0,1-1,0 1,0 0,0 0,0-1,0 1,0 0,0 0,0-1,0 1,0 0,0 0,0-1,-1 1,1 0,0 0,0-1,0 1,0 0,0 0,0-1,0 1,0 0,0 0,0-1,0 1,0 0,-1 0,1-1,0 1,0 0,0 0,0-1,0 1,0 0,0 0,0-1,0 1,0 0,0 0,0-1,0 1,-1 0,1 0,0-1,0 1,1 0,0 0,1-1,9 1,0 0,-2-1,-3 1,0-1,0 1,0-1,0 1,-1-1,1 1,0-1,0 1,0-1,0 1,0-1,0 0,0 1,0-1,0 1,0-1,0 1,-1-1,1 1,0-1,0 1,0-1,0 1,0-1,0 1,0-1,0 1,0-1,0 1,-1-1,1 1,0-1,0 1,0-1,0 1,0-1,0 1,0-1,0 0,-1 1,1-1,0 1,0-1,0 1,0-1,0 1,0-1,0 1,-1-1,1 1,-1-1,0 1,0-1,0 1,0 0,-1-1,1 1,0-1,-3 1,-1-1,0 1,2-1,1 1,0-1,3 1,-1-1,0 0,1 1,-1-1,0 1,-1 0,1-1,-1 1,1-1,0 1,-1-1,1 1,0-1,-1 1,-1-1,3 1,-1-1,0 1,1-1,-1 1,1-1,0 1,0-1,1 1,-1-1,1 0,-1 1,0-1,1 1,4-1,-5 0,0 0,-8 1,10-1,0 0,0 0,0 1,1-1,-1 1,4-1,1 0,-3 1,-6-1,-1 1,6-1,-3 1,-1-1,1 1,0-1,-1 1,2-1,-1 1,0-1,0 0,-1 1,-1 0,-13 0,16-1,0 1,-1-1,1 0,1 1,-2 0,-14 0,0 0,1 0,-1 0,0 0,1 0,-1 0,1 0,-1 0,1 1,-1-1,-2 0,14-1,0 1,0-1,0 1,-1 0,1-1,-1 1,0-1,-3 1,3-1,-1 1,-3 0,3-1,0 1,2-1,-1 1,1-1,-1 1,1 0,-1-1,1 1,-1-1,1 1,-1-1,1 1,-1-1,1 1,-1-1,1 1,-1 0,1-1,-1 1,1-1,-1 1,1-1,-1 1,0-1,1 1,-1-1,1 1,-1-1,1 1,-1 0,1-1,-1 1,1-1,-1 1,1-1,-1 1,1-1,-1 1,1-1,-1 1,1 0,-1-1,1 1,-1-1,1 1,-1-1,1 1,-1-1,1 1,-1-1,1 1,-1 0,1-1,-1 1,1-1,-1 1,1-1,-1 1,1-1,-1 1,1-1,-1 1,1 0,-1-1,0 1,1-1,-1 1,1-1,-1 1,1-1,-1 1,1-1,-1 1,1 0,-1-1,1 1,-1-1,1 1,-1-1,1 1,-1-1,1 1,-1-1,1 1,-1-1,1 1,-1 0,1-1,-1 1,1-1,-1 1,1-1,-1 1,0-1,1 1,0-1,-1 1,1 0,-1-1,1 1,-1-1,1 1,0-1,2 1,-4-1,1 1,-1-1,3 1,1-1,-4 1,-2-1,-1 1,-4 0,4-1,1 1,-1 0,-5 0,0-1</inkml:trace>
</inkml:ink>
</file>

<file path=ppt/ink/ink8.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5-07-21T09:33:55.699"/>
    </inkml:context>
    <inkml:brush xml:id="br0">
      <inkml:brushProperty name="width" value="0.35" units="cm"/>
      <inkml:brushProperty name="height" value="0.35" units="cm"/>
      <inkml:brushProperty name="color" value="#FFFFFF"/>
    </inkml:brush>
  </inkml:definitions>
  <inkml:trace contextRef="#ctx0" brushRef="#br0">-467607-1158,'158'0,"-158"0,0 0,0 0,0 0,0 0,0 0,0 0,0 0,0 0,0 0,-1 0,1 0,0 0,0 0,0 0,0 0,0 0,0 0,0 0,0 0,0 0,0 0,0 0,0 0,0 0,0 0,-1 0,1 0,0 0,0 0,0 0,0 0,0 0,0 0,0 0,0 0,0 0,0 0,0 0,0 0,0 0,0 0,0 0,0 0,0 0,-1 0,1 0,0 0,0 0,0 0,0 0,0 0,0 0,0 0,0 0,0 0,0 0,0 0,0 0,0 0,-1 0,1 0,0 0,0 0,0 0,0 0,0 0,0 0,0 0,0 0,0 0,0 0,0 0,0 0,0 0,0 0,0 0,0 0,0 0,-1 0,1 0,1 0,-1 0,0-1,0 1,-1 0,1 0,-1 0,0 0,0 1,0-1,-1 0,-1 1,0 0,-8 0,5 0,-1 0,-1 0,5 0,0 0,-6 0,-4 1,1 0,-1 0,0 0,0 0,2 0,-1 0,0 1,-2-1,1 1,-1-1,3 1,0-1,-1 0,2 0,-1-1,1 1,0 0,-1-1,1 1,-1 0,1-1,-1 1,1-1,-1 1,1 0,-1-1,1 1,-1 0,1-1,-1 1,1 0,-1-1,1 1,-1-1,1 1,-1 0,0-1,1 1,-1 0,1-1,-1 1,1 0,-1-1,1 1,-1-1,1 1,-1 0,1-1,-1 1,1 0,-1-1,0 1,1 0,-1-1,1 1,-1-1,1 1,-1 0,1-1,-1 1,1 0,-1-1,1 1,-1 0,1-1,-1 1,1-1,-1 1,0 0,1-1,-1 1,1 0,-1-1,1 1,-1 0,1-1,-1 1,1-1,-1 1,1 0,-1-1,0 1,1 0,-1-1,1 1,-1 0,1-1,-1 1,1-1,-1 1,1 0,-1-1,1 1,-1 0,1-1,-1 1,0 0,1-1,-1 1,1-1,0 1,-1 0,1-1,0 1,-1-1,1 1,0 0,-1-1,1 1,-1-1,1 1,-1-1,2 1,-1-1,1-1,5 1,-1 0,0-1,1 1,-1 0,1-1,0 1,0 0,0 1,-1-1,1-1,0 1,0 0,0-1,0 1,-9-1,-1 2,1-1,4 1,-1-1,1 1,-1-1,1 0,0 1,-1-1,1 1,0-1,-1 1,1-1,0 1,-1-1,1 1,0-1,-1 0,1 1,0-1,-1 1,1-1,0 1,-1-1,1 1,0-1,-1 0,1 1,0-1,-1 1,1-1,0 1,-1-1,1 1,0-1,-1 0,1 1,0-1,-1 1,1-1,0 1,-1-1,1 1,0-1,-1 0,1 1,0-1,-1 1,1-1,0 1,-1-1,1 1,0-1,-1 1,1-1,0 0,-1 1,1-1,0 1,-1-1,1 1,0-1,-1 1,1-1,0 0,-1 1,1-1,0 1,-1-1,1 1,0-1,0 1,0-1,-1 1,-2 0,1 0,-1 0,0-1,0 1,1 0,-1 0,0 0,0 0,1-1,-1 1,1 0,-1 0,1 0,-1-1,1 1,-1 0,1 0,-1 0,1-1,-1 1,0 0,1 0,-1 0,1-1,-1 1,1 0,-1 0,1 0,-1-1,1 1,-1 0,0 0,1-1,-1 1,1 0,-1 0,1 0,-1-1,1 1,-1 0,0 0,1 0,-1-1,1 1,-1 0,1 0,-1 0,1-1,-1 1,0 0,1 0,-1 0,1-1,-1 1,1 0,-1 0,0 0,1-1,-1 1,1 0,-1 0,0 0,1-1,-1 1,1 0,-1 0,0 0,1-1,-1 1,1 0,-1 0,0 0,1-1,-1 1,1 0,-1 0,1 0,-1-1,0 1,1 0,-1 0,0 0,1-1,-1 1,1 0,-1-1,1 0,0 1,0-1,2 0,-1 1,1-1,-2 1,1-1,0-1</inkml:trace>
</inkml:ink>
</file>

<file path=ppt/ink/ink9.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6" units="1/cm"/>
          <inkml:channelProperty channel="Y" name="resolution" value="28.34646" units="1/cm"/>
        </inkml:channelProperties>
      </inkml:inkSource>
      <inkml:timestamp xml:id="ts0" timeString="2025-07-21T09:33:55.700"/>
    </inkml:context>
    <inkml:brush xml:id="br0">
      <inkml:brushProperty name="width" value="0.35" units="cm"/>
      <inkml:brushProperty name="height" value="0.35" units="cm"/>
      <inkml:brushProperty name="color" value="#FFFFFF"/>
    </inkml:brush>
  </inkml:definitions>
  <inkml:trace contextRef="#ctx0" brushRef="#br0">1721-603250,'135'0,"-135"0,0 0,-1 0,1 0,1 0,-1 0,1 0,4 0,1-1,-1 0,0 0,1 1,-1-1,0 0,0 0,0 0,1 1,-1-1,0 0,0 0,0 1,1-1,-1 0,0 0,0 0,0 1,1-1,-1 0,0 0,0 1,1-1,-1 0,0 0,0 0,0 1,1-1,-1 0,0 0,0 0,0 1,1-1,-1 0,0 0,0 1,0-1,1 0,-1 0,0 0,0 1,0-1,1 0,-1 0,0 1,0-1,0 0,1 0,-1 0,0 1,0-1,0 0,1 0,-1 0,0 1,0-1,0 0,1 0,-1 1,0-1,0 0,0 0,1 0,-1 1,0-1,0 0,0 0,1 1,-1-1,0 0,0 0,0 0,1 1,-1-1,0 0,0 0,0 1,1-1,-1 0,0 0,0 0,0 1,0-1,-3 0,-2 0,0 0,3 1,2-1,1 0,-3 0,1 0,0 1,0-1,0 1,0-1,0 0,0 1,0-1,0 1,0-1,0 0,0 1,0-1,0 0,0 1,0-1,0 1,0-1,0 0,0 1,0-1,0 1,0-1,0 0,0 1,0-1,0 0,0 1,0-1,0 1,0-1,0 0,0 1,0-1,0 1,0-1,0 0,0 1,0-1,0 1,0-1,0 0,0 1,0-1,0 0,0 1,0-1,0 1,0-1,0 0,0 1,0-1,0 1,0-1,0 0,0 1,0-1,0 1,0-1,0 0,0 1,0-1,0 0,0 1,0-1,0 1,0-1,0 0,1 1,-1-1,0 1,1-1,2 1,1-2,-1 1,1 0,0 0,0 0,0 0,0-1,0 1,0 0,0 0,0 0,0 0,0 0,0-1,0 1,0 0,1 0,0 0,-1-1,0 1,0 0,0 0,0 0,-1 0,1 0,0-1,0 1,0 0,-1 0,1 0,-1 0,1 0,-1 0,1 0,-1 0,0 0,0 0,1 0,-1-1,0 1,0 0,1 0,-1 0,0 0,0 0,1 0,-1 0,0 0,0 0,1 0,-1 0,0-1,0 1,1 0,-1 0,0 0,1 0,-1 0,0 0,0 0,1 0,-1 0,0 0,0 0,1-1,-1 1,0 0,0 0,1 0,-1 0,0 0,1 0,-1 0,0 0,0 0,1 0,-1 0,0 0,0-1,1 1,-1 0,0 0,0 0,1 0,-1 0,0 0,1 0,-1 0,0 0,0 0,1 0,-1-1,0 1,0 0,1 0,-1 0,0 0,1 0,-1 0,0 0,0 0,1 0,-1 0,0 0,0-1,1 1,-1 0,0 0,0 0,1 0,-1 0,0 0,1 0,-1 0,0 0,0 0,1 0,-1-1,0 1,0 0,1 0,-1 0,0 0,1 0,-1 0,0 0,0 0,1 0,-1 0,0 0,1-1,-1 1,0 0,0 0,1 0,-1 0,0 0,0 0,1 0,-2 0,1 0,0 0,-1 0,1 0,-1-1,2 1,0 0,0-1,1 1,-1-1,0 1,2-1,0 1,0-1,1 1,0-1,0 0,1 0,-1 1,1-1,-1 0,1 1,0-1,-1 0,1 1,-1-1,1 0,0 0,-1 1,1-1,-1 0,1 1,0-1,-1 0,1 1,0-1,-1 0,1 0,-1 1,1-1,0 0,-1 1,1-1,-1 0,1 1,0-1,-1 0,1 0,-1 1,1-1,-1 0,1 1,-1-1,1 0,-1 0,1 1,0-1,-1 0,1 1,-1-1,1 0,-1 1,1-1,0 0,-1 1,1-1,-1 0,1 0,-1 1,1-1,0 0,-1 1,1-1,-1 0,1 1,0-1,-1 0,1 1,-1-1,1 0,-1 0,1 1,0-1,-1 0,1 1,-1-1,1 0,-1 1,1-1,0 0,-1 0,0 1,1-1,-1 0,0 1,1-1,-1 0,0 1,0-1,0 0,0 1,0-1,0 0,0 1,0-1,0 0,0 1,0-1,0 0,0 1,0-1,0 0,0 1,0-1,0 0,0 1,0-1,0 0,0 1,0-1,0 0,0 1,0-1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9BF88A-6AE9-47EC-AD18-EB7C0FBC909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AE3DA8-BB3D-4E0C-A546-9A43C75064D6}" type="slidenum">
              <a:rPr lang="en-IN" smtClean="0"/>
              <a:t>‹#›</a:t>
            </a:fld>
            <a:endParaRPr lang="en-IN"/>
          </a:p>
        </p:txBody>
      </p:sp>
    </p:spTree>
    <p:extLst>
      <p:ext uri="{BB962C8B-B14F-4D97-AF65-F5344CB8AC3E}">
        <p14:creationId xmlns:p14="http://schemas.microsoft.com/office/powerpoint/2010/main" val="4177669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CCD2733-7BC0-47F4-9B3B-15FC27E497F4}" type="datetime1">
              <a:rPr lang="en-IN" smtClean="0"/>
              <a:t>31-07-2025</a:t>
            </a:fld>
            <a:endParaRPr lang="en-US"/>
          </a:p>
        </p:txBody>
      </p:sp>
      <p:sp>
        <p:nvSpPr>
          <p:cNvPr id="5" name="Footer Placeholder 4"/>
          <p:cNvSpPr>
            <a:spLocks noGrp="1"/>
          </p:cNvSpPr>
          <p:nvPr>
            <p:ph type="ftr" sz="quarter" idx="11"/>
          </p:nvPr>
        </p:nvSpPr>
        <p:spPr/>
        <p:txBody>
          <a:bodyPr/>
          <a:lstStyle/>
          <a:p>
            <a:r>
              <a:rPr lang="en-US"/>
              <a:t>Project Review – Phase 1</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FFA9E-4F10-45FD-BCF6-8E30AAFF2EA4}" type="datetime1">
              <a:rPr lang="en-IN" smtClean="0"/>
              <a:t>31-07-2025</a:t>
            </a:fld>
            <a:endParaRPr lang="en-US"/>
          </a:p>
        </p:txBody>
      </p:sp>
      <p:sp>
        <p:nvSpPr>
          <p:cNvPr id="5" name="Footer Placeholder 4"/>
          <p:cNvSpPr>
            <a:spLocks noGrp="1"/>
          </p:cNvSpPr>
          <p:nvPr>
            <p:ph type="ftr" sz="quarter" idx="11"/>
          </p:nvPr>
        </p:nvSpPr>
        <p:spPr/>
        <p:txBody>
          <a:bodyPr/>
          <a:lstStyle/>
          <a:p>
            <a:r>
              <a:rPr lang="en-US"/>
              <a:t>Project Review – Phase 1</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1521A-90E7-4321-AA70-63D57924F7E8}" type="datetime1">
              <a:rPr lang="en-IN" smtClean="0"/>
              <a:t>31-07-2025</a:t>
            </a:fld>
            <a:endParaRPr lang="en-US"/>
          </a:p>
        </p:txBody>
      </p:sp>
      <p:sp>
        <p:nvSpPr>
          <p:cNvPr id="5" name="Footer Placeholder 4"/>
          <p:cNvSpPr>
            <a:spLocks noGrp="1"/>
          </p:cNvSpPr>
          <p:nvPr>
            <p:ph type="ftr" sz="quarter" idx="11"/>
          </p:nvPr>
        </p:nvSpPr>
        <p:spPr/>
        <p:txBody>
          <a:bodyPr/>
          <a:lstStyle/>
          <a:p>
            <a:r>
              <a:rPr lang="en-US"/>
              <a:t>Project Review – Phase 1</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33265" y="365125"/>
            <a:ext cx="10099343" cy="1325563"/>
          </a:xfrm>
          <a:solidFill>
            <a:srgbClr val="A50021"/>
          </a:solidFill>
        </p:spPr>
        <p:txBody>
          <a:bodyPr/>
          <a:lstStyle/>
          <a:p>
            <a:r>
              <a:rPr lang="en-US"/>
              <a:t>Click to edit Master title style</a:t>
            </a:r>
          </a:p>
        </p:txBody>
      </p:sp>
      <p:sp>
        <p:nvSpPr>
          <p:cNvPr id="3" name="Content Placeholder 2"/>
          <p:cNvSpPr>
            <a:spLocks noGrp="1"/>
          </p:cNvSpPr>
          <p:nvPr>
            <p:ph idx="1"/>
          </p:nvPr>
        </p:nvSpPr>
        <p:spPr>
          <a:xfrm>
            <a:off x="286603" y="1825625"/>
            <a:ext cx="11546006" cy="4351338"/>
          </a:xfrm>
          <a:ln>
            <a:solidFill>
              <a:srgbClr val="A50021"/>
            </a:solidFill>
          </a:ln>
        </p:spPr>
        <p:txBody>
          <a:bodyPr/>
          <a:lstStyle>
            <a:lvl1pPr>
              <a:defRPr lang="en-US" sz="2800" kern="1200" dirty="0">
                <a:solidFill>
                  <a:srgbClr val="0000CC"/>
                </a:solidFill>
                <a:latin typeface="Footlight MT Light" panose="0204060206030A020304" pitchFamily="18" charset="0"/>
                <a:ea typeface="+mn-ea"/>
                <a:cs typeface="+mn-cs"/>
              </a:defRPr>
            </a:lvl1pPr>
            <a:lvl2pPr>
              <a:defRPr lang="en-US" sz="2800" kern="1200" dirty="0">
                <a:solidFill>
                  <a:srgbClr val="0000CC"/>
                </a:solidFill>
                <a:latin typeface="Footlight MT Light" panose="0204060206030A020304" pitchFamily="18" charset="0"/>
                <a:ea typeface="+mn-ea"/>
                <a:cs typeface="+mn-cs"/>
              </a:defRPr>
            </a:lvl2pPr>
            <a:lvl3pPr>
              <a:defRPr lang="en-US" sz="2800" kern="1200" dirty="0">
                <a:solidFill>
                  <a:srgbClr val="0000CC"/>
                </a:solidFill>
                <a:latin typeface="Footlight MT Light" panose="0204060206030A020304" pitchFamily="18" charset="0"/>
                <a:ea typeface="+mn-ea"/>
                <a:cs typeface="+mn-cs"/>
              </a:defRPr>
            </a:lvl3pPr>
            <a:lvl4pPr>
              <a:defRPr lang="en-US" sz="2800" kern="1200" dirty="0">
                <a:solidFill>
                  <a:srgbClr val="0000CC"/>
                </a:solidFill>
                <a:latin typeface="Footlight MT Light" panose="0204060206030A020304" pitchFamily="18" charset="0"/>
                <a:ea typeface="+mn-ea"/>
                <a:cs typeface="+mn-cs"/>
              </a:defRPr>
            </a:lvl4pPr>
            <a:lvl5pPr>
              <a:defRPr lang="en-US" sz="2800" kern="1200" dirty="0">
                <a:solidFill>
                  <a:srgbClr val="0000CC"/>
                </a:solidFill>
                <a:latin typeface="Footlight MT Light" panose="0204060206030A020304" pitchFamily="18" charset="0"/>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361665" y="6356350"/>
            <a:ext cx="1235123" cy="365125"/>
          </a:xfrm>
        </p:spPr>
        <p:txBody>
          <a:bodyPr/>
          <a:lstStyle/>
          <a:p>
            <a:fld id="{18F46EED-6F94-44BB-93BD-F9DFFF1C9249}" type="datetime1">
              <a:rPr lang="en-IN" smtClean="0"/>
              <a:t>31-07-2025</a:t>
            </a:fld>
            <a:endParaRPr lang="en-US"/>
          </a:p>
        </p:txBody>
      </p:sp>
      <p:sp>
        <p:nvSpPr>
          <p:cNvPr id="5" name="Footer Placeholder 4"/>
          <p:cNvSpPr>
            <a:spLocks noGrp="1"/>
          </p:cNvSpPr>
          <p:nvPr>
            <p:ph type="ftr" sz="quarter" idx="11"/>
          </p:nvPr>
        </p:nvSpPr>
        <p:spPr>
          <a:xfrm>
            <a:off x="3889042" y="6356349"/>
            <a:ext cx="5787788" cy="365125"/>
          </a:xfrm>
        </p:spPr>
        <p:txBody>
          <a:bodyPr/>
          <a:lstStyle/>
          <a:p>
            <a:r>
              <a:rPr lang="en-US"/>
              <a:t>Project Review – Phase 1</a:t>
            </a:r>
          </a:p>
        </p:txBody>
      </p:sp>
      <p:sp>
        <p:nvSpPr>
          <p:cNvPr id="6" name="Slide Number Placeholder 5"/>
          <p:cNvSpPr>
            <a:spLocks noGrp="1"/>
          </p:cNvSpPr>
          <p:nvPr>
            <p:ph type="sldNum" sz="quarter" idx="12"/>
          </p:nvPr>
        </p:nvSpPr>
        <p:spPr>
          <a:xfrm>
            <a:off x="11300345" y="6311900"/>
            <a:ext cx="529989" cy="365125"/>
          </a:xfrm>
        </p:spPr>
        <p:txBody>
          <a:bodyPr/>
          <a:lstStyle/>
          <a:p>
            <a:fld id="{330EA680-D336-4FF7-8B7A-9848BB0A1C32}" type="slidenum">
              <a:rPr lang="en-US" smtClean="0"/>
              <a:t>‹#›</a:t>
            </a:fld>
            <a:endParaRPr lang="en-US"/>
          </a:p>
        </p:txBody>
      </p:sp>
      <p:pic>
        <p:nvPicPr>
          <p:cNvPr id="7" name="Picture 6" descr="See the source image">
            <a:extLst>
              <a:ext uri="{FF2B5EF4-FFF2-40B4-BE49-F238E27FC236}">
                <a16:creationId xmlns:a16="http://schemas.microsoft.com/office/drawing/2014/main" id="{1603772F-8973-E903-E97D-3E4339BD1D2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16524" y="320675"/>
            <a:ext cx="1178182" cy="1325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ED2DA3-7C7B-4ACD-8CDF-3B33304DE369}" type="datetime1">
              <a:rPr lang="en-IN" smtClean="0"/>
              <a:t>31-07-2025</a:t>
            </a:fld>
            <a:endParaRPr lang="en-US"/>
          </a:p>
        </p:txBody>
      </p:sp>
      <p:sp>
        <p:nvSpPr>
          <p:cNvPr id="5" name="Footer Placeholder 4"/>
          <p:cNvSpPr>
            <a:spLocks noGrp="1"/>
          </p:cNvSpPr>
          <p:nvPr>
            <p:ph type="ftr" sz="quarter" idx="11"/>
          </p:nvPr>
        </p:nvSpPr>
        <p:spPr/>
        <p:txBody>
          <a:bodyPr/>
          <a:lstStyle/>
          <a:p>
            <a:r>
              <a:rPr lang="en-US"/>
              <a:t>Project Review – Phase 1</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1858A1B-8944-413B-994B-A07742C318C7}" type="datetime1">
              <a:rPr lang="en-IN" smtClean="0"/>
              <a:t>31-07-2025</a:t>
            </a:fld>
            <a:endParaRPr lang="en-US"/>
          </a:p>
        </p:txBody>
      </p:sp>
      <p:sp>
        <p:nvSpPr>
          <p:cNvPr id="6" name="Footer Placeholder 5"/>
          <p:cNvSpPr>
            <a:spLocks noGrp="1"/>
          </p:cNvSpPr>
          <p:nvPr>
            <p:ph type="ftr" sz="quarter" idx="11"/>
          </p:nvPr>
        </p:nvSpPr>
        <p:spPr/>
        <p:txBody>
          <a:bodyPr/>
          <a:lstStyle/>
          <a:p>
            <a:r>
              <a:rPr lang="en-US"/>
              <a:t>Project Review – Phase 1</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1EC43EA-8F48-4C8F-9752-B0F359E862A2}" type="datetime1">
              <a:rPr lang="en-IN" smtClean="0"/>
              <a:t>31-07-2025</a:t>
            </a:fld>
            <a:endParaRPr lang="en-US"/>
          </a:p>
        </p:txBody>
      </p:sp>
      <p:sp>
        <p:nvSpPr>
          <p:cNvPr id="8" name="Footer Placeholder 7"/>
          <p:cNvSpPr>
            <a:spLocks noGrp="1"/>
          </p:cNvSpPr>
          <p:nvPr>
            <p:ph type="ftr" sz="quarter" idx="11"/>
          </p:nvPr>
        </p:nvSpPr>
        <p:spPr/>
        <p:txBody>
          <a:bodyPr/>
          <a:lstStyle/>
          <a:p>
            <a:r>
              <a:rPr lang="en-US"/>
              <a:t>Project Review – Phase 1</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18582AA-92CC-464F-B65B-98A247B8728D}" type="datetime1">
              <a:rPr lang="en-IN" smtClean="0"/>
              <a:t>31-07-2025</a:t>
            </a:fld>
            <a:endParaRPr lang="en-US"/>
          </a:p>
        </p:txBody>
      </p:sp>
      <p:sp>
        <p:nvSpPr>
          <p:cNvPr id="4" name="Footer Placeholder 3"/>
          <p:cNvSpPr>
            <a:spLocks noGrp="1"/>
          </p:cNvSpPr>
          <p:nvPr>
            <p:ph type="ftr" sz="quarter" idx="11"/>
          </p:nvPr>
        </p:nvSpPr>
        <p:spPr/>
        <p:txBody>
          <a:bodyPr/>
          <a:lstStyle/>
          <a:p>
            <a:r>
              <a:rPr lang="en-US"/>
              <a:t>Project Review – Phase 1</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F8694F-12D1-4142-9A6D-8F335095C221}" type="datetime1">
              <a:rPr lang="en-IN" smtClean="0"/>
              <a:t>31-07-2025</a:t>
            </a:fld>
            <a:endParaRPr lang="en-US"/>
          </a:p>
        </p:txBody>
      </p:sp>
      <p:sp>
        <p:nvSpPr>
          <p:cNvPr id="3" name="Footer Placeholder 2"/>
          <p:cNvSpPr>
            <a:spLocks noGrp="1"/>
          </p:cNvSpPr>
          <p:nvPr>
            <p:ph type="ftr" sz="quarter" idx="11"/>
          </p:nvPr>
        </p:nvSpPr>
        <p:spPr/>
        <p:txBody>
          <a:bodyPr/>
          <a:lstStyle/>
          <a:p>
            <a:r>
              <a:rPr lang="en-US"/>
              <a:t>Project Review – Phase 1</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507CEB-B27C-4D0F-B3DB-53050F941CF7}" type="datetime1">
              <a:rPr lang="en-IN" smtClean="0"/>
              <a:t>31-07-2025</a:t>
            </a:fld>
            <a:endParaRPr lang="en-US"/>
          </a:p>
        </p:txBody>
      </p:sp>
      <p:sp>
        <p:nvSpPr>
          <p:cNvPr id="6" name="Footer Placeholder 5"/>
          <p:cNvSpPr>
            <a:spLocks noGrp="1"/>
          </p:cNvSpPr>
          <p:nvPr>
            <p:ph type="ftr" sz="quarter" idx="11"/>
          </p:nvPr>
        </p:nvSpPr>
        <p:spPr/>
        <p:txBody>
          <a:bodyPr/>
          <a:lstStyle/>
          <a:p>
            <a:r>
              <a:rPr lang="en-US"/>
              <a:t>Project Review – Phase 1</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ECF461-23D5-47EF-BC2F-DA88CC14471D}" type="datetime1">
              <a:rPr lang="en-IN" smtClean="0"/>
              <a:t>31-07-2025</a:t>
            </a:fld>
            <a:endParaRPr lang="en-US"/>
          </a:p>
        </p:txBody>
      </p:sp>
      <p:sp>
        <p:nvSpPr>
          <p:cNvPr id="6" name="Footer Placeholder 5"/>
          <p:cNvSpPr>
            <a:spLocks noGrp="1"/>
          </p:cNvSpPr>
          <p:nvPr>
            <p:ph type="ftr" sz="quarter" idx="11"/>
          </p:nvPr>
        </p:nvSpPr>
        <p:spPr/>
        <p:txBody>
          <a:bodyPr/>
          <a:lstStyle/>
          <a:p>
            <a:r>
              <a:rPr lang="en-US"/>
              <a:t>Project Review – Phase 1</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594535-7ED5-412E-AAAA-D090FD8993F7}" type="datetime1">
              <a:rPr lang="en-IN" smtClean="0"/>
              <a:t>31-07-2025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Project Review – Phase 1</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6.xml"/><Relationship Id="rId5" Type="http://schemas.openxmlformats.org/officeDocument/2006/relationships/image" Target="../media/image3.png"/><Relationship Id="rId10" Type="http://schemas.openxmlformats.org/officeDocument/2006/relationships/image" Target="../media/image5.png"/><Relationship Id="rId4" Type="http://schemas.openxmlformats.org/officeDocument/2006/relationships/customXml" Target="../ink/ink2.xml"/><Relationship Id="rId9" Type="http://schemas.openxmlformats.org/officeDocument/2006/relationships/customXml" Target="../ink/ink5.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datatracker.ietf.org/doc/html/rfc3626"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doi.org/10.1016/j.cose.2024.104157"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10.xml"/><Relationship Id="rId13" Type="http://schemas.openxmlformats.org/officeDocument/2006/relationships/image" Target="../media/image9.png"/><Relationship Id="rId1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3.png"/><Relationship Id="rId12" Type="http://schemas.openxmlformats.org/officeDocument/2006/relationships/customXml" Target="../ink/ink12.xml"/><Relationship Id="rId17" Type="http://schemas.openxmlformats.org/officeDocument/2006/relationships/customXml" Target="../ink/ink15.xml"/><Relationship Id="rId2" Type="http://schemas.openxmlformats.org/officeDocument/2006/relationships/customXml" Target="../ink/ink7.xml"/><Relationship Id="rId16"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8.png"/><Relationship Id="rId5" Type="http://schemas.openxmlformats.org/officeDocument/2006/relationships/image" Target="../media/image2.png"/><Relationship Id="rId15" Type="http://schemas.openxmlformats.org/officeDocument/2006/relationships/customXml" Target="../ink/ink14.xml"/><Relationship Id="rId10" Type="http://schemas.openxmlformats.org/officeDocument/2006/relationships/customXml" Target="../ink/ink11.xml"/><Relationship Id="rId19" Type="http://schemas.openxmlformats.org/officeDocument/2006/relationships/image" Target="../media/image10.png"/><Relationship Id="rId4" Type="http://schemas.openxmlformats.org/officeDocument/2006/relationships/customXml" Target="../ink/ink8.xml"/><Relationship Id="rId9" Type="http://schemas.openxmlformats.org/officeDocument/2006/relationships/image" Target="../media/image4.png"/><Relationship Id="rId14" Type="http://schemas.openxmlformats.org/officeDocument/2006/relationships/customXml" Target="../ink/ink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i.org/10.48550/arXiv.2008.03621" TargetMode="External"/><Relationship Id="rId7" Type="http://schemas.openxmlformats.org/officeDocument/2006/relationships/hyperlink" Target="https://www.code&#8209;intelligence.com/product&#8209;ci&#8209;fuzz" TargetMode="External"/><Relationship Id="rId2" Type="http://schemas.openxmlformats.org/officeDocument/2006/relationships/hyperlink" Target="https://doi.org/10.1016/j.cose.2024.104157" TargetMode="External"/><Relationship Id="rId1" Type="http://schemas.openxmlformats.org/officeDocument/2006/relationships/slideLayout" Target="../slideLayouts/slideLayout2.xml"/><Relationship Id="rId6" Type="http://schemas.openxmlformats.org/officeDocument/2006/relationships/hyperlink" Target="https://doi.org/10.1016/j.cose.2022.102813" TargetMode="External"/><Relationship Id="rId5" Type="http://schemas.openxmlformats.org/officeDocument/2006/relationships/hyperlink" Target="https://doi.org/10.1145/3510003.3510208" TargetMode="External"/><Relationship Id="rId4" Type="http://schemas.openxmlformats.org/officeDocument/2006/relationships/hyperlink" Target="https://doi.org/10.1016/j.adhoc.2012.12.004"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i.org/10.3390/drones703016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402.03704?utm_source=chatgpt.com" TargetMode="External"/><Relationship Id="rId2" Type="http://schemas.openxmlformats.org/officeDocument/2006/relationships/hyperlink" Target="https://doi.org/10.1145/369678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i.org/10.1016/j.adhoc.2012.12.004"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9DBD489-7DA1-E41A-453C-AFDE7EC6B4AD}"/>
              </a:ext>
            </a:extLst>
          </p:cNvPr>
          <p:cNvSpPr>
            <a:spLocks noGrp="1"/>
          </p:cNvSpPr>
          <p:nvPr>
            <p:ph type="dt" sz="half" idx="10"/>
          </p:nvPr>
        </p:nvSpPr>
        <p:spPr/>
        <p:txBody>
          <a:bodyPr/>
          <a:lstStyle/>
          <a:p>
            <a:fld id="{66F26E43-BA59-4165-B65A-902B666A17B1}" type="datetime1">
              <a:rPr lang="en-IN" smtClean="0"/>
              <a:t>31-07-2025</a:t>
            </a:fld>
            <a:endParaRPr lang="en-US"/>
          </a:p>
        </p:txBody>
      </p:sp>
      <p:sp>
        <p:nvSpPr>
          <p:cNvPr id="5" name="Footer Placeholder 4">
            <a:extLst>
              <a:ext uri="{FF2B5EF4-FFF2-40B4-BE49-F238E27FC236}">
                <a16:creationId xmlns:a16="http://schemas.microsoft.com/office/drawing/2014/main" id="{65FC8CBB-FC4F-366E-1C9C-72839364515D}"/>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0CD7A2C1-7181-7185-109B-5F62C8887A6E}"/>
              </a:ext>
            </a:extLst>
          </p:cNvPr>
          <p:cNvSpPr>
            <a:spLocks noGrp="1"/>
          </p:cNvSpPr>
          <p:nvPr>
            <p:ph type="sldNum" sz="quarter" idx="12"/>
          </p:nvPr>
        </p:nvSpPr>
        <p:spPr/>
        <p:txBody>
          <a:bodyPr/>
          <a:lstStyle/>
          <a:p>
            <a:r>
              <a:rPr lang="en-US"/>
              <a:t>1</a:t>
            </a:r>
          </a:p>
        </p:txBody>
      </p:sp>
      <p:sp>
        <p:nvSpPr>
          <p:cNvPr id="21" name="Subtitle 5">
            <a:extLst>
              <a:ext uri="{FF2B5EF4-FFF2-40B4-BE49-F238E27FC236}">
                <a16:creationId xmlns:a16="http://schemas.microsoft.com/office/drawing/2014/main" id="{9FA95B0D-A7E7-D896-A78A-E28AA583D8B6}"/>
              </a:ext>
            </a:extLst>
          </p:cNvPr>
          <p:cNvSpPr txBox="1"/>
          <p:nvPr/>
        </p:nvSpPr>
        <p:spPr bwMode="auto">
          <a:xfrm>
            <a:off x="2895600" y="2971800"/>
            <a:ext cx="6400800" cy="604838"/>
          </a:xfrm>
          <a:prstGeom prst="rect">
            <a:avLst/>
          </a:prstGeom>
          <a:solidFill>
            <a:schemeClr val="bg1"/>
          </a:solidFill>
          <a:ln>
            <a:noFill/>
          </a:ln>
        </p:spPr>
        <p:txBody>
          <a:bodyPr lIns="91440" tIns="45720" rIns="91440" bIns="45720" anchor="t"/>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a:solidFill>
                  <a:schemeClr val="tx1"/>
                </a:solidFill>
                <a:latin typeface="+mn-lt"/>
              </a:defRPr>
            </a:lvl6pPr>
            <a:lvl7pPr marL="2743200" indent="0" algn="ctr" rtl="0" fontAlgn="base">
              <a:spcBef>
                <a:spcPct val="20000"/>
              </a:spcBef>
              <a:spcAft>
                <a:spcPct val="0"/>
              </a:spcAft>
              <a:buNone/>
              <a:defRPr>
                <a:solidFill>
                  <a:schemeClr val="tx1"/>
                </a:solidFill>
                <a:latin typeface="+mn-lt"/>
              </a:defRPr>
            </a:lvl7pPr>
            <a:lvl8pPr marL="3200400" indent="0" algn="ctr" rtl="0" fontAlgn="base">
              <a:spcBef>
                <a:spcPct val="20000"/>
              </a:spcBef>
              <a:spcAft>
                <a:spcPct val="0"/>
              </a:spcAft>
              <a:buNone/>
              <a:defRPr>
                <a:solidFill>
                  <a:schemeClr val="tx1"/>
                </a:solidFill>
                <a:latin typeface="+mn-lt"/>
              </a:defRPr>
            </a:lvl8pPr>
            <a:lvl9pPr marL="3657600" indent="0" algn="ctr" rtl="0" fontAlgn="base">
              <a:spcBef>
                <a:spcPct val="20000"/>
              </a:spcBef>
              <a:spcAft>
                <a:spcPct val="0"/>
              </a:spcAft>
              <a:buNone/>
              <a:defRPr>
                <a:solidFill>
                  <a:schemeClr val="tx1"/>
                </a:solidFill>
                <a:latin typeface="+mn-lt"/>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r>
              <a:rPr kumimoji="0" lang="en-US" sz="3200" b="0" i="0" u="none" strike="noStrike" kern="0" cap="none" spc="0" normalizeH="0" baseline="0" noProof="0">
                <a:ln>
                  <a:noFill/>
                </a:ln>
                <a:solidFill>
                  <a:srgbClr val="FF0000"/>
                </a:solidFill>
                <a:effectLst/>
                <a:uLnTx/>
                <a:uFillTx/>
                <a:latin typeface="+mn-lt"/>
                <a:ea typeface="+mn-ea"/>
                <a:cs typeface="+mn-cs"/>
              </a:rPr>
              <a:t>Review -1</a:t>
            </a:r>
          </a:p>
          <a:p>
            <a:pPr>
              <a:defRPr/>
            </a:pPr>
            <a:r>
              <a:rPr kumimoji="0" lang="en-US" sz="3200" b="0" i="0" u="none" strike="noStrike" kern="0" cap="none" spc="0" normalizeH="0" baseline="0" noProof="0">
                <a:ln>
                  <a:noFill/>
                </a:ln>
                <a:effectLst/>
                <a:uLnTx/>
                <a:uFillTx/>
                <a:latin typeface="+mn-lt"/>
                <a:ea typeface="+mn-ea"/>
                <a:cs typeface="+mn-cs"/>
              </a:rPr>
              <a:t>Guide:</a:t>
            </a:r>
            <a:r>
              <a:rPr lang="en-US" kern="0"/>
              <a:t> Dr. Vishnuvarthan R</a:t>
            </a:r>
            <a:endParaRPr lang="en-IN" kern="0">
              <a:ea typeface="Calibri" panose="020F0502020204030204"/>
              <a:cs typeface="Calibri" panose="020F0502020204030204"/>
            </a:endParaRPr>
          </a:p>
        </p:txBody>
      </p:sp>
      <p:graphicFrame>
        <p:nvGraphicFramePr>
          <p:cNvPr id="22" name="Table 8">
            <a:extLst>
              <a:ext uri="{FF2B5EF4-FFF2-40B4-BE49-F238E27FC236}">
                <a16:creationId xmlns:a16="http://schemas.microsoft.com/office/drawing/2014/main" id="{A46ECB39-5EA0-BF8F-78B8-308E1128AED9}"/>
              </a:ext>
            </a:extLst>
          </p:cNvPr>
          <p:cNvGraphicFramePr>
            <a:graphicFrameLocks noGrp="1"/>
          </p:cNvGraphicFramePr>
          <p:nvPr>
            <p:extLst>
              <p:ext uri="{D42A27DB-BD31-4B8C-83A1-F6EECF244321}">
                <p14:modId xmlns:p14="http://schemas.microsoft.com/office/powerpoint/2010/main" val="349682000"/>
              </p:ext>
            </p:extLst>
          </p:nvPr>
        </p:nvGraphicFramePr>
        <p:xfrm>
          <a:off x="2743200" y="4198938"/>
          <a:ext cx="6705600" cy="1854200"/>
        </p:xfrm>
        <a:graphic>
          <a:graphicData uri="http://schemas.openxmlformats.org/drawingml/2006/table">
            <a:tbl>
              <a:tblPr firstRow="1" bandRow="1">
                <a:tableStyleId>{5C22544A-7EE6-4342-B048-85BDC9FD1C3A}</a:tableStyleId>
              </a:tblPr>
              <a:tblGrid>
                <a:gridCol w="1173480">
                  <a:extLst>
                    <a:ext uri="{9D8B030D-6E8A-4147-A177-3AD203B41FA5}">
                      <a16:colId xmlns:a16="http://schemas.microsoft.com/office/drawing/2014/main" val="20000"/>
                    </a:ext>
                  </a:extLst>
                </a:gridCol>
                <a:gridCol w="2263140">
                  <a:extLst>
                    <a:ext uri="{9D8B030D-6E8A-4147-A177-3AD203B41FA5}">
                      <a16:colId xmlns:a16="http://schemas.microsoft.com/office/drawing/2014/main" val="20001"/>
                    </a:ext>
                  </a:extLst>
                </a:gridCol>
                <a:gridCol w="3268980">
                  <a:extLst>
                    <a:ext uri="{9D8B030D-6E8A-4147-A177-3AD203B41FA5}">
                      <a16:colId xmlns:a16="http://schemas.microsoft.com/office/drawing/2014/main" val="20002"/>
                    </a:ext>
                  </a:extLst>
                </a:gridCol>
              </a:tblGrid>
              <a:tr h="370840">
                <a:tc>
                  <a:txBody>
                    <a:bodyPr/>
                    <a:lstStyle/>
                    <a:p>
                      <a:pPr algn="ctr"/>
                      <a:r>
                        <a:rPr lang="en-US" b="1">
                          <a:solidFill>
                            <a:schemeClr val="tx2"/>
                          </a:solidFill>
                        </a:rPr>
                        <a:t>SL NO.</a:t>
                      </a:r>
                      <a:endParaRPr lang="en-IN" b="1">
                        <a:solidFill>
                          <a:schemeClr val="tx2"/>
                        </a:solidFill>
                      </a:endParaRPr>
                    </a:p>
                  </a:txBody>
                  <a:tcPr/>
                </a:tc>
                <a:tc>
                  <a:txBody>
                    <a:bodyPr/>
                    <a:lstStyle/>
                    <a:p>
                      <a:pPr algn="ctr"/>
                      <a:r>
                        <a:rPr lang="en-US" b="1">
                          <a:solidFill>
                            <a:schemeClr val="tx2"/>
                          </a:solidFill>
                        </a:rPr>
                        <a:t>Name</a:t>
                      </a:r>
                      <a:endParaRPr lang="en-IN" b="1">
                        <a:solidFill>
                          <a:schemeClr val="tx2"/>
                        </a:solidFill>
                      </a:endParaRPr>
                    </a:p>
                  </a:txBody>
                  <a:tcPr/>
                </a:tc>
                <a:tc>
                  <a:txBody>
                    <a:bodyPr/>
                    <a:lstStyle/>
                    <a:p>
                      <a:pPr algn="ctr"/>
                      <a:r>
                        <a:rPr lang="en-US" b="1">
                          <a:solidFill>
                            <a:schemeClr val="tx2"/>
                          </a:solidFill>
                        </a:rPr>
                        <a:t>Roll No</a:t>
                      </a:r>
                      <a:endParaRPr lang="en-IN" b="1">
                        <a:solidFill>
                          <a:schemeClr val="tx2"/>
                        </a:solidFill>
                      </a:endParaRPr>
                    </a:p>
                  </a:txBody>
                  <a:tcPr/>
                </a:tc>
                <a:extLst>
                  <a:ext uri="{0D108BD9-81ED-4DB2-BD59-A6C34878D82A}">
                    <a16:rowId xmlns:a16="http://schemas.microsoft.com/office/drawing/2014/main" val="10000"/>
                  </a:ext>
                </a:extLst>
              </a:tr>
              <a:tr h="370840">
                <a:tc>
                  <a:txBody>
                    <a:bodyPr/>
                    <a:lstStyle/>
                    <a:p>
                      <a:pPr algn="ctr"/>
                      <a:r>
                        <a:rPr lang="en-US"/>
                        <a:t>1</a:t>
                      </a:r>
                      <a:endParaRPr lang="en-IN"/>
                    </a:p>
                  </a:txBody>
                  <a:tcPr/>
                </a:tc>
                <a:tc>
                  <a:txBody>
                    <a:bodyPr/>
                    <a:lstStyle/>
                    <a:p>
                      <a:pPr lvl="0" algn="ctr">
                        <a:buNone/>
                      </a:pPr>
                      <a:r>
                        <a:rPr lang="en-US"/>
                        <a:t>Pavithraa S</a:t>
                      </a:r>
                      <a:endParaRPr lang="en-US" err="1"/>
                    </a:p>
                  </a:txBody>
                  <a:tcPr/>
                </a:tc>
                <a:tc>
                  <a:txBody>
                    <a:bodyPr/>
                    <a:lstStyle/>
                    <a:p>
                      <a:pPr algn="ctr"/>
                      <a:r>
                        <a:rPr lang="en-US"/>
                        <a:t>CB.EN.U4CSE22343</a:t>
                      </a:r>
                      <a:endParaRPr lang="en-IN"/>
                    </a:p>
                  </a:txBody>
                  <a:tcPr/>
                </a:tc>
                <a:extLst>
                  <a:ext uri="{0D108BD9-81ED-4DB2-BD59-A6C34878D82A}">
                    <a16:rowId xmlns:a16="http://schemas.microsoft.com/office/drawing/2014/main" val="10001"/>
                  </a:ext>
                </a:extLst>
              </a:tr>
              <a:tr h="370840">
                <a:tc>
                  <a:txBody>
                    <a:bodyPr/>
                    <a:lstStyle/>
                    <a:p>
                      <a:pPr algn="ctr"/>
                      <a:r>
                        <a:rPr lang="en-US"/>
                        <a:t>2</a:t>
                      </a:r>
                      <a:endParaRPr lang="en-IN"/>
                    </a:p>
                  </a:txBody>
                  <a:tcPr/>
                </a:tc>
                <a:tc>
                  <a:txBody>
                    <a:bodyPr/>
                    <a:lstStyle/>
                    <a:p>
                      <a:pPr lvl="0" algn="ctr">
                        <a:buNone/>
                      </a:pPr>
                      <a:r>
                        <a:rPr lang="en-US"/>
                        <a:t>Gayathri Sivakumar</a:t>
                      </a:r>
                    </a:p>
                  </a:txBody>
                  <a:tcPr/>
                </a:tc>
                <a:tc>
                  <a:txBody>
                    <a:bodyPr/>
                    <a:lstStyle/>
                    <a:p>
                      <a:pPr algn="ctr"/>
                      <a:r>
                        <a:rPr lang="en-US"/>
                        <a:t>CB.EN.U4CSE22117</a:t>
                      </a:r>
                    </a:p>
                  </a:txBody>
                  <a:tcPr/>
                </a:tc>
                <a:extLst>
                  <a:ext uri="{0D108BD9-81ED-4DB2-BD59-A6C34878D82A}">
                    <a16:rowId xmlns:a16="http://schemas.microsoft.com/office/drawing/2014/main" val="10002"/>
                  </a:ext>
                </a:extLst>
              </a:tr>
              <a:tr h="370840">
                <a:tc>
                  <a:txBody>
                    <a:bodyPr/>
                    <a:lstStyle/>
                    <a:p>
                      <a:pPr algn="ctr"/>
                      <a:r>
                        <a:rPr lang="en-US"/>
                        <a:t>3</a:t>
                      </a:r>
                      <a:endParaRPr lang="en-IN"/>
                    </a:p>
                  </a:txBody>
                  <a:tcPr/>
                </a:tc>
                <a:tc>
                  <a:txBody>
                    <a:bodyPr/>
                    <a:lstStyle/>
                    <a:p>
                      <a:pPr lvl="0" algn="ctr">
                        <a:buNone/>
                      </a:pPr>
                      <a:r>
                        <a:rPr lang="en-US" err="1"/>
                        <a:t>Ratakonda</a:t>
                      </a:r>
                      <a:r>
                        <a:rPr lang="en-US"/>
                        <a:t> Bhavitha</a:t>
                      </a:r>
                    </a:p>
                  </a:txBody>
                  <a:tcPr/>
                </a:tc>
                <a:tc>
                  <a:txBody>
                    <a:bodyPr/>
                    <a:lstStyle/>
                    <a:p>
                      <a:pPr algn="ctr"/>
                      <a:r>
                        <a:rPr lang="en-US"/>
                        <a:t>CB.EN.U4CSE22148</a:t>
                      </a:r>
                      <a:endParaRPr lang="en-IN"/>
                    </a:p>
                  </a:txBody>
                  <a:tcPr/>
                </a:tc>
                <a:extLst>
                  <a:ext uri="{0D108BD9-81ED-4DB2-BD59-A6C34878D82A}">
                    <a16:rowId xmlns:a16="http://schemas.microsoft.com/office/drawing/2014/main" val="10003"/>
                  </a:ext>
                </a:extLst>
              </a:tr>
              <a:tr h="370840">
                <a:tc>
                  <a:txBody>
                    <a:bodyPr/>
                    <a:lstStyle/>
                    <a:p>
                      <a:pPr algn="ctr"/>
                      <a:r>
                        <a:rPr lang="en-US"/>
                        <a:t>4</a:t>
                      </a:r>
                      <a:endParaRPr lang="en-IN"/>
                    </a:p>
                  </a:txBody>
                  <a:tcPr/>
                </a:tc>
                <a:tc>
                  <a:txBody>
                    <a:bodyPr/>
                    <a:lstStyle/>
                    <a:p>
                      <a:pPr lvl="0" algn="ctr">
                        <a:buNone/>
                      </a:pPr>
                      <a:r>
                        <a:rPr lang="en-US"/>
                        <a:t>Srinidhi J</a:t>
                      </a:r>
                    </a:p>
                  </a:txBody>
                  <a:tcPr/>
                </a:tc>
                <a:tc>
                  <a:txBody>
                    <a:bodyPr/>
                    <a:lstStyle/>
                    <a:p>
                      <a:pPr algn="ctr"/>
                      <a:r>
                        <a:rPr lang="en-US"/>
                        <a:t>CB.EN.U4CSE22350</a:t>
                      </a:r>
                      <a:endParaRPr lang="en-IN"/>
                    </a:p>
                  </a:txBody>
                  <a:tcPr/>
                </a:tc>
                <a:extLst>
                  <a:ext uri="{0D108BD9-81ED-4DB2-BD59-A6C34878D82A}">
                    <a16:rowId xmlns:a16="http://schemas.microsoft.com/office/drawing/2014/main" val="10004"/>
                  </a:ext>
                </a:extLst>
              </a:tr>
            </a:tbl>
          </a:graphicData>
        </a:graphic>
      </p:graphicFrame>
      <p:sp>
        <p:nvSpPr>
          <p:cNvPr id="23" name="Title 4">
            <a:extLst>
              <a:ext uri="{FF2B5EF4-FFF2-40B4-BE49-F238E27FC236}">
                <a16:creationId xmlns:a16="http://schemas.microsoft.com/office/drawing/2014/main" id="{57749798-ACED-0466-68DD-3FEE22A137A6}"/>
              </a:ext>
            </a:extLst>
          </p:cNvPr>
          <p:cNvSpPr txBox="1"/>
          <p:nvPr/>
        </p:nvSpPr>
        <p:spPr bwMode="auto">
          <a:xfrm>
            <a:off x="1734768" y="840580"/>
            <a:ext cx="9582149" cy="1434307"/>
          </a:xfrm>
          <a:prstGeom prst="rect">
            <a:avLst/>
          </a:prstGeom>
          <a:noFill/>
          <a:ln>
            <a:noFill/>
          </a:ln>
        </p:spPr>
        <p:txBody>
          <a:bodyPr lIns="91440" tIns="45720" rIns="91440" bIns="45720" anchor="ct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panose="020B0604020202020204" pitchFamily="34" charset="0"/>
              </a:defRPr>
            </a:lvl2pPr>
            <a:lvl3pPr algn="ctr" rtl="0" eaLnBrk="0" fontAlgn="base" hangingPunct="0">
              <a:spcBef>
                <a:spcPct val="0"/>
              </a:spcBef>
              <a:spcAft>
                <a:spcPct val="0"/>
              </a:spcAft>
              <a:defRPr sz="3600">
                <a:solidFill>
                  <a:schemeClr val="tx2"/>
                </a:solidFill>
                <a:latin typeface="Arial" panose="020B0604020202020204" pitchFamily="34" charset="0"/>
              </a:defRPr>
            </a:lvl3pPr>
            <a:lvl4pPr algn="ctr" rtl="0" eaLnBrk="0" fontAlgn="base" hangingPunct="0">
              <a:spcBef>
                <a:spcPct val="0"/>
              </a:spcBef>
              <a:spcAft>
                <a:spcPct val="0"/>
              </a:spcAft>
              <a:defRPr sz="3600">
                <a:solidFill>
                  <a:schemeClr val="tx2"/>
                </a:solidFill>
                <a:latin typeface="Arial" panose="020B0604020202020204" pitchFamily="34" charset="0"/>
              </a:defRPr>
            </a:lvl4pPr>
            <a:lvl5pPr algn="ctr" rtl="0" eaLnBrk="0" fontAlgn="base" hangingPunct="0">
              <a:spcBef>
                <a:spcPct val="0"/>
              </a:spcBef>
              <a:spcAft>
                <a:spcPct val="0"/>
              </a:spcAft>
              <a:defRPr sz="3600">
                <a:solidFill>
                  <a:schemeClr val="tx2"/>
                </a:solidFill>
                <a:latin typeface="Arial" panose="020B0604020202020204" pitchFamily="34" charset="0"/>
              </a:defRPr>
            </a:lvl5pPr>
            <a:lvl6pPr marL="457200" algn="ctr" rtl="0" fontAlgn="base">
              <a:spcBef>
                <a:spcPct val="0"/>
              </a:spcBef>
              <a:spcAft>
                <a:spcPct val="0"/>
              </a:spcAft>
              <a:defRPr sz="3600">
                <a:solidFill>
                  <a:schemeClr val="tx2"/>
                </a:solidFill>
                <a:latin typeface="Arial" panose="020B0604020202020204" pitchFamily="34" charset="0"/>
              </a:defRPr>
            </a:lvl6pPr>
            <a:lvl7pPr marL="914400" algn="ctr" rtl="0" fontAlgn="base">
              <a:spcBef>
                <a:spcPct val="0"/>
              </a:spcBef>
              <a:spcAft>
                <a:spcPct val="0"/>
              </a:spcAft>
              <a:defRPr sz="3600">
                <a:solidFill>
                  <a:schemeClr val="tx2"/>
                </a:solidFill>
                <a:latin typeface="Arial" panose="020B0604020202020204" pitchFamily="34" charset="0"/>
              </a:defRPr>
            </a:lvl7pPr>
            <a:lvl8pPr marL="1371600" algn="ctr" rtl="0" fontAlgn="base">
              <a:spcBef>
                <a:spcPct val="0"/>
              </a:spcBef>
              <a:spcAft>
                <a:spcPct val="0"/>
              </a:spcAft>
              <a:defRPr sz="3600">
                <a:solidFill>
                  <a:schemeClr val="tx2"/>
                </a:solidFill>
                <a:latin typeface="Arial" panose="020B0604020202020204" pitchFamily="34" charset="0"/>
              </a:defRPr>
            </a:lvl8pPr>
            <a:lvl9pPr marL="1828800" algn="ctr" rtl="0" fontAlgn="base">
              <a:spcBef>
                <a:spcPct val="0"/>
              </a:spcBef>
              <a:spcAft>
                <a:spcPct val="0"/>
              </a:spcAft>
              <a:defRPr sz="3600">
                <a:solidFill>
                  <a:schemeClr val="tx2"/>
                </a:solidFill>
                <a:latin typeface="Arial" panose="020B0604020202020204" pitchFamily="34" charset="0"/>
              </a:defRPr>
            </a:lvl9pPr>
          </a:lstStyle>
          <a:p>
            <a:pPr>
              <a:defRPr/>
            </a:pPr>
            <a:r>
              <a:rPr lang="en-US" sz="4000" kern="0">
                <a:solidFill>
                  <a:srgbClr val="000000"/>
                </a:solidFill>
                <a:latin typeface="Arial"/>
                <a:cs typeface="Arial"/>
              </a:rPr>
              <a:t>Fuzzing-Based Vulnerability Detection in Flying Ad-Hoc Networks</a:t>
            </a:r>
            <a:endParaRPr lang="en-US" sz="4000">
              <a:ea typeface="Calibri Light"/>
              <a:cs typeface="Calibri Light"/>
            </a:endParaRPr>
          </a:p>
          <a:p>
            <a:pPr>
              <a:defRPr/>
            </a:pPr>
            <a:br>
              <a:rPr lang="en-US"/>
            </a:br>
            <a:endParaRPr lang="en-US" sz="2400">
              <a:ea typeface="Calibri Light"/>
              <a:cs typeface="Calibri Light"/>
            </a:endParaRPr>
          </a:p>
        </p:txBody>
      </p:sp>
      <p:sp>
        <p:nvSpPr>
          <p:cNvPr id="24" name="Slide Number Placeholder 3">
            <a:extLst>
              <a:ext uri="{FF2B5EF4-FFF2-40B4-BE49-F238E27FC236}">
                <a16:creationId xmlns:a16="http://schemas.microsoft.com/office/drawing/2014/main" id="{1B9E7965-A270-1343-53C9-502B7F8E86B3}"/>
              </a:ext>
            </a:extLst>
          </p:cNvPr>
          <p:cNvSpPr txBox="1">
            <a:spLocks/>
          </p:cNvSpPr>
          <p:nvPr/>
        </p:nvSpPr>
        <p:spPr>
          <a:xfrm>
            <a:off x="9347200" y="381000"/>
            <a:ext cx="2133600" cy="47625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US" altLang="en-US" sz="1400" smtClean="0">
                <a:latin typeface="Arial" panose="020B0604020202020204" pitchFamily="34" charset="0"/>
              </a:rPr>
              <a:pPr algn="r">
                <a:spcBef>
                  <a:spcPct val="0"/>
                </a:spcBef>
              </a:pPr>
              <a:t>1</a:t>
            </a:fld>
            <a:endParaRPr lang="en-US" altLang="en-US" sz="1400">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26" name="Ink 25">
                <a:extLst>
                  <a:ext uri="{FF2B5EF4-FFF2-40B4-BE49-F238E27FC236}">
                    <a16:creationId xmlns:a16="http://schemas.microsoft.com/office/drawing/2014/main" id="{5F8B6343-3C2D-1BBF-EFD7-579189F87330}"/>
                  </a:ext>
                </a:extLst>
              </p14:cNvPr>
              <p14:cNvContentPartPr/>
              <p14:nvPr/>
            </p14:nvContentPartPr>
            <p14:xfrm>
              <a:off x="1166701" y="6476451"/>
              <a:ext cx="1145520" cy="177120"/>
            </p14:xfrm>
          </p:contentPart>
        </mc:Choice>
        <mc:Fallback xmlns="">
          <p:pic>
            <p:nvPicPr>
              <p:cNvPr id="26" name="Ink 25">
                <a:extLst>
                  <a:ext uri="{FF2B5EF4-FFF2-40B4-BE49-F238E27FC236}">
                    <a16:creationId xmlns:a16="http://schemas.microsoft.com/office/drawing/2014/main" id="{5F8B6343-3C2D-1BBF-EFD7-579189F87330}"/>
                  </a:ext>
                </a:extLst>
              </p:cNvPr>
              <p:cNvPicPr/>
              <p:nvPr/>
            </p:nvPicPr>
            <p:blipFill>
              <a:blip r:embed="rId3"/>
              <a:stretch>
                <a:fillRect/>
              </a:stretch>
            </p:blipFill>
            <p:spPr>
              <a:xfrm>
                <a:off x="1103721" y="6413579"/>
                <a:ext cx="1271121" cy="302505"/>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7" name="Ink 26">
                <a:extLst>
                  <a:ext uri="{FF2B5EF4-FFF2-40B4-BE49-F238E27FC236}">
                    <a16:creationId xmlns:a16="http://schemas.microsoft.com/office/drawing/2014/main" id="{B86461A1-E054-1120-540A-139A942AB4AB}"/>
                  </a:ext>
                </a:extLst>
              </p14:cNvPr>
              <p14:cNvContentPartPr/>
              <p14:nvPr/>
            </p14:nvContentPartPr>
            <p14:xfrm>
              <a:off x="10269301" y="6473571"/>
              <a:ext cx="1181880" cy="169560"/>
            </p14:xfrm>
          </p:contentPart>
        </mc:Choice>
        <mc:Fallback xmlns="">
          <p:pic>
            <p:nvPicPr>
              <p:cNvPr id="27" name="Ink 26">
                <a:extLst>
                  <a:ext uri="{FF2B5EF4-FFF2-40B4-BE49-F238E27FC236}">
                    <a16:creationId xmlns:a16="http://schemas.microsoft.com/office/drawing/2014/main" id="{B86461A1-E054-1120-540A-139A942AB4AB}"/>
                  </a:ext>
                </a:extLst>
              </p:cNvPr>
              <p:cNvPicPr/>
              <p:nvPr/>
            </p:nvPicPr>
            <p:blipFill>
              <a:blip r:embed="rId5"/>
              <a:stretch>
                <a:fillRect/>
              </a:stretch>
            </p:blipFill>
            <p:spPr>
              <a:xfrm>
                <a:off x="10206320" y="6410704"/>
                <a:ext cx="1307482" cy="29493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B6BBD37B-2F73-173C-C5A1-0540468DA417}"/>
                  </a:ext>
                </a:extLst>
              </p14:cNvPr>
              <p14:cNvContentPartPr/>
              <p14:nvPr/>
            </p14:nvContentPartPr>
            <p14:xfrm>
              <a:off x="2722720" y="517560"/>
              <a:ext cx="360" cy="360"/>
            </p14:xfrm>
          </p:contentPart>
        </mc:Choice>
        <mc:Fallback xmlns="">
          <p:pic>
            <p:nvPicPr>
              <p:cNvPr id="28" name="Ink 27">
                <a:extLst>
                  <a:ext uri="{FF2B5EF4-FFF2-40B4-BE49-F238E27FC236}">
                    <a16:creationId xmlns:a16="http://schemas.microsoft.com/office/drawing/2014/main" id="{B6BBD37B-2F73-173C-C5A1-0540468DA417}"/>
                  </a:ext>
                </a:extLst>
              </p:cNvPr>
              <p:cNvPicPr/>
              <p:nvPr/>
            </p:nvPicPr>
            <p:blipFill>
              <a:blip r:embed="rId7"/>
              <a:stretch>
                <a:fillRect/>
              </a:stretch>
            </p:blipFill>
            <p:spPr>
              <a:xfrm>
                <a:off x="2659720" y="4545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378DD5FC-7730-D9A9-D235-08EC00E3D79B}"/>
                  </a:ext>
                </a:extLst>
              </p14:cNvPr>
              <p14:cNvContentPartPr/>
              <p14:nvPr/>
            </p14:nvContentPartPr>
            <p14:xfrm>
              <a:off x="1229080" y="6532440"/>
              <a:ext cx="360" cy="360"/>
            </p14:xfrm>
          </p:contentPart>
        </mc:Choice>
        <mc:Fallback xmlns="">
          <p:pic>
            <p:nvPicPr>
              <p:cNvPr id="31" name="Ink 30">
                <a:extLst>
                  <a:ext uri="{FF2B5EF4-FFF2-40B4-BE49-F238E27FC236}">
                    <a16:creationId xmlns:a16="http://schemas.microsoft.com/office/drawing/2014/main" id="{378DD5FC-7730-D9A9-D235-08EC00E3D79B}"/>
                  </a:ext>
                </a:extLst>
              </p:cNvPr>
              <p:cNvPicPr/>
              <p:nvPr/>
            </p:nvPicPr>
            <p:blipFill>
              <a:blip r:embed="rId7"/>
              <a:stretch>
                <a:fillRect/>
              </a:stretch>
            </p:blipFill>
            <p:spPr>
              <a:xfrm>
                <a:off x="1166080" y="64694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7CFFCD75-A462-2EBF-A07A-0EAD9DF2E0DF}"/>
                  </a:ext>
                </a:extLst>
              </p14:cNvPr>
              <p14:cNvContentPartPr/>
              <p14:nvPr/>
            </p14:nvContentPartPr>
            <p14:xfrm>
              <a:off x="1150960" y="6480240"/>
              <a:ext cx="993240" cy="236520"/>
            </p14:xfrm>
          </p:contentPart>
        </mc:Choice>
        <mc:Fallback xmlns="">
          <p:pic>
            <p:nvPicPr>
              <p:cNvPr id="32" name="Ink 31">
                <a:extLst>
                  <a:ext uri="{FF2B5EF4-FFF2-40B4-BE49-F238E27FC236}">
                    <a16:creationId xmlns:a16="http://schemas.microsoft.com/office/drawing/2014/main" id="{7CFFCD75-A462-2EBF-A07A-0EAD9DF2E0DF}"/>
                  </a:ext>
                </a:extLst>
              </p:cNvPr>
              <p:cNvPicPr/>
              <p:nvPr/>
            </p:nvPicPr>
            <p:blipFill>
              <a:blip r:embed="rId10"/>
              <a:stretch>
                <a:fillRect/>
              </a:stretch>
            </p:blipFill>
            <p:spPr>
              <a:xfrm>
                <a:off x="1087960" y="6417240"/>
                <a:ext cx="111888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33" name="Ink 32">
                <a:extLst>
                  <a:ext uri="{FF2B5EF4-FFF2-40B4-BE49-F238E27FC236}">
                    <a16:creationId xmlns:a16="http://schemas.microsoft.com/office/drawing/2014/main" id="{1504F948-A67D-666F-98E2-6229825D2AC5}"/>
                  </a:ext>
                </a:extLst>
              </p14:cNvPr>
              <p14:cNvContentPartPr/>
              <p14:nvPr/>
            </p14:nvContentPartPr>
            <p14:xfrm>
              <a:off x="10414480" y="6462240"/>
              <a:ext cx="873360" cy="142920"/>
            </p14:xfrm>
          </p:contentPart>
        </mc:Choice>
        <mc:Fallback xmlns="">
          <p:pic>
            <p:nvPicPr>
              <p:cNvPr id="33" name="Ink 32">
                <a:extLst>
                  <a:ext uri="{FF2B5EF4-FFF2-40B4-BE49-F238E27FC236}">
                    <a16:creationId xmlns:a16="http://schemas.microsoft.com/office/drawing/2014/main" id="{1504F948-A67D-666F-98E2-6229825D2AC5}"/>
                  </a:ext>
                </a:extLst>
              </p:cNvPr>
              <p:cNvPicPr/>
              <p:nvPr/>
            </p:nvPicPr>
            <p:blipFill>
              <a:blip r:embed="rId12"/>
              <a:stretch>
                <a:fillRect/>
              </a:stretch>
            </p:blipFill>
            <p:spPr>
              <a:xfrm>
                <a:off x="10351480" y="6399081"/>
                <a:ext cx="999000" cy="268877"/>
              </a:xfrm>
              <a:prstGeom prst="rect">
                <a:avLst/>
              </a:prstGeom>
            </p:spPr>
          </p:pic>
        </mc:Fallback>
      </mc:AlternateContent>
      <p:sp>
        <p:nvSpPr>
          <p:cNvPr id="34" name="TextBox 33">
            <a:extLst>
              <a:ext uri="{FF2B5EF4-FFF2-40B4-BE49-F238E27FC236}">
                <a16:creationId xmlns:a16="http://schemas.microsoft.com/office/drawing/2014/main" id="{813ABD29-D23F-9C89-DB41-31C8C98BE341}"/>
              </a:ext>
            </a:extLst>
          </p:cNvPr>
          <p:cNvSpPr txBox="1"/>
          <p:nvPr/>
        </p:nvSpPr>
        <p:spPr>
          <a:xfrm>
            <a:off x="5158300" y="2274887"/>
            <a:ext cx="1943032" cy="461665"/>
          </a:xfrm>
          <a:prstGeom prst="rect">
            <a:avLst/>
          </a:prstGeom>
          <a:noFill/>
        </p:spPr>
        <p:txBody>
          <a:bodyPr wrap="none" lIns="91440" tIns="45720" rIns="91440" bIns="45720" rtlCol="0" anchor="t">
            <a:spAutoFit/>
          </a:bodyPr>
          <a:lstStyle/>
          <a:p>
            <a:r>
              <a:rPr lang="en-US" sz="2400" err="1"/>
              <a:t>Group_No</a:t>
            </a:r>
            <a:r>
              <a:rPr lang="en-US" sz="2400"/>
              <a:t>: 50</a:t>
            </a:r>
            <a:endParaRPr lang="en-IN" sz="2400"/>
          </a:p>
        </p:txBody>
      </p:sp>
    </p:spTree>
    <p:extLst>
      <p:ext uri="{BB962C8B-B14F-4D97-AF65-F5344CB8AC3E}">
        <p14:creationId xmlns:p14="http://schemas.microsoft.com/office/powerpoint/2010/main" val="594358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0AFCD3-A707-B95A-3512-C188B7532BC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4018AC9-9FF7-A035-2108-1EB57198AEC5}"/>
              </a:ext>
            </a:extLst>
          </p:cNvPr>
          <p:cNvSpPr>
            <a:spLocks noGrp="1"/>
          </p:cNvSpPr>
          <p:nvPr>
            <p:ph type="dt" sz="half" idx="10"/>
          </p:nvPr>
        </p:nvSpPr>
        <p:spPr/>
        <p:txBody>
          <a:bodyPr/>
          <a:lstStyle/>
          <a:p>
            <a:fld id="{B17C276D-2876-42FE-8E40-B837C789DA2E}" type="datetime1">
              <a:rPr lang="en-IN" smtClean="0"/>
              <a:t>31-07-2025</a:t>
            </a:fld>
            <a:endParaRPr lang="en-US"/>
          </a:p>
        </p:txBody>
      </p:sp>
      <p:sp>
        <p:nvSpPr>
          <p:cNvPr id="5" name="Footer Placeholder 4">
            <a:extLst>
              <a:ext uri="{FF2B5EF4-FFF2-40B4-BE49-F238E27FC236}">
                <a16:creationId xmlns:a16="http://schemas.microsoft.com/office/drawing/2014/main" id="{FC42ECDA-9097-C24E-AB76-C5F5FA1306E0}"/>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C0B8F6D7-D4C5-539B-40E4-335F335FE004}"/>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3" name="Title 1">
            <a:extLst>
              <a:ext uri="{FF2B5EF4-FFF2-40B4-BE49-F238E27FC236}">
                <a16:creationId xmlns:a16="http://schemas.microsoft.com/office/drawing/2014/main" id="{045A5E12-D5E1-5D7C-9927-79F49B27292C}"/>
              </a:ext>
            </a:extLst>
          </p:cNvPr>
          <p:cNvSpPr>
            <a:spLocks noGrp="1"/>
          </p:cNvSpPr>
          <p:nvPr>
            <p:ph type="title"/>
          </p:nvPr>
        </p:nvSpPr>
        <p:spPr>
          <a:xfrm>
            <a:off x="1206167" y="911559"/>
            <a:ext cx="10099343" cy="250599"/>
          </a:xfrm>
          <a:noFill/>
        </p:spPr>
        <p:txBody>
          <a:bodyPr>
            <a:normAutofit fontScale="90000"/>
          </a:bodyPr>
          <a:lstStyle/>
          <a:p>
            <a:pPr algn="ctr"/>
            <a:r>
              <a:rPr lang="en-US" sz="4900">
                <a:ea typeface="Calibri Light"/>
                <a:cs typeface="Calibri Light"/>
              </a:rPr>
              <a:t>OLSR Protocol     </a:t>
            </a:r>
          </a:p>
        </p:txBody>
      </p:sp>
      <p:sp>
        <p:nvSpPr>
          <p:cNvPr id="9" name="TextBox 8">
            <a:extLst>
              <a:ext uri="{FF2B5EF4-FFF2-40B4-BE49-F238E27FC236}">
                <a16:creationId xmlns:a16="http://schemas.microsoft.com/office/drawing/2014/main" id="{78641CBC-06D2-3344-E9C3-2631BE6BFD87}"/>
              </a:ext>
            </a:extLst>
          </p:cNvPr>
          <p:cNvSpPr txBox="1"/>
          <p:nvPr/>
        </p:nvSpPr>
        <p:spPr>
          <a:xfrm>
            <a:off x="903146" y="1716833"/>
            <a:ext cx="8303042" cy="38420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buFont typeface="Arial" panose="020B0604020202020204" pitchFamily="34" charset="0"/>
              <a:buAutoNum type="arabicPeriod"/>
            </a:pPr>
            <a:endParaRPr lang="en-US" sz="2000">
              <a:ea typeface="Calibri" panose="020F0502020204030204"/>
              <a:cs typeface="Calibri" panose="020F0502020204030204"/>
            </a:endParaRPr>
          </a:p>
          <a:p>
            <a:pPr marL="800100" lvl="1" indent="-342900">
              <a:buFont typeface="Arial" panose="020B0604020202020204" pitchFamily="34" charset="0"/>
              <a:buAutoNum type="arabicPeriod"/>
            </a:pPr>
            <a:endParaRPr lang="en-US" sz="2000">
              <a:ea typeface="Calibri" panose="020F0502020204030204"/>
              <a:cs typeface="Calibri" panose="020F0502020204030204"/>
            </a:endParaRPr>
          </a:p>
          <a:p>
            <a:pPr marL="800100" lvl="1" indent="-342900">
              <a:buFont typeface="Arial" panose="020B0604020202020204" pitchFamily="34" charset="0"/>
              <a:buAutoNum type="arabicPeriod"/>
            </a:pPr>
            <a:r>
              <a:rPr lang="en-US" sz="2000">
                <a:ea typeface="Calibri" panose="020F0502020204030204"/>
                <a:cs typeface="Calibri" panose="020F0502020204030204"/>
              </a:rPr>
              <a:t>Optimized Link State Routing protocol is a proactive routing protocol .</a:t>
            </a:r>
          </a:p>
          <a:p>
            <a:pPr marL="800100" lvl="1" indent="-342900">
              <a:buFont typeface="Arial" panose="020B0604020202020204" pitchFamily="34" charset="0"/>
              <a:buAutoNum type="arabicPeriod"/>
            </a:pPr>
            <a:r>
              <a:rPr lang="en-US" sz="2000">
                <a:ea typeface="Calibri" panose="020F0502020204030204"/>
                <a:cs typeface="Calibri" panose="020F0502020204030204"/>
              </a:rPr>
              <a:t> It </a:t>
            </a:r>
            <a:r>
              <a:rPr lang="en-US" sz="2000" b="1">
                <a:ea typeface="Calibri" panose="020F0502020204030204"/>
                <a:cs typeface="Calibri" panose="020F0502020204030204"/>
              </a:rPr>
              <a:t>maintains routes</a:t>
            </a:r>
            <a:r>
              <a:rPr lang="en-US" sz="2000">
                <a:ea typeface="Calibri" panose="020F0502020204030204"/>
                <a:cs typeface="Calibri" panose="020F0502020204030204"/>
              </a:rPr>
              <a:t> continuously using periodic control messages.</a:t>
            </a:r>
          </a:p>
          <a:p>
            <a:pPr marL="800100" lvl="1" indent="-342900">
              <a:buFont typeface="Arial" panose="020B0604020202020204" pitchFamily="34" charset="0"/>
              <a:buAutoNum type="arabicPeriod"/>
            </a:pPr>
            <a:r>
              <a:rPr lang="en-US" sz="2000">
                <a:ea typeface="Calibri" panose="020F0502020204030204"/>
                <a:cs typeface="Calibri" panose="020F0502020204030204"/>
              </a:rPr>
              <a:t> Uses </a:t>
            </a:r>
            <a:r>
              <a:rPr lang="en-US" sz="2000" b="1">
                <a:ea typeface="Calibri" panose="020F0502020204030204"/>
                <a:cs typeface="Calibri" panose="020F0502020204030204"/>
              </a:rPr>
              <a:t>Multipoint Relays (MPRs)</a:t>
            </a:r>
            <a:r>
              <a:rPr lang="en-US" sz="2000">
                <a:ea typeface="Calibri" panose="020F0502020204030204"/>
                <a:cs typeface="Calibri" panose="020F0502020204030204"/>
              </a:rPr>
              <a:t> to reduce the number of transmissions.</a:t>
            </a:r>
          </a:p>
          <a:p>
            <a:pPr marL="800100" lvl="1" indent="-342900">
              <a:buFont typeface="Arial" panose="020B0604020202020204" pitchFamily="34" charset="0"/>
              <a:buAutoNum type="arabicPeriod"/>
            </a:pPr>
            <a:r>
              <a:rPr lang="en-US" sz="2000">
                <a:ea typeface="Calibri" panose="020F0502020204030204"/>
                <a:cs typeface="Calibri" panose="020F0502020204030204"/>
              </a:rPr>
              <a:t> Relies on </a:t>
            </a:r>
            <a:r>
              <a:rPr lang="en-US" sz="2000" b="1">
                <a:ea typeface="Calibri" panose="020F0502020204030204"/>
                <a:cs typeface="Calibri" panose="020F0502020204030204"/>
              </a:rPr>
              <a:t>HELLO</a:t>
            </a:r>
            <a:r>
              <a:rPr lang="en-US" sz="2000">
                <a:ea typeface="Calibri" panose="020F0502020204030204"/>
                <a:cs typeface="Calibri" panose="020F0502020204030204"/>
              </a:rPr>
              <a:t> messages to detect neighbors and </a:t>
            </a:r>
            <a:r>
              <a:rPr lang="en-US" sz="2000" b="1">
                <a:ea typeface="Calibri" panose="020F0502020204030204"/>
                <a:cs typeface="Calibri" panose="020F0502020204030204"/>
              </a:rPr>
              <a:t>TC messages</a:t>
            </a:r>
            <a:r>
              <a:rPr lang="en-US" sz="2000">
                <a:ea typeface="Calibri" panose="020F0502020204030204"/>
                <a:cs typeface="Calibri" panose="020F0502020204030204"/>
              </a:rPr>
              <a:t> to share topology.</a:t>
            </a:r>
          </a:p>
          <a:p>
            <a:pPr marL="800100" lvl="1" indent="-342900">
              <a:buFont typeface="Arial" panose="020B0604020202020204" pitchFamily="34" charset="0"/>
              <a:buAutoNum type="arabicPeriod"/>
            </a:pPr>
            <a:r>
              <a:rPr lang="en-US" sz="2000">
                <a:ea typeface="Calibri" panose="020F0502020204030204"/>
                <a:cs typeface="Calibri" panose="020F0502020204030204"/>
              </a:rPr>
              <a:t> Offers l</a:t>
            </a:r>
            <a:r>
              <a:rPr lang="en-US" sz="2000" b="1">
                <a:ea typeface="Calibri" panose="020F0502020204030204"/>
                <a:cs typeface="Calibri" panose="020F0502020204030204"/>
              </a:rPr>
              <a:t>ow-latency route availability</a:t>
            </a:r>
            <a:r>
              <a:rPr lang="en-US" sz="2000">
                <a:ea typeface="Calibri" panose="020F0502020204030204"/>
                <a:cs typeface="Calibri" panose="020F0502020204030204"/>
              </a:rPr>
              <a:t>, suitable for dynamic networks.</a:t>
            </a:r>
          </a:p>
          <a:p>
            <a:pPr marL="800100" lvl="1" indent="-342900">
              <a:buFont typeface="Arial" panose="020B0604020202020204" pitchFamily="34" charset="0"/>
              <a:buAutoNum type="arabicPeriod"/>
            </a:pPr>
            <a:r>
              <a:rPr lang="en-US" sz="2000">
                <a:ea typeface="Calibri" panose="020F0502020204030204"/>
                <a:cs typeface="Calibri" panose="020F0502020204030204"/>
              </a:rPr>
              <a:t> Can be used in FANETs but may need adaptations due to high mobility and 3D movement.</a:t>
            </a:r>
          </a:p>
          <a:p>
            <a:pPr>
              <a:lnSpc>
                <a:spcPct val="150000"/>
              </a:lnSpc>
              <a:buFont typeface="Arial"/>
              <a:buChar char="•"/>
            </a:pPr>
            <a:endParaRPr lang="en-US">
              <a:latin typeface="Arial"/>
              <a:cs typeface="Arial"/>
            </a:endParaRPr>
          </a:p>
        </p:txBody>
      </p:sp>
      <p:sp>
        <p:nvSpPr>
          <p:cNvPr id="2" name="TextBox 1">
            <a:extLst>
              <a:ext uri="{FF2B5EF4-FFF2-40B4-BE49-F238E27FC236}">
                <a16:creationId xmlns:a16="http://schemas.microsoft.com/office/drawing/2014/main" id="{F2D3AC20-FC82-2309-6763-5AB164271C90}"/>
              </a:ext>
            </a:extLst>
          </p:cNvPr>
          <p:cNvSpPr txBox="1"/>
          <p:nvPr/>
        </p:nvSpPr>
        <p:spPr>
          <a:xfrm>
            <a:off x="905232" y="5649112"/>
            <a:ext cx="11011759" cy="11387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00">
                <a:ea typeface="+mn-lt"/>
                <a:cs typeface="+mn-lt"/>
                <a:hlinkClick r:id="rId2"/>
              </a:rPr>
              <a:t>https://datatracker.ietf.org/doc/html/rfc3626</a:t>
            </a:r>
            <a:endParaRPr lang="en-US" sz="1000">
              <a:ea typeface="+mn-lt"/>
              <a:cs typeface="+mn-lt"/>
            </a:endParaRPr>
          </a:p>
          <a:p>
            <a:r>
              <a:rPr lang="en-US" sz="1000">
                <a:ea typeface="+mn-lt"/>
                <a:cs typeface="+mn-lt"/>
              </a:rPr>
              <a:t>P. Jacquet, P. </a:t>
            </a:r>
            <a:r>
              <a:rPr lang="en-US" sz="1000" err="1">
                <a:ea typeface="+mn-lt"/>
                <a:cs typeface="+mn-lt"/>
              </a:rPr>
              <a:t>Muhlethaler</a:t>
            </a:r>
            <a:r>
              <a:rPr lang="en-US" sz="1000">
                <a:ea typeface="+mn-lt"/>
                <a:cs typeface="+mn-lt"/>
              </a:rPr>
              <a:t>, T. Clausen, A. </a:t>
            </a:r>
            <a:r>
              <a:rPr lang="en-US" sz="1000" err="1">
                <a:ea typeface="+mn-lt"/>
                <a:cs typeface="+mn-lt"/>
              </a:rPr>
              <a:t>Laouiti</a:t>
            </a:r>
            <a:r>
              <a:rPr lang="en-US" sz="1000">
                <a:ea typeface="+mn-lt"/>
                <a:cs typeface="+mn-lt"/>
              </a:rPr>
              <a:t>, A. Qayyum and L. </a:t>
            </a:r>
            <a:r>
              <a:rPr lang="en-US" sz="1000" err="1">
                <a:ea typeface="+mn-lt"/>
                <a:cs typeface="+mn-lt"/>
              </a:rPr>
              <a:t>Viennot</a:t>
            </a:r>
            <a:r>
              <a:rPr lang="en-US" sz="1000">
                <a:ea typeface="+mn-lt"/>
                <a:cs typeface="+mn-lt"/>
              </a:rPr>
              <a:t>, "Optimized link state routing protocol for ad hoc networks," Proceedings. IEEE International Multi Topic Conference, 2001. IEEE INMIC 2001. Technology for the 21st Century., Lahore, Pakistan, 2001, pp. 62-68, </a:t>
            </a:r>
            <a:r>
              <a:rPr lang="en-US" sz="1000" err="1">
                <a:ea typeface="+mn-lt"/>
                <a:cs typeface="+mn-lt"/>
              </a:rPr>
              <a:t>doi</a:t>
            </a:r>
            <a:r>
              <a:rPr lang="en-US" sz="1000">
                <a:ea typeface="+mn-lt"/>
                <a:cs typeface="+mn-lt"/>
              </a:rPr>
              <a:t>: 10.1109/INMIC.2001.995315. keywords: {Routing </a:t>
            </a:r>
            <a:r>
              <a:rPr lang="en-US" sz="1000" err="1">
                <a:ea typeface="+mn-lt"/>
                <a:cs typeface="+mn-lt"/>
              </a:rPr>
              <a:t>protocols;Ad</a:t>
            </a:r>
            <a:r>
              <a:rPr lang="en-US" sz="1000">
                <a:ea typeface="+mn-lt"/>
                <a:cs typeface="+mn-lt"/>
              </a:rPr>
              <a:t> hoc </a:t>
            </a:r>
            <a:r>
              <a:rPr lang="en-US" sz="1000" err="1">
                <a:ea typeface="+mn-lt"/>
                <a:cs typeface="+mn-lt"/>
              </a:rPr>
              <a:t>networks;Wireless</a:t>
            </a:r>
            <a:r>
              <a:rPr lang="en-US" sz="1000">
                <a:ea typeface="+mn-lt"/>
                <a:cs typeface="+mn-lt"/>
              </a:rPr>
              <a:t> </a:t>
            </a:r>
            <a:r>
              <a:rPr lang="en-US" sz="1000" err="1">
                <a:ea typeface="+mn-lt"/>
                <a:cs typeface="+mn-lt"/>
              </a:rPr>
              <a:t>networks;Wireless</a:t>
            </a:r>
            <a:r>
              <a:rPr lang="en-US" sz="1000">
                <a:ea typeface="+mn-lt"/>
                <a:cs typeface="+mn-lt"/>
              </a:rPr>
              <a:t> application </a:t>
            </a:r>
            <a:r>
              <a:rPr lang="en-US" sz="1000" err="1">
                <a:ea typeface="+mn-lt"/>
                <a:cs typeface="+mn-lt"/>
              </a:rPr>
              <a:t>protocol;Mobile</a:t>
            </a:r>
            <a:r>
              <a:rPr lang="en-US" sz="1000">
                <a:ea typeface="+mn-lt"/>
                <a:cs typeface="+mn-lt"/>
              </a:rPr>
              <a:t> ad hoc </a:t>
            </a:r>
            <a:r>
              <a:rPr lang="en-US" sz="1000" err="1">
                <a:ea typeface="+mn-lt"/>
                <a:cs typeface="+mn-lt"/>
              </a:rPr>
              <a:t>networks;Network</a:t>
            </a:r>
            <a:r>
              <a:rPr lang="en-US" sz="1000">
                <a:ea typeface="+mn-lt"/>
                <a:cs typeface="+mn-lt"/>
              </a:rPr>
              <a:t> </a:t>
            </a:r>
            <a:r>
              <a:rPr lang="en-US" sz="1000" err="1">
                <a:ea typeface="+mn-lt"/>
                <a:cs typeface="+mn-lt"/>
              </a:rPr>
              <a:t>topology;Mobile</a:t>
            </a:r>
            <a:r>
              <a:rPr lang="en-US" sz="1000">
                <a:ea typeface="+mn-lt"/>
                <a:cs typeface="+mn-lt"/>
              </a:rPr>
              <a:t> </a:t>
            </a:r>
            <a:r>
              <a:rPr lang="en-US" sz="1000" err="1">
                <a:ea typeface="+mn-lt"/>
                <a:cs typeface="+mn-lt"/>
              </a:rPr>
              <a:t>computing;Communication</a:t>
            </a:r>
            <a:r>
              <a:rPr lang="en-US" sz="1000">
                <a:ea typeface="+mn-lt"/>
                <a:cs typeface="+mn-lt"/>
              </a:rPr>
              <a:t> system traffic </a:t>
            </a:r>
            <a:r>
              <a:rPr lang="en-US" sz="1000" err="1">
                <a:ea typeface="+mn-lt"/>
                <a:cs typeface="+mn-lt"/>
              </a:rPr>
              <a:t>control;Costs;Relays</a:t>
            </a:r>
            <a:r>
              <a:rPr lang="en-US" sz="1000">
                <a:ea typeface="+mn-lt"/>
                <a:cs typeface="+mn-lt"/>
              </a:rPr>
              <a:t>},</a:t>
            </a:r>
            <a:endParaRPr lang="en-US"/>
          </a:p>
          <a:p>
            <a:endParaRPr lang="en-US"/>
          </a:p>
          <a:p>
            <a:endParaRPr lang="en-US" sz="1000">
              <a:ea typeface="Calibri"/>
              <a:cs typeface="Calibri"/>
            </a:endParaRPr>
          </a:p>
        </p:txBody>
      </p:sp>
      <p:pic>
        <p:nvPicPr>
          <p:cNvPr id="7" name="Picture 6">
            <a:extLst>
              <a:ext uri="{FF2B5EF4-FFF2-40B4-BE49-F238E27FC236}">
                <a16:creationId xmlns:a16="http://schemas.microsoft.com/office/drawing/2014/main" id="{73127C1B-CD60-E6FE-9305-746D86DC7439}"/>
              </a:ext>
            </a:extLst>
          </p:cNvPr>
          <p:cNvPicPr>
            <a:picLocks noChangeAspect="1"/>
          </p:cNvPicPr>
          <p:nvPr/>
        </p:nvPicPr>
        <p:blipFill>
          <a:blip r:embed="rId3"/>
          <a:stretch>
            <a:fillRect/>
          </a:stretch>
        </p:blipFill>
        <p:spPr>
          <a:xfrm>
            <a:off x="9190928" y="1714532"/>
            <a:ext cx="3001958" cy="2735078"/>
          </a:xfrm>
          <a:prstGeom prst="rect">
            <a:avLst/>
          </a:prstGeom>
        </p:spPr>
      </p:pic>
      <p:sp>
        <p:nvSpPr>
          <p:cNvPr id="8" name="TextBox 7">
            <a:extLst>
              <a:ext uri="{FF2B5EF4-FFF2-40B4-BE49-F238E27FC236}">
                <a16:creationId xmlns:a16="http://schemas.microsoft.com/office/drawing/2014/main" id="{37BAF359-13C8-5767-3301-DC2509FA8267}"/>
              </a:ext>
            </a:extLst>
          </p:cNvPr>
          <p:cNvSpPr txBox="1"/>
          <p:nvPr/>
        </p:nvSpPr>
        <p:spPr>
          <a:xfrm>
            <a:off x="10193311" y="4584491"/>
            <a:ext cx="78198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Fig. 2</a:t>
            </a:r>
            <a:endParaRPr lang="en-GB"/>
          </a:p>
        </p:txBody>
      </p:sp>
    </p:spTree>
    <p:extLst>
      <p:ext uri="{BB962C8B-B14F-4D97-AF65-F5344CB8AC3E}">
        <p14:creationId xmlns:p14="http://schemas.microsoft.com/office/powerpoint/2010/main" val="289993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21A3D-C159-232B-4D67-821EF36235D8}"/>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0AB4E2D-D47E-609D-0C44-8EFA0B4F78B9}"/>
              </a:ext>
            </a:extLst>
          </p:cNvPr>
          <p:cNvSpPr>
            <a:spLocks noGrp="1"/>
          </p:cNvSpPr>
          <p:nvPr>
            <p:ph type="dt" sz="half" idx="10"/>
          </p:nvPr>
        </p:nvSpPr>
        <p:spPr/>
        <p:txBody>
          <a:bodyPr/>
          <a:lstStyle/>
          <a:p>
            <a:fld id="{B17C276D-2876-42FE-8E40-B837C789DA2E}" type="datetime1">
              <a:rPr lang="en-IN" smtClean="0"/>
              <a:t>31-07-2025</a:t>
            </a:fld>
            <a:endParaRPr lang="en-US"/>
          </a:p>
        </p:txBody>
      </p:sp>
      <p:sp>
        <p:nvSpPr>
          <p:cNvPr id="5" name="Footer Placeholder 4">
            <a:extLst>
              <a:ext uri="{FF2B5EF4-FFF2-40B4-BE49-F238E27FC236}">
                <a16:creationId xmlns:a16="http://schemas.microsoft.com/office/drawing/2014/main" id="{C087EB11-B59A-4F12-8080-9FEC567CA7D2}"/>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1C71C1C0-3198-0207-9217-21387D22B456}"/>
              </a:ext>
            </a:extLst>
          </p:cNvPr>
          <p:cNvSpPr>
            <a:spLocks noGrp="1"/>
          </p:cNvSpPr>
          <p:nvPr>
            <p:ph type="sldNum" sz="quarter" idx="12"/>
          </p:nvPr>
        </p:nvSpPr>
        <p:spPr/>
        <p:txBody>
          <a:bodyPr/>
          <a:lstStyle/>
          <a:p>
            <a:fld id="{330EA680-D336-4FF7-8B7A-9848BB0A1C32}" type="slidenum">
              <a:rPr lang="en-US" smtClean="0"/>
              <a:t>11</a:t>
            </a:fld>
            <a:endParaRPr lang="en-US"/>
          </a:p>
        </p:txBody>
      </p:sp>
      <p:sp>
        <p:nvSpPr>
          <p:cNvPr id="3" name="Title 1">
            <a:extLst>
              <a:ext uri="{FF2B5EF4-FFF2-40B4-BE49-F238E27FC236}">
                <a16:creationId xmlns:a16="http://schemas.microsoft.com/office/drawing/2014/main" id="{007120DE-A258-59AD-EFC9-8E5A2A48CDF2}"/>
              </a:ext>
            </a:extLst>
          </p:cNvPr>
          <p:cNvSpPr>
            <a:spLocks noGrp="1"/>
          </p:cNvSpPr>
          <p:nvPr>
            <p:ph type="title"/>
          </p:nvPr>
        </p:nvSpPr>
        <p:spPr>
          <a:xfrm>
            <a:off x="1733265" y="365125"/>
            <a:ext cx="10099343" cy="1325563"/>
          </a:xfrm>
          <a:noFill/>
        </p:spPr>
        <p:txBody>
          <a:bodyPr>
            <a:normAutofit/>
          </a:bodyPr>
          <a:lstStyle/>
          <a:p>
            <a:pPr algn="ctr"/>
            <a:r>
              <a:rPr lang="en-US" sz="4900">
                <a:ea typeface="Calibri Light"/>
                <a:cs typeface="Calibri Light"/>
              </a:rPr>
              <a:t>Why  Fuzz FANETs ?</a:t>
            </a:r>
          </a:p>
        </p:txBody>
      </p:sp>
      <p:sp>
        <p:nvSpPr>
          <p:cNvPr id="10" name="TextBox 9">
            <a:extLst>
              <a:ext uri="{FF2B5EF4-FFF2-40B4-BE49-F238E27FC236}">
                <a16:creationId xmlns:a16="http://schemas.microsoft.com/office/drawing/2014/main" id="{DBBD912C-9078-3447-E8D1-74E0AA4FCC02}"/>
              </a:ext>
            </a:extLst>
          </p:cNvPr>
          <p:cNvSpPr txBox="1"/>
          <p:nvPr/>
        </p:nvSpPr>
        <p:spPr>
          <a:xfrm>
            <a:off x="797352" y="1972744"/>
            <a:ext cx="10296591"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2000">
                <a:ea typeface="Calibri" panose="020F0502020204030204"/>
                <a:cs typeface="Calibri" panose="020F0502020204030204"/>
              </a:rPr>
              <a:t>FANETs are extremely vulnerable due to high susceptibility to insider threats due to their decentralized and dynamic nature. </a:t>
            </a:r>
          </a:p>
          <a:p>
            <a:pPr marL="228600" indent="-228600">
              <a:buFont typeface=""/>
              <a:buChar char="•"/>
            </a:pPr>
            <a:r>
              <a:rPr lang="en-US" sz="2000">
                <a:ea typeface="Calibri" panose="020F0502020204030204"/>
                <a:cs typeface="Calibri" panose="020F0502020204030204"/>
              </a:rPr>
              <a:t>FANETs act with minimal human interaction which making them difficult candidates for proactive fuzzing. </a:t>
            </a:r>
          </a:p>
          <a:p>
            <a:pPr marL="228600" indent="-228600">
              <a:buFont typeface=""/>
              <a:buChar char="•"/>
            </a:pPr>
            <a:r>
              <a:rPr lang="en-US" sz="2000">
                <a:ea typeface="Calibri" panose="020F0502020204030204"/>
                <a:cs typeface="Calibri" panose="020F0502020204030204"/>
              </a:rPr>
              <a:t>Fuzzing communication protocols such as MAVLink, RTPS, and proprietary UAV-ground control protocols. </a:t>
            </a:r>
          </a:p>
          <a:p>
            <a:pPr marL="228600" indent="-228600">
              <a:buFont typeface=""/>
              <a:buChar char="•"/>
            </a:pPr>
            <a:r>
              <a:rPr lang="en-US" sz="2000">
                <a:ea typeface="Calibri" panose="020F0502020204030204"/>
                <a:cs typeface="Calibri" panose="020F0502020204030204"/>
              </a:rPr>
              <a:t>Firmware Logic &amp; State Machine Fuzzing </a:t>
            </a:r>
          </a:p>
          <a:p>
            <a:pPr marL="228600" indent="-228600">
              <a:buFont typeface=""/>
              <a:buChar char="•"/>
            </a:pPr>
            <a:r>
              <a:rPr lang="en-US" sz="2000">
                <a:ea typeface="Calibri" panose="020F0502020204030204"/>
                <a:cs typeface="Calibri" panose="020F0502020204030204"/>
              </a:rPr>
              <a:t>Interface/API Fuzzing </a:t>
            </a:r>
          </a:p>
          <a:p>
            <a:endParaRPr lang="en-US">
              <a:latin typeface="Arial"/>
              <a:cs typeface="Arial"/>
            </a:endParaRPr>
          </a:p>
        </p:txBody>
      </p:sp>
      <p:sp>
        <p:nvSpPr>
          <p:cNvPr id="2" name="TextBox 1">
            <a:extLst>
              <a:ext uri="{FF2B5EF4-FFF2-40B4-BE49-F238E27FC236}">
                <a16:creationId xmlns:a16="http://schemas.microsoft.com/office/drawing/2014/main" id="{4106A6CF-619D-A033-225D-597406162A91}"/>
              </a:ext>
            </a:extLst>
          </p:cNvPr>
          <p:cNvSpPr txBox="1"/>
          <p:nvPr/>
        </p:nvSpPr>
        <p:spPr>
          <a:xfrm>
            <a:off x="799284" y="5222336"/>
            <a:ext cx="1088671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cs typeface="Arial"/>
              </a:rPr>
              <a:t>[1] Malviya, Vikas Kumar, et al. “Fuzzing Drones for Anomaly Detection: A Systematic Literature Review.” </a:t>
            </a:r>
            <a:r>
              <a:rPr lang="en-US" sz="1400" i="1">
                <a:latin typeface="Arial"/>
                <a:cs typeface="Arial"/>
              </a:rPr>
              <a:t>Computers &amp; Security</a:t>
            </a:r>
            <a:r>
              <a:rPr lang="en-US" sz="1400">
                <a:latin typeface="Arial"/>
                <a:cs typeface="Arial"/>
              </a:rPr>
              <a:t>, vol. 148, 2025, Article 104157,</a:t>
            </a:r>
            <a:r>
              <a:rPr lang="en-US" sz="1400">
                <a:solidFill>
                  <a:srgbClr val="0097A7"/>
                </a:solidFill>
                <a:latin typeface="Arial"/>
                <a:cs typeface="Arial"/>
              </a:rPr>
              <a:t> </a:t>
            </a:r>
            <a:r>
              <a:rPr lang="en-US" sz="1400">
                <a:latin typeface="Arial"/>
                <a:cs typeface="Arial"/>
                <a:hlinkClick r:id="rId2"/>
              </a:rPr>
              <a:t>https://doi.org/10.1016/j.cose.2024.104157</a:t>
            </a:r>
            <a:r>
              <a:rPr lang="en-US" sz="1400">
                <a:latin typeface="Arial"/>
                <a:cs typeface="Arial"/>
              </a:rPr>
              <a:t>. [1] Malviya, Vikas Kumar, et al. “Fuzzing Drones for Anomaly Detection: A Systematic Literature Review.” </a:t>
            </a:r>
            <a:r>
              <a:rPr lang="en-US" sz="1400" i="1">
                <a:latin typeface="Arial"/>
                <a:cs typeface="Arial"/>
              </a:rPr>
              <a:t>Computers &amp; Security</a:t>
            </a:r>
            <a:r>
              <a:rPr lang="en-US" sz="1400">
                <a:latin typeface="Arial"/>
                <a:cs typeface="Arial"/>
              </a:rPr>
              <a:t>, vol. 148, 2025, Article 104157,</a:t>
            </a:r>
            <a:r>
              <a:rPr lang="en-US" sz="1400">
                <a:solidFill>
                  <a:srgbClr val="0097A7"/>
                </a:solidFill>
                <a:latin typeface="Arial"/>
                <a:cs typeface="Arial"/>
              </a:rPr>
              <a:t> </a:t>
            </a:r>
            <a:r>
              <a:rPr lang="en-US" sz="1400">
                <a:latin typeface="Arial"/>
                <a:cs typeface="Arial"/>
                <a:hlinkClick r:id="rId2"/>
              </a:rPr>
              <a:t>https://doi.org/10.1016/j.cose.2024.104157</a:t>
            </a:r>
            <a:r>
              <a:rPr lang="en-US" sz="1400">
                <a:latin typeface="Arial"/>
                <a:cs typeface="Arial"/>
              </a:rPr>
              <a:t>. </a:t>
            </a:r>
            <a:endParaRPr lang="en-US"/>
          </a:p>
        </p:txBody>
      </p:sp>
    </p:spTree>
    <p:extLst>
      <p:ext uri="{BB962C8B-B14F-4D97-AF65-F5344CB8AC3E}">
        <p14:creationId xmlns:p14="http://schemas.microsoft.com/office/powerpoint/2010/main" val="2857974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AF8B9-4F3E-C1E5-9352-6F1029472ACE}"/>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731DC36-2772-45A1-13A1-7C6A9159D812}"/>
              </a:ext>
            </a:extLst>
          </p:cNvPr>
          <p:cNvSpPr>
            <a:spLocks noGrp="1"/>
          </p:cNvSpPr>
          <p:nvPr>
            <p:ph type="dt" sz="half" idx="10"/>
          </p:nvPr>
        </p:nvSpPr>
        <p:spPr/>
        <p:txBody>
          <a:bodyPr/>
          <a:lstStyle/>
          <a:p>
            <a:fld id="{B17C276D-2876-42FE-8E40-B837C789DA2E}" type="datetime1">
              <a:rPr lang="en-IN" smtClean="0"/>
              <a:t>31-07-2025</a:t>
            </a:fld>
            <a:endParaRPr lang="en-US"/>
          </a:p>
        </p:txBody>
      </p:sp>
      <p:sp>
        <p:nvSpPr>
          <p:cNvPr id="5" name="Footer Placeholder 4">
            <a:extLst>
              <a:ext uri="{FF2B5EF4-FFF2-40B4-BE49-F238E27FC236}">
                <a16:creationId xmlns:a16="http://schemas.microsoft.com/office/drawing/2014/main" id="{9E862F45-A7E7-0ED9-8839-4ECD37D3C498}"/>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AF7AC19C-8161-0C04-E2DA-EB3FE1A5F7CB}"/>
              </a:ext>
            </a:extLst>
          </p:cNvPr>
          <p:cNvSpPr>
            <a:spLocks noGrp="1"/>
          </p:cNvSpPr>
          <p:nvPr>
            <p:ph type="sldNum" sz="quarter" idx="12"/>
          </p:nvPr>
        </p:nvSpPr>
        <p:spPr/>
        <p:txBody>
          <a:bodyPr/>
          <a:lstStyle/>
          <a:p>
            <a:fld id="{330EA680-D336-4FF7-8B7A-9848BB0A1C32}" type="slidenum">
              <a:rPr lang="en-US" smtClean="0"/>
              <a:t>12</a:t>
            </a:fld>
            <a:endParaRPr lang="en-US"/>
          </a:p>
        </p:txBody>
      </p:sp>
      <p:sp>
        <p:nvSpPr>
          <p:cNvPr id="3" name="Title 1">
            <a:extLst>
              <a:ext uri="{FF2B5EF4-FFF2-40B4-BE49-F238E27FC236}">
                <a16:creationId xmlns:a16="http://schemas.microsoft.com/office/drawing/2014/main" id="{C70FA2D1-0A47-FB2A-C9CA-0A19D48226D8}"/>
              </a:ext>
            </a:extLst>
          </p:cNvPr>
          <p:cNvSpPr>
            <a:spLocks noGrp="1"/>
          </p:cNvSpPr>
          <p:nvPr>
            <p:ph type="title"/>
          </p:nvPr>
        </p:nvSpPr>
        <p:spPr>
          <a:xfrm>
            <a:off x="1733265" y="365125"/>
            <a:ext cx="10099343" cy="1325563"/>
          </a:xfrm>
          <a:noFill/>
        </p:spPr>
        <p:txBody>
          <a:bodyPr>
            <a:normAutofit/>
          </a:bodyPr>
          <a:lstStyle/>
          <a:p>
            <a:pPr algn="ctr"/>
            <a:r>
              <a:rPr lang="en-US" sz="4900">
                <a:ea typeface="Calibri Light"/>
                <a:cs typeface="Calibri Light"/>
              </a:rPr>
              <a:t>Protocol Fuzzing</a:t>
            </a:r>
          </a:p>
        </p:txBody>
      </p:sp>
      <p:sp>
        <p:nvSpPr>
          <p:cNvPr id="2" name="TextBox 1">
            <a:extLst>
              <a:ext uri="{FF2B5EF4-FFF2-40B4-BE49-F238E27FC236}">
                <a16:creationId xmlns:a16="http://schemas.microsoft.com/office/drawing/2014/main" id="{0CD8304C-5770-296A-8756-DF76807379A5}"/>
              </a:ext>
            </a:extLst>
          </p:cNvPr>
          <p:cNvSpPr txBox="1"/>
          <p:nvPr/>
        </p:nvSpPr>
        <p:spPr>
          <a:xfrm>
            <a:off x="342387" y="2186228"/>
            <a:ext cx="1096716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400">
                <a:ea typeface="Calibri" panose="020F0502020204030204"/>
                <a:cs typeface="Calibri" panose="020F0502020204030204"/>
              </a:rPr>
              <a:t>The basic principle of network protocol fuzzing is to construct malformed packets by generation or mutation, then send malformed packets to the tested protocol entity through sockets and monitor the tested protocol entity to find vulnerabilities in network protocol implementations.</a:t>
            </a:r>
            <a:endParaRPr lang="en-US"/>
          </a:p>
        </p:txBody>
      </p:sp>
      <p:pic>
        <p:nvPicPr>
          <p:cNvPr id="7" name="Picture 6" descr="A diagram of a construction process">
            <a:extLst>
              <a:ext uri="{FF2B5EF4-FFF2-40B4-BE49-F238E27FC236}">
                <a16:creationId xmlns:a16="http://schemas.microsoft.com/office/drawing/2014/main" id="{EA581BBB-F6FC-BDB1-6DB5-F48934784DA7}"/>
              </a:ext>
            </a:extLst>
          </p:cNvPr>
          <p:cNvPicPr>
            <a:picLocks noChangeAspect="1"/>
          </p:cNvPicPr>
          <p:nvPr/>
        </p:nvPicPr>
        <p:blipFill>
          <a:blip r:embed="rId2"/>
          <a:stretch>
            <a:fillRect/>
          </a:stretch>
        </p:blipFill>
        <p:spPr>
          <a:xfrm>
            <a:off x="642338" y="3755793"/>
            <a:ext cx="10644188" cy="1553652"/>
          </a:xfrm>
          <a:prstGeom prst="rect">
            <a:avLst/>
          </a:prstGeom>
        </p:spPr>
      </p:pic>
      <p:sp>
        <p:nvSpPr>
          <p:cNvPr id="8" name="TextBox 7">
            <a:extLst>
              <a:ext uri="{FF2B5EF4-FFF2-40B4-BE49-F238E27FC236}">
                <a16:creationId xmlns:a16="http://schemas.microsoft.com/office/drawing/2014/main" id="{B8D94552-0F81-BCA0-E4FB-EAB1D7B8CA91}"/>
              </a:ext>
            </a:extLst>
          </p:cNvPr>
          <p:cNvSpPr txBox="1"/>
          <p:nvPr/>
        </p:nvSpPr>
        <p:spPr>
          <a:xfrm>
            <a:off x="645782" y="5579593"/>
            <a:ext cx="9754696"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a:solidFill>
                  <a:srgbClr val="333333"/>
                </a:solidFill>
                <a:ea typeface="+mn-lt"/>
                <a:cs typeface="+mn-lt"/>
              </a:rPr>
              <a:t>[2]Z. Hu and Z. Pan, "A Systematic Review of Network Protocol Fuzzing Techniques," </a:t>
            </a:r>
            <a:r>
              <a:rPr lang="en-GB" sz="1600" i="1">
                <a:solidFill>
                  <a:srgbClr val="333333"/>
                </a:solidFill>
                <a:ea typeface="+mn-lt"/>
                <a:cs typeface="+mn-lt"/>
              </a:rPr>
              <a:t>2021 IEEE 4th Advanced Information Management, Communicates, Electronic and Automation Control Conference (IMCEC)</a:t>
            </a:r>
            <a:r>
              <a:rPr lang="en-GB" sz="1600">
                <a:solidFill>
                  <a:srgbClr val="333333"/>
                </a:solidFill>
                <a:ea typeface="+mn-lt"/>
                <a:cs typeface="+mn-lt"/>
              </a:rPr>
              <a:t>, Chongqing, China, 2021, pp. Doi : </a:t>
            </a:r>
            <a:r>
              <a:rPr lang="en-GB" sz="1600" err="1">
                <a:solidFill>
                  <a:srgbClr val="333333"/>
                </a:solidFill>
                <a:ea typeface="+mn-lt"/>
                <a:cs typeface="+mn-lt"/>
              </a:rPr>
              <a:t>doi</a:t>
            </a:r>
            <a:r>
              <a:rPr lang="en-GB" sz="1600">
                <a:solidFill>
                  <a:srgbClr val="333333"/>
                </a:solidFill>
                <a:ea typeface="+mn-lt"/>
                <a:cs typeface="+mn-lt"/>
              </a:rPr>
              <a:t>: 10.1109/IMCEC51613.2021.9482063.</a:t>
            </a:r>
            <a:endParaRPr lang="en-US" sz="1600">
              <a:ea typeface="Calibri"/>
              <a:cs typeface="Calibri"/>
            </a:endParaRPr>
          </a:p>
          <a:p>
            <a:endParaRPr lang="en-US" sz="1400">
              <a:ea typeface="Calibri"/>
              <a:cs typeface="Calibri"/>
            </a:endParaRPr>
          </a:p>
        </p:txBody>
      </p:sp>
    </p:spTree>
    <p:extLst>
      <p:ext uri="{BB962C8B-B14F-4D97-AF65-F5344CB8AC3E}">
        <p14:creationId xmlns:p14="http://schemas.microsoft.com/office/powerpoint/2010/main" val="4050594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3A42A-C093-7609-A87E-5D9DE42EB3B6}"/>
              </a:ext>
            </a:extLst>
          </p:cNvPr>
          <p:cNvSpPr>
            <a:spLocks noGrp="1"/>
          </p:cNvSpPr>
          <p:nvPr>
            <p:ph type="title"/>
          </p:nvPr>
        </p:nvSpPr>
        <p:spPr>
          <a:solidFill>
            <a:schemeClr val="bg1"/>
          </a:solidFill>
        </p:spPr>
        <p:txBody>
          <a:bodyPr/>
          <a:lstStyle/>
          <a:p>
            <a:pPr algn="ctr"/>
            <a:r>
              <a:rPr lang="en-US">
                <a:ea typeface="Calibri Light"/>
                <a:cs typeface="Calibri Light"/>
              </a:rPr>
              <a:t>Why fuzz OLSR Protocol?</a:t>
            </a:r>
          </a:p>
        </p:txBody>
      </p:sp>
      <p:sp>
        <p:nvSpPr>
          <p:cNvPr id="3" name="Content Placeholder 2">
            <a:extLst>
              <a:ext uri="{FF2B5EF4-FFF2-40B4-BE49-F238E27FC236}">
                <a16:creationId xmlns:a16="http://schemas.microsoft.com/office/drawing/2014/main" id="{C635A860-36EA-07D5-DF0D-E2FD2C311F2E}"/>
              </a:ext>
            </a:extLst>
          </p:cNvPr>
          <p:cNvSpPr>
            <a:spLocks noGrp="1"/>
          </p:cNvSpPr>
          <p:nvPr>
            <p:ph idx="1"/>
          </p:nvPr>
        </p:nvSpPr>
        <p:spPr>
          <a:xfrm>
            <a:off x="286603" y="1825625"/>
            <a:ext cx="11546006" cy="3567090"/>
          </a:xfrm>
          <a:ln>
            <a:solidFill>
              <a:schemeClr val="bg1"/>
            </a:solidFill>
          </a:ln>
        </p:spPr>
        <p:txBody>
          <a:bodyPr vert="horz" lIns="91440" tIns="45720" rIns="91440" bIns="45720" rtlCol="0" anchor="t">
            <a:noAutofit/>
          </a:bodyPr>
          <a:lstStyle/>
          <a:p>
            <a:pPr marL="0" indent="0">
              <a:lnSpc>
                <a:spcPct val="120000"/>
              </a:lnSpc>
              <a:buNone/>
            </a:pPr>
            <a:r>
              <a:rPr lang="en-US" sz="1700">
                <a:solidFill>
                  <a:schemeClr val="tx1"/>
                </a:solidFill>
                <a:latin typeface="+mn-lt"/>
                <a:ea typeface="Calibri" panose="020F0502020204030204"/>
                <a:cs typeface="Calibri" panose="020F0502020204030204"/>
              </a:rPr>
              <a:t>OLSR is currently an actively developing protocol and it is also an open-source protocol. This makes </a:t>
            </a:r>
            <a:r>
              <a:rPr lang="en-US" sz="1700" err="1">
                <a:solidFill>
                  <a:schemeClr val="tx1"/>
                </a:solidFill>
                <a:latin typeface="+mn-lt"/>
                <a:ea typeface="Calibri" panose="020F0502020204030204"/>
                <a:cs typeface="Calibri" panose="020F0502020204030204"/>
              </a:rPr>
              <a:t>whitebox</a:t>
            </a:r>
            <a:r>
              <a:rPr lang="en-US" sz="1700">
                <a:solidFill>
                  <a:schemeClr val="tx1"/>
                </a:solidFill>
                <a:latin typeface="+mn-lt"/>
                <a:ea typeface="Calibri" panose="020F0502020204030204"/>
                <a:cs typeface="Calibri" panose="020F0502020204030204"/>
              </a:rPr>
              <a:t> and </a:t>
            </a:r>
            <a:r>
              <a:rPr lang="en-US" sz="1700" err="1">
                <a:solidFill>
                  <a:schemeClr val="tx1"/>
                </a:solidFill>
                <a:latin typeface="+mn-lt"/>
                <a:ea typeface="Calibri" panose="020F0502020204030204"/>
                <a:cs typeface="Calibri" panose="020F0502020204030204"/>
              </a:rPr>
              <a:t>greybox</a:t>
            </a:r>
            <a:r>
              <a:rPr lang="en-US" sz="1700">
                <a:solidFill>
                  <a:schemeClr val="tx1"/>
                </a:solidFill>
                <a:latin typeface="+mn-lt"/>
                <a:ea typeface="Calibri" panose="020F0502020204030204"/>
                <a:cs typeface="Calibri" panose="020F0502020204030204"/>
              </a:rPr>
              <a:t> fuzzing viable for us. USB and WiFi fuzzing was unable to be done via </a:t>
            </a:r>
            <a:r>
              <a:rPr lang="en-US" sz="1700" err="1">
                <a:solidFill>
                  <a:schemeClr val="tx1"/>
                </a:solidFill>
                <a:latin typeface="+mn-lt"/>
                <a:ea typeface="Calibri" panose="020F0502020204030204"/>
                <a:cs typeface="Calibri" panose="020F0502020204030204"/>
              </a:rPr>
              <a:t>whitebox</a:t>
            </a:r>
            <a:r>
              <a:rPr lang="en-US" sz="1700">
                <a:solidFill>
                  <a:schemeClr val="tx1"/>
                </a:solidFill>
                <a:latin typeface="+mn-lt"/>
                <a:ea typeface="Calibri" panose="020F0502020204030204"/>
                <a:cs typeface="Calibri" panose="020F0502020204030204"/>
              </a:rPr>
              <a:t> fuzzing due to unavailability and access to its source code.</a:t>
            </a:r>
          </a:p>
          <a:p>
            <a:pPr marL="342900" indent="-342900">
              <a:buAutoNum type="arabicPeriod"/>
            </a:pPr>
            <a:r>
              <a:rPr lang="en-US" sz="1700">
                <a:solidFill>
                  <a:schemeClr val="tx1"/>
                </a:solidFill>
                <a:latin typeface="+mn-lt"/>
                <a:ea typeface="Calibri" panose="020F0502020204030204"/>
                <a:cs typeface="Calibri" panose="020F0502020204030204"/>
              </a:rPr>
              <a:t>Routing instability and loop formation.</a:t>
            </a:r>
          </a:p>
          <a:p>
            <a:pPr marL="342900" indent="-342900">
              <a:buAutoNum type="arabicPeriod"/>
            </a:pPr>
            <a:r>
              <a:rPr lang="en-US" sz="1700">
                <a:solidFill>
                  <a:schemeClr val="tx1"/>
                </a:solidFill>
                <a:latin typeface="+mn-lt"/>
                <a:ea typeface="Calibri" panose="020F0502020204030204"/>
                <a:cs typeface="Calibri" panose="020F0502020204030204"/>
              </a:rPr>
              <a:t>Lack of control message validation.</a:t>
            </a:r>
          </a:p>
          <a:p>
            <a:pPr marL="342900" indent="-342900">
              <a:buAutoNum type="arabicPeriod"/>
            </a:pPr>
            <a:r>
              <a:rPr lang="en-US" sz="1700">
                <a:solidFill>
                  <a:schemeClr val="tx1"/>
                </a:solidFill>
                <a:latin typeface="+mn-lt"/>
                <a:ea typeface="Calibri" panose="020F0502020204030204"/>
                <a:cs typeface="Calibri" panose="020F0502020204030204"/>
              </a:rPr>
              <a:t>Inefficient MPR selection mechanism.</a:t>
            </a:r>
          </a:p>
          <a:p>
            <a:pPr marL="342900" indent="-342900">
              <a:buAutoNum type="arabicPeriod"/>
            </a:pPr>
            <a:r>
              <a:rPr lang="en-US" sz="1700">
                <a:solidFill>
                  <a:schemeClr val="tx1"/>
                </a:solidFill>
                <a:latin typeface="+mn-lt"/>
                <a:ea typeface="Calibri" panose="020F0502020204030204"/>
                <a:cs typeface="Calibri" panose="020F0502020204030204"/>
              </a:rPr>
              <a:t>Vulnerability to topology-based attacks.</a:t>
            </a:r>
          </a:p>
          <a:p>
            <a:pPr marL="342900" indent="-342900">
              <a:buAutoNum type="arabicPeriod"/>
            </a:pPr>
            <a:r>
              <a:rPr lang="en-US" sz="1700">
                <a:solidFill>
                  <a:schemeClr val="tx1"/>
                </a:solidFill>
                <a:latin typeface="+mn-lt"/>
                <a:ea typeface="Calibri" panose="020F0502020204030204"/>
                <a:cs typeface="Calibri" panose="020F0502020204030204"/>
              </a:rPr>
              <a:t>Overhead from frequent control messages.</a:t>
            </a:r>
          </a:p>
          <a:p>
            <a:pPr marL="342900" indent="-342900">
              <a:buAutoNum type="arabicPeriod"/>
            </a:pPr>
            <a:r>
              <a:rPr lang="en-US" sz="1700">
                <a:solidFill>
                  <a:schemeClr val="tx1"/>
                </a:solidFill>
                <a:latin typeface="+mn-lt"/>
                <a:ea typeface="Calibri" panose="020F0502020204030204"/>
                <a:cs typeface="Calibri" panose="020F0502020204030204"/>
              </a:rPr>
              <a:t>Performance impact due to incorrect HELLO and TC timer configuration.</a:t>
            </a:r>
          </a:p>
          <a:p>
            <a:pPr marL="342900" indent="-342900">
              <a:buAutoNum type="arabicPeriod"/>
            </a:pPr>
            <a:r>
              <a:rPr lang="en-US" sz="1700">
                <a:solidFill>
                  <a:schemeClr val="tx1"/>
                </a:solidFill>
                <a:latin typeface="+mn-lt"/>
                <a:ea typeface="Calibri" panose="020F0502020204030204"/>
                <a:cs typeface="Calibri" panose="020F0502020204030204"/>
              </a:rPr>
              <a:t>OLSR lacks authentication, allowing packet tampering and false topology updates.</a:t>
            </a:r>
          </a:p>
          <a:p>
            <a:pPr marL="342900" indent="-342900">
              <a:buAutoNum type="arabicPeriod"/>
            </a:pPr>
            <a:r>
              <a:rPr lang="en-US" sz="1700">
                <a:solidFill>
                  <a:schemeClr val="tx1"/>
                </a:solidFill>
                <a:latin typeface="+mn-lt"/>
                <a:ea typeface="Calibri" panose="020F0502020204030204"/>
                <a:cs typeface="Calibri" panose="020F0502020204030204"/>
              </a:rPr>
              <a:t>Malicious nodes can exploit MPR roles to disrupt routing (e.g., wormhole attacks).</a:t>
            </a:r>
          </a:p>
          <a:p>
            <a:pPr marL="342900" indent="-342900">
              <a:buAutoNum type="arabicPeriod"/>
            </a:pPr>
            <a:endParaRPr lang="en-US" sz="1800">
              <a:solidFill>
                <a:schemeClr val="tx1"/>
              </a:solidFill>
              <a:latin typeface="Arial"/>
              <a:cs typeface="Arial"/>
            </a:endParaRPr>
          </a:p>
          <a:p>
            <a:pPr marL="342900" indent="-342900">
              <a:buAutoNum type="arabicPeriod"/>
            </a:pPr>
            <a:endParaRPr lang="en-US" sz="1800">
              <a:solidFill>
                <a:schemeClr val="tx1"/>
              </a:solidFill>
              <a:latin typeface="Arial"/>
              <a:cs typeface="Arial"/>
            </a:endParaRPr>
          </a:p>
          <a:p>
            <a:pPr marL="342900" indent="-342900">
              <a:buAutoNum type="arabicPeriod"/>
            </a:pPr>
            <a:endParaRPr lang="en-US" sz="1800">
              <a:solidFill>
                <a:schemeClr val="tx1"/>
              </a:solidFill>
              <a:latin typeface="Arial"/>
              <a:cs typeface="Arial"/>
            </a:endParaRPr>
          </a:p>
          <a:p>
            <a:pPr>
              <a:buAutoNum type="arabicPeriod"/>
            </a:pPr>
            <a:endParaRPr lang="en-US" sz="1800">
              <a:solidFill>
                <a:schemeClr val="tx1"/>
              </a:solidFill>
              <a:latin typeface="Arial"/>
              <a:cs typeface="Arial"/>
            </a:endParaRPr>
          </a:p>
          <a:p>
            <a:pPr>
              <a:buAutoNum type="arabicPeriod"/>
            </a:pPr>
            <a:endParaRPr lang="en-US" sz="1800">
              <a:solidFill>
                <a:schemeClr val="tx1"/>
              </a:solidFill>
              <a:latin typeface="Arial"/>
              <a:cs typeface="Arial"/>
            </a:endParaRPr>
          </a:p>
        </p:txBody>
      </p:sp>
      <p:sp>
        <p:nvSpPr>
          <p:cNvPr id="4" name="Date Placeholder 3">
            <a:extLst>
              <a:ext uri="{FF2B5EF4-FFF2-40B4-BE49-F238E27FC236}">
                <a16:creationId xmlns:a16="http://schemas.microsoft.com/office/drawing/2014/main" id="{EFF0F4E5-F12E-EC91-44B3-69938555FB8D}"/>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AA6B34CD-BB15-A78D-5215-9FCF0F0C0A8B}"/>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48A4063C-A627-5BD4-7DD1-C6FC94C51F39}"/>
              </a:ext>
            </a:extLst>
          </p:cNvPr>
          <p:cNvSpPr>
            <a:spLocks noGrp="1"/>
          </p:cNvSpPr>
          <p:nvPr>
            <p:ph type="sldNum" sz="quarter" idx="12"/>
          </p:nvPr>
        </p:nvSpPr>
        <p:spPr/>
        <p:txBody>
          <a:bodyPr/>
          <a:lstStyle/>
          <a:p>
            <a:fld id="{330EA680-D336-4FF7-8B7A-9848BB0A1C32}" type="slidenum">
              <a:rPr lang="en-US" smtClean="0"/>
              <a:t>13</a:t>
            </a:fld>
            <a:endParaRPr lang="en-US"/>
          </a:p>
        </p:txBody>
      </p:sp>
      <p:sp>
        <p:nvSpPr>
          <p:cNvPr id="7" name="TextBox 6">
            <a:extLst>
              <a:ext uri="{FF2B5EF4-FFF2-40B4-BE49-F238E27FC236}">
                <a16:creationId xmlns:a16="http://schemas.microsoft.com/office/drawing/2014/main" id="{3D015722-B4FB-E5CE-D76E-029042668031}"/>
              </a:ext>
            </a:extLst>
          </p:cNvPr>
          <p:cNvSpPr txBox="1"/>
          <p:nvPr/>
        </p:nvSpPr>
        <p:spPr>
          <a:xfrm>
            <a:off x="425942" y="5596603"/>
            <a:ext cx="11263470" cy="12618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700">
                <a:ea typeface="+mn-lt"/>
                <a:cs typeface="+mn-lt"/>
              </a:rPr>
              <a:t>Clausen, T., &amp; Jacquet, P. (Eds.). (2003). RFC 3626: Optimized Link State Routing Protocol (OLSR). IETF.</a:t>
            </a:r>
            <a:endParaRPr lang="en-US" sz="700">
              <a:ea typeface="Calibri"/>
              <a:cs typeface="Calibri"/>
            </a:endParaRPr>
          </a:p>
          <a:p>
            <a:r>
              <a:rPr lang="en-US" sz="700">
                <a:ea typeface="+mn-lt"/>
                <a:cs typeface="+mn-lt"/>
              </a:rPr>
              <a:t>•⁠  ⁠"The OLSR.ORG story". Open-Mesh.org.</a:t>
            </a:r>
            <a:endParaRPr lang="en-US" sz="700">
              <a:ea typeface="Calibri"/>
              <a:cs typeface="Calibri"/>
            </a:endParaRPr>
          </a:p>
          <a:p>
            <a:r>
              <a:rPr lang="en-US" sz="700">
                <a:ea typeface="+mn-lt"/>
                <a:cs typeface="+mn-lt"/>
              </a:rPr>
              <a:t>•⁠  ⁠Adar, E., &amp; Lev, B. (2021). Security issues in the Optimized Link State Routing Protocol version 2 (OLSRv2). </a:t>
            </a:r>
            <a:r>
              <a:rPr lang="en-US" sz="700" err="1">
                <a:ea typeface="+mn-lt"/>
                <a:cs typeface="+mn-lt"/>
              </a:rPr>
              <a:t>arXiv</a:t>
            </a:r>
            <a:r>
              <a:rPr lang="en-US" sz="700">
                <a:ea typeface="+mn-lt"/>
                <a:cs typeface="+mn-lt"/>
              </a:rPr>
              <a:t> preprint arXiv:2105.07198.</a:t>
            </a:r>
            <a:endParaRPr lang="en-US" sz="700">
              <a:ea typeface="Calibri"/>
              <a:cs typeface="Calibri"/>
            </a:endParaRPr>
          </a:p>
          <a:p>
            <a:r>
              <a:rPr lang="en-US" sz="700">
                <a:ea typeface="+mn-lt"/>
                <a:cs typeface="+mn-lt"/>
              </a:rPr>
              <a:t>•⁠  ⁠Vyas, N., &amp; Sharma, A. (2013). A Study of Detour Attack on OLSR based Ad-hoc Networks. International Journal of Computer Applications, 75(13).</a:t>
            </a:r>
            <a:endParaRPr lang="en-US" sz="700">
              <a:ea typeface="Calibri"/>
              <a:cs typeface="Calibri"/>
            </a:endParaRPr>
          </a:p>
          <a:p>
            <a:r>
              <a:rPr lang="en-US" sz="700">
                <a:ea typeface="+mn-lt"/>
                <a:cs typeface="+mn-lt"/>
              </a:rPr>
              <a:t>•⁠  ⁠</a:t>
            </a:r>
            <a:r>
              <a:rPr lang="en-US" sz="700" err="1">
                <a:ea typeface="+mn-lt"/>
                <a:cs typeface="+mn-lt"/>
              </a:rPr>
              <a:t>GeekforGeeks</a:t>
            </a:r>
            <a:r>
              <a:rPr lang="en-US" sz="700">
                <a:ea typeface="+mn-lt"/>
                <a:cs typeface="+mn-lt"/>
              </a:rPr>
              <a:t>. (n.d.). Optimized Link State Routing Protocol.</a:t>
            </a:r>
          </a:p>
          <a:p>
            <a:r>
              <a:rPr lang="en-US" sz="700">
                <a:ea typeface="+mn-lt"/>
                <a:cs typeface="+mn-lt"/>
              </a:rPr>
              <a:t>Fan Hong, Liang Hong and Cai Fu, "Secure OLSR," 19th International Conference on Advanced Information Networking and Applications (AINA'05) Volume 1 (AINA papers), Taipei, Taiwan, 2005, pp. 713-718 vol.1, </a:t>
            </a:r>
            <a:r>
              <a:rPr lang="en-US" sz="700" err="1">
                <a:ea typeface="+mn-lt"/>
                <a:cs typeface="+mn-lt"/>
              </a:rPr>
              <a:t>doi</a:t>
            </a:r>
            <a:r>
              <a:rPr lang="en-US" sz="700">
                <a:ea typeface="+mn-lt"/>
                <a:cs typeface="+mn-lt"/>
              </a:rPr>
              <a:t>: 10.1109/AINA.2005.305. keywords: {Routing </a:t>
            </a:r>
            <a:r>
              <a:rPr lang="en-US" sz="700" err="1">
                <a:ea typeface="+mn-lt"/>
                <a:cs typeface="+mn-lt"/>
              </a:rPr>
              <a:t>protocols;Computer</a:t>
            </a:r>
            <a:r>
              <a:rPr lang="en-US" sz="700">
                <a:ea typeface="+mn-lt"/>
                <a:cs typeface="+mn-lt"/>
              </a:rPr>
              <a:t> </a:t>
            </a:r>
            <a:r>
              <a:rPr lang="en-US" sz="700" err="1">
                <a:ea typeface="+mn-lt"/>
                <a:cs typeface="+mn-lt"/>
              </a:rPr>
              <a:t>networks;Mobile</a:t>
            </a:r>
            <a:r>
              <a:rPr lang="en-US" sz="700">
                <a:ea typeface="+mn-lt"/>
                <a:cs typeface="+mn-lt"/>
              </a:rPr>
              <a:t> ad hoc </a:t>
            </a:r>
            <a:r>
              <a:rPr lang="en-US" sz="700" err="1">
                <a:ea typeface="+mn-lt"/>
                <a:cs typeface="+mn-lt"/>
              </a:rPr>
              <a:t>networks;Ad</a:t>
            </a:r>
            <a:r>
              <a:rPr lang="en-US" sz="700">
                <a:ea typeface="+mn-lt"/>
                <a:cs typeface="+mn-lt"/>
              </a:rPr>
              <a:t> hoc </a:t>
            </a:r>
            <a:r>
              <a:rPr lang="en-US" sz="700" err="1">
                <a:ea typeface="+mn-lt"/>
                <a:cs typeface="+mn-lt"/>
              </a:rPr>
              <a:t>networks;Communication</a:t>
            </a:r>
            <a:r>
              <a:rPr lang="en-US" sz="700">
                <a:ea typeface="+mn-lt"/>
                <a:cs typeface="+mn-lt"/>
              </a:rPr>
              <a:t> system </a:t>
            </a:r>
            <a:r>
              <a:rPr lang="en-US" sz="700" err="1">
                <a:ea typeface="+mn-lt"/>
                <a:cs typeface="+mn-lt"/>
              </a:rPr>
              <a:t>security;Information</a:t>
            </a:r>
            <a:r>
              <a:rPr lang="en-US" sz="700">
                <a:ea typeface="+mn-lt"/>
                <a:cs typeface="+mn-lt"/>
              </a:rPr>
              <a:t> </a:t>
            </a:r>
            <a:r>
              <a:rPr lang="en-US" sz="700" err="1">
                <a:ea typeface="+mn-lt"/>
                <a:cs typeface="+mn-lt"/>
              </a:rPr>
              <a:t>security;Educational</a:t>
            </a:r>
            <a:r>
              <a:rPr lang="en-US" sz="700">
                <a:ea typeface="+mn-lt"/>
                <a:cs typeface="+mn-lt"/>
              </a:rPr>
              <a:t> </a:t>
            </a:r>
            <a:r>
              <a:rPr lang="en-US" sz="700" err="1">
                <a:ea typeface="+mn-lt"/>
                <a:cs typeface="+mn-lt"/>
              </a:rPr>
              <a:t>institutions;Protection;Network</a:t>
            </a:r>
            <a:r>
              <a:rPr lang="en-US" sz="700">
                <a:ea typeface="+mn-lt"/>
                <a:cs typeface="+mn-lt"/>
              </a:rPr>
              <a:t> </a:t>
            </a:r>
            <a:r>
              <a:rPr lang="en-US" sz="700" err="1">
                <a:ea typeface="+mn-lt"/>
                <a:cs typeface="+mn-lt"/>
              </a:rPr>
              <a:t>topology;Wireless</a:t>
            </a:r>
            <a:r>
              <a:rPr lang="en-US" sz="700">
                <a:ea typeface="+mn-lt"/>
                <a:cs typeface="+mn-lt"/>
              </a:rPr>
              <a:t> networks},</a:t>
            </a:r>
            <a:endParaRPr lang="en-US" sz="700">
              <a:ea typeface="Calibri" panose="020F0502020204030204"/>
              <a:cs typeface="Calibri" panose="020F0502020204030204"/>
            </a:endParaRPr>
          </a:p>
          <a:p>
            <a:endParaRPr lang="en-US"/>
          </a:p>
          <a:p>
            <a:endParaRPr lang="en-US" sz="900">
              <a:ea typeface="+mn-lt"/>
              <a:cs typeface="+mn-lt"/>
            </a:endParaRPr>
          </a:p>
        </p:txBody>
      </p:sp>
    </p:spTree>
    <p:extLst>
      <p:ext uri="{BB962C8B-B14F-4D97-AF65-F5344CB8AC3E}">
        <p14:creationId xmlns:p14="http://schemas.microsoft.com/office/powerpoint/2010/main" val="2158836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D5CB5-CA5E-7C1E-918C-A32B9A96DFC1}"/>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FBDAB6A9-8FB5-E4C4-699A-D0154F776327}"/>
              </a:ext>
            </a:extLst>
          </p:cNvPr>
          <p:cNvSpPr>
            <a:spLocks noGrp="1"/>
          </p:cNvSpPr>
          <p:nvPr>
            <p:ph type="dt" sz="half" idx="10"/>
          </p:nvPr>
        </p:nvSpPr>
        <p:spPr/>
        <p:txBody>
          <a:bodyPr/>
          <a:lstStyle/>
          <a:p>
            <a:fld id="{B17C276D-2876-42FE-8E40-B837C789DA2E}" type="datetime1">
              <a:rPr lang="en-IN" smtClean="0"/>
              <a:t>31-07-2025</a:t>
            </a:fld>
            <a:endParaRPr lang="en-US"/>
          </a:p>
        </p:txBody>
      </p:sp>
      <p:sp>
        <p:nvSpPr>
          <p:cNvPr id="5" name="Footer Placeholder 4">
            <a:extLst>
              <a:ext uri="{FF2B5EF4-FFF2-40B4-BE49-F238E27FC236}">
                <a16:creationId xmlns:a16="http://schemas.microsoft.com/office/drawing/2014/main" id="{FC57AD01-D7FC-7FAE-639A-C882FA9B7986}"/>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9E272330-AF52-FA48-A24E-9060538A78A1}"/>
              </a:ext>
            </a:extLst>
          </p:cNvPr>
          <p:cNvSpPr>
            <a:spLocks noGrp="1"/>
          </p:cNvSpPr>
          <p:nvPr>
            <p:ph type="sldNum" sz="quarter" idx="12"/>
          </p:nvPr>
        </p:nvSpPr>
        <p:spPr/>
        <p:txBody>
          <a:bodyPr/>
          <a:lstStyle/>
          <a:p>
            <a:fld id="{330EA680-D336-4FF7-8B7A-9848BB0A1C32}" type="slidenum">
              <a:rPr lang="en-US" smtClean="0"/>
              <a:t>14</a:t>
            </a:fld>
            <a:endParaRPr lang="en-US"/>
          </a:p>
        </p:txBody>
      </p:sp>
      <p:sp>
        <p:nvSpPr>
          <p:cNvPr id="3" name="Title 1">
            <a:extLst>
              <a:ext uri="{FF2B5EF4-FFF2-40B4-BE49-F238E27FC236}">
                <a16:creationId xmlns:a16="http://schemas.microsoft.com/office/drawing/2014/main" id="{76103F03-C6E3-78E1-4E7E-5F43613ECCA3}"/>
              </a:ext>
            </a:extLst>
          </p:cNvPr>
          <p:cNvSpPr>
            <a:spLocks noGrp="1"/>
          </p:cNvSpPr>
          <p:nvPr>
            <p:ph type="title"/>
          </p:nvPr>
        </p:nvSpPr>
        <p:spPr>
          <a:xfrm>
            <a:off x="1733265" y="365125"/>
            <a:ext cx="10099343" cy="1325563"/>
          </a:xfrm>
          <a:noFill/>
        </p:spPr>
        <p:txBody>
          <a:bodyPr>
            <a:normAutofit/>
          </a:bodyPr>
          <a:lstStyle/>
          <a:p>
            <a:pPr algn="ctr"/>
            <a:r>
              <a:rPr lang="en-US" sz="4900">
                <a:ea typeface="Calibri Light"/>
                <a:cs typeface="Calibri Light"/>
              </a:rPr>
              <a:t>Existing Work</a:t>
            </a:r>
            <a:r>
              <a:rPr lang="en-US">
                <a:ea typeface="Calibri Light"/>
                <a:cs typeface="Calibri Light"/>
              </a:rPr>
              <a:t>: MAVLink</a:t>
            </a:r>
            <a:endParaRPr lang="en-US"/>
          </a:p>
        </p:txBody>
      </p:sp>
      <p:sp>
        <p:nvSpPr>
          <p:cNvPr id="10" name="TextBox 9">
            <a:extLst>
              <a:ext uri="{FF2B5EF4-FFF2-40B4-BE49-F238E27FC236}">
                <a16:creationId xmlns:a16="http://schemas.microsoft.com/office/drawing/2014/main" id="{65A868C8-BF39-1B92-66F6-2BF72F14ACB1}"/>
              </a:ext>
            </a:extLst>
          </p:cNvPr>
          <p:cNvSpPr txBox="1"/>
          <p:nvPr/>
        </p:nvSpPr>
        <p:spPr>
          <a:xfrm>
            <a:off x="410382" y="2128252"/>
            <a:ext cx="11156055"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buFont typeface="Arial"/>
              <a:buChar char="•"/>
            </a:pPr>
            <a:r>
              <a:rPr lang="en-US" sz="1850">
                <a:ea typeface="Calibri" panose="020F0502020204030204"/>
                <a:cs typeface="Calibri" panose="020F0502020204030204"/>
              </a:rPr>
              <a:t>The </a:t>
            </a:r>
            <a:r>
              <a:rPr lang="en-US" sz="1850" err="1">
                <a:ea typeface="Calibri" panose="020F0502020204030204"/>
                <a:cs typeface="Calibri" panose="020F0502020204030204"/>
              </a:rPr>
              <a:t>MAVLink</a:t>
            </a:r>
            <a:r>
              <a:rPr lang="en-US" sz="1850">
                <a:ea typeface="Calibri" panose="020F0502020204030204"/>
                <a:cs typeface="Calibri" panose="020F0502020204030204"/>
              </a:rPr>
              <a:t> protocol is an open source, point-to-point networking protocol used telemetry and to command and control many small unmanned aircraft.</a:t>
            </a:r>
          </a:p>
          <a:p>
            <a:pPr>
              <a:buFont typeface="Arial"/>
              <a:buChar char="•"/>
            </a:pPr>
            <a:r>
              <a:rPr lang="en-US" sz="1850" b="1">
                <a:ea typeface="Calibri" panose="020F0502020204030204"/>
                <a:cs typeface="Calibri" panose="020F0502020204030204"/>
              </a:rPr>
              <a:t>Widespread Use in UAVs:</a:t>
            </a:r>
          </a:p>
          <a:p>
            <a:pPr lvl="1">
              <a:buFont typeface="Courier New"/>
              <a:buChar char="o"/>
            </a:pPr>
            <a:r>
              <a:rPr lang="en-US" sz="1850" err="1">
                <a:ea typeface="Calibri" panose="020F0502020204030204"/>
                <a:cs typeface="Calibri" panose="020F0502020204030204"/>
              </a:rPr>
              <a:t>MAVLink</a:t>
            </a:r>
            <a:r>
              <a:rPr lang="en-US" sz="1850">
                <a:ea typeface="Calibri" panose="020F0502020204030204"/>
                <a:cs typeface="Calibri" panose="020F0502020204030204"/>
              </a:rPr>
              <a:t> is an open-source protocol for telemetry and command/control in many small unmanned aircraft.</a:t>
            </a:r>
          </a:p>
          <a:p>
            <a:pPr lvl="1">
              <a:buFont typeface="Courier New"/>
              <a:buChar char="o"/>
            </a:pPr>
            <a:r>
              <a:rPr lang="en-US" sz="1850">
                <a:ea typeface="Calibri" panose="020F0502020204030204"/>
                <a:cs typeface="Calibri" panose="020F0502020204030204"/>
              </a:rPr>
              <a:t>UAVs are rapidly increasing and often use unsecured communication.</a:t>
            </a:r>
          </a:p>
          <a:p>
            <a:pPr>
              <a:buFont typeface="Arial"/>
              <a:buChar char="•"/>
            </a:pPr>
            <a:r>
              <a:rPr lang="en-US" sz="1850" b="1">
                <a:ea typeface="Calibri" panose="020F0502020204030204"/>
                <a:cs typeface="Calibri" panose="020F0502020204030204"/>
              </a:rPr>
              <a:t>Security Overlooked:</a:t>
            </a:r>
          </a:p>
          <a:p>
            <a:pPr lvl="1">
              <a:buFont typeface="Courier New"/>
              <a:buChar char="o"/>
            </a:pPr>
            <a:r>
              <a:rPr lang="en-US" sz="1850">
                <a:ea typeface="Calibri" panose="020F0502020204030204"/>
                <a:cs typeface="Calibri" panose="020F0502020204030204"/>
              </a:rPr>
              <a:t>Designed with focus on availability and safety, but security measures are lacking.</a:t>
            </a:r>
          </a:p>
          <a:p>
            <a:pPr>
              <a:buFont typeface="Arial"/>
              <a:buChar char="•"/>
            </a:pPr>
            <a:r>
              <a:rPr lang="en-US" sz="1850" b="1">
                <a:ea typeface="Calibri" panose="020F0502020204030204"/>
                <a:cs typeface="Calibri" panose="020F0502020204030204"/>
              </a:rPr>
              <a:t>Known Vulnerabilities:</a:t>
            </a:r>
          </a:p>
          <a:p>
            <a:pPr lvl="1">
              <a:buFont typeface="Courier New"/>
              <a:buChar char="o"/>
            </a:pPr>
            <a:r>
              <a:rPr lang="en-US" sz="1850">
                <a:ea typeface="Calibri" panose="020F0502020204030204"/>
                <a:cs typeface="Calibri" panose="020F0502020204030204"/>
              </a:rPr>
              <a:t>No authentication or encryption in communication.</a:t>
            </a:r>
          </a:p>
          <a:p>
            <a:pPr lvl="1">
              <a:buFont typeface="Courier New"/>
              <a:buChar char="o"/>
            </a:pPr>
            <a:r>
              <a:rPr lang="en-US" sz="1850">
                <a:ea typeface="Calibri" panose="020F0502020204030204"/>
                <a:cs typeface="Calibri" panose="020F0502020204030204"/>
              </a:rPr>
              <a:t>Susceptible to eavesdropping, spoofing, hijacking, message tampering, replay attacks, denial of service, and more.</a:t>
            </a:r>
          </a:p>
          <a:p>
            <a:endParaRPr lang="en-US" sz="1850">
              <a:latin typeface="Arial"/>
              <a:ea typeface="Calibri"/>
              <a:cs typeface="Arial"/>
            </a:endParaRPr>
          </a:p>
        </p:txBody>
      </p:sp>
      <p:sp>
        <p:nvSpPr>
          <p:cNvPr id="2" name="TextBox 1">
            <a:extLst>
              <a:ext uri="{FF2B5EF4-FFF2-40B4-BE49-F238E27FC236}">
                <a16:creationId xmlns:a16="http://schemas.microsoft.com/office/drawing/2014/main" id="{433F8663-EBAA-79BD-56D9-00ABA070F059}"/>
              </a:ext>
            </a:extLst>
          </p:cNvPr>
          <p:cNvSpPr txBox="1"/>
          <p:nvPr/>
        </p:nvSpPr>
        <p:spPr>
          <a:xfrm>
            <a:off x="367698" y="5521377"/>
            <a:ext cx="1145675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200">
                <a:ea typeface="+mn-lt"/>
                <a:cs typeface="+mn-lt"/>
              </a:rPr>
              <a:t>K. Kyu-chang, K. Dong-hyun, C. Soo-bin, L. Joon-oh, K. Ji-soo, R. Hyung-ho, and C. Jin-sung, "Vulnerability analysis of PX4 autopilot's MAVLink module," in </a:t>
            </a:r>
            <a:r>
              <a:rPr lang="en-GB" sz="1200" i="1">
                <a:ea typeface="+mn-lt"/>
                <a:cs typeface="+mn-lt"/>
              </a:rPr>
              <a:t>Proc. 2021 Winter Conf. Korean Inf. Protection Soc. (CISC-W'21)</a:t>
            </a:r>
            <a:r>
              <a:rPr lang="en-GB" sz="1200">
                <a:ea typeface="+mn-lt"/>
                <a:cs typeface="+mn-lt"/>
              </a:rPr>
              <a:t>, 2021.</a:t>
            </a:r>
            <a:endParaRPr lang="en-US" sz="1200">
              <a:ea typeface="Calibri"/>
              <a:cs typeface="Calibri"/>
            </a:endParaRPr>
          </a:p>
        </p:txBody>
      </p:sp>
    </p:spTree>
    <p:extLst>
      <p:ext uri="{BB962C8B-B14F-4D97-AF65-F5344CB8AC3E}">
        <p14:creationId xmlns:p14="http://schemas.microsoft.com/office/powerpoint/2010/main" val="3922344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73D0E-1691-6387-ED54-505F9BE8FBF6}"/>
              </a:ext>
            </a:extLst>
          </p:cNvPr>
          <p:cNvSpPr>
            <a:spLocks noGrp="1"/>
          </p:cNvSpPr>
          <p:nvPr>
            <p:ph type="title"/>
          </p:nvPr>
        </p:nvSpPr>
        <p:spPr>
          <a:solidFill>
            <a:schemeClr val="bg1"/>
          </a:solidFill>
        </p:spPr>
        <p:txBody>
          <a:bodyPr/>
          <a:lstStyle/>
          <a:p>
            <a:pPr algn="ctr"/>
            <a:r>
              <a:rPr lang="en-US">
                <a:ea typeface="Calibri Light"/>
                <a:cs typeface="Calibri Light"/>
              </a:rPr>
              <a:t>Literature Survey</a:t>
            </a:r>
          </a:p>
        </p:txBody>
      </p:sp>
      <p:graphicFrame>
        <p:nvGraphicFramePr>
          <p:cNvPr id="8" name="Content Placeholder 7">
            <a:extLst>
              <a:ext uri="{FF2B5EF4-FFF2-40B4-BE49-F238E27FC236}">
                <a16:creationId xmlns:a16="http://schemas.microsoft.com/office/drawing/2014/main" id="{7CE5400B-85EE-30F9-DF84-B04760CA24A2}"/>
              </a:ext>
            </a:extLst>
          </p:cNvPr>
          <p:cNvGraphicFramePr>
            <a:graphicFrameLocks noGrp="1"/>
          </p:cNvGraphicFramePr>
          <p:nvPr>
            <p:ph idx="1"/>
            <p:extLst>
              <p:ext uri="{D42A27DB-BD31-4B8C-83A1-F6EECF244321}">
                <p14:modId xmlns:p14="http://schemas.microsoft.com/office/powerpoint/2010/main" val="2908784110"/>
              </p:ext>
            </p:extLst>
          </p:nvPr>
        </p:nvGraphicFramePr>
        <p:xfrm>
          <a:off x="323338" y="1714753"/>
          <a:ext cx="11545866" cy="4435596"/>
        </p:xfrm>
        <a:graphic>
          <a:graphicData uri="http://schemas.openxmlformats.org/drawingml/2006/table">
            <a:tbl>
              <a:tblPr bandRow="1">
                <a:tableStyleId>{5940675A-B579-460E-94D1-54222C63F5DA}</a:tableStyleId>
              </a:tblPr>
              <a:tblGrid>
                <a:gridCol w="540000">
                  <a:extLst>
                    <a:ext uri="{9D8B030D-6E8A-4147-A177-3AD203B41FA5}">
                      <a16:colId xmlns:a16="http://schemas.microsoft.com/office/drawing/2014/main" val="1898560483"/>
                    </a:ext>
                  </a:extLst>
                </a:gridCol>
                <a:gridCol w="1835998">
                  <a:extLst>
                    <a:ext uri="{9D8B030D-6E8A-4147-A177-3AD203B41FA5}">
                      <a16:colId xmlns:a16="http://schemas.microsoft.com/office/drawing/2014/main" val="1808244593"/>
                    </a:ext>
                  </a:extLst>
                </a:gridCol>
                <a:gridCol w="1032000">
                  <a:extLst>
                    <a:ext uri="{9D8B030D-6E8A-4147-A177-3AD203B41FA5}">
                      <a16:colId xmlns:a16="http://schemas.microsoft.com/office/drawing/2014/main" val="3830323435"/>
                    </a:ext>
                  </a:extLst>
                </a:gridCol>
                <a:gridCol w="2207999">
                  <a:extLst>
                    <a:ext uri="{9D8B030D-6E8A-4147-A177-3AD203B41FA5}">
                      <a16:colId xmlns:a16="http://schemas.microsoft.com/office/drawing/2014/main" val="2306291647"/>
                    </a:ext>
                  </a:extLst>
                </a:gridCol>
                <a:gridCol w="2422818">
                  <a:extLst>
                    <a:ext uri="{9D8B030D-6E8A-4147-A177-3AD203B41FA5}">
                      <a16:colId xmlns:a16="http://schemas.microsoft.com/office/drawing/2014/main" val="3092922485"/>
                    </a:ext>
                  </a:extLst>
                </a:gridCol>
                <a:gridCol w="1896000">
                  <a:extLst>
                    <a:ext uri="{9D8B030D-6E8A-4147-A177-3AD203B41FA5}">
                      <a16:colId xmlns:a16="http://schemas.microsoft.com/office/drawing/2014/main" val="3888600520"/>
                    </a:ext>
                  </a:extLst>
                </a:gridCol>
                <a:gridCol w="1611051">
                  <a:extLst>
                    <a:ext uri="{9D8B030D-6E8A-4147-A177-3AD203B41FA5}">
                      <a16:colId xmlns:a16="http://schemas.microsoft.com/office/drawing/2014/main" val="1843355866"/>
                    </a:ext>
                  </a:extLst>
                </a:gridCol>
              </a:tblGrid>
              <a:tr h="203978">
                <a:tc>
                  <a:txBody>
                    <a:bodyPr/>
                    <a:lstStyle/>
                    <a:p>
                      <a:pPr>
                        <a:buNone/>
                      </a:pPr>
                      <a:r>
                        <a:rPr lang="en-US" sz="1000" b="1" dirty="0" err="1">
                          <a:latin typeface="Calibri Light"/>
                        </a:rPr>
                        <a:t>S.No</a:t>
                      </a:r>
                      <a:endParaRPr lang="en-US" sz="1000" b="1" dirty="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buNone/>
                      </a:pPr>
                      <a:r>
                        <a:rPr lang="en-US" sz="1000" b="1" dirty="0">
                          <a:latin typeface="Calibri Light"/>
                        </a:rPr>
                        <a:t>Title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buNone/>
                      </a:pPr>
                      <a:r>
                        <a:rPr lang="en-US" sz="1000" b="1" dirty="0">
                          <a:latin typeface="Calibri Light"/>
                        </a:rPr>
                        <a:t>Year</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buNone/>
                      </a:pPr>
                      <a:r>
                        <a:rPr lang="en-US" sz="1000" b="1" dirty="0">
                          <a:latin typeface="Calibri Light"/>
                        </a:rPr>
                        <a:t>Main Focus</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buNone/>
                      </a:pPr>
                      <a:r>
                        <a:rPr lang="en-US" sz="1000" b="1" dirty="0">
                          <a:latin typeface="Calibri Light"/>
                        </a:rPr>
                        <a:t>Key Challenges Addressed</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buNone/>
                      </a:pPr>
                      <a:r>
                        <a:rPr lang="en-US" sz="1000" b="1" dirty="0">
                          <a:latin typeface="Calibri Light"/>
                        </a:rPr>
                        <a:t>Proposed Solutions</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buNone/>
                      </a:pPr>
                      <a:r>
                        <a:rPr lang="en-US" sz="1000" b="1" dirty="0">
                          <a:latin typeface="Calibri Light"/>
                        </a:rPr>
                        <a:t>Inference</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274210934"/>
                  </a:ext>
                </a:extLst>
              </a:tr>
              <a:tr h="514803">
                <a:tc>
                  <a:txBody>
                    <a:bodyPr/>
                    <a:lstStyle/>
                    <a:p>
                      <a:pPr>
                        <a:buNone/>
                      </a:pPr>
                      <a:r>
                        <a:rPr lang="en-US" sz="1000" dirty="0">
                          <a:latin typeface="Calibri Light"/>
                        </a:rPr>
                        <a:t>1</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buNone/>
                      </a:pPr>
                      <a:r>
                        <a:rPr lang="en-US" sz="1000" dirty="0" err="1">
                          <a:latin typeface="Calibri Light"/>
                        </a:rPr>
                        <a:t>MAVSec</a:t>
                      </a:r>
                      <a:r>
                        <a:rPr lang="en-US" sz="1000" dirty="0">
                          <a:latin typeface="Calibri Light"/>
                        </a:rPr>
                        <a:t>: Securing the </a:t>
                      </a:r>
                      <a:r>
                        <a:rPr lang="en-US" sz="1000" dirty="0" err="1">
                          <a:latin typeface="Calibri Light"/>
                        </a:rPr>
                        <a:t>MAVLink</a:t>
                      </a:r>
                      <a:r>
                        <a:rPr lang="en-US" sz="1000" dirty="0">
                          <a:latin typeface="Calibri Light"/>
                        </a:rPr>
                        <a:t> Protocol for </a:t>
                      </a:r>
                      <a:r>
                        <a:rPr lang="en-US" sz="1000" dirty="0" err="1">
                          <a:latin typeface="Calibri Light"/>
                        </a:rPr>
                        <a:t>Ardupilot</a:t>
                      </a:r>
                      <a:r>
                        <a:rPr lang="en-US" sz="1000" dirty="0">
                          <a:latin typeface="Calibri Light"/>
                        </a:rPr>
                        <a:t>/PX4 UAVs</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buNone/>
                      </a:pPr>
                      <a:r>
                        <a:rPr lang="en-US" sz="1000" dirty="0">
                          <a:latin typeface="Calibri Light"/>
                        </a:rPr>
                        <a:t>~2017–2018</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000" b="0" i="0" u="none" strike="noStrike" noProof="0" dirty="0">
                          <a:latin typeface="Calibri Light"/>
                        </a:rPr>
                        <a:t>Fuzzing </a:t>
                      </a:r>
                      <a:r>
                        <a:rPr lang="en-US" sz="1000" b="0" i="0" u="none" strike="noStrike" noProof="0" dirty="0" err="1">
                          <a:latin typeface="Calibri Light"/>
                        </a:rPr>
                        <a:t>MAVLink</a:t>
                      </a:r>
                      <a:r>
                        <a:rPr lang="en-US" sz="1000" b="0" i="0" u="none" strike="noStrike" noProof="0" dirty="0">
                          <a:latin typeface="Calibri Light"/>
                        </a:rPr>
                        <a:t> in UAV systems to find communication vulnerabilities.</a:t>
                      </a:r>
                      <a:endParaRPr lang="en-US" sz="1000" dirty="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000" b="0" i="0" u="none" strike="noStrike" noProof="0" dirty="0">
                          <a:latin typeface="Calibri Light"/>
                        </a:rPr>
                        <a:t>Insecure </a:t>
                      </a:r>
                      <a:r>
                        <a:rPr lang="en-US" sz="1000" b="0" i="0" u="none" strike="noStrike" noProof="0" dirty="0" err="1">
                          <a:latin typeface="Calibri Light"/>
                        </a:rPr>
                        <a:t>MAVLink</a:t>
                      </a:r>
                      <a:r>
                        <a:rPr lang="en-US" sz="1000" b="0" i="0" u="none" strike="noStrike" noProof="0" dirty="0">
                          <a:latin typeface="Calibri Light"/>
                        </a:rPr>
                        <a:t> protocol and lack of dedicated fuzzing tools.</a:t>
                      </a:r>
                      <a:endParaRPr lang="en-US" sz="1000" dirty="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000" b="0" i="0" u="none" strike="noStrike" noProof="0" dirty="0">
                          <a:latin typeface="Calibri Light"/>
                        </a:rPr>
                        <a:t>4D-Fuzzer: a Python tool for fuzzing </a:t>
                      </a:r>
                      <a:r>
                        <a:rPr lang="en-US" sz="1000" b="0" i="0" u="none" strike="noStrike" noProof="0" dirty="0" err="1">
                          <a:latin typeface="Calibri Light"/>
                        </a:rPr>
                        <a:t>MAVLink</a:t>
                      </a:r>
                      <a:r>
                        <a:rPr lang="en-US" sz="1000" b="0" i="0" u="none" strike="noStrike" noProof="0" dirty="0">
                          <a:latin typeface="Calibri Light"/>
                        </a:rPr>
                        <a:t> over serial/UDP.</a:t>
                      </a:r>
                      <a:endParaRPr lang="en-US" sz="1000" dirty="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buNone/>
                      </a:pPr>
                      <a:r>
                        <a:rPr lang="en-US" sz="1000" b="0" i="0" u="none" strike="noStrike" noProof="0" dirty="0" err="1">
                          <a:latin typeface="Calibri Light"/>
                        </a:rPr>
                        <a:t>MAVLink</a:t>
                      </a:r>
                      <a:r>
                        <a:rPr lang="en-US" sz="1000" b="0" i="0" u="none" strike="noStrike" noProof="0" dirty="0">
                          <a:latin typeface="Calibri Light"/>
                        </a:rPr>
                        <a:t> is vulnerable; fuzzing reveals real-world security flaws.</a:t>
                      </a:r>
                      <a:endParaRPr lang="en-US" dirty="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773949971"/>
                  </a:ext>
                </a:extLst>
              </a:tr>
              <a:tr h="514802">
                <a:tc>
                  <a:txBody>
                    <a:bodyPr/>
                    <a:lstStyle/>
                    <a:p>
                      <a:pPr lvl="0">
                        <a:buNone/>
                      </a:pPr>
                      <a:r>
                        <a:rPr lang="en-US" sz="1000" dirty="0">
                          <a:latin typeface="Calibri Light"/>
                        </a:rPr>
                        <a:t>2</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nSpc>
                          <a:spcPct val="100000"/>
                        </a:lnSpc>
                        <a:buNone/>
                      </a:pPr>
                      <a:r>
                        <a:rPr lang="en-US" sz="1000" b="0" i="0" u="none" strike="noStrike" noProof="0" dirty="0">
                          <a:effectLst/>
                          <a:latin typeface="Calibri Light"/>
                        </a:rPr>
                        <a:t>Secure OLSR</a:t>
                      </a:r>
                      <a:endParaRPr lang="en-US" sz="1000" dirty="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nSpc>
                          <a:spcPct val="100000"/>
                        </a:lnSpc>
                        <a:buNone/>
                      </a:pPr>
                      <a:r>
                        <a:rPr lang="en-US" sz="1000" b="0" i="0" u="none" strike="noStrike" noProof="0" dirty="0">
                          <a:effectLst/>
                          <a:latin typeface="Calibri Light"/>
                        </a:rPr>
                        <a:t>~2005</a:t>
                      </a:r>
                      <a:endParaRPr lang="en-US" sz="1000" dirty="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nSpc>
                          <a:spcPct val="100000"/>
                        </a:lnSpc>
                        <a:buNone/>
                      </a:pPr>
                      <a:r>
                        <a:rPr lang="en-US" sz="1000" b="0" i="0" u="none" strike="noStrike" noProof="0" dirty="0">
                          <a:effectLst/>
                          <a:latin typeface="Calibri Light"/>
                        </a:rPr>
                        <a:t>Securing OLSR routing protocol in Mobile Ad Hoc Networks (MANETs) against wormhole and packet tampering attacks</a:t>
                      </a:r>
                      <a:endParaRPr lang="en-US" sz="1000" dirty="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000" b="0" i="0" u="none" strike="noStrike" noProof="0" dirty="0">
                          <a:effectLst/>
                          <a:latin typeface="Calibri Light"/>
                        </a:rPr>
                        <a:t>- Wormhole attacks during neighbor discovery</a:t>
                      </a:r>
                      <a:endParaRPr lang="en-US" sz="1000" dirty="0">
                        <a:latin typeface="Calibri Light"/>
                      </a:endParaRPr>
                    </a:p>
                    <a:p>
                      <a:pPr lvl="0" algn="l">
                        <a:lnSpc>
                          <a:spcPct val="100000"/>
                        </a:lnSpc>
                        <a:spcBef>
                          <a:spcPts val="0"/>
                        </a:spcBef>
                        <a:spcAft>
                          <a:spcPts val="0"/>
                        </a:spcAft>
                        <a:buNone/>
                      </a:pPr>
                      <a:r>
                        <a:rPr lang="en-US" sz="1000" b="0" i="0" u="none" strike="noStrike" noProof="0" dirty="0">
                          <a:effectLst/>
                          <a:latin typeface="Calibri Light"/>
                        </a:rPr>
                        <a:t>- Lack of authentication for MPR selection</a:t>
                      </a:r>
                      <a:endParaRPr lang="en-US" sz="1000" dirty="0">
                        <a:latin typeface="Calibri Light"/>
                      </a:endParaRPr>
                    </a:p>
                    <a:p>
                      <a:pPr lvl="0">
                        <a:lnSpc>
                          <a:spcPct val="100000"/>
                        </a:lnSpc>
                        <a:buNone/>
                      </a:pPr>
                      <a:r>
                        <a:rPr lang="en-US" sz="1000" b="0" i="0" u="none" strike="noStrike" noProof="0" dirty="0">
                          <a:effectLst/>
                          <a:latin typeface="Calibri Light"/>
                        </a:rPr>
                        <a:t>- No integrity or source verification for routing packets</a:t>
                      </a:r>
                      <a:endParaRPr lang="en-US" sz="1000" dirty="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US" sz="1000" b="0" i="0" u="none" strike="noStrike" noProof="0" dirty="0">
                          <a:effectLst/>
                          <a:latin typeface="Calibri Light"/>
                        </a:rPr>
                        <a:t>- Secure OLSR (SOLSR) protocol</a:t>
                      </a:r>
                      <a:endParaRPr lang="en-US" sz="1000" dirty="0">
                        <a:latin typeface="Calibri Light"/>
                      </a:endParaRPr>
                    </a:p>
                    <a:p>
                      <a:pPr lvl="0" algn="l">
                        <a:lnSpc>
                          <a:spcPct val="100000"/>
                        </a:lnSpc>
                        <a:spcBef>
                          <a:spcPts val="0"/>
                        </a:spcBef>
                        <a:spcAft>
                          <a:spcPts val="0"/>
                        </a:spcAft>
                        <a:buNone/>
                      </a:pPr>
                      <a:r>
                        <a:rPr lang="en-US" sz="1000" b="0" i="0" u="none" strike="noStrike" noProof="0" dirty="0">
                          <a:effectLst/>
                          <a:latin typeface="Calibri Light"/>
                        </a:rPr>
                        <a:t>- Wormhole detection using propagation delay analysis</a:t>
                      </a:r>
                      <a:endParaRPr lang="en-US" sz="1000" dirty="0">
                        <a:latin typeface="Calibri Light"/>
                      </a:endParaRPr>
                    </a:p>
                    <a:p>
                      <a:pPr lvl="0" algn="l">
                        <a:lnSpc>
                          <a:spcPct val="100000"/>
                        </a:lnSpc>
                        <a:spcBef>
                          <a:spcPts val="0"/>
                        </a:spcBef>
                        <a:spcAft>
                          <a:spcPts val="0"/>
                        </a:spcAft>
                        <a:buNone/>
                      </a:pPr>
                      <a:r>
                        <a:rPr lang="en-US" sz="1000" b="0" i="0" u="none" strike="noStrike" noProof="0" dirty="0">
                          <a:effectLst/>
                          <a:latin typeface="Calibri Light"/>
                        </a:rPr>
                        <a:t>- Identity authentication using digital signatures and certificates</a:t>
                      </a:r>
                      <a:endParaRPr lang="en-US" sz="1000" dirty="0">
                        <a:latin typeface="Calibri Light"/>
                      </a:endParaRPr>
                    </a:p>
                    <a:p>
                      <a:pPr lvl="0">
                        <a:lnSpc>
                          <a:spcPct val="100000"/>
                        </a:lnSpc>
                        <a:buNone/>
                      </a:pPr>
                      <a:r>
                        <a:rPr lang="en-US" sz="1000" b="0" i="0" u="none" strike="noStrike" noProof="0" dirty="0">
                          <a:effectLst/>
                          <a:latin typeface="Calibri Light"/>
                        </a:rPr>
                        <a:t>- Secure routing packet structure with hash chains and signatures</a:t>
                      </a:r>
                      <a:endParaRPr lang="en-US" sz="1000" dirty="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lnSpc>
                          <a:spcPct val="100000"/>
                        </a:lnSpc>
                        <a:buNone/>
                      </a:pPr>
                      <a:r>
                        <a:rPr lang="en-US" sz="1000" b="0" i="0" u="none" strike="noStrike" noProof="0" dirty="0">
                          <a:effectLst/>
                          <a:latin typeface="Calibri Light"/>
                        </a:rPr>
                        <a:t>Provides a robust authentication and wormhole detection scheme for securing routing in MANETs, especially when broadcast-based protocols like OLSR are used</a:t>
                      </a:r>
                      <a:endParaRPr lang="en-US" sz="1000" dirty="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06290568"/>
                  </a:ext>
                </a:extLst>
              </a:tr>
              <a:tr h="621649">
                <a:tc>
                  <a:txBody>
                    <a:bodyPr/>
                    <a:lstStyle/>
                    <a:p>
                      <a:pPr lvl="0">
                        <a:buNone/>
                      </a:pPr>
                      <a:r>
                        <a:rPr lang="en-US" sz="1000" dirty="0">
                          <a:latin typeface="Calibri Light"/>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rtl="0">
                        <a:lnSpc>
                          <a:spcPct val="100000"/>
                        </a:lnSpc>
                        <a:buNone/>
                      </a:pPr>
                      <a:r>
                        <a:rPr lang="en-US" sz="1000" dirty="0">
                          <a:effectLst/>
                          <a:latin typeface="Calibri Light"/>
                        </a:rPr>
                        <a:t>Fuzzing Drones for Anomaly Detection: A Systematic Literature Review</a:t>
                      </a:r>
                      <a:endParaRPr lang="en-US" sz="1000" dirty="0">
                        <a:latin typeface="Calibri Light"/>
                      </a:endParaRP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rtl="0">
                        <a:lnSpc>
                          <a:spcPct val="100000"/>
                        </a:lnSpc>
                        <a:buNone/>
                      </a:pPr>
                      <a:r>
                        <a:rPr lang="en-US" sz="1000" dirty="0">
                          <a:effectLst/>
                          <a:latin typeface="Calibri Light"/>
                        </a:rPr>
                        <a:t>2025</a:t>
                      </a:r>
                      <a:endParaRPr lang="en-US" sz="1000" dirty="0">
                        <a:latin typeface="Calibri Light"/>
                      </a:endParaRP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rtl="0">
                        <a:lnSpc>
                          <a:spcPct val="100000"/>
                        </a:lnSpc>
                        <a:buNone/>
                      </a:pPr>
                      <a:r>
                        <a:rPr lang="en-US" sz="1000" dirty="0">
                          <a:effectLst/>
                          <a:latin typeface="Calibri Light"/>
                        </a:rPr>
                        <a:t>Systematic review of fuzzing techniques applied to UAVs, identifying gaps and challenges.</a:t>
                      </a:r>
                      <a:endParaRPr lang="en-US" sz="1000" dirty="0">
                        <a:latin typeface="Calibri Light"/>
                      </a:endParaRP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rtl="0">
                        <a:lnSpc>
                          <a:spcPct val="100000"/>
                        </a:lnSpc>
                        <a:buNone/>
                      </a:pPr>
                      <a:r>
                        <a:rPr lang="en-US" sz="1000" dirty="0">
                          <a:effectLst/>
                          <a:latin typeface="Calibri Light"/>
                        </a:rPr>
                        <a:t>- Immature fuzzing techniques for drones- Lack of scenario-aware fuzzing- Over-reliance on open-source simulators- Limited attack scope beyond control unit</a:t>
                      </a:r>
                      <a:endParaRPr lang="en-US" sz="1000" dirty="0">
                        <a:latin typeface="Calibri Light"/>
                      </a:endParaRP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rtl="0">
                        <a:lnSpc>
                          <a:spcPct val="100000"/>
                        </a:lnSpc>
                        <a:buNone/>
                      </a:pPr>
                      <a:r>
                        <a:rPr lang="en-US" sz="1000" dirty="0">
                          <a:effectLst/>
                          <a:latin typeface="Calibri Light"/>
                        </a:rPr>
                        <a:t>- UAV-specific scenario-aware fuzzing- Multi-level fuzzing (network, application, scenario)- Adoption of IoT </a:t>
                      </a:r>
                      <a:r>
                        <a:rPr lang="en-US" sz="1000" dirty="0" err="1">
                          <a:effectLst/>
                          <a:latin typeface="Calibri Light"/>
                        </a:rPr>
                        <a:t>fuzzers</a:t>
                      </a:r>
                      <a:r>
                        <a:rPr lang="en-US" sz="1000" dirty="0">
                          <a:effectLst/>
                          <a:latin typeface="Calibri Light"/>
                        </a:rPr>
                        <a:t> like </a:t>
                      </a:r>
                      <a:r>
                        <a:rPr lang="en-US" sz="1000" dirty="0" err="1">
                          <a:effectLst/>
                          <a:latin typeface="Calibri Light"/>
                        </a:rPr>
                        <a:t>PortFuzzer</a:t>
                      </a:r>
                      <a:endParaRPr lang="en-US" sz="1000" dirty="0">
                        <a:effectLst/>
                        <a:latin typeface="Calibri Light"/>
                      </a:endParaRP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rtl="0">
                        <a:lnSpc>
                          <a:spcPct val="100000"/>
                        </a:lnSpc>
                        <a:buNone/>
                      </a:pPr>
                      <a:r>
                        <a:rPr lang="en-US" sz="1000" dirty="0">
                          <a:effectLst/>
                          <a:latin typeface="Calibri Light"/>
                        </a:rPr>
                        <a:t>Urges development of holistic, scenario-aware </a:t>
                      </a:r>
                      <a:r>
                        <a:rPr lang="en-US" sz="1000" dirty="0" err="1">
                          <a:effectLst/>
                          <a:latin typeface="Calibri Light"/>
                        </a:rPr>
                        <a:t>fuzzers</a:t>
                      </a:r>
                      <a:r>
                        <a:rPr lang="en-US" sz="1000" dirty="0">
                          <a:effectLst/>
                          <a:latin typeface="Calibri Light"/>
                        </a:rPr>
                        <a:t> for UAVs and expansion of targets beyond control components.</a:t>
                      </a:r>
                      <a:endParaRPr lang="en-US" sz="1000" dirty="0">
                        <a:latin typeface="Calibri Light"/>
                      </a:endParaRP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extLst>
                  <a:ext uri="{0D108BD9-81ED-4DB2-BD59-A6C34878D82A}">
                    <a16:rowId xmlns:a16="http://schemas.microsoft.com/office/drawing/2014/main" val="2977712681"/>
                  </a:ext>
                </a:extLst>
              </a:tr>
              <a:tr h="621649">
                <a:tc>
                  <a:txBody>
                    <a:bodyPr/>
                    <a:lstStyle/>
                    <a:p>
                      <a:pPr lvl="0" rtl="0">
                        <a:lnSpc>
                          <a:spcPts val="675"/>
                        </a:lnSpc>
                        <a:buNone/>
                      </a:pPr>
                      <a:r>
                        <a:rPr lang="en-US" sz="1000" dirty="0">
                          <a:effectLst/>
                          <a:latin typeface="Calibri Light"/>
                        </a:rPr>
                        <a:t>4</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rtl="0">
                        <a:lnSpc>
                          <a:spcPct val="100000"/>
                        </a:lnSpc>
                        <a:buNone/>
                      </a:pPr>
                      <a:r>
                        <a:rPr lang="en-US" sz="1000" dirty="0">
                          <a:effectLst/>
                          <a:latin typeface="Calibri Light"/>
                        </a:rPr>
                        <a:t>Cyber-Physical Fuzzing Framework for Extracting Butterfly Effect in UAV Systems</a:t>
                      </a:r>
                      <a:endParaRPr lang="en-US" sz="1000" dirty="0">
                        <a:latin typeface="Calibri Light"/>
                      </a:endParaRP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rtl="0">
                        <a:lnSpc>
                          <a:spcPct val="100000"/>
                        </a:lnSpc>
                        <a:buNone/>
                      </a:pPr>
                      <a:r>
                        <a:rPr lang="en-US" sz="1000" dirty="0">
                          <a:effectLst/>
                          <a:latin typeface="Calibri Light"/>
                        </a:rPr>
                        <a:t>2023–2024 (approx.)</a:t>
                      </a:r>
                      <a:endParaRPr lang="en-US" sz="1000" dirty="0">
                        <a:latin typeface="Calibri Light"/>
                      </a:endParaRP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rtl="0">
                        <a:lnSpc>
                          <a:spcPct val="100000"/>
                        </a:lnSpc>
                        <a:buNone/>
                      </a:pPr>
                      <a:r>
                        <a:rPr lang="en-US" sz="1000" dirty="0">
                          <a:effectLst/>
                          <a:latin typeface="Calibri Light"/>
                        </a:rPr>
                        <a:t>Proposes a fuzzing framework for UAVs based on the butterfly effect to identify vulnerabilities in flight control.</a:t>
                      </a:r>
                      <a:endParaRPr lang="en-US" sz="1000" dirty="0">
                        <a:latin typeface="Calibri Light"/>
                      </a:endParaRP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rtl="0">
                        <a:lnSpc>
                          <a:spcPct val="100000"/>
                        </a:lnSpc>
                        <a:buNone/>
                      </a:pPr>
                      <a:r>
                        <a:rPr lang="en-US" sz="1000" dirty="0">
                          <a:effectLst/>
                          <a:latin typeface="Calibri Light"/>
                        </a:rPr>
                        <a:t>- Increasing UAV cyber threats- Need for cyber threat response- Difficulty in identifying impact chains</a:t>
                      </a:r>
                      <a:endParaRPr lang="en-US" sz="1000" dirty="0">
                        <a:latin typeface="Calibri Light"/>
                      </a:endParaRP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rtl="0">
                        <a:lnSpc>
                          <a:spcPct val="100000"/>
                        </a:lnSpc>
                        <a:buNone/>
                      </a:pPr>
                      <a:r>
                        <a:rPr lang="en-US" sz="1000" dirty="0">
                          <a:effectLst/>
                          <a:latin typeface="Calibri Light"/>
                        </a:rPr>
                        <a:t>- Butterfly-effect-based cyber-physical fuzzing- Impact vector analysis- </a:t>
                      </a:r>
                      <a:r>
                        <a:rPr lang="en-US" sz="1000" dirty="0" err="1">
                          <a:effectLst/>
                          <a:latin typeface="Calibri Light"/>
                        </a:rPr>
                        <a:t>MAVLink</a:t>
                      </a:r>
                      <a:r>
                        <a:rPr lang="en-US" sz="1000" dirty="0">
                          <a:effectLst/>
                          <a:latin typeface="Calibri Light"/>
                        </a:rPr>
                        <a:t> protocol + PX4/</a:t>
                      </a:r>
                      <a:r>
                        <a:rPr lang="en-US" sz="1000" dirty="0" err="1">
                          <a:effectLst/>
                          <a:latin typeface="Calibri Light"/>
                        </a:rPr>
                        <a:t>Ardupilot</a:t>
                      </a:r>
                      <a:r>
                        <a:rPr lang="en-US" sz="1000" dirty="0">
                          <a:effectLst/>
                          <a:latin typeface="Calibri Light"/>
                        </a:rPr>
                        <a:t> testbed</a:t>
                      </a:r>
                      <a:endParaRPr lang="en-US" sz="1000" dirty="0">
                        <a:latin typeface="Calibri Light"/>
                      </a:endParaRP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lvl="0" rtl="0">
                        <a:lnSpc>
                          <a:spcPct val="100000"/>
                        </a:lnSpc>
                        <a:buNone/>
                      </a:pPr>
                      <a:r>
                        <a:rPr lang="en-US" sz="1000" dirty="0">
                          <a:effectLst/>
                          <a:latin typeface="Calibri Light"/>
                        </a:rPr>
                        <a:t>Proactively detects vulnerabilities through subtle flight behavior changes to enhance UAV cybersecurity.</a:t>
                      </a:r>
                      <a:endParaRPr lang="en-US" sz="1000" dirty="0">
                        <a:latin typeface="Calibri Light"/>
                      </a:endParaRP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extLst>
                  <a:ext uri="{0D108BD9-81ED-4DB2-BD59-A6C34878D82A}">
                    <a16:rowId xmlns:a16="http://schemas.microsoft.com/office/drawing/2014/main" val="113222478"/>
                  </a:ext>
                </a:extLst>
              </a:tr>
              <a:tr h="621649">
                <a:tc>
                  <a:txBody>
                    <a:bodyPr/>
                    <a:lstStyle/>
                    <a:p>
                      <a:pPr lvl="0">
                        <a:lnSpc>
                          <a:spcPts val="675"/>
                        </a:lnSpc>
                        <a:buNone/>
                      </a:pPr>
                      <a:r>
                        <a:rPr lang="en-US" sz="1000" dirty="0">
                          <a:effectLst/>
                          <a:latin typeface="Calibri Light"/>
                        </a:rPr>
                        <a:t>5</a:t>
                      </a:r>
                    </a:p>
                  </a:txBody>
                  <a:tcPr marL="72580" marR="72580" marT="36289" marB="36289"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nSpc>
                          <a:spcPct val="100000"/>
                        </a:lnSpc>
                        <a:buNone/>
                      </a:pPr>
                      <a:r>
                        <a:rPr lang="en-US" sz="1000" b="0" i="0" u="none" strike="noStrike" noProof="0" dirty="0">
                          <a:effectLst/>
                          <a:latin typeface="Calibri Light"/>
                        </a:rPr>
                        <a:t>Analysis of Routing and Security Issues in OLSR Protocol for Video Streaming over MANET</a:t>
                      </a:r>
                      <a:endParaRPr lang="en-US" sz="1000" dirty="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nSpc>
                          <a:spcPct val="100000"/>
                        </a:lnSpc>
                        <a:buNone/>
                      </a:pPr>
                      <a:r>
                        <a:rPr lang="en-US" sz="1000" b="0" i="0" u="none" strike="noStrike" noProof="0" dirty="0">
                          <a:effectLst/>
                          <a:latin typeface="Calibri Light"/>
                        </a:rPr>
                        <a:t>2022</a:t>
                      </a:r>
                      <a:endParaRPr lang="en-US" sz="1000" dirty="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nSpc>
                          <a:spcPct val="100000"/>
                        </a:lnSpc>
                        <a:buNone/>
                      </a:pPr>
                      <a:r>
                        <a:rPr lang="en-US" sz="1000" b="0" i="0" u="none" strike="noStrike" noProof="0" dirty="0">
                          <a:effectLst/>
                          <a:latin typeface="Calibri Light"/>
                        </a:rPr>
                        <a:t>Reviewing enhancements in OLSR with emphasis on routing and security challenges, particularly under video-streaming traffic over mobile ad-hoc networks</a:t>
                      </a:r>
                      <a:endParaRPr lang="en-US" sz="1000" dirty="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nSpc>
                          <a:spcPct val="100000"/>
                        </a:lnSpc>
                        <a:buNone/>
                      </a:pPr>
                      <a:r>
                        <a:rPr lang="en-US" sz="1000" b="0" i="0" u="none" strike="noStrike" noProof="0" dirty="0">
                          <a:effectLst/>
                          <a:latin typeface="Calibri Light"/>
                        </a:rPr>
                        <a:t>Dynamic topology in MANETs for video streaming</a:t>
                      </a:r>
                      <a:endParaRPr lang="en-US" sz="1000" dirty="0">
                        <a:latin typeface="Calibri Light"/>
                      </a:endParaRPr>
                    </a:p>
                    <a:p>
                      <a:pPr lvl="0">
                        <a:lnSpc>
                          <a:spcPct val="100000"/>
                        </a:lnSpc>
                        <a:buNone/>
                      </a:pPr>
                      <a:r>
                        <a:rPr lang="en-US" sz="1000" b="0" i="0" u="none" strike="noStrike" noProof="0" dirty="0">
                          <a:effectLst/>
                          <a:latin typeface="Calibri Light"/>
                        </a:rPr>
                        <a:t>- Security vulnerabilities in OLSR (e.g. routing misuse, packet tampering)</a:t>
                      </a:r>
                      <a:endParaRPr lang="en-US" sz="1000" dirty="0">
                        <a:latin typeface="Calibri Light"/>
                      </a:endParaRPr>
                    </a:p>
                    <a:p>
                      <a:pPr lvl="0">
                        <a:lnSpc>
                          <a:spcPct val="100000"/>
                        </a:lnSpc>
                        <a:buNone/>
                      </a:pPr>
                      <a:r>
                        <a:rPr lang="en-US" sz="1000" b="0" i="0" u="none" strike="noStrike" noProof="0" dirty="0">
                          <a:effectLst/>
                          <a:latin typeface="Calibri Light"/>
                        </a:rPr>
                        <a:t>- QoS under mobility and video traffic</a:t>
                      </a:r>
                      <a:endParaRPr lang="en-US" sz="1000" dirty="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nSpc>
                          <a:spcPct val="100000"/>
                        </a:lnSpc>
                        <a:buNone/>
                      </a:pPr>
                      <a:r>
                        <a:rPr lang="en-US" sz="1000" b="0" i="0" u="none" strike="noStrike" noProof="0" dirty="0">
                          <a:effectLst/>
                          <a:latin typeface="Calibri Light"/>
                        </a:rPr>
                        <a:t>Survey of existing OLSR enhancements and security mechanisms; identification of gaps for future enhancements</a:t>
                      </a:r>
                      <a:endParaRPr lang="en-US" sz="1000" dirty="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lnSpc>
                          <a:spcPct val="100000"/>
                        </a:lnSpc>
                        <a:buNone/>
                      </a:pPr>
                      <a:r>
                        <a:rPr lang="en-US" sz="1000" b="0" i="0" u="none" strike="noStrike" noProof="0" dirty="0">
                          <a:effectLst/>
                          <a:latin typeface="Calibri Light"/>
                        </a:rPr>
                        <a:t>Highlights the need for protocol improvements to ensure both routing efficiency and security for real-time media in MANETs</a:t>
                      </a:r>
                      <a:endParaRPr lang="en-US" sz="1000" dirty="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1945965597"/>
                  </a:ext>
                </a:extLst>
              </a:tr>
            </a:tbl>
          </a:graphicData>
        </a:graphic>
      </p:graphicFrame>
      <p:sp>
        <p:nvSpPr>
          <p:cNvPr id="4" name="Date Placeholder 3">
            <a:extLst>
              <a:ext uri="{FF2B5EF4-FFF2-40B4-BE49-F238E27FC236}">
                <a16:creationId xmlns:a16="http://schemas.microsoft.com/office/drawing/2014/main" id="{9250525D-45D9-9CA5-8D48-29C2D53D2269}"/>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2809B18D-1200-F37F-386F-A29BA2B5E981}"/>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73BDCD77-F677-ED20-49CF-DE4A786C5C76}"/>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2555267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A38EF-60DE-E18A-11B8-F3FCE51ACA8D}"/>
              </a:ext>
            </a:extLst>
          </p:cNvPr>
          <p:cNvSpPr>
            <a:spLocks noGrp="1"/>
          </p:cNvSpPr>
          <p:nvPr>
            <p:ph type="title"/>
          </p:nvPr>
        </p:nvSpPr>
        <p:spPr>
          <a:solidFill>
            <a:schemeClr val="bg1"/>
          </a:solidFill>
        </p:spPr>
        <p:txBody>
          <a:bodyPr/>
          <a:lstStyle/>
          <a:p>
            <a:pPr algn="ctr"/>
            <a:r>
              <a:rPr lang="en-US">
                <a:ea typeface="Calibri Light"/>
                <a:cs typeface="Calibri Light"/>
              </a:rPr>
              <a:t>Literature Survey</a:t>
            </a:r>
            <a:endParaRPr lang="en-GB">
              <a:ea typeface="Calibri Light"/>
              <a:cs typeface="Calibri Light"/>
            </a:endParaRPr>
          </a:p>
        </p:txBody>
      </p:sp>
      <p:sp>
        <p:nvSpPr>
          <p:cNvPr id="4" name="Date Placeholder 3">
            <a:extLst>
              <a:ext uri="{FF2B5EF4-FFF2-40B4-BE49-F238E27FC236}">
                <a16:creationId xmlns:a16="http://schemas.microsoft.com/office/drawing/2014/main" id="{4A27B228-7C77-913F-EFB5-6CD42F17BEEC}"/>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15EC0926-5D8B-E3AA-C464-F03D1E9ECFAD}"/>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6F663A1E-CA8E-53FE-6A46-F5A4E0767713}"/>
              </a:ext>
            </a:extLst>
          </p:cNvPr>
          <p:cNvSpPr>
            <a:spLocks noGrp="1"/>
          </p:cNvSpPr>
          <p:nvPr>
            <p:ph type="sldNum" sz="quarter" idx="12"/>
          </p:nvPr>
        </p:nvSpPr>
        <p:spPr/>
        <p:txBody>
          <a:bodyPr/>
          <a:lstStyle/>
          <a:p>
            <a:fld id="{330EA680-D336-4FF7-8B7A-9848BB0A1C32}" type="slidenum">
              <a:rPr lang="en-US" smtClean="0"/>
              <a:t>16</a:t>
            </a:fld>
            <a:endParaRPr lang="en-US"/>
          </a:p>
        </p:txBody>
      </p:sp>
      <p:graphicFrame>
        <p:nvGraphicFramePr>
          <p:cNvPr id="8" name="Table 7">
            <a:extLst>
              <a:ext uri="{FF2B5EF4-FFF2-40B4-BE49-F238E27FC236}">
                <a16:creationId xmlns:a16="http://schemas.microsoft.com/office/drawing/2014/main" id="{410461FE-0F12-34C2-EA72-9DF6F42BC526}"/>
              </a:ext>
            </a:extLst>
          </p:cNvPr>
          <p:cNvGraphicFramePr>
            <a:graphicFrameLocks noGrp="1"/>
          </p:cNvGraphicFramePr>
          <p:nvPr>
            <p:extLst>
              <p:ext uri="{D42A27DB-BD31-4B8C-83A1-F6EECF244321}">
                <p14:modId xmlns:p14="http://schemas.microsoft.com/office/powerpoint/2010/main" val="1295261030"/>
              </p:ext>
            </p:extLst>
          </p:nvPr>
        </p:nvGraphicFramePr>
        <p:xfrm>
          <a:off x="323059" y="1689006"/>
          <a:ext cx="11545840" cy="4716438"/>
        </p:xfrm>
        <a:graphic>
          <a:graphicData uri="http://schemas.openxmlformats.org/drawingml/2006/table">
            <a:tbl>
              <a:tblPr bandRow="1">
                <a:tableStyleId>{5C22544A-7EE6-4342-B048-85BDC9FD1C3A}</a:tableStyleId>
              </a:tblPr>
              <a:tblGrid>
                <a:gridCol w="516000">
                  <a:extLst>
                    <a:ext uri="{9D8B030D-6E8A-4147-A177-3AD203B41FA5}">
                      <a16:colId xmlns:a16="http://schemas.microsoft.com/office/drawing/2014/main" val="4157054564"/>
                    </a:ext>
                  </a:extLst>
                </a:gridCol>
                <a:gridCol w="1787999">
                  <a:extLst>
                    <a:ext uri="{9D8B030D-6E8A-4147-A177-3AD203B41FA5}">
                      <a16:colId xmlns:a16="http://schemas.microsoft.com/office/drawing/2014/main" val="2425501674"/>
                    </a:ext>
                  </a:extLst>
                </a:gridCol>
                <a:gridCol w="672000">
                  <a:extLst>
                    <a:ext uri="{9D8B030D-6E8A-4147-A177-3AD203B41FA5}">
                      <a16:colId xmlns:a16="http://schemas.microsoft.com/office/drawing/2014/main" val="3623462275"/>
                    </a:ext>
                  </a:extLst>
                </a:gridCol>
                <a:gridCol w="1668000">
                  <a:extLst>
                    <a:ext uri="{9D8B030D-6E8A-4147-A177-3AD203B41FA5}">
                      <a16:colId xmlns:a16="http://schemas.microsoft.com/office/drawing/2014/main" val="3876589476"/>
                    </a:ext>
                  </a:extLst>
                </a:gridCol>
                <a:gridCol w="2159998">
                  <a:extLst>
                    <a:ext uri="{9D8B030D-6E8A-4147-A177-3AD203B41FA5}">
                      <a16:colId xmlns:a16="http://schemas.microsoft.com/office/drawing/2014/main" val="90166545"/>
                    </a:ext>
                  </a:extLst>
                </a:gridCol>
                <a:gridCol w="2939999">
                  <a:extLst>
                    <a:ext uri="{9D8B030D-6E8A-4147-A177-3AD203B41FA5}">
                      <a16:colId xmlns:a16="http://schemas.microsoft.com/office/drawing/2014/main" val="3745581366"/>
                    </a:ext>
                  </a:extLst>
                </a:gridCol>
                <a:gridCol w="1801844">
                  <a:extLst>
                    <a:ext uri="{9D8B030D-6E8A-4147-A177-3AD203B41FA5}">
                      <a16:colId xmlns:a16="http://schemas.microsoft.com/office/drawing/2014/main" val="2878647046"/>
                    </a:ext>
                  </a:extLst>
                </a:gridCol>
              </a:tblGrid>
              <a:tr h="444000">
                <a:tc>
                  <a:txBody>
                    <a:bodyPr/>
                    <a:lstStyle/>
                    <a:p>
                      <a:pPr lvl="0">
                        <a:buNone/>
                      </a:pPr>
                      <a:r>
                        <a:rPr lang="en-US" sz="1000" b="1" err="1">
                          <a:latin typeface="Calibri Light"/>
                        </a:rPr>
                        <a:t>S.No</a:t>
                      </a:r>
                      <a:endParaRPr lang="en-US" sz="1000" b="1">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000" b="1">
                          <a:latin typeface="Calibri Light"/>
                        </a:rPr>
                        <a:t>Title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000" b="1">
                          <a:latin typeface="Calibri Light"/>
                        </a:rPr>
                        <a:t>Year</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000" b="1">
                          <a:latin typeface="Calibri Light"/>
                        </a:rPr>
                        <a:t>Main Focus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000" b="1">
                          <a:latin typeface="Calibri Light"/>
                        </a:rPr>
                        <a:t>Key Challenges Addressed</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000" b="1">
                          <a:latin typeface="Calibri Light"/>
                        </a:rPr>
                        <a:t>Proposed Solutions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000" b="1">
                          <a:latin typeface="Calibri Light"/>
                        </a:rPr>
                        <a:t>Inference</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471616037"/>
                  </a:ext>
                </a:extLst>
              </a:tr>
              <a:tr h="744000">
                <a:tc>
                  <a:txBody>
                    <a:bodyPr/>
                    <a:lstStyle/>
                    <a:p>
                      <a:pPr rtl="0" fontAlgn="base">
                        <a:lnSpc>
                          <a:spcPts val="675"/>
                        </a:lnSpc>
                        <a:buNone/>
                      </a:pPr>
                      <a:r>
                        <a:rPr lang="en-US" sz="1000" b="0">
                          <a:effectLst/>
                          <a:latin typeface="Calibri Light"/>
                        </a:rPr>
                        <a:t>6</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ase">
                        <a:lnSpc>
                          <a:spcPct val="100000"/>
                        </a:lnSpc>
                        <a:buNone/>
                      </a:pPr>
                      <a:r>
                        <a:rPr lang="en-US" sz="1000" b="0" err="1">
                          <a:effectLst/>
                          <a:latin typeface="Calibri Light"/>
                        </a:rPr>
                        <a:t>DetecVFuzz</a:t>
                      </a:r>
                      <a:r>
                        <a:rPr lang="en-US" sz="1000" b="0">
                          <a:effectLst/>
                          <a:latin typeface="Calibri Light"/>
                        </a:rPr>
                        <a:t>: Enhancing Security in Consumer Electronic Devices Through Scalable Vulnerability Testing of Virtual Devices</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ase">
                        <a:lnSpc>
                          <a:spcPct val="100000"/>
                        </a:lnSpc>
                        <a:buNone/>
                      </a:pPr>
                      <a:r>
                        <a:rPr lang="en-US" sz="1000" b="0">
                          <a:effectLst/>
                          <a:latin typeface="Calibri Light"/>
                        </a:rPr>
                        <a:t>2023 (approx.)</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ase">
                        <a:lnSpc>
                          <a:spcPct val="100000"/>
                        </a:lnSpc>
                        <a:buNone/>
                      </a:pPr>
                      <a:r>
                        <a:rPr lang="en-US" sz="1000" b="0">
                          <a:effectLst/>
                          <a:latin typeface="Calibri Light"/>
                        </a:rPr>
                        <a:t>Introduces </a:t>
                      </a:r>
                      <a:r>
                        <a:rPr lang="en-US" sz="1000" b="0" err="1">
                          <a:effectLst/>
                          <a:latin typeface="Calibri Light"/>
                        </a:rPr>
                        <a:t>DetecVFuzz</a:t>
                      </a:r>
                      <a:r>
                        <a:rPr lang="en-US" sz="1000" b="0">
                          <a:effectLst/>
                          <a:latin typeface="Calibri Light"/>
                        </a:rPr>
                        <a:t>, a scalable fuzzing framework for virtual PCI devices using QEMU-</a:t>
                      </a:r>
                      <a:r>
                        <a:rPr lang="en-US" sz="1000" b="0" err="1">
                          <a:effectLst/>
                          <a:latin typeface="Calibri Light"/>
                        </a:rPr>
                        <a:t>Qtest</a:t>
                      </a:r>
                      <a:r>
                        <a:rPr lang="en-US" sz="1000" b="0">
                          <a:effectLst/>
                          <a:latin typeface="Calibri Light"/>
                        </a:rPr>
                        <a:t>.</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ase">
                        <a:lnSpc>
                          <a:spcPct val="100000"/>
                        </a:lnSpc>
                        <a:buNone/>
                      </a:pPr>
                      <a:r>
                        <a:rPr lang="en-US" sz="1000" b="0">
                          <a:effectLst/>
                          <a:latin typeface="Calibri Light"/>
                        </a:rPr>
                        <a:t>- Manual stub coding difficulty- Inefficiency in structured fuzzing- Complex nested data structures- VM startup and input randomness</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ase">
                        <a:lnSpc>
                          <a:spcPct val="100000"/>
                        </a:lnSpc>
                        <a:buNone/>
                      </a:pPr>
                      <a:r>
                        <a:rPr lang="en-US" sz="1000" b="0">
                          <a:effectLst/>
                          <a:latin typeface="Calibri Light"/>
                        </a:rPr>
                        <a:t>- Seed pool generation &amp; coverage feedback- Static analysis of hypervisor- Multi-seed AFL fuzzing- Fuzzing proxy interface</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ase">
                        <a:lnSpc>
                          <a:spcPct val="100000"/>
                        </a:lnSpc>
                        <a:buNone/>
                      </a:pPr>
                      <a:r>
                        <a:rPr lang="en-US" sz="1000" b="0">
                          <a:effectLst/>
                          <a:latin typeface="Calibri Light"/>
                        </a:rPr>
                        <a:t>Automates vulnerability testing of virtual devices, reducing manual effort and finding real-world bugs effectively.</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76084737"/>
                  </a:ext>
                </a:extLst>
              </a:tr>
              <a:tr h="743998">
                <a:tc>
                  <a:txBody>
                    <a:bodyPr/>
                    <a:lstStyle/>
                    <a:p>
                      <a:pPr rtl="0" fontAlgn="base">
                        <a:lnSpc>
                          <a:spcPts val="675"/>
                        </a:lnSpc>
                        <a:buNone/>
                      </a:pPr>
                      <a:r>
                        <a:rPr lang="en-US" sz="1000" b="0">
                          <a:effectLst/>
                          <a:latin typeface="Calibri Light"/>
                        </a:rPr>
                        <a:t>7</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ase">
                        <a:lnSpc>
                          <a:spcPct val="100000"/>
                        </a:lnSpc>
                        <a:buNone/>
                      </a:pPr>
                      <a:r>
                        <a:rPr lang="en-US" sz="1000" b="0">
                          <a:effectLst/>
                          <a:latin typeface="Calibri Light"/>
                        </a:rPr>
                        <a:t>Systematic Exploration of Fuzzing in IoT: Techniques, Vulnerabilities, and Open Challenges</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ase">
                        <a:lnSpc>
                          <a:spcPct val="100000"/>
                        </a:lnSpc>
                        <a:buNone/>
                      </a:pPr>
                      <a:r>
                        <a:rPr lang="en-US" sz="1000" b="0">
                          <a:effectLst/>
                          <a:latin typeface="Calibri Light"/>
                        </a:rPr>
                        <a:t>2025</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ase">
                        <a:lnSpc>
                          <a:spcPct val="100000"/>
                        </a:lnSpc>
                        <a:buNone/>
                      </a:pPr>
                      <a:r>
                        <a:rPr lang="en-US" sz="1000" b="0">
                          <a:effectLst/>
                          <a:latin typeface="Calibri Light"/>
                        </a:rPr>
                        <a:t>Holistic survey on IoT fuzzing: methods, vulnerabilities, and future research needs.</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ase">
                        <a:lnSpc>
                          <a:spcPct val="100000"/>
                        </a:lnSpc>
                        <a:buNone/>
                      </a:pPr>
                      <a:r>
                        <a:rPr lang="en-US" sz="1000" b="0">
                          <a:effectLst/>
                          <a:latin typeface="Calibri Light"/>
                        </a:rPr>
                        <a:t>- Complexity of IoT architecture- Lack of universal protocols and evaluation metrics- Proprietary systems limit fuzzing- AI integration barriers</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ase">
                        <a:lnSpc>
                          <a:spcPct val="100000"/>
                        </a:lnSpc>
                        <a:buNone/>
                      </a:pPr>
                      <a:r>
                        <a:rPr lang="en-US" sz="1000" b="0">
                          <a:effectLst/>
                          <a:latin typeface="Calibri Light"/>
                        </a:rPr>
                        <a:t>- Categorized fuzzing (technique, target, objective)- AI-powered protocol translation &amp; federated learning- Hybrid edge-cloud models- Blockchain + lightweight crypto- Standardized benchmarks</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rtl="0" fontAlgn="base">
                        <a:lnSpc>
                          <a:spcPct val="100000"/>
                        </a:lnSpc>
                        <a:buNone/>
                      </a:pPr>
                      <a:r>
                        <a:rPr lang="en-US" sz="1000" b="0">
                          <a:effectLst/>
                          <a:latin typeface="Calibri Light"/>
                        </a:rPr>
                        <a:t>Advocates AI-augmented, cross-platform, and scalable fuzzing solutions for IoT, with unified standards and hybrid frameworks.</a:t>
                      </a:r>
                    </a:p>
                  </a:txBody>
                  <a:tcPr marL="72581" marR="72581" marT="36290" marB="36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1626873"/>
                  </a:ext>
                </a:extLst>
              </a:tr>
              <a:tr h="743998">
                <a:tc>
                  <a:txBody>
                    <a:bodyPr/>
                    <a:lstStyle/>
                    <a:p>
                      <a:pPr lvl="0">
                        <a:buNone/>
                      </a:pPr>
                      <a:r>
                        <a:rPr lang="en-US" sz="1000" b="0">
                          <a:latin typeface="Calibri Light"/>
                        </a:rPr>
                        <a:t>8</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000" b="0">
                          <a:latin typeface="Calibri Light"/>
                        </a:rPr>
                        <a:t>Fuzzing the Internet of Things: A Review on the Techniques and Challenges for Efficient Vulnerability Discovery in Embedded Systems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000" b="0">
                          <a:latin typeface="Calibri Light"/>
                        </a:rPr>
                        <a:t>2021</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000" b="0">
                          <a:latin typeface="Calibri Light"/>
                        </a:rPr>
                        <a:t>Review of fuzzing for embedded/IoT systems, emphasizing tailored techniques and future directions.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000" b="0">
                          <a:latin typeface="Calibri Light"/>
                        </a:rPr>
                        <a:t>- Embedded resource constraints- OS-less testing challenges- Lack of feedback mechanisms- No standard evaluation or benchmarks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000" b="0">
                          <a:latin typeface="Calibri Light"/>
                        </a:rPr>
                        <a:t>- Constraint-aware </a:t>
                      </a:r>
                      <a:r>
                        <a:rPr lang="en-US" sz="1000" b="0" err="1">
                          <a:latin typeface="Calibri Light"/>
                        </a:rPr>
                        <a:t>fuzzers</a:t>
                      </a:r>
                      <a:r>
                        <a:rPr lang="en-US" sz="1000" b="0">
                          <a:latin typeface="Calibri Light"/>
                        </a:rPr>
                        <a:t>- Feedback via physical response monitoring- AI-integrated generators- SUT-independent architectures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lvl="0">
                        <a:buNone/>
                      </a:pPr>
                      <a:r>
                        <a:rPr lang="en-US" sz="1000" b="0">
                          <a:latin typeface="Calibri Light"/>
                        </a:rPr>
                        <a:t>Emphasizes the need for intelligent, feedback-driven </a:t>
                      </a:r>
                      <a:r>
                        <a:rPr lang="en-US" sz="1000" b="0" err="1">
                          <a:latin typeface="Calibri Light"/>
                        </a:rPr>
                        <a:t>fuzzers</a:t>
                      </a:r>
                      <a:r>
                        <a:rPr lang="en-US" sz="1000" b="0">
                          <a:latin typeface="Calibri Light"/>
                        </a:rPr>
                        <a:t> tailored to embedded IoT constraints and challenges.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554008891"/>
                  </a:ext>
                </a:extLst>
              </a:tr>
              <a:tr h="743998">
                <a:tc>
                  <a:txBody>
                    <a:bodyPr/>
                    <a:lstStyle/>
                    <a:p>
                      <a:pPr lvl="0">
                        <a:buNone/>
                      </a:pPr>
                      <a:r>
                        <a:rPr lang="en-US" sz="1000" b="0">
                          <a:latin typeface="Calibri Light"/>
                        </a:rPr>
                        <a:t>9</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nSpc>
                          <a:spcPct val="100000"/>
                        </a:lnSpc>
                        <a:buNone/>
                      </a:pPr>
                      <a:r>
                        <a:rPr lang="en-US" sz="1000" b="0" i="0" u="none" strike="noStrike" noProof="0">
                          <a:effectLst/>
                          <a:latin typeface="Calibri Light"/>
                        </a:rPr>
                        <a:t>GREYHOUND: Directed </a:t>
                      </a:r>
                      <a:r>
                        <a:rPr lang="en-US" sz="1000" b="0" i="0" u="none" strike="noStrike" noProof="0" err="1">
                          <a:effectLst/>
                          <a:latin typeface="Calibri Light"/>
                        </a:rPr>
                        <a:t>Greybox</a:t>
                      </a:r>
                      <a:r>
                        <a:rPr lang="en-US" sz="1000" b="0" i="0" u="none" strike="noStrike" noProof="0">
                          <a:effectLst/>
                          <a:latin typeface="Calibri Light"/>
                        </a:rPr>
                        <a:t> Wi-Fi Fuzzing</a:t>
                      </a:r>
                      <a:endParaRPr lang="en-US" sz="1000" b="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nSpc>
                          <a:spcPct val="100000"/>
                        </a:lnSpc>
                        <a:buNone/>
                      </a:pPr>
                      <a:r>
                        <a:rPr lang="en-US" sz="1000" b="0" i="0" u="none" strike="noStrike" noProof="0">
                          <a:effectLst/>
                          <a:latin typeface="Calibri Light"/>
                        </a:rPr>
                        <a:t>2020-2022</a:t>
                      </a:r>
                      <a:endParaRPr lang="en-US" sz="1000" b="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nSpc>
                          <a:spcPct val="100000"/>
                        </a:lnSpc>
                        <a:buNone/>
                      </a:pPr>
                      <a:r>
                        <a:rPr lang="en-US" sz="1000" b="0" i="0" u="none" strike="noStrike" noProof="0">
                          <a:effectLst/>
                          <a:latin typeface="Calibri Light"/>
                        </a:rPr>
                        <a:t>Directed </a:t>
                      </a:r>
                      <a:r>
                        <a:rPr lang="en-US" sz="1000" b="0" i="0" u="none" strike="noStrike" noProof="0" err="1">
                          <a:effectLst/>
                          <a:latin typeface="Calibri Light"/>
                        </a:rPr>
                        <a:t>greybox</a:t>
                      </a:r>
                      <a:r>
                        <a:rPr lang="en-US" sz="1000" b="0" i="0" u="none" strike="noStrike" noProof="0">
                          <a:effectLst/>
                          <a:latin typeface="Calibri Light"/>
                        </a:rPr>
                        <a:t> fuzzing of Wi-Fi client implementations (smartphones, IoT) to find crashes and protocol non-compliance</a:t>
                      </a:r>
                      <a:endParaRPr lang="en-US" sz="1000" b="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nSpc>
                          <a:spcPct val="100000"/>
                        </a:lnSpc>
                        <a:buNone/>
                      </a:pPr>
                      <a:r>
                        <a:rPr lang="en-US" sz="1000" b="0" i="0" u="none" strike="noStrike" noProof="0">
                          <a:effectLst/>
                          <a:latin typeface="Calibri Light"/>
                        </a:rPr>
                        <a:t>- Fuzzing stateful network protocols without source code.&lt;</a:t>
                      </a:r>
                      <a:r>
                        <a:rPr lang="en-US" sz="1000" b="0" i="0" u="none" strike="noStrike" noProof="0" err="1">
                          <a:effectLst/>
                          <a:latin typeface="Calibri Light"/>
                        </a:rPr>
                        <a:t>br</a:t>
                      </a:r>
                      <a:r>
                        <a:rPr lang="en-US" sz="1000" b="0" i="0" u="none" strike="noStrike" noProof="0">
                          <a:effectLst/>
                          <a:latin typeface="Calibri Light"/>
                        </a:rPr>
                        <a:t>&gt;- Poorly documented device implementations. </a:t>
                      </a:r>
                      <a:endParaRPr lang="en-US" sz="1000" b="0">
                        <a:latin typeface="Calibri Light"/>
                      </a:endParaRPr>
                    </a:p>
                    <a:p>
                      <a:pPr lvl="0">
                        <a:lnSpc>
                          <a:spcPct val="100000"/>
                        </a:lnSpc>
                        <a:buNone/>
                      </a:pPr>
                      <a:r>
                        <a:rPr lang="en-US" sz="1000" b="0" i="0" u="none" strike="noStrike" noProof="0">
                          <a:effectLst/>
                          <a:latin typeface="Calibri Light"/>
                        </a:rPr>
                        <a:t>- Existing tools only find shallow bugs or crashes.</a:t>
                      </a:r>
                      <a:endParaRPr lang="en-US" sz="1000" b="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nSpc>
                          <a:spcPct val="100000"/>
                        </a:lnSpc>
                        <a:buNone/>
                      </a:pPr>
                      <a:r>
                        <a:rPr lang="en-US" sz="1000" b="0" i="0" u="none" strike="noStrike" noProof="0">
                          <a:effectLst/>
                          <a:latin typeface="Calibri Light"/>
                        </a:rPr>
                        <a:t>- Holistic protocol state-machine model.&lt;</a:t>
                      </a:r>
                      <a:r>
                        <a:rPr lang="en-US" sz="1000" b="0" i="0" u="none" strike="noStrike" noProof="0" err="1">
                          <a:effectLst/>
                          <a:latin typeface="Calibri Light"/>
                        </a:rPr>
                        <a:t>br</a:t>
                      </a:r>
                      <a:r>
                        <a:rPr lang="en-US" sz="1000" b="0" i="0" u="none" strike="noStrike" noProof="0">
                          <a:effectLst/>
                          <a:latin typeface="Calibri Light"/>
                        </a:rPr>
                        <a:t>&gt;- Directed fuzzing with optimized mutation probabilities (using PSO).&lt;</a:t>
                      </a:r>
                      <a:r>
                        <a:rPr lang="en-US" sz="1000" b="0" i="0" u="none" strike="noStrike" noProof="0" err="1">
                          <a:effectLst/>
                          <a:latin typeface="Calibri Light"/>
                        </a:rPr>
                        <a:t>br</a:t>
                      </a:r>
                      <a:r>
                        <a:rPr lang="en-US" sz="1000" b="0" i="0" u="none" strike="noStrike" noProof="0">
                          <a:effectLst/>
                          <a:latin typeface="Calibri Light"/>
                        </a:rPr>
                        <a:t>&gt;- Sending well-formed but state-inappropriate packets.</a:t>
                      </a:r>
                      <a:endParaRPr lang="en-US" sz="1000" b="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lnSpc>
                          <a:spcPct val="100000"/>
                        </a:lnSpc>
                        <a:buNone/>
                      </a:pPr>
                      <a:r>
                        <a:rPr lang="en-US" sz="1000" b="0" i="0" u="none" strike="noStrike" noProof="0">
                          <a:effectLst/>
                          <a:latin typeface="Calibri Light"/>
                        </a:rPr>
                        <a:t>Demonstrates model-based fuzzing finds complex Wi-Fi flaws missed by other tools.</a:t>
                      </a:r>
                      <a:endParaRPr lang="en-US" sz="1000" b="0">
                        <a:latin typeface="Calibri Light"/>
                      </a:endParaRPr>
                    </a:p>
                  </a:txBody>
                  <a:tcPr marL="72580" marR="72580" marT="36289" marB="36289"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21669634"/>
                  </a:ext>
                </a:extLst>
              </a:tr>
              <a:tr h="743998">
                <a:tc>
                  <a:txBody>
                    <a:bodyPr/>
                    <a:lstStyle/>
                    <a:p>
                      <a:pPr lvl="0">
                        <a:buNone/>
                      </a:pPr>
                      <a:r>
                        <a:rPr lang="en-GB" sz="1000">
                          <a:latin typeface="Calibri Light"/>
                        </a:rPr>
                        <a:t>10</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A Survey of Protocol Fuzzing (ACM Computing Surveys)</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2024</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End-to-end guide to protocol fuzzing—challenges, solutions, and future trends</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 High communication complexity</a:t>
                      </a:r>
                      <a:br>
                        <a:rPr lang="en-GB" sz="1000">
                          <a:latin typeface="Calibri Light"/>
                        </a:rPr>
                      </a:br>
                      <a:r>
                        <a:rPr lang="en-GB" sz="1000">
                          <a:latin typeface="Calibri Light"/>
                        </a:rPr>
                        <a:t>- Strict semantic constraints (intra &amp; inter-message)</a:t>
                      </a:r>
                      <a:br>
                        <a:rPr lang="en-GB" sz="1000">
                          <a:latin typeface="Calibri Light"/>
                        </a:rPr>
                      </a:br>
                      <a:r>
                        <a:rPr lang="en-GB" sz="1000">
                          <a:latin typeface="Calibri Light"/>
                        </a:rPr>
                        <a:t>- Resource-constrained environments</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 Input generator models including communication constraints</a:t>
                      </a:r>
                      <a:br>
                        <a:rPr lang="en-GB" sz="1000">
                          <a:latin typeface="Calibri Light"/>
                        </a:rPr>
                      </a:br>
                      <a:r>
                        <a:rPr lang="en-GB" sz="1000">
                          <a:latin typeface="Calibri Light"/>
                        </a:rPr>
                        <a:t>- Enhanced executors and bug collectors for protocol testing</a:t>
                      </a:r>
                      <a:br>
                        <a:rPr lang="en-GB" sz="1000">
                          <a:latin typeface="Calibri Light"/>
                        </a:rPr>
                      </a:br>
                      <a:r>
                        <a:rPr lang="en-GB" sz="1000">
                          <a:latin typeface="Calibri Light"/>
                        </a:rPr>
                        <a:t>- Novel feedback and oracle design for coverage &amp; accuracy</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Establishes an in-depth roadmap for future protocol fuzzing, stressing the need for domain-specific fuzzing infrastructure</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4071709463"/>
                  </a:ext>
                </a:extLst>
              </a:tr>
            </a:tbl>
          </a:graphicData>
        </a:graphic>
      </p:graphicFrame>
    </p:spTree>
    <p:extLst>
      <p:ext uri="{BB962C8B-B14F-4D97-AF65-F5344CB8AC3E}">
        <p14:creationId xmlns:p14="http://schemas.microsoft.com/office/powerpoint/2010/main" val="1314906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D2D5F0-712B-216C-29EC-B85ABCBE7A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4C4211-15E9-6642-C343-54EAA3662209}"/>
              </a:ext>
            </a:extLst>
          </p:cNvPr>
          <p:cNvSpPr>
            <a:spLocks noGrp="1"/>
          </p:cNvSpPr>
          <p:nvPr>
            <p:ph type="title"/>
          </p:nvPr>
        </p:nvSpPr>
        <p:spPr>
          <a:solidFill>
            <a:schemeClr val="bg1"/>
          </a:solidFill>
        </p:spPr>
        <p:txBody>
          <a:bodyPr/>
          <a:lstStyle/>
          <a:p>
            <a:pPr algn="ctr"/>
            <a:r>
              <a:rPr lang="en-US">
                <a:ea typeface="Calibri Light"/>
                <a:cs typeface="Calibri Light"/>
              </a:rPr>
              <a:t>Literature Survey</a:t>
            </a:r>
          </a:p>
        </p:txBody>
      </p:sp>
      <p:sp>
        <p:nvSpPr>
          <p:cNvPr id="4" name="Date Placeholder 3">
            <a:extLst>
              <a:ext uri="{FF2B5EF4-FFF2-40B4-BE49-F238E27FC236}">
                <a16:creationId xmlns:a16="http://schemas.microsoft.com/office/drawing/2014/main" id="{16563AF4-3A60-F763-7FF2-AFF1AE5F92CD}"/>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3618A00F-1828-1006-C972-565054B40C36}"/>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128A7C56-4272-0B73-10D1-0462DF6B15AA}"/>
              </a:ext>
            </a:extLst>
          </p:cNvPr>
          <p:cNvSpPr>
            <a:spLocks noGrp="1"/>
          </p:cNvSpPr>
          <p:nvPr>
            <p:ph type="sldNum" sz="quarter" idx="12"/>
          </p:nvPr>
        </p:nvSpPr>
        <p:spPr/>
        <p:txBody>
          <a:bodyPr/>
          <a:lstStyle/>
          <a:p>
            <a:fld id="{330EA680-D336-4FF7-8B7A-9848BB0A1C32}" type="slidenum">
              <a:rPr lang="en-US" smtClean="0"/>
              <a:t>17</a:t>
            </a:fld>
            <a:endParaRPr lang="en-US"/>
          </a:p>
        </p:txBody>
      </p:sp>
      <p:graphicFrame>
        <p:nvGraphicFramePr>
          <p:cNvPr id="7" name="Table 6">
            <a:extLst>
              <a:ext uri="{FF2B5EF4-FFF2-40B4-BE49-F238E27FC236}">
                <a16:creationId xmlns:a16="http://schemas.microsoft.com/office/drawing/2014/main" id="{F8DFD403-EBCB-11DB-9F0D-739F68B82E22}"/>
              </a:ext>
            </a:extLst>
          </p:cNvPr>
          <p:cNvGraphicFramePr>
            <a:graphicFrameLocks noGrp="1"/>
          </p:cNvGraphicFramePr>
          <p:nvPr>
            <p:extLst>
              <p:ext uri="{D42A27DB-BD31-4B8C-83A1-F6EECF244321}">
                <p14:modId xmlns:p14="http://schemas.microsoft.com/office/powerpoint/2010/main" val="544703551"/>
              </p:ext>
            </p:extLst>
          </p:nvPr>
        </p:nvGraphicFramePr>
        <p:xfrm>
          <a:off x="504001" y="1716480"/>
          <a:ext cx="10667976" cy="4511040"/>
        </p:xfrm>
        <a:graphic>
          <a:graphicData uri="http://schemas.openxmlformats.org/drawingml/2006/table">
            <a:tbl>
              <a:tblPr bandRow="1">
                <a:tableStyleId>{5C22544A-7EE6-4342-B048-85BDC9FD1C3A}</a:tableStyleId>
              </a:tblPr>
              <a:tblGrid>
                <a:gridCol w="420000">
                  <a:extLst>
                    <a:ext uri="{9D8B030D-6E8A-4147-A177-3AD203B41FA5}">
                      <a16:colId xmlns:a16="http://schemas.microsoft.com/office/drawing/2014/main" val="379073156"/>
                    </a:ext>
                  </a:extLst>
                </a:gridCol>
                <a:gridCol w="1535999">
                  <a:extLst>
                    <a:ext uri="{9D8B030D-6E8A-4147-A177-3AD203B41FA5}">
                      <a16:colId xmlns:a16="http://schemas.microsoft.com/office/drawing/2014/main" val="104514153"/>
                    </a:ext>
                  </a:extLst>
                </a:gridCol>
                <a:gridCol w="659999">
                  <a:extLst>
                    <a:ext uri="{9D8B030D-6E8A-4147-A177-3AD203B41FA5}">
                      <a16:colId xmlns:a16="http://schemas.microsoft.com/office/drawing/2014/main" val="3460408778"/>
                    </a:ext>
                  </a:extLst>
                </a:gridCol>
                <a:gridCol w="1752000">
                  <a:extLst>
                    <a:ext uri="{9D8B030D-6E8A-4147-A177-3AD203B41FA5}">
                      <a16:colId xmlns:a16="http://schemas.microsoft.com/office/drawing/2014/main" val="1878715291"/>
                    </a:ext>
                  </a:extLst>
                </a:gridCol>
                <a:gridCol w="2039999">
                  <a:extLst>
                    <a:ext uri="{9D8B030D-6E8A-4147-A177-3AD203B41FA5}">
                      <a16:colId xmlns:a16="http://schemas.microsoft.com/office/drawing/2014/main" val="2244970344"/>
                    </a:ext>
                  </a:extLst>
                </a:gridCol>
                <a:gridCol w="2147999">
                  <a:extLst>
                    <a:ext uri="{9D8B030D-6E8A-4147-A177-3AD203B41FA5}">
                      <a16:colId xmlns:a16="http://schemas.microsoft.com/office/drawing/2014/main" val="3959765164"/>
                    </a:ext>
                  </a:extLst>
                </a:gridCol>
                <a:gridCol w="2111980">
                  <a:extLst>
                    <a:ext uri="{9D8B030D-6E8A-4147-A177-3AD203B41FA5}">
                      <a16:colId xmlns:a16="http://schemas.microsoft.com/office/drawing/2014/main" val="2433205574"/>
                    </a:ext>
                  </a:extLst>
                </a:gridCol>
              </a:tblGrid>
              <a:tr h="0">
                <a:tc>
                  <a:txBody>
                    <a:bodyPr/>
                    <a:lstStyle/>
                    <a:p>
                      <a:pPr lvl="0">
                        <a:buNone/>
                      </a:pPr>
                      <a:r>
                        <a:rPr lang="en-US" sz="1000" err="1">
                          <a:latin typeface="Calibri Light"/>
                        </a:rPr>
                        <a:t>S.No</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000">
                          <a:latin typeface="Calibri Light"/>
                        </a:rPr>
                        <a:t>Title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000">
                          <a:latin typeface="Calibri Light"/>
                        </a:rPr>
                        <a:t>Year</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000">
                          <a:latin typeface="Calibri Light"/>
                        </a:rPr>
                        <a:t>Main Focus</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000">
                          <a:latin typeface="Calibri Light"/>
                        </a:rPr>
                        <a:t>Key Challenges Addressed</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000">
                          <a:latin typeface="Calibri Light"/>
                        </a:rPr>
                        <a:t>Proposed Solutions</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tc>
                  <a:txBody>
                    <a:bodyPr/>
                    <a:lstStyle/>
                    <a:p>
                      <a:pPr lvl="0">
                        <a:buNone/>
                      </a:pPr>
                      <a:r>
                        <a:rPr lang="en-US" sz="1000">
                          <a:latin typeface="Calibri Light"/>
                        </a:rPr>
                        <a:t>Inference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1195345"/>
                  </a:ext>
                </a:extLst>
              </a:tr>
              <a:tr h="0">
                <a:tc>
                  <a:txBody>
                    <a:bodyPr/>
                    <a:lstStyle/>
                    <a:p>
                      <a:pPr>
                        <a:buNone/>
                      </a:pPr>
                      <a:r>
                        <a:rPr lang="en-GB" sz="1000">
                          <a:latin typeface="Calibri Light"/>
                        </a:rPr>
                        <a:t>11</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000">
                          <a:latin typeface="Calibri Light"/>
                        </a:rPr>
                        <a:t>Flying Ad-Hoc Networks (FANETs): A Survey</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buNone/>
                      </a:pPr>
                      <a:r>
                        <a:rPr lang="en-GB" sz="1000">
                          <a:latin typeface="Calibri Light"/>
                        </a:rPr>
                        <a:t>2013</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buNone/>
                      </a:pPr>
                      <a:r>
                        <a:rPr lang="en-GB" sz="1000">
                          <a:latin typeface="Calibri Light"/>
                        </a:rPr>
                        <a:t>First comprehensive FANET survey</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buNone/>
                      </a:pPr>
                      <a:r>
                        <a:rPr lang="en-GB" sz="1000">
                          <a:latin typeface="Calibri Light"/>
                        </a:rPr>
                        <a:t>High node mobility, low density, 3D topology, real-time constraints</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buNone/>
                      </a:pPr>
                      <a:r>
                        <a:rPr lang="en-GB" sz="1000">
                          <a:latin typeface="Calibri Light"/>
                        </a:rPr>
                        <a:t>Introduces FANET vs MANET/VANET differences; proposes MAC, PHY, routing designs</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buNone/>
                      </a:pPr>
                      <a:r>
                        <a:rPr lang="en-GB" sz="1000">
                          <a:latin typeface="Calibri Light"/>
                        </a:rPr>
                        <a:t>Establishes FANET as a unique research domain with protocol and hardware challenges</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extLst>
                  <a:ext uri="{0D108BD9-81ED-4DB2-BD59-A6C34878D82A}">
                    <a16:rowId xmlns:a16="http://schemas.microsoft.com/office/drawing/2014/main" val="1022065950"/>
                  </a:ext>
                </a:extLst>
              </a:tr>
              <a:tr h="0">
                <a:tc>
                  <a:txBody>
                    <a:bodyPr/>
                    <a:lstStyle/>
                    <a:p>
                      <a:pPr>
                        <a:buNone/>
                      </a:pPr>
                      <a:r>
                        <a:rPr lang="en-GB" sz="1000">
                          <a:latin typeface="Calibri Light"/>
                        </a:rPr>
                        <a:t>12</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000">
                          <a:latin typeface="Calibri Light"/>
                        </a:rPr>
                        <a:t>Optimized Link State Routing Protocol for Ad Hoc Networks (OLSR)</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buNone/>
                      </a:pPr>
                      <a:r>
                        <a:rPr lang="en-GB" sz="1000">
                          <a:latin typeface="Calibri Light"/>
                        </a:rPr>
                        <a:t>~2001–2003</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buNone/>
                      </a:pPr>
                      <a:r>
                        <a:rPr lang="en-GB" sz="1000">
                          <a:latin typeface="Calibri Light"/>
                        </a:rPr>
                        <a:t>Proposing and optimizing the OLSR protocol</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buNone/>
                      </a:pPr>
                      <a:r>
                        <a:rPr lang="en-GB" sz="1000">
                          <a:latin typeface="Calibri Light"/>
                        </a:rPr>
                        <a:t>Excess flooding, control overhead, bidirectional link maintenance</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buNone/>
                      </a:pPr>
                      <a:r>
                        <a:rPr lang="en-GB" sz="1000">
                          <a:latin typeface="Calibri Light"/>
                        </a:rPr>
                        <a:t>Multipoint Relay (MPR) selection, HELLO &amp; TC messages, compact control formats</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a:buNone/>
                      </a:pPr>
                      <a:r>
                        <a:rPr lang="en-GB" sz="1000">
                          <a:latin typeface="Calibri Light"/>
                        </a:rPr>
                        <a:t>Highly scalable and proactive routing suitable for large ad hoc wireless networks</a:t>
                      </a: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60867818"/>
                  </a:ext>
                </a:extLst>
              </a:tr>
              <a:tr h="0">
                <a:tc>
                  <a:txBody>
                    <a:bodyPr/>
                    <a:lstStyle/>
                    <a:p>
                      <a:pPr lvl="0">
                        <a:buNone/>
                      </a:pPr>
                      <a:r>
                        <a:rPr lang="en-GB" sz="1000">
                          <a:latin typeface="Calibri Light"/>
                        </a:rPr>
                        <a:t>13</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000" err="1">
                          <a:latin typeface="Calibri Light"/>
                        </a:rPr>
                        <a:t>BorderSense</a:t>
                      </a:r>
                      <a:r>
                        <a:rPr lang="en-GB" sz="1000">
                          <a:latin typeface="Calibri Light"/>
                        </a:rPr>
                        <a:t>: Border Patrol through Advanced Wireless Sensor Networks</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000">
                          <a:latin typeface="Calibri Light"/>
                        </a:rPr>
                        <a:t>2011</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000">
                          <a:latin typeface="Calibri Light"/>
                        </a:rPr>
                        <a:t>Designing a hybrid wireless sensor network architecture for real-time border patrol surveillance</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000">
                          <a:latin typeface="Calibri Light"/>
                        </a:rPr>
                        <a:t>- Large-scale border coverage</a:t>
                      </a:r>
                      <a:br>
                        <a:rPr lang="en-GB" sz="1000">
                          <a:latin typeface="Calibri Light"/>
                        </a:rPr>
                      </a:br>
                      <a:r>
                        <a:rPr lang="en-GB" sz="1000">
                          <a:latin typeface="Calibri Light"/>
                        </a:rPr>
                        <a:t>- Reliable detection</a:t>
                      </a:r>
                      <a:br>
                        <a:rPr lang="en-GB" sz="1000">
                          <a:latin typeface="Calibri Light"/>
                        </a:rPr>
                      </a:br>
                      <a:r>
                        <a:rPr lang="en-GB" sz="1000">
                          <a:latin typeface="Calibri Light"/>
                        </a:rPr>
                        <a:t>- Energy efficiency</a:t>
                      </a:r>
                      <a:br>
                        <a:rPr lang="en-GB" sz="1000">
                          <a:latin typeface="Calibri Light"/>
                        </a:rPr>
                      </a:br>
                      <a:r>
                        <a:rPr lang="en-GB" sz="1000">
                          <a:latin typeface="Calibri Light"/>
                        </a:rPr>
                        <a:t>- Sensor mobility integration</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000">
                          <a:latin typeface="Calibri Light"/>
                        </a:rPr>
                        <a:t>- Combines fixed sensors and mobile surveillance units</a:t>
                      </a:r>
                      <a:br>
                        <a:rPr lang="en-GB" sz="1000">
                          <a:latin typeface="Calibri Light"/>
                        </a:rPr>
                      </a:br>
                      <a:r>
                        <a:rPr lang="en-GB" sz="1000">
                          <a:latin typeface="Calibri Light"/>
                        </a:rPr>
                        <a:t>- Sensor deployment and optimization strategies for wide border regions</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tc>
                  <a:txBody>
                    <a:bodyPr/>
                    <a:lstStyle/>
                    <a:p>
                      <a:pPr lvl="0">
                        <a:buNone/>
                      </a:pPr>
                      <a:r>
                        <a:rPr lang="en-GB" sz="1000">
                          <a:latin typeface="Calibri Light"/>
                        </a:rPr>
                        <a:t>Demonstrates feasibility of sensor networks for autonomous, scalable border security monitoring</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15338901"/>
                  </a:ext>
                </a:extLst>
              </a:tr>
              <a:tr h="0">
                <a:tc>
                  <a:txBody>
                    <a:bodyPr/>
                    <a:lstStyle/>
                    <a:p>
                      <a:pPr lvl="0">
                        <a:buNone/>
                      </a:pPr>
                      <a:r>
                        <a:rPr lang="en-GB" sz="1000">
                          <a:latin typeface="Calibri Light"/>
                        </a:rPr>
                        <a:t>14</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Fuzzing Drones for Anomaly Detection: A Systematic Literature Review</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2025</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Systematic review of fuzzing techniques applied to UAVs to detect software bugs and vulnerabilities</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 UAV fuzzing is immature</a:t>
                      </a:r>
                      <a:br>
                        <a:rPr lang="en-GB" sz="1000">
                          <a:latin typeface="Calibri Light"/>
                        </a:rPr>
                      </a:br>
                      <a:r>
                        <a:rPr lang="en-GB" sz="1000">
                          <a:latin typeface="Calibri Light"/>
                        </a:rPr>
                        <a:t>- Overreliance on closed-source components</a:t>
                      </a:r>
                      <a:br>
                        <a:rPr lang="en-GB" sz="1000">
                          <a:latin typeface="Calibri Light"/>
                        </a:rPr>
                      </a:br>
                      <a:r>
                        <a:rPr lang="en-GB" sz="1000">
                          <a:latin typeface="Calibri Light"/>
                        </a:rPr>
                        <a:t>- Challenges with flight control fuzzing and communication protocol testing</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 Categorization of </a:t>
                      </a:r>
                      <a:r>
                        <a:rPr lang="en-GB" sz="1000" err="1">
                          <a:latin typeface="Calibri Light"/>
                        </a:rPr>
                        <a:t>blackbox</a:t>
                      </a:r>
                      <a:r>
                        <a:rPr lang="en-GB" sz="1000">
                          <a:latin typeface="Calibri Light"/>
                        </a:rPr>
                        <a:t>/</a:t>
                      </a:r>
                      <a:r>
                        <a:rPr lang="en-GB" sz="1000" err="1">
                          <a:latin typeface="Calibri Light"/>
                        </a:rPr>
                        <a:t>whitebox</a:t>
                      </a:r>
                      <a:r>
                        <a:rPr lang="en-GB" sz="1000">
                          <a:latin typeface="Calibri Light"/>
                        </a:rPr>
                        <a:t>/</a:t>
                      </a:r>
                      <a:r>
                        <a:rPr lang="en-GB" sz="1000" err="1">
                          <a:latin typeface="Calibri Light"/>
                        </a:rPr>
                        <a:t>greybox</a:t>
                      </a:r>
                      <a:r>
                        <a:rPr lang="en-GB" sz="1000">
                          <a:latin typeface="Calibri Light"/>
                        </a:rPr>
                        <a:t> fuzzing strategies</a:t>
                      </a:r>
                      <a:br>
                        <a:rPr lang="en-GB" sz="1000">
                          <a:latin typeface="Calibri Light"/>
                        </a:rPr>
                      </a:br>
                      <a:r>
                        <a:rPr lang="en-GB" sz="1000">
                          <a:latin typeface="Calibri Light"/>
                        </a:rPr>
                        <a:t>- Mapping drone subsystems to fuzzing domains</a:t>
                      </a:r>
                      <a:br>
                        <a:rPr lang="en-GB" sz="1000">
                          <a:latin typeface="Calibri Light"/>
                        </a:rPr>
                      </a:br>
                      <a:r>
                        <a:rPr lang="en-GB" sz="1000">
                          <a:latin typeface="Calibri Light"/>
                        </a:rPr>
                        <a:t>- Highlights importance of coverage-guided, communication-protocol-aware fuzzing</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Emphasizes gap in scenario-aware UAV fuzzing and recommends tailored approaches for drone control and communication layers</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469440590"/>
                  </a:ext>
                </a:extLst>
              </a:tr>
              <a:tr h="0">
                <a:tc>
                  <a:txBody>
                    <a:bodyPr/>
                    <a:lstStyle/>
                    <a:p>
                      <a:pPr lvl="0">
                        <a:buNone/>
                      </a:pPr>
                      <a:r>
                        <a:rPr lang="en-GB" sz="1000">
                          <a:latin typeface="Calibri Light"/>
                        </a:rPr>
                        <a:t>15</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A Survey of Network Protocol Fuzzing: Model, Techniques and Directions</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2024</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Comprehensive survey of network protocol fuzzing models, techniques, challenges, and research directions</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 Stateful protocols with structured inputs</a:t>
                      </a:r>
                      <a:br>
                        <a:rPr lang="en-GB" sz="1000">
                          <a:latin typeface="Calibri Light"/>
                        </a:rPr>
                      </a:br>
                      <a:r>
                        <a:rPr lang="en-GB" sz="1000">
                          <a:latin typeface="Calibri Light"/>
                        </a:rPr>
                        <a:t>- Dependency on real-time communication</a:t>
                      </a:r>
                      <a:br>
                        <a:rPr lang="en-GB" sz="1000">
                          <a:latin typeface="Calibri Light"/>
                        </a:rPr>
                      </a:br>
                      <a:r>
                        <a:rPr lang="en-GB" sz="1000">
                          <a:latin typeface="Calibri Light"/>
                        </a:rPr>
                        <a:t>- Non-uniform protocol semantics</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 Unified 4-phase protocol fuzzing model (syntax modelling, test generation, execution, feedback)</a:t>
                      </a:r>
                      <a:br>
                        <a:rPr lang="en-GB" sz="1000">
                          <a:latin typeface="Calibri Light"/>
                        </a:rPr>
                      </a:br>
                      <a:r>
                        <a:rPr lang="en-GB" sz="1000">
                          <a:latin typeface="Calibri Light"/>
                        </a:rPr>
                        <a:t>- Categorization of protocol-specific </a:t>
                      </a:r>
                      <a:r>
                        <a:rPr lang="en-GB" sz="1000" err="1">
                          <a:latin typeface="Calibri Light"/>
                        </a:rPr>
                        <a:t>fuzzers</a:t>
                      </a:r>
                      <a:br>
                        <a:rPr lang="en-GB" sz="1000">
                          <a:latin typeface="Calibri Light"/>
                        </a:rPr>
                      </a:br>
                      <a:r>
                        <a:rPr lang="en-GB" sz="1000">
                          <a:latin typeface="Calibri Light"/>
                        </a:rPr>
                        <a:t>- Strategy enhancements per model phase</a:t>
                      </a:r>
                      <a:endParaRPr lang="en-US" sz="1000">
                        <a:latin typeface="Calibri Light"/>
                      </a:endParaRP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lvl="0">
                        <a:buNone/>
                      </a:pPr>
                      <a:r>
                        <a:rPr lang="en-GB" sz="1000">
                          <a:latin typeface="Calibri Light"/>
                        </a:rPr>
                        <a:t>Provides a generic model and design framework for next-gen protocol </a:t>
                      </a:r>
                      <a:r>
                        <a:rPr lang="en-GB" sz="1000" err="1">
                          <a:latin typeface="Calibri Light"/>
                        </a:rPr>
                        <a:t>fuzzers</a:t>
                      </a:r>
                      <a:r>
                        <a:rPr lang="en-GB" sz="1000">
                          <a:latin typeface="Calibri Light"/>
                        </a:rPr>
                        <a:t> tailored to the unique challenges of protocol behaviour</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904017470"/>
                  </a:ext>
                </a:extLst>
              </a:tr>
            </a:tbl>
          </a:graphicData>
        </a:graphic>
      </p:graphicFrame>
    </p:spTree>
    <p:extLst>
      <p:ext uri="{BB962C8B-B14F-4D97-AF65-F5344CB8AC3E}">
        <p14:creationId xmlns:p14="http://schemas.microsoft.com/office/powerpoint/2010/main" val="3345816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3903C-743E-9C3C-3F80-D794DEBFD339}"/>
              </a:ext>
            </a:extLst>
          </p:cNvPr>
          <p:cNvSpPr>
            <a:spLocks noGrp="1"/>
          </p:cNvSpPr>
          <p:nvPr>
            <p:ph type="title"/>
          </p:nvPr>
        </p:nvSpPr>
        <p:spPr>
          <a:solidFill>
            <a:schemeClr val="bg1"/>
          </a:solidFill>
        </p:spPr>
        <p:txBody>
          <a:bodyPr/>
          <a:lstStyle/>
          <a:p>
            <a:r>
              <a:rPr lang="en-US">
                <a:ea typeface="Calibri Light"/>
                <a:cs typeface="Calibri Light"/>
              </a:rPr>
              <a:t>Literature Survey</a:t>
            </a:r>
            <a:endParaRPr lang="en-US"/>
          </a:p>
        </p:txBody>
      </p:sp>
      <p:graphicFrame>
        <p:nvGraphicFramePr>
          <p:cNvPr id="8" name="Content Placeholder 7">
            <a:extLst>
              <a:ext uri="{FF2B5EF4-FFF2-40B4-BE49-F238E27FC236}">
                <a16:creationId xmlns:a16="http://schemas.microsoft.com/office/drawing/2014/main" id="{B3234EE2-68C9-5DE0-1793-0C2119781F32}"/>
              </a:ext>
            </a:extLst>
          </p:cNvPr>
          <p:cNvGraphicFramePr>
            <a:graphicFrameLocks noGrp="1"/>
          </p:cNvGraphicFramePr>
          <p:nvPr>
            <p:ph idx="1"/>
            <p:extLst>
              <p:ext uri="{D42A27DB-BD31-4B8C-83A1-F6EECF244321}">
                <p14:modId xmlns:p14="http://schemas.microsoft.com/office/powerpoint/2010/main" val="3016723506"/>
              </p:ext>
            </p:extLst>
          </p:nvPr>
        </p:nvGraphicFramePr>
        <p:xfrm>
          <a:off x="287338" y="1825625"/>
          <a:ext cx="11545884" cy="2259330"/>
        </p:xfrm>
        <a:graphic>
          <a:graphicData uri="http://schemas.openxmlformats.org/drawingml/2006/table">
            <a:tbl>
              <a:tblPr bandRow="1">
                <a:tableStyleId>{5C22544A-7EE6-4342-B048-85BDC9FD1C3A}</a:tableStyleId>
              </a:tblPr>
              <a:tblGrid>
                <a:gridCol w="454558">
                  <a:extLst>
                    <a:ext uri="{9D8B030D-6E8A-4147-A177-3AD203B41FA5}">
                      <a16:colId xmlns:a16="http://schemas.microsoft.com/office/drawing/2014/main" val="1030173855"/>
                    </a:ext>
                  </a:extLst>
                </a:gridCol>
                <a:gridCol w="1662406">
                  <a:extLst>
                    <a:ext uri="{9D8B030D-6E8A-4147-A177-3AD203B41FA5}">
                      <a16:colId xmlns:a16="http://schemas.microsoft.com/office/drawing/2014/main" val="2581024887"/>
                    </a:ext>
                  </a:extLst>
                </a:gridCol>
                <a:gridCol w="714311">
                  <a:extLst>
                    <a:ext uri="{9D8B030D-6E8A-4147-A177-3AD203B41FA5}">
                      <a16:colId xmlns:a16="http://schemas.microsoft.com/office/drawing/2014/main" val="1132582461"/>
                    </a:ext>
                  </a:extLst>
                </a:gridCol>
                <a:gridCol w="1896179">
                  <a:extLst>
                    <a:ext uri="{9D8B030D-6E8A-4147-A177-3AD203B41FA5}">
                      <a16:colId xmlns:a16="http://schemas.microsoft.com/office/drawing/2014/main" val="3771907082"/>
                    </a:ext>
                  </a:extLst>
                </a:gridCol>
                <a:gridCol w="2207878">
                  <a:extLst>
                    <a:ext uri="{9D8B030D-6E8A-4147-A177-3AD203B41FA5}">
                      <a16:colId xmlns:a16="http://schemas.microsoft.com/office/drawing/2014/main" val="2619101605"/>
                    </a:ext>
                  </a:extLst>
                </a:gridCol>
                <a:gridCol w="2324770">
                  <a:extLst>
                    <a:ext uri="{9D8B030D-6E8A-4147-A177-3AD203B41FA5}">
                      <a16:colId xmlns:a16="http://schemas.microsoft.com/office/drawing/2014/main" val="3794035262"/>
                    </a:ext>
                  </a:extLst>
                </a:gridCol>
                <a:gridCol w="2285782">
                  <a:extLst>
                    <a:ext uri="{9D8B030D-6E8A-4147-A177-3AD203B41FA5}">
                      <a16:colId xmlns:a16="http://schemas.microsoft.com/office/drawing/2014/main" val="2584251573"/>
                    </a:ext>
                  </a:extLst>
                </a:gridCol>
              </a:tblGrid>
              <a:tr h="247650">
                <a:tc>
                  <a:txBody>
                    <a:bodyPr/>
                    <a:lstStyle/>
                    <a:p>
                      <a:pPr algn="l" rtl="0" fontAlgn="base">
                        <a:lnSpc>
                          <a:spcPts val="1200"/>
                        </a:lnSpc>
                        <a:buNone/>
                      </a:pPr>
                      <a:r>
                        <a:rPr lang="en-US" sz="1000" b="0" i="0" err="1">
                          <a:solidFill>
                            <a:srgbClr val="000000"/>
                          </a:solidFill>
                          <a:effectLst/>
                          <a:latin typeface="Calibri Light"/>
                        </a:rPr>
                        <a:t>S.No</a:t>
                      </a:r>
                      <a:endParaRPr lang="en-US" b="0" i="0" err="1">
                        <a:solidFill>
                          <a:srgbClr val="000000"/>
                        </a:solidFill>
                        <a:effectLst/>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l" rtl="0" fontAlgn="base">
                        <a:lnSpc>
                          <a:spcPts val="1200"/>
                        </a:lnSpc>
                        <a:buNone/>
                      </a:pPr>
                      <a:r>
                        <a:rPr lang="en-US" sz="1000" b="0" i="0">
                          <a:solidFill>
                            <a:srgbClr val="000000"/>
                          </a:solidFill>
                          <a:effectLst/>
                          <a:latin typeface="Calibri Light"/>
                        </a:rPr>
                        <a:t>Title</a:t>
                      </a:r>
                      <a:endParaRPr lang="en-US" b="0" i="0">
                        <a:solidFill>
                          <a:srgbClr val="000000"/>
                        </a:solidFill>
                        <a:effectLst/>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l" rtl="0" fontAlgn="base">
                        <a:lnSpc>
                          <a:spcPts val="1200"/>
                        </a:lnSpc>
                        <a:buNone/>
                      </a:pPr>
                      <a:r>
                        <a:rPr lang="en-US" sz="1000" b="0" i="0">
                          <a:solidFill>
                            <a:srgbClr val="000000"/>
                          </a:solidFill>
                          <a:effectLst/>
                          <a:latin typeface="Calibri Light"/>
                        </a:rPr>
                        <a:t>Year</a:t>
                      </a:r>
                      <a:endParaRPr lang="en-US" b="0" i="0">
                        <a:solidFill>
                          <a:srgbClr val="000000"/>
                        </a:solidFill>
                        <a:effectLst/>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l" rtl="0" fontAlgn="base">
                        <a:lnSpc>
                          <a:spcPts val="1200"/>
                        </a:lnSpc>
                        <a:buNone/>
                      </a:pPr>
                      <a:r>
                        <a:rPr lang="en-US" sz="1000" b="0" i="0">
                          <a:solidFill>
                            <a:srgbClr val="000000"/>
                          </a:solidFill>
                          <a:effectLst/>
                          <a:latin typeface="Calibri Light"/>
                        </a:rPr>
                        <a:t>Main Focus</a:t>
                      </a:r>
                      <a:endParaRPr lang="en-US" b="0" i="0">
                        <a:solidFill>
                          <a:srgbClr val="000000"/>
                        </a:solidFill>
                        <a:effectLst/>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l" rtl="0" fontAlgn="base">
                        <a:lnSpc>
                          <a:spcPts val="1200"/>
                        </a:lnSpc>
                        <a:buNone/>
                      </a:pPr>
                      <a:r>
                        <a:rPr lang="en-US" sz="1000" b="0" i="0">
                          <a:solidFill>
                            <a:srgbClr val="000000"/>
                          </a:solidFill>
                          <a:effectLst/>
                          <a:latin typeface="Calibri Light"/>
                        </a:rPr>
                        <a:t>Key Challenges Addressed</a:t>
                      </a:r>
                      <a:endParaRPr lang="en-US" b="0" i="0">
                        <a:solidFill>
                          <a:srgbClr val="000000"/>
                        </a:solidFill>
                        <a:effectLst/>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l" rtl="0" fontAlgn="base">
                        <a:lnSpc>
                          <a:spcPts val="1200"/>
                        </a:lnSpc>
                        <a:buNone/>
                      </a:pPr>
                      <a:r>
                        <a:rPr lang="en-US" sz="1000" b="0" i="0">
                          <a:solidFill>
                            <a:srgbClr val="000000"/>
                          </a:solidFill>
                          <a:effectLst/>
                          <a:latin typeface="Calibri Light"/>
                        </a:rPr>
                        <a:t>Proposed Solutions</a:t>
                      </a:r>
                      <a:endParaRPr lang="en-US" b="0" i="0">
                        <a:solidFill>
                          <a:srgbClr val="000000"/>
                        </a:solidFill>
                        <a:effectLst/>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l" rtl="0" fontAlgn="base">
                        <a:lnSpc>
                          <a:spcPts val="1200"/>
                        </a:lnSpc>
                        <a:buNone/>
                      </a:pPr>
                      <a:r>
                        <a:rPr lang="en-US" sz="1000" b="0" i="0">
                          <a:solidFill>
                            <a:srgbClr val="000000"/>
                          </a:solidFill>
                          <a:effectLst/>
                          <a:latin typeface="Calibri Light"/>
                        </a:rPr>
                        <a:t>Inference</a:t>
                      </a:r>
                      <a:endParaRPr lang="en-US" b="0" i="0">
                        <a:solidFill>
                          <a:srgbClr val="000000"/>
                        </a:solidFill>
                        <a:effectLst/>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05913622"/>
                  </a:ext>
                </a:extLst>
              </a:tr>
              <a:tr h="552450">
                <a:tc>
                  <a:txBody>
                    <a:bodyPr/>
                    <a:lstStyle/>
                    <a:p>
                      <a:pPr algn="l" rtl="0" fontAlgn="base">
                        <a:lnSpc>
                          <a:spcPts val="1200"/>
                        </a:lnSpc>
                        <a:buNone/>
                      </a:pPr>
                      <a:r>
                        <a:rPr lang="en-GB" sz="1000" b="0" i="0">
                          <a:solidFill>
                            <a:srgbClr val="000000"/>
                          </a:solidFill>
                          <a:effectLst/>
                          <a:latin typeface="Calibri Light"/>
                        </a:rPr>
                        <a:t>16</a:t>
                      </a:r>
                      <a:endParaRPr lang="en-GB" b="0" i="0">
                        <a:solidFill>
                          <a:srgbClr val="000000"/>
                        </a:solidFill>
                        <a:effectLs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GB" sz="1000" b="0" i="0">
                          <a:solidFill>
                            <a:srgbClr val="131314"/>
                          </a:solidFill>
                          <a:latin typeface="Calibri Light"/>
                        </a:rPr>
                        <a:t>Flying Ad-Hoc Networks (FANETs): Review of Communications, Challenges, Applications, Future direction and Open Research Topics</a:t>
                      </a:r>
                      <a:endParaRPr lang="en-US" sz="1000" b="0">
                        <a:latin typeface="Calibri Light"/>
                      </a:endParaRPr>
                    </a:p>
                    <a:p>
                      <a:pPr lvl="0" algn="l">
                        <a:lnSpc>
                          <a:spcPts val="1200"/>
                        </a:lnSpc>
                        <a:buNone/>
                      </a:pPr>
                      <a:endParaRPr lang="en-GB" sz="1000" b="0" i="0">
                        <a:solidFill>
                          <a:srgbClr val="000000"/>
                        </a:solidFill>
                        <a:effectLst/>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algn="l" rtl="0" fontAlgn="base">
                        <a:lnSpc>
                          <a:spcPts val="1200"/>
                        </a:lnSpc>
                        <a:buNone/>
                      </a:pPr>
                      <a:r>
                        <a:rPr lang="en-GB" sz="1000" b="0" i="0">
                          <a:solidFill>
                            <a:srgbClr val="000000"/>
                          </a:solidFill>
                          <a:effectLst/>
                          <a:latin typeface="Calibri Light"/>
                        </a:rPr>
                        <a:t>2024</a:t>
                      </a:r>
                      <a:endParaRPr lang="en-GB" b="0" i="0">
                        <a:solidFill>
                          <a:srgbClr val="000000"/>
                        </a:solidFill>
                        <a:effectLst/>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lvl="0" algn="l">
                        <a:lnSpc>
                          <a:spcPts val="1200"/>
                        </a:lnSpc>
                        <a:buNone/>
                      </a:pPr>
                      <a:r>
                        <a:rPr lang="en-GB" sz="1000" b="0" i="0" u="none" strike="noStrike" noProof="0">
                          <a:solidFill>
                            <a:srgbClr val="000000"/>
                          </a:solidFill>
                          <a:effectLst/>
                          <a:latin typeface="Calibri Light"/>
                        </a:rPr>
                        <a:t>Reviews how UAVs form self-organizing aerial networks and examines FANET communication needs, protocols, and application areas.</a:t>
                      </a:r>
                      <a:endParaRPr lang="en-US">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lvl="0" algn="l">
                        <a:lnSpc>
                          <a:spcPts val="1200"/>
                        </a:lnSpc>
                        <a:buNone/>
                      </a:pPr>
                      <a:r>
                        <a:rPr lang="en-GB" sz="1000" b="0" i="0" u="none" strike="noStrike" noProof="0">
                          <a:solidFill>
                            <a:srgbClr val="000000"/>
                          </a:solidFill>
                          <a:effectLst/>
                          <a:latin typeface="Calibri Light"/>
                        </a:rPr>
                        <a:t>Deals with dynamic topology, limited energy, bandwidth constraints, and lack of secure routing mechanisms.</a:t>
                      </a:r>
                      <a:endParaRPr lang="en-US">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lvl="0" algn="l">
                        <a:lnSpc>
                          <a:spcPts val="1200"/>
                        </a:lnSpc>
                        <a:buNone/>
                      </a:pPr>
                      <a:r>
                        <a:rPr lang="en-GB" sz="1000" b="0" i="0" u="none" strike="noStrike" noProof="0">
                          <a:solidFill>
                            <a:srgbClr val="000000"/>
                          </a:solidFill>
                          <a:effectLst/>
                          <a:latin typeface="Calibri Light"/>
                        </a:rPr>
                        <a:t>Suggests AI-based adaptive routing, edge/fog computing, and topology-aware relay UAV deployment.</a:t>
                      </a:r>
                      <a:endParaRPr lang="en-US">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GB" sz="1000" b="0" i="0" u="none" strike="noStrike" noProof="0">
                          <a:solidFill>
                            <a:srgbClr val="000000"/>
                          </a:solidFill>
                          <a:effectLst/>
                          <a:latin typeface="Calibri Light"/>
                        </a:rPr>
                        <a:t>FANETs are promising for real-time missions but need secure, scalable, and latency-aware communication protocols.</a:t>
                      </a:r>
                      <a:endParaRPr lang="en-US">
                        <a:latin typeface="Calibri Light"/>
                      </a:endParaRPr>
                    </a:p>
                    <a:p>
                      <a:pPr lvl="0" algn="l">
                        <a:lnSpc>
                          <a:spcPts val="1200"/>
                        </a:lnSpc>
                        <a:buNone/>
                      </a:pPr>
                      <a:endParaRPr lang="en-GB" sz="1000" b="0" i="0">
                        <a:solidFill>
                          <a:srgbClr val="000000"/>
                        </a:solidFill>
                        <a:effectLst/>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2941772"/>
                  </a:ext>
                </a:extLst>
              </a:tr>
              <a:tr h="552450">
                <a:tc>
                  <a:txBody>
                    <a:bodyPr/>
                    <a:lstStyle/>
                    <a:p>
                      <a:pPr algn="l" rtl="0" fontAlgn="base">
                        <a:lnSpc>
                          <a:spcPts val="1200"/>
                        </a:lnSpc>
                        <a:buNone/>
                      </a:pPr>
                      <a:r>
                        <a:rPr lang="en-GB" sz="1000" b="0" i="0">
                          <a:solidFill>
                            <a:srgbClr val="000000"/>
                          </a:solidFill>
                          <a:effectLst/>
                          <a:latin typeface="Calibri Light"/>
                        </a:rPr>
                        <a:t>17</a:t>
                      </a:r>
                      <a:endParaRPr lang="en-GB" b="0" i="0">
                        <a:solidFill>
                          <a:srgbClr val="000000"/>
                        </a:solidFill>
                        <a:effectLs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GB" sz="1000" b="0" i="0" u="none" strike="noStrike" noProof="0">
                          <a:solidFill>
                            <a:srgbClr val="000000"/>
                          </a:solidFill>
                          <a:effectLst/>
                          <a:latin typeface="Calibri Light"/>
                        </a:rPr>
                        <a:t>FANET Routing Protocol Analysis for Multi-UAV-Based</a:t>
                      </a:r>
                      <a:endParaRPr lang="en-US">
                        <a:latin typeface="Calibri Light"/>
                      </a:endParaRPr>
                    </a:p>
                    <a:p>
                      <a:pPr lvl="0" algn="l">
                        <a:lnSpc>
                          <a:spcPts val="1200"/>
                        </a:lnSpc>
                        <a:buNone/>
                      </a:pPr>
                      <a:r>
                        <a:rPr lang="en-GB" sz="1000" b="0" i="0" u="none" strike="noStrike" noProof="0">
                          <a:solidFill>
                            <a:srgbClr val="000000"/>
                          </a:solidFill>
                          <a:effectLst/>
                          <a:latin typeface="Calibri Light"/>
                        </a:rPr>
                        <a:t>Reconnaissance Mobility Models</a:t>
                      </a:r>
                      <a:endParaRPr lang="en-GB">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algn="l" rtl="0" fontAlgn="base">
                        <a:lnSpc>
                          <a:spcPts val="1200"/>
                        </a:lnSpc>
                        <a:buNone/>
                      </a:pPr>
                      <a:r>
                        <a:rPr lang="en-GB" sz="1000" b="0" i="0">
                          <a:solidFill>
                            <a:srgbClr val="000000"/>
                          </a:solidFill>
                          <a:effectLst/>
                          <a:latin typeface="Calibri Light"/>
                        </a:rPr>
                        <a:t>2024</a:t>
                      </a: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lvl="0" algn="l">
                        <a:lnSpc>
                          <a:spcPts val="1200"/>
                        </a:lnSpc>
                        <a:buNone/>
                      </a:pPr>
                      <a:r>
                        <a:rPr lang="en-GB" sz="1000" b="0" i="0" u="none" strike="noStrike" noProof="0">
                          <a:solidFill>
                            <a:srgbClr val="000000"/>
                          </a:solidFill>
                          <a:effectLst/>
                          <a:latin typeface="Calibri Light"/>
                        </a:rPr>
                        <a:t>Examines the design and performance of routing protocols tailored for UAV-based ad hoc networks.</a:t>
                      </a:r>
                      <a:endParaRPr lang="en-US">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GB" sz="1000" b="0" i="0" u="none" strike="noStrike" noProof="0">
                          <a:solidFill>
                            <a:srgbClr val="000000"/>
                          </a:solidFill>
                          <a:effectLst/>
                          <a:latin typeface="Calibri Light"/>
                        </a:rPr>
                        <a:t>Unstable links due to 3D mobility, limited energy, and communication range issues.</a:t>
                      </a:r>
                      <a:endParaRPr lang="en-US">
                        <a:latin typeface="Calibri Light"/>
                      </a:endParaRPr>
                    </a:p>
                    <a:p>
                      <a:pPr lvl="0" algn="l">
                        <a:lnSpc>
                          <a:spcPts val="1200"/>
                        </a:lnSpc>
                        <a:buNone/>
                      </a:pPr>
                      <a:endParaRPr lang="en-GB" sz="1000" b="0" i="0">
                        <a:solidFill>
                          <a:srgbClr val="000000"/>
                        </a:solidFill>
                        <a:effectLst/>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en-GB" sz="1000" b="0" i="0" u="none" strike="noStrike" noProof="0">
                          <a:solidFill>
                            <a:srgbClr val="000000"/>
                          </a:solidFill>
                          <a:effectLst/>
                          <a:latin typeface="Calibri Light"/>
                        </a:rPr>
                        <a:t>Recommends mobility-aware and mission-specific routing strategies using different protocol types.</a:t>
                      </a:r>
                      <a:endParaRPr lang="en-US">
                        <a:latin typeface="Calibri Light"/>
                      </a:endParaRPr>
                    </a:p>
                    <a:p>
                      <a:pPr lvl="0" algn="l">
                        <a:lnSpc>
                          <a:spcPts val="1200"/>
                        </a:lnSpc>
                        <a:buNone/>
                      </a:pPr>
                      <a:endParaRPr lang="en-GB" sz="1000" b="0" i="0">
                        <a:solidFill>
                          <a:srgbClr val="000000"/>
                        </a:solidFill>
                        <a:effectLst/>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tc>
                  <a:txBody>
                    <a:bodyPr/>
                    <a:lstStyle/>
                    <a:p>
                      <a:pPr lvl="0" algn="l">
                        <a:lnSpc>
                          <a:spcPts val="1200"/>
                        </a:lnSpc>
                        <a:buNone/>
                      </a:pPr>
                      <a:r>
                        <a:rPr lang="en-GB" sz="1000" b="0" i="0" u="none" strike="noStrike" noProof="0">
                          <a:solidFill>
                            <a:srgbClr val="000000"/>
                          </a:solidFill>
                          <a:effectLst/>
                          <a:latin typeface="Calibri Light"/>
                        </a:rPr>
                        <a:t>Flexible routing solutions are essential to handle the dynamic and heterogeneous nature of FANETs.</a:t>
                      </a:r>
                      <a:endParaRPr lang="en-US">
                        <a:latin typeface="Calibri Light"/>
                      </a:endParaRPr>
                    </a:p>
                  </a:txBody>
                  <a:tcPr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62558642"/>
                  </a:ext>
                </a:extLst>
              </a:tr>
            </a:tbl>
          </a:graphicData>
        </a:graphic>
      </p:graphicFrame>
      <p:sp>
        <p:nvSpPr>
          <p:cNvPr id="4" name="Date Placeholder 3">
            <a:extLst>
              <a:ext uri="{FF2B5EF4-FFF2-40B4-BE49-F238E27FC236}">
                <a16:creationId xmlns:a16="http://schemas.microsoft.com/office/drawing/2014/main" id="{3AC0E556-7060-D62A-2A76-55B4C595A3C6}"/>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F8C832F7-B456-F2F3-D140-EC47C8834A2A}"/>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8F318DDE-1446-93BF-F671-472126758934}"/>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2268776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82F1-D683-8127-9DCD-17E41CA03D8B}"/>
              </a:ext>
            </a:extLst>
          </p:cNvPr>
          <p:cNvSpPr>
            <a:spLocks noGrp="1"/>
          </p:cNvSpPr>
          <p:nvPr>
            <p:ph type="title"/>
          </p:nvPr>
        </p:nvSpPr>
        <p:spPr>
          <a:solidFill>
            <a:schemeClr val="bg1"/>
          </a:solidFill>
        </p:spPr>
        <p:txBody>
          <a:bodyPr/>
          <a:lstStyle/>
          <a:p>
            <a:r>
              <a:rPr lang="en-GB">
                <a:ea typeface="Calibri Light"/>
                <a:cs typeface="Calibri Light"/>
              </a:rPr>
              <a:t>     Research gap</a:t>
            </a:r>
          </a:p>
        </p:txBody>
      </p:sp>
      <p:sp>
        <p:nvSpPr>
          <p:cNvPr id="3" name="Content Placeholder 2">
            <a:extLst>
              <a:ext uri="{FF2B5EF4-FFF2-40B4-BE49-F238E27FC236}">
                <a16:creationId xmlns:a16="http://schemas.microsoft.com/office/drawing/2014/main" id="{25604774-9DF4-58B6-B4E4-21A6B3D7AA7C}"/>
              </a:ext>
            </a:extLst>
          </p:cNvPr>
          <p:cNvSpPr>
            <a:spLocks noGrp="1"/>
          </p:cNvSpPr>
          <p:nvPr>
            <p:ph idx="1"/>
          </p:nvPr>
        </p:nvSpPr>
        <p:spPr>
          <a:ln>
            <a:noFill/>
          </a:ln>
        </p:spPr>
        <p:txBody>
          <a:bodyPr vert="horz" lIns="91440" tIns="45720" rIns="91440" bIns="45720" rtlCol="0" anchor="t">
            <a:normAutofit fontScale="92500" lnSpcReduction="10000"/>
          </a:bodyPr>
          <a:lstStyle/>
          <a:p>
            <a:pPr marL="0" indent="0">
              <a:buNone/>
            </a:pPr>
            <a:endParaRPr lang="en-US">
              <a:latin typeface="Calibri"/>
              <a:ea typeface="Calibri"/>
              <a:cs typeface="Calibri"/>
            </a:endParaRPr>
          </a:p>
          <a:p>
            <a:r>
              <a:rPr lang="en-GB" sz="2400">
                <a:solidFill>
                  <a:schemeClr val="tx1"/>
                </a:solidFill>
                <a:latin typeface="Calibri"/>
                <a:ea typeface="Calibri"/>
                <a:cs typeface="Calibri"/>
              </a:rPr>
              <a:t> Existing </a:t>
            </a:r>
            <a:r>
              <a:rPr lang="en-GB" sz="2400" err="1">
                <a:solidFill>
                  <a:schemeClr val="tx1"/>
                </a:solidFill>
                <a:latin typeface="Calibri"/>
                <a:ea typeface="Calibri"/>
                <a:cs typeface="Calibri"/>
              </a:rPr>
              <a:t>fuzzers</a:t>
            </a:r>
            <a:r>
              <a:rPr lang="en-GB" sz="2400">
                <a:solidFill>
                  <a:schemeClr val="tx1"/>
                </a:solidFill>
                <a:latin typeface="Calibri"/>
                <a:ea typeface="Calibri"/>
                <a:cs typeface="Calibri"/>
              </a:rPr>
              <a:t> are not designed for aerial routing protocols such as OLSR or AODV. They fail to account for high mobility, dynamic topology, and real-time communication constraints in FANETs.</a:t>
            </a:r>
            <a:endParaRPr lang="en-GB">
              <a:solidFill>
                <a:schemeClr val="tx1"/>
              </a:solidFill>
              <a:latin typeface="Calibri"/>
              <a:ea typeface="Calibri"/>
              <a:cs typeface="Calibri"/>
            </a:endParaRPr>
          </a:p>
          <a:p>
            <a:r>
              <a:rPr lang="en-GB" sz="2400">
                <a:solidFill>
                  <a:schemeClr val="tx1"/>
                </a:solidFill>
                <a:latin typeface="Calibri"/>
                <a:ea typeface="Calibri"/>
                <a:cs typeface="Calibri"/>
              </a:rPr>
              <a:t>Most fuzzing methods do not use coverage feedback, resulting in limited protocol exploration and low efficiency in identifying deeper logic errors.</a:t>
            </a:r>
            <a:endParaRPr lang="en-GB">
              <a:solidFill>
                <a:schemeClr val="tx1"/>
              </a:solidFill>
              <a:latin typeface="Calibri"/>
              <a:ea typeface="Calibri"/>
              <a:cs typeface="Calibri"/>
            </a:endParaRPr>
          </a:p>
          <a:p>
            <a:r>
              <a:rPr lang="en-GB" sz="2400">
                <a:solidFill>
                  <a:schemeClr val="tx1"/>
                </a:solidFill>
                <a:latin typeface="Calibri"/>
                <a:ea typeface="Calibri"/>
                <a:cs typeface="Calibri"/>
              </a:rPr>
              <a:t>Current research focuses on telemetry or application-level fuzzing. The routing layer, which is critical in FANETs, remains largely unexplored and vulnerable.</a:t>
            </a:r>
            <a:endParaRPr lang="en-GB">
              <a:solidFill>
                <a:schemeClr val="tx1"/>
              </a:solidFill>
              <a:latin typeface="Calibri"/>
              <a:ea typeface="Calibri"/>
              <a:cs typeface="Calibri"/>
            </a:endParaRPr>
          </a:p>
          <a:p>
            <a:r>
              <a:rPr lang="en-GB" sz="2400">
                <a:solidFill>
                  <a:schemeClr val="tx1"/>
                </a:solidFill>
                <a:latin typeface="Calibri"/>
                <a:ea typeface="Calibri"/>
                <a:cs typeface="Calibri"/>
              </a:rPr>
              <a:t>There is no comparative evaluation of black-box, grey-box, and grammar-based fuzzing techniques for FANET routing protocols, leaving a gap in performance validation.</a:t>
            </a:r>
          </a:p>
          <a:p>
            <a:r>
              <a:rPr lang="en-GB" sz="2400">
                <a:solidFill>
                  <a:schemeClr val="tx1"/>
                </a:solidFill>
                <a:latin typeface="Calibri"/>
                <a:ea typeface="Calibri"/>
                <a:cs typeface="Calibri"/>
              </a:rPr>
              <a:t>Fuzzing in embedded systems is often done without access to source code, which can miss protocol-level issues. By focusing on specific modules, fuzzers have a better chance of uncovering more meaningful and hidden vulnerabilities.</a:t>
            </a:r>
          </a:p>
          <a:p>
            <a:endParaRPr lang="en-GB" sz="2400">
              <a:solidFill>
                <a:schemeClr val="tx1"/>
              </a:solidFill>
              <a:latin typeface="Calibri"/>
              <a:ea typeface="Calibri"/>
              <a:cs typeface="Calibri"/>
            </a:endParaRPr>
          </a:p>
          <a:p>
            <a:endParaRPr lang="en-GB" sz="2400">
              <a:solidFill>
                <a:schemeClr val="tx1"/>
              </a:solidFill>
              <a:latin typeface="Calibri"/>
              <a:ea typeface="Calibri"/>
              <a:cs typeface="Calibri"/>
            </a:endParaRPr>
          </a:p>
          <a:p>
            <a:endParaRPr lang="en-GB" sz="2400">
              <a:solidFill>
                <a:schemeClr val="tx1"/>
              </a:solidFill>
              <a:latin typeface="Calibri"/>
              <a:ea typeface="Calibri"/>
              <a:cs typeface="Calibri"/>
            </a:endParaRPr>
          </a:p>
        </p:txBody>
      </p:sp>
      <p:sp>
        <p:nvSpPr>
          <p:cNvPr id="4" name="Date Placeholder 3">
            <a:extLst>
              <a:ext uri="{FF2B5EF4-FFF2-40B4-BE49-F238E27FC236}">
                <a16:creationId xmlns:a16="http://schemas.microsoft.com/office/drawing/2014/main" id="{C2A969B7-0D05-22AD-6E19-79A1A742C0B4}"/>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E5B330FA-A821-7D6D-BDD3-F0EFA5F000BF}"/>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2553D051-5312-D174-8A4C-34B1986CCAF1}"/>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3338412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8F49268-A890-6C2D-2FCC-DEDF7AC5696C}"/>
              </a:ext>
            </a:extLst>
          </p:cNvPr>
          <p:cNvSpPr>
            <a:spLocks noGrp="1"/>
          </p:cNvSpPr>
          <p:nvPr>
            <p:ph type="dt" sz="half" idx="10"/>
          </p:nvPr>
        </p:nvSpPr>
        <p:spPr/>
        <p:txBody>
          <a:bodyPr/>
          <a:lstStyle/>
          <a:p>
            <a:fld id="{99609F51-8D3F-44B8-A341-15E7CF3A6162}" type="datetime1">
              <a:rPr lang="en-IN" smtClean="0"/>
              <a:t>31-07-2025</a:t>
            </a:fld>
            <a:endParaRPr lang="en-US"/>
          </a:p>
        </p:txBody>
      </p:sp>
      <p:sp>
        <p:nvSpPr>
          <p:cNvPr id="5" name="Footer Placeholder 4">
            <a:extLst>
              <a:ext uri="{FF2B5EF4-FFF2-40B4-BE49-F238E27FC236}">
                <a16:creationId xmlns:a16="http://schemas.microsoft.com/office/drawing/2014/main" id="{756089E3-6671-083B-11C9-27202F018DDC}"/>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DE2120AA-B4DF-902B-94C3-77541A9F852D}"/>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7" name="Subtitle 5">
            <a:extLst>
              <a:ext uri="{FF2B5EF4-FFF2-40B4-BE49-F238E27FC236}">
                <a16:creationId xmlns:a16="http://schemas.microsoft.com/office/drawing/2014/main" id="{D0E1C3C5-2650-5A1E-7DD7-8EAE73F0B746}"/>
              </a:ext>
            </a:extLst>
          </p:cNvPr>
          <p:cNvSpPr txBox="1"/>
          <p:nvPr/>
        </p:nvSpPr>
        <p:spPr bwMode="auto">
          <a:xfrm>
            <a:off x="2761240" y="2429616"/>
            <a:ext cx="6400800" cy="604838"/>
          </a:xfrm>
          <a:prstGeom prst="rect">
            <a:avLst/>
          </a:prstGeom>
          <a:solidFill>
            <a:schemeClr val="bg1"/>
          </a:solidFill>
          <a:ln>
            <a:noFill/>
          </a:ln>
        </p:spPr>
        <p:txBody>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fontAlgn="base">
              <a:spcBef>
                <a:spcPct val="20000"/>
              </a:spcBef>
              <a:spcAft>
                <a:spcPct val="0"/>
              </a:spcAft>
              <a:buNone/>
              <a:defRPr>
                <a:solidFill>
                  <a:schemeClr val="tx1"/>
                </a:solidFill>
                <a:latin typeface="+mn-lt"/>
              </a:defRPr>
            </a:lvl6pPr>
            <a:lvl7pPr marL="2743200" indent="0" algn="ctr" rtl="0" fontAlgn="base">
              <a:spcBef>
                <a:spcPct val="20000"/>
              </a:spcBef>
              <a:spcAft>
                <a:spcPct val="0"/>
              </a:spcAft>
              <a:buNone/>
              <a:defRPr>
                <a:solidFill>
                  <a:schemeClr val="tx1"/>
                </a:solidFill>
                <a:latin typeface="+mn-lt"/>
              </a:defRPr>
            </a:lvl7pPr>
            <a:lvl8pPr marL="3200400" indent="0" algn="ctr" rtl="0" fontAlgn="base">
              <a:spcBef>
                <a:spcPct val="20000"/>
              </a:spcBef>
              <a:spcAft>
                <a:spcPct val="0"/>
              </a:spcAft>
              <a:buNone/>
              <a:defRPr>
                <a:solidFill>
                  <a:schemeClr val="tx1"/>
                </a:solidFill>
                <a:latin typeface="+mn-lt"/>
              </a:defRPr>
            </a:lvl8pPr>
            <a:lvl9pPr marL="3657600" indent="0" algn="ctr" rtl="0" fontAlgn="base">
              <a:spcBef>
                <a:spcPct val="20000"/>
              </a:spcBef>
              <a:spcAft>
                <a:spcPct val="0"/>
              </a:spcAft>
              <a:buNone/>
              <a:defRPr>
                <a:solidFill>
                  <a:schemeClr val="tx1"/>
                </a:solidFill>
                <a:latin typeface="+mn-lt"/>
              </a:defRPr>
            </a:lvl9pPr>
          </a:lstStyle>
          <a:p>
            <a:pPr marL="0" marR="0" lvl="0" indent="0" algn="ctr" defTabSz="914400" rtl="0" eaLnBrk="0" fontAlgn="base" latinLnBrk="0" hangingPunct="0">
              <a:lnSpc>
                <a:spcPct val="100000"/>
              </a:lnSpc>
              <a:spcBef>
                <a:spcPct val="20000"/>
              </a:spcBef>
              <a:spcAft>
                <a:spcPct val="0"/>
              </a:spcAft>
              <a:buClrTx/>
              <a:buSzTx/>
              <a:buFontTx/>
              <a:buNone/>
              <a:defRPr/>
            </a:pPr>
            <a:endParaRPr kumimoji="0" lang="en-IN" sz="3200" b="0" i="0" u="none" strike="noStrike" kern="0" cap="none" spc="0" normalizeH="0" baseline="0" noProof="0">
              <a:ln>
                <a:noFill/>
              </a:ln>
              <a:solidFill>
                <a:schemeClr val="tx1"/>
              </a:solidFill>
              <a:effectLst/>
              <a:uLnTx/>
              <a:uFillTx/>
              <a:latin typeface="+mn-lt"/>
              <a:ea typeface="+mn-ea"/>
              <a:cs typeface="+mn-cs"/>
            </a:endParaRPr>
          </a:p>
        </p:txBody>
      </p:sp>
      <p:sp>
        <p:nvSpPr>
          <p:cNvPr id="8" name="Title 4">
            <a:extLst>
              <a:ext uri="{FF2B5EF4-FFF2-40B4-BE49-F238E27FC236}">
                <a16:creationId xmlns:a16="http://schemas.microsoft.com/office/drawing/2014/main" id="{2EE51F83-66BE-8ED1-BB58-EB64C55629C4}"/>
              </a:ext>
            </a:extLst>
          </p:cNvPr>
          <p:cNvSpPr txBox="1"/>
          <p:nvPr/>
        </p:nvSpPr>
        <p:spPr bwMode="auto">
          <a:xfrm>
            <a:off x="895420" y="940654"/>
            <a:ext cx="10132440" cy="1107291"/>
          </a:xfrm>
          <a:prstGeom prst="rect">
            <a:avLst/>
          </a:prstGeom>
          <a:noFill/>
          <a:ln>
            <a:noFill/>
          </a:ln>
        </p:spPr>
        <p:txBody>
          <a:bodyPr anchor="ct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panose="020B0604020202020204" pitchFamily="34" charset="0"/>
              </a:defRPr>
            </a:lvl2pPr>
            <a:lvl3pPr algn="ctr" rtl="0" eaLnBrk="0" fontAlgn="base" hangingPunct="0">
              <a:spcBef>
                <a:spcPct val="0"/>
              </a:spcBef>
              <a:spcAft>
                <a:spcPct val="0"/>
              </a:spcAft>
              <a:defRPr sz="3600">
                <a:solidFill>
                  <a:schemeClr val="tx2"/>
                </a:solidFill>
                <a:latin typeface="Arial" panose="020B0604020202020204" pitchFamily="34" charset="0"/>
              </a:defRPr>
            </a:lvl3pPr>
            <a:lvl4pPr algn="ctr" rtl="0" eaLnBrk="0" fontAlgn="base" hangingPunct="0">
              <a:spcBef>
                <a:spcPct val="0"/>
              </a:spcBef>
              <a:spcAft>
                <a:spcPct val="0"/>
              </a:spcAft>
              <a:defRPr sz="3600">
                <a:solidFill>
                  <a:schemeClr val="tx2"/>
                </a:solidFill>
                <a:latin typeface="Arial" panose="020B0604020202020204" pitchFamily="34" charset="0"/>
              </a:defRPr>
            </a:lvl4pPr>
            <a:lvl5pPr algn="ctr" rtl="0" eaLnBrk="0" fontAlgn="base" hangingPunct="0">
              <a:spcBef>
                <a:spcPct val="0"/>
              </a:spcBef>
              <a:spcAft>
                <a:spcPct val="0"/>
              </a:spcAft>
              <a:defRPr sz="3600">
                <a:solidFill>
                  <a:schemeClr val="tx2"/>
                </a:solidFill>
                <a:latin typeface="Arial" panose="020B0604020202020204" pitchFamily="34" charset="0"/>
              </a:defRPr>
            </a:lvl5pPr>
            <a:lvl6pPr marL="457200" algn="ctr" rtl="0" fontAlgn="base">
              <a:spcBef>
                <a:spcPct val="0"/>
              </a:spcBef>
              <a:spcAft>
                <a:spcPct val="0"/>
              </a:spcAft>
              <a:defRPr sz="3600">
                <a:solidFill>
                  <a:schemeClr val="tx2"/>
                </a:solidFill>
                <a:latin typeface="Arial" panose="020B0604020202020204" pitchFamily="34" charset="0"/>
              </a:defRPr>
            </a:lvl6pPr>
            <a:lvl7pPr marL="914400" algn="ctr" rtl="0" fontAlgn="base">
              <a:spcBef>
                <a:spcPct val="0"/>
              </a:spcBef>
              <a:spcAft>
                <a:spcPct val="0"/>
              </a:spcAft>
              <a:defRPr sz="3600">
                <a:solidFill>
                  <a:schemeClr val="tx2"/>
                </a:solidFill>
                <a:latin typeface="Arial" panose="020B0604020202020204" pitchFamily="34" charset="0"/>
              </a:defRPr>
            </a:lvl7pPr>
            <a:lvl8pPr marL="1371600" algn="ctr" rtl="0" fontAlgn="base">
              <a:spcBef>
                <a:spcPct val="0"/>
              </a:spcBef>
              <a:spcAft>
                <a:spcPct val="0"/>
              </a:spcAft>
              <a:defRPr sz="3600">
                <a:solidFill>
                  <a:schemeClr val="tx2"/>
                </a:solidFill>
                <a:latin typeface="Arial" panose="020B0604020202020204" pitchFamily="34" charset="0"/>
              </a:defRPr>
            </a:lvl8pPr>
            <a:lvl9pPr marL="1828800" algn="ctr" rtl="0" fontAlgn="base">
              <a:spcBef>
                <a:spcPct val="0"/>
              </a:spcBef>
              <a:spcAft>
                <a:spcPct val="0"/>
              </a:spcAft>
              <a:defRPr sz="3600">
                <a:solidFill>
                  <a:schemeClr val="tx2"/>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sz="3200" b="1" i="0" u="none" strike="noStrike" kern="0" cap="none" spc="0" normalizeH="0" baseline="0" noProof="0">
                <a:ln>
                  <a:noFill/>
                </a:ln>
                <a:solidFill>
                  <a:srgbClr val="0070C0"/>
                </a:solidFill>
                <a:effectLst/>
                <a:uLnTx/>
                <a:uFillTx/>
                <a:latin typeface="+mj-lt"/>
                <a:ea typeface="+mj-ea"/>
                <a:cs typeface="+mj-cs"/>
              </a:rPr>
              <a:t>Mail Approval</a:t>
            </a:r>
            <a:endParaRPr kumimoji="0" lang="en-IN" sz="3200" b="1" i="0" u="none" strike="noStrike" kern="0" cap="none" spc="0" normalizeH="0" baseline="0" noProof="0">
              <a:ln>
                <a:noFill/>
              </a:ln>
              <a:solidFill>
                <a:srgbClr val="0070C0"/>
              </a:solidFill>
              <a:effectLst/>
              <a:uLnTx/>
              <a:uFillTx/>
              <a:latin typeface="+mj-lt"/>
              <a:ea typeface="+mj-ea"/>
              <a:cs typeface="+mj-cs"/>
            </a:endParaRPr>
          </a:p>
        </p:txBody>
      </p:sp>
      <p:sp>
        <p:nvSpPr>
          <p:cNvPr id="9" name="Slide Number Placeholder 3">
            <a:extLst>
              <a:ext uri="{FF2B5EF4-FFF2-40B4-BE49-F238E27FC236}">
                <a16:creationId xmlns:a16="http://schemas.microsoft.com/office/drawing/2014/main" id="{6B55E667-B0AC-CB41-871D-31D17A80D4B7}"/>
              </a:ext>
            </a:extLst>
          </p:cNvPr>
          <p:cNvSpPr txBox="1">
            <a:spLocks/>
          </p:cNvSpPr>
          <p:nvPr/>
        </p:nvSpPr>
        <p:spPr>
          <a:xfrm>
            <a:off x="9347200" y="381000"/>
            <a:ext cx="2133600" cy="476250"/>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spcBef>
                <a:spcPct val="0"/>
              </a:spcBef>
            </a:pPr>
            <a:fld id="{9A0DB2DC-4C9A-4742-B13C-FB6460FD3503}" type="slidenum">
              <a:rPr lang="en-US" altLang="en-US" sz="1400" smtClean="0">
                <a:latin typeface="Arial" panose="020B0604020202020204" pitchFamily="34" charset="0"/>
              </a:rPr>
              <a:pPr algn="r">
                <a:spcBef>
                  <a:spcPct val="0"/>
                </a:spcBef>
              </a:pPr>
              <a:t>2</a:t>
            </a:fld>
            <a:endParaRPr lang="en-US" altLang="en-US" sz="1400">
              <a:latin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10" name="Ink 9">
                <a:extLst>
                  <a:ext uri="{FF2B5EF4-FFF2-40B4-BE49-F238E27FC236}">
                    <a16:creationId xmlns:a16="http://schemas.microsoft.com/office/drawing/2014/main" id="{66C387DE-5362-AA5B-C6B6-46AE60E60652}"/>
                  </a:ext>
                </a:extLst>
              </p14:cNvPr>
              <p14:cNvContentPartPr/>
              <p14:nvPr/>
            </p14:nvContentPartPr>
            <p14:xfrm>
              <a:off x="2766541" y="381291"/>
              <a:ext cx="4997520" cy="223920"/>
            </p14:xfrm>
          </p:contentPart>
        </mc:Choice>
        <mc:Fallback xmlns="">
          <p:pic>
            <p:nvPicPr>
              <p:cNvPr id="10" name="Ink 9">
                <a:extLst>
                  <a:ext uri="{FF2B5EF4-FFF2-40B4-BE49-F238E27FC236}">
                    <a16:creationId xmlns:a16="http://schemas.microsoft.com/office/drawing/2014/main" id="{66C387DE-5362-AA5B-C6B6-46AE60E60652}"/>
                  </a:ext>
                </a:extLst>
              </p:cNvPr>
              <p:cNvPicPr/>
              <p:nvPr/>
            </p:nvPicPr>
            <p:blipFill>
              <a:blip r:embed="rId3"/>
              <a:stretch>
                <a:fillRect/>
              </a:stretch>
            </p:blipFill>
            <p:spPr>
              <a:xfrm>
                <a:off x="2703546" y="318392"/>
                <a:ext cx="5123151" cy="349358"/>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5D76600E-554A-7202-2E20-0AA20CA53180}"/>
                  </a:ext>
                </a:extLst>
              </p14:cNvPr>
              <p14:cNvContentPartPr/>
              <p14:nvPr/>
            </p14:nvContentPartPr>
            <p14:xfrm>
              <a:off x="1166701" y="6476451"/>
              <a:ext cx="1145520" cy="177120"/>
            </p14:xfrm>
          </p:contentPart>
        </mc:Choice>
        <mc:Fallback xmlns="">
          <p:pic>
            <p:nvPicPr>
              <p:cNvPr id="11" name="Ink 10">
                <a:extLst>
                  <a:ext uri="{FF2B5EF4-FFF2-40B4-BE49-F238E27FC236}">
                    <a16:creationId xmlns:a16="http://schemas.microsoft.com/office/drawing/2014/main" id="{5D76600E-554A-7202-2E20-0AA20CA53180}"/>
                  </a:ext>
                </a:extLst>
              </p:cNvPr>
              <p:cNvPicPr/>
              <p:nvPr/>
            </p:nvPicPr>
            <p:blipFill>
              <a:blip r:embed="rId5"/>
              <a:stretch>
                <a:fillRect/>
              </a:stretch>
            </p:blipFill>
            <p:spPr>
              <a:xfrm>
                <a:off x="1103721" y="6413579"/>
                <a:ext cx="1271121" cy="302505"/>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5F881A0F-ECDD-9AC3-918E-762BE1DB5EA8}"/>
                  </a:ext>
                </a:extLst>
              </p14:cNvPr>
              <p14:cNvContentPartPr/>
              <p14:nvPr/>
            </p14:nvContentPartPr>
            <p14:xfrm>
              <a:off x="10269301" y="6473571"/>
              <a:ext cx="1181880" cy="169560"/>
            </p14:xfrm>
          </p:contentPart>
        </mc:Choice>
        <mc:Fallback xmlns="">
          <p:pic>
            <p:nvPicPr>
              <p:cNvPr id="12" name="Ink 11">
                <a:extLst>
                  <a:ext uri="{FF2B5EF4-FFF2-40B4-BE49-F238E27FC236}">
                    <a16:creationId xmlns:a16="http://schemas.microsoft.com/office/drawing/2014/main" id="{5F881A0F-ECDD-9AC3-918E-762BE1DB5EA8}"/>
                  </a:ext>
                </a:extLst>
              </p:cNvPr>
              <p:cNvPicPr/>
              <p:nvPr/>
            </p:nvPicPr>
            <p:blipFill>
              <a:blip r:embed="rId7"/>
              <a:stretch>
                <a:fillRect/>
              </a:stretch>
            </p:blipFill>
            <p:spPr>
              <a:xfrm>
                <a:off x="10206320" y="6410704"/>
                <a:ext cx="1307482" cy="294934"/>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Ink 12">
                <a:extLst>
                  <a:ext uri="{FF2B5EF4-FFF2-40B4-BE49-F238E27FC236}">
                    <a16:creationId xmlns:a16="http://schemas.microsoft.com/office/drawing/2014/main" id="{605D1592-0F79-E289-2E12-E8744EC67179}"/>
                  </a:ext>
                </a:extLst>
              </p14:cNvPr>
              <p14:cNvContentPartPr/>
              <p14:nvPr/>
            </p14:nvContentPartPr>
            <p14:xfrm>
              <a:off x="2722720" y="517560"/>
              <a:ext cx="360" cy="360"/>
            </p14:xfrm>
          </p:contentPart>
        </mc:Choice>
        <mc:Fallback xmlns="">
          <p:pic>
            <p:nvPicPr>
              <p:cNvPr id="13" name="Ink 12">
                <a:extLst>
                  <a:ext uri="{FF2B5EF4-FFF2-40B4-BE49-F238E27FC236}">
                    <a16:creationId xmlns:a16="http://schemas.microsoft.com/office/drawing/2014/main" id="{605D1592-0F79-E289-2E12-E8744EC67179}"/>
                  </a:ext>
                </a:extLst>
              </p:cNvPr>
              <p:cNvPicPr/>
              <p:nvPr/>
            </p:nvPicPr>
            <p:blipFill>
              <a:blip r:embed="rId9"/>
              <a:stretch>
                <a:fillRect/>
              </a:stretch>
            </p:blipFill>
            <p:spPr>
              <a:xfrm>
                <a:off x="2659720" y="45456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a:extLst>
                  <a:ext uri="{FF2B5EF4-FFF2-40B4-BE49-F238E27FC236}">
                    <a16:creationId xmlns:a16="http://schemas.microsoft.com/office/drawing/2014/main" id="{28B9DF86-F30E-ECDB-5875-03FD1F83548B}"/>
                  </a:ext>
                </a:extLst>
              </p14:cNvPr>
              <p14:cNvContentPartPr/>
              <p14:nvPr/>
            </p14:nvContentPartPr>
            <p14:xfrm>
              <a:off x="2881480" y="282480"/>
              <a:ext cx="2975760" cy="164520"/>
            </p14:xfrm>
          </p:contentPart>
        </mc:Choice>
        <mc:Fallback xmlns="">
          <p:pic>
            <p:nvPicPr>
              <p:cNvPr id="14" name="Ink 13">
                <a:extLst>
                  <a:ext uri="{FF2B5EF4-FFF2-40B4-BE49-F238E27FC236}">
                    <a16:creationId xmlns:a16="http://schemas.microsoft.com/office/drawing/2014/main" id="{28B9DF86-F30E-ECDB-5875-03FD1F83548B}"/>
                  </a:ext>
                </a:extLst>
              </p:cNvPr>
              <p:cNvPicPr/>
              <p:nvPr/>
            </p:nvPicPr>
            <p:blipFill>
              <a:blip r:embed="rId11"/>
              <a:stretch>
                <a:fillRect/>
              </a:stretch>
            </p:blipFill>
            <p:spPr>
              <a:xfrm>
                <a:off x="2818480" y="219480"/>
                <a:ext cx="3101400" cy="290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a:extLst>
                  <a:ext uri="{FF2B5EF4-FFF2-40B4-BE49-F238E27FC236}">
                    <a16:creationId xmlns:a16="http://schemas.microsoft.com/office/drawing/2014/main" id="{D3AE336B-05B4-F068-9257-4AF22E7A3F77}"/>
                  </a:ext>
                </a:extLst>
              </p14:cNvPr>
              <p14:cNvContentPartPr/>
              <p14:nvPr/>
            </p14:nvContentPartPr>
            <p14:xfrm>
              <a:off x="2761240" y="355200"/>
              <a:ext cx="4794120" cy="369360"/>
            </p14:xfrm>
          </p:contentPart>
        </mc:Choice>
        <mc:Fallback xmlns="">
          <p:pic>
            <p:nvPicPr>
              <p:cNvPr id="15" name="Ink 14">
                <a:extLst>
                  <a:ext uri="{FF2B5EF4-FFF2-40B4-BE49-F238E27FC236}">
                    <a16:creationId xmlns:a16="http://schemas.microsoft.com/office/drawing/2014/main" id="{D3AE336B-05B4-F068-9257-4AF22E7A3F77}"/>
                  </a:ext>
                </a:extLst>
              </p:cNvPr>
              <p:cNvPicPr/>
              <p:nvPr/>
            </p:nvPicPr>
            <p:blipFill>
              <a:blip r:embed="rId13"/>
              <a:stretch>
                <a:fillRect/>
              </a:stretch>
            </p:blipFill>
            <p:spPr>
              <a:xfrm>
                <a:off x="2698240" y="292200"/>
                <a:ext cx="4919760" cy="495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a:extLst>
                  <a:ext uri="{FF2B5EF4-FFF2-40B4-BE49-F238E27FC236}">
                    <a16:creationId xmlns:a16="http://schemas.microsoft.com/office/drawing/2014/main" id="{6296E538-CDFF-0067-E965-2B76ED2891CD}"/>
                  </a:ext>
                </a:extLst>
              </p14:cNvPr>
              <p14:cNvContentPartPr/>
              <p14:nvPr/>
            </p14:nvContentPartPr>
            <p14:xfrm>
              <a:off x="1229080" y="6532440"/>
              <a:ext cx="360" cy="360"/>
            </p14:xfrm>
          </p:contentPart>
        </mc:Choice>
        <mc:Fallback xmlns="">
          <p:pic>
            <p:nvPicPr>
              <p:cNvPr id="16" name="Ink 15">
                <a:extLst>
                  <a:ext uri="{FF2B5EF4-FFF2-40B4-BE49-F238E27FC236}">
                    <a16:creationId xmlns:a16="http://schemas.microsoft.com/office/drawing/2014/main" id="{6296E538-CDFF-0067-E965-2B76ED2891CD}"/>
                  </a:ext>
                </a:extLst>
              </p:cNvPr>
              <p:cNvPicPr/>
              <p:nvPr/>
            </p:nvPicPr>
            <p:blipFill>
              <a:blip r:embed="rId9"/>
              <a:stretch>
                <a:fillRect/>
              </a:stretch>
            </p:blipFill>
            <p:spPr>
              <a:xfrm>
                <a:off x="1166080" y="646944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7" name="Ink 16">
                <a:extLst>
                  <a:ext uri="{FF2B5EF4-FFF2-40B4-BE49-F238E27FC236}">
                    <a16:creationId xmlns:a16="http://schemas.microsoft.com/office/drawing/2014/main" id="{7A15C467-B8A5-C069-48E9-69EA1B8F4095}"/>
                  </a:ext>
                </a:extLst>
              </p14:cNvPr>
              <p14:cNvContentPartPr/>
              <p14:nvPr/>
            </p14:nvContentPartPr>
            <p14:xfrm>
              <a:off x="1150960" y="6480240"/>
              <a:ext cx="993240" cy="236520"/>
            </p14:xfrm>
          </p:contentPart>
        </mc:Choice>
        <mc:Fallback xmlns="">
          <p:pic>
            <p:nvPicPr>
              <p:cNvPr id="17" name="Ink 16">
                <a:extLst>
                  <a:ext uri="{FF2B5EF4-FFF2-40B4-BE49-F238E27FC236}">
                    <a16:creationId xmlns:a16="http://schemas.microsoft.com/office/drawing/2014/main" id="{7A15C467-B8A5-C069-48E9-69EA1B8F4095}"/>
                  </a:ext>
                </a:extLst>
              </p:cNvPr>
              <p:cNvPicPr/>
              <p:nvPr/>
            </p:nvPicPr>
            <p:blipFill>
              <a:blip r:embed="rId16"/>
              <a:stretch>
                <a:fillRect/>
              </a:stretch>
            </p:blipFill>
            <p:spPr>
              <a:xfrm>
                <a:off x="1087960" y="6417240"/>
                <a:ext cx="1118880" cy="3621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8" name="Ink 17">
                <a:extLst>
                  <a:ext uri="{FF2B5EF4-FFF2-40B4-BE49-F238E27FC236}">
                    <a16:creationId xmlns:a16="http://schemas.microsoft.com/office/drawing/2014/main" id="{AD0509EA-B342-6F7B-8EE2-4E4BEC92C950}"/>
                  </a:ext>
                </a:extLst>
              </p14:cNvPr>
              <p14:cNvContentPartPr/>
              <p14:nvPr/>
            </p14:nvContentPartPr>
            <p14:xfrm>
              <a:off x="10414480" y="6462240"/>
              <a:ext cx="873360" cy="142920"/>
            </p14:xfrm>
          </p:contentPart>
        </mc:Choice>
        <mc:Fallback xmlns="">
          <p:pic>
            <p:nvPicPr>
              <p:cNvPr id="18" name="Ink 17">
                <a:extLst>
                  <a:ext uri="{FF2B5EF4-FFF2-40B4-BE49-F238E27FC236}">
                    <a16:creationId xmlns:a16="http://schemas.microsoft.com/office/drawing/2014/main" id="{AD0509EA-B342-6F7B-8EE2-4E4BEC92C950}"/>
                  </a:ext>
                </a:extLst>
              </p:cNvPr>
              <p:cNvPicPr/>
              <p:nvPr/>
            </p:nvPicPr>
            <p:blipFill>
              <a:blip r:embed="rId18"/>
              <a:stretch>
                <a:fillRect/>
              </a:stretch>
            </p:blipFill>
            <p:spPr>
              <a:xfrm>
                <a:off x="10351480" y="6399081"/>
                <a:ext cx="999000" cy="268877"/>
              </a:xfrm>
              <a:prstGeom prst="rect">
                <a:avLst/>
              </a:prstGeom>
            </p:spPr>
          </p:pic>
        </mc:Fallback>
      </mc:AlternateContent>
      <p:sp>
        <p:nvSpPr>
          <p:cNvPr id="19" name="TextBox 18">
            <a:extLst>
              <a:ext uri="{FF2B5EF4-FFF2-40B4-BE49-F238E27FC236}">
                <a16:creationId xmlns:a16="http://schemas.microsoft.com/office/drawing/2014/main" id="{E58347B1-20AA-8F9F-2002-B6116CCE7F81}"/>
              </a:ext>
            </a:extLst>
          </p:cNvPr>
          <p:cNvSpPr txBox="1"/>
          <p:nvPr/>
        </p:nvSpPr>
        <p:spPr>
          <a:xfrm>
            <a:off x="4282843" y="2732035"/>
            <a:ext cx="3626314" cy="307777"/>
          </a:xfrm>
          <a:prstGeom prst="rect">
            <a:avLst/>
          </a:prstGeom>
          <a:noFill/>
        </p:spPr>
        <p:txBody>
          <a:bodyPr wrap="none" rtlCol="0">
            <a:spAutoFit/>
          </a:bodyPr>
          <a:lstStyle/>
          <a:p>
            <a:r>
              <a:rPr lang="en-US" sz="1400"/>
              <a:t>Paste approve mail screen shot from Guide</a:t>
            </a:r>
            <a:endParaRPr lang="en-IN" sz="1400"/>
          </a:p>
        </p:txBody>
      </p:sp>
      <p:pic>
        <p:nvPicPr>
          <p:cNvPr id="20" name="Picture 19">
            <a:extLst>
              <a:ext uri="{FF2B5EF4-FFF2-40B4-BE49-F238E27FC236}">
                <a16:creationId xmlns:a16="http://schemas.microsoft.com/office/drawing/2014/main" id="{CE8A142A-FA5E-AB3C-0FE3-D54BE4295BAF}"/>
              </a:ext>
            </a:extLst>
          </p:cNvPr>
          <p:cNvPicPr/>
          <p:nvPr/>
        </p:nvPicPr>
        <p:blipFill>
          <a:blip r:embed="rId19"/>
          <a:stretch>
            <a:fillRect/>
          </a:stretch>
        </p:blipFill>
        <p:spPr>
          <a:xfrm>
            <a:off x="352780" y="126346"/>
            <a:ext cx="1752599" cy="1374379"/>
          </a:xfrm>
          <a:prstGeom prst="rect">
            <a:avLst/>
          </a:prstGeom>
        </p:spPr>
      </p:pic>
    </p:spTree>
    <p:extLst>
      <p:ext uri="{BB962C8B-B14F-4D97-AF65-F5344CB8AC3E}">
        <p14:creationId xmlns:p14="http://schemas.microsoft.com/office/powerpoint/2010/main" val="376271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77CC0-F9ED-59F7-98B5-E15823C00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36D872-9480-1EB0-E35E-C388E0120840}"/>
              </a:ext>
            </a:extLst>
          </p:cNvPr>
          <p:cNvSpPr>
            <a:spLocks noGrp="1"/>
          </p:cNvSpPr>
          <p:nvPr>
            <p:ph type="title"/>
          </p:nvPr>
        </p:nvSpPr>
        <p:spPr>
          <a:xfrm>
            <a:off x="1738827" y="292818"/>
            <a:ext cx="10099343" cy="1325563"/>
          </a:xfrm>
          <a:solidFill>
            <a:schemeClr val="bg1"/>
          </a:solidFill>
          <a:ln>
            <a:solidFill>
              <a:schemeClr val="bg1"/>
            </a:solidFill>
          </a:ln>
        </p:spPr>
        <p:txBody>
          <a:bodyPr>
            <a:normAutofit fontScale="90000"/>
          </a:bodyPr>
          <a:lstStyle/>
          <a:p>
            <a:endParaRPr lang="en-GB" sz="3900">
              <a:latin typeface="Arial"/>
              <a:ea typeface="Calibri"/>
              <a:cs typeface="Arial"/>
            </a:endParaRPr>
          </a:p>
          <a:p>
            <a:r>
              <a:rPr lang="en-GB" sz="3900">
                <a:latin typeface="Calibri"/>
                <a:ea typeface="Calibri"/>
                <a:cs typeface="Calibri"/>
              </a:rPr>
              <a:t>Proposed Solution – </a:t>
            </a:r>
            <a:r>
              <a:rPr lang="en-GB" sz="3900">
                <a:latin typeface="Arial"/>
                <a:cs typeface="Arial"/>
              </a:rPr>
              <a:t> </a:t>
            </a:r>
            <a:r>
              <a:rPr lang="en-GB" sz="3400">
                <a:latin typeface="Arial"/>
                <a:cs typeface="Arial"/>
              </a:rPr>
              <a:t>Innovations in Fuzzing for FANET</a:t>
            </a:r>
            <a:br>
              <a:rPr lang="en-US"/>
            </a:br>
            <a:endParaRPr lang="en-US">
              <a:ea typeface="Calibri Light"/>
              <a:cs typeface="Calibri Light"/>
            </a:endParaRPr>
          </a:p>
        </p:txBody>
      </p:sp>
      <p:sp>
        <p:nvSpPr>
          <p:cNvPr id="4" name="Date Placeholder 3">
            <a:extLst>
              <a:ext uri="{FF2B5EF4-FFF2-40B4-BE49-F238E27FC236}">
                <a16:creationId xmlns:a16="http://schemas.microsoft.com/office/drawing/2014/main" id="{A7F7BF69-A49E-201A-0394-355A706C096C}"/>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3878385A-94E6-1C89-8B07-DEC7DA22F411}"/>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1A34D8C0-7515-39FB-E216-1B9FFDCF8D4B}"/>
              </a:ext>
            </a:extLst>
          </p:cNvPr>
          <p:cNvSpPr>
            <a:spLocks noGrp="1"/>
          </p:cNvSpPr>
          <p:nvPr>
            <p:ph type="sldNum" sz="quarter" idx="12"/>
          </p:nvPr>
        </p:nvSpPr>
        <p:spPr/>
        <p:txBody>
          <a:bodyPr/>
          <a:lstStyle/>
          <a:p>
            <a:fld id="{330EA680-D336-4FF7-8B7A-9848BB0A1C32}" type="slidenum">
              <a:rPr lang="en-US" smtClean="0"/>
              <a:t>20</a:t>
            </a:fld>
            <a:endParaRPr lang="en-US"/>
          </a:p>
        </p:txBody>
      </p:sp>
      <p:sp>
        <p:nvSpPr>
          <p:cNvPr id="11" name="TextBox 10">
            <a:extLst>
              <a:ext uri="{FF2B5EF4-FFF2-40B4-BE49-F238E27FC236}">
                <a16:creationId xmlns:a16="http://schemas.microsoft.com/office/drawing/2014/main" id="{E394ADF3-FA12-E046-6931-5221C50F3469}"/>
              </a:ext>
            </a:extLst>
          </p:cNvPr>
          <p:cNvSpPr txBox="1"/>
          <p:nvPr/>
        </p:nvSpPr>
        <p:spPr>
          <a:xfrm>
            <a:off x="440400" y="1700400"/>
            <a:ext cx="10543200" cy="443198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latin typeface="Arial"/>
                <a:cs typeface="Arial"/>
              </a:rPr>
              <a:t>Objective:</a:t>
            </a:r>
            <a:endParaRPr lang="en-US" dirty="0">
              <a:ea typeface="Calibri"/>
              <a:cs typeface="Calibri"/>
            </a:endParaRPr>
          </a:p>
          <a:p>
            <a:r>
              <a:rPr lang="en-US" sz="1600" dirty="0">
                <a:latin typeface="Arial"/>
                <a:cs typeface="Arial"/>
              </a:rPr>
              <a:t>To detect vulnerabilities in FANET routing protocols (e.g., OLSR) using </a:t>
            </a:r>
            <a:r>
              <a:rPr lang="en-US" sz="1600" b="1" dirty="0">
                <a:latin typeface="Arial"/>
                <a:cs typeface="Arial"/>
              </a:rPr>
              <a:t>coverage-guided grey-box fuzzing</a:t>
            </a:r>
            <a:r>
              <a:rPr lang="en-US" sz="1600" dirty="0">
                <a:latin typeface="Arial"/>
                <a:cs typeface="Arial"/>
              </a:rPr>
              <a:t> in a realistic simulation environment.</a:t>
            </a:r>
          </a:p>
          <a:p>
            <a:r>
              <a:rPr lang="en-US" sz="1600" b="1" dirty="0">
                <a:latin typeface="Arial"/>
                <a:cs typeface="Arial"/>
              </a:rPr>
              <a:t>Framework: CGF-FRP (Coverage-Guided Fuzzing of FANET Routing Protocols)</a:t>
            </a:r>
            <a:endParaRPr lang="en-US" sz="1600" dirty="0">
              <a:ea typeface="Calibri"/>
              <a:cs typeface="Calibri"/>
            </a:endParaRPr>
          </a:p>
          <a:p>
            <a:pPr marL="285750" indent="-285750">
              <a:buFont typeface="Arial"/>
              <a:buChar char="•"/>
            </a:pPr>
            <a:r>
              <a:rPr lang="en-US" sz="1600" b="1" dirty="0">
                <a:latin typeface="Arial"/>
                <a:cs typeface="Arial"/>
              </a:rPr>
              <a:t>FAF Engine:</a:t>
            </a:r>
            <a:br>
              <a:rPr lang="en-US" sz="1600" dirty="0">
                <a:latin typeface="Arial"/>
                <a:cs typeface="Arial"/>
              </a:rPr>
            </a:br>
            <a:r>
              <a:rPr lang="en-US" sz="1600" dirty="0">
                <a:latin typeface="Arial"/>
                <a:cs typeface="Arial"/>
              </a:rPr>
              <a:t> </a:t>
            </a:r>
            <a:r>
              <a:rPr lang="en-US" sz="1600" err="1">
                <a:latin typeface="Arial"/>
                <a:cs typeface="Arial"/>
              </a:rPr>
              <a:t>Greybox</a:t>
            </a:r>
            <a:r>
              <a:rPr lang="en-US" sz="1600" dirty="0">
                <a:latin typeface="Arial"/>
                <a:cs typeface="Arial"/>
              </a:rPr>
              <a:t> </a:t>
            </a:r>
            <a:r>
              <a:rPr lang="en-US" sz="1600" err="1">
                <a:latin typeface="Arial"/>
                <a:cs typeface="Arial"/>
              </a:rPr>
              <a:t>fuzzer</a:t>
            </a:r>
            <a:r>
              <a:rPr lang="en-US" sz="1600" dirty="0">
                <a:latin typeface="Arial"/>
                <a:cs typeface="Arial"/>
              </a:rPr>
              <a:t> (</a:t>
            </a:r>
            <a:r>
              <a:rPr lang="en-US" sz="1600" err="1">
                <a:latin typeface="Arial"/>
                <a:cs typeface="Arial"/>
              </a:rPr>
              <a:t>LibFuzzer</a:t>
            </a:r>
            <a:r>
              <a:rPr lang="en-US" sz="1600" dirty="0">
                <a:latin typeface="Arial"/>
                <a:cs typeface="Arial"/>
              </a:rPr>
              <a:t>/</a:t>
            </a:r>
            <a:r>
              <a:rPr lang="en-US" sz="1600" err="1">
                <a:latin typeface="Arial"/>
                <a:cs typeface="Arial"/>
              </a:rPr>
              <a:t>AFLNet</a:t>
            </a:r>
            <a:r>
              <a:rPr lang="en-US" sz="1600" dirty="0">
                <a:latin typeface="Arial"/>
                <a:cs typeface="Arial"/>
              </a:rPr>
              <a:t>) generating state-aware, malformed OLSR packets.</a:t>
            </a:r>
          </a:p>
          <a:p>
            <a:pPr marL="285750" indent="-285750">
              <a:buFont typeface="Arial"/>
              <a:buChar char="•"/>
            </a:pPr>
            <a:r>
              <a:rPr lang="en-US" sz="1600" b="1" dirty="0">
                <a:latin typeface="Arial"/>
                <a:cs typeface="Arial"/>
              </a:rPr>
              <a:t>Network Simulator or run it in </a:t>
            </a:r>
            <a:r>
              <a:rPr lang="en-US" sz="1600" b="1">
                <a:latin typeface="Arial"/>
                <a:cs typeface="Arial"/>
              </a:rPr>
              <a:t>RaspberryPi</a:t>
            </a:r>
            <a:r>
              <a:rPr lang="en-US" sz="1600" b="1" dirty="0">
                <a:latin typeface="Arial"/>
                <a:cs typeface="Arial"/>
              </a:rPr>
              <a:t>:</a:t>
            </a:r>
            <a:br>
              <a:rPr lang="en-US" sz="1600" dirty="0">
                <a:latin typeface="Arial"/>
                <a:cs typeface="Arial"/>
              </a:rPr>
            </a:br>
            <a:r>
              <a:rPr lang="en-US" sz="1600" dirty="0">
                <a:latin typeface="Arial"/>
                <a:cs typeface="Arial"/>
              </a:rPr>
              <a:t> Emulates 3D UAV movement, realistic radio conditions, and node dynamics</a:t>
            </a:r>
          </a:p>
          <a:p>
            <a:pPr marL="285750" indent="-285750">
              <a:buFont typeface="Arial"/>
              <a:buChar char="•"/>
            </a:pPr>
            <a:r>
              <a:rPr lang="en-US" sz="1600" b="1" dirty="0">
                <a:latin typeface="Arial"/>
                <a:cs typeface="Arial"/>
              </a:rPr>
              <a:t>Instrumentation Layer:</a:t>
            </a:r>
            <a:br>
              <a:rPr lang="en-US" sz="1600" dirty="0">
                <a:latin typeface="Arial"/>
                <a:cs typeface="Arial"/>
              </a:rPr>
            </a:br>
            <a:r>
              <a:rPr lang="en-US" sz="1600" dirty="0">
                <a:latin typeface="Arial"/>
                <a:cs typeface="Arial"/>
              </a:rPr>
              <a:t> Code compiled with LLVM/AFL for feedback collection.</a:t>
            </a:r>
          </a:p>
          <a:p>
            <a:pPr marL="285750" indent="-285750">
              <a:buFont typeface="Arial"/>
              <a:buChar char="•"/>
            </a:pPr>
            <a:r>
              <a:rPr lang="en-US" sz="1600" b="1" dirty="0">
                <a:latin typeface="Arial"/>
                <a:cs typeface="Arial"/>
              </a:rPr>
              <a:t>Control &amp; Monitoring Harness:</a:t>
            </a:r>
            <a:br>
              <a:rPr lang="en-US" sz="1600" dirty="0">
                <a:latin typeface="Arial"/>
                <a:cs typeface="Arial"/>
              </a:rPr>
            </a:br>
            <a:r>
              <a:rPr lang="en-US" sz="1600" dirty="0">
                <a:latin typeface="Arial"/>
                <a:cs typeface="Arial"/>
              </a:rPr>
              <a:t> Injects packets, tracks coverage, monitors performance degradation, manages test loop.</a:t>
            </a:r>
            <a:br>
              <a:rPr lang="en-US" sz="1600" b="1" dirty="0">
                <a:latin typeface="Arial"/>
                <a:cs typeface="Arial"/>
              </a:rPr>
            </a:br>
            <a:br>
              <a:rPr lang="en-US" sz="1600" b="1" dirty="0">
                <a:latin typeface="Arial"/>
                <a:cs typeface="Arial"/>
              </a:rPr>
            </a:br>
            <a:endParaRPr lang="en-US" sz="1600" b="1">
              <a:latin typeface="Arial"/>
              <a:cs typeface="Arial"/>
            </a:endParaRPr>
          </a:p>
          <a:p>
            <a:r>
              <a:rPr lang="en-US" b="1" dirty="0">
                <a:latin typeface="Arial"/>
                <a:cs typeface="Arial"/>
              </a:rPr>
              <a:t>Feedback Loop:</a:t>
            </a:r>
            <a:endParaRPr lang="en-US" dirty="0">
              <a:ea typeface="Calibri"/>
              <a:cs typeface="Calibri"/>
            </a:endParaRPr>
          </a:p>
          <a:p>
            <a:r>
              <a:rPr lang="en-US" sz="1600" dirty="0">
                <a:latin typeface="Arial"/>
                <a:cs typeface="Arial"/>
              </a:rPr>
              <a:t>1.Generate → 2. Inject → 3. Simulate → 4. Monitor → 5. Learn → 6. Repeat</a:t>
            </a:r>
            <a:br>
              <a:rPr lang="en-US" sz="1600" dirty="0">
                <a:latin typeface="Arial"/>
                <a:cs typeface="Arial"/>
              </a:rPr>
            </a:br>
            <a:br>
              <a:rPr lang="en-US" sz="1100" dirty="0">
                <a:latin typeface="Arial"/>
                <a:cs typeface="Arial"/>
              </a:rPr>
            </a:br>
            <a:endParaRPr lang="en-US" sz="1100">
              <a:latin typeface="Arial"/>
              <a:cs typeface="Arial"/>
            </a:endParaRPr>
          </a:p>
        </p:txBody>
      </p:sp>
    </p:spTree>
    <p:extLst>
      <p:ext uri="{BB962C8B-B14F-4D97-AF65-F5344CB8AC3E}">
        <p14:creationId xmlns:p14="http://schemas.microsoft.com/office/powerpoint/2010/main" val="3020393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3CD16-CFFE-12B8-D0A2-42551A2418C1}"/>
              </a:ext>
            </a:extLst>
          </p:cNvPr>
          <p:cNvSpPr>
            <a:spLocks noGrp="1"/>
          </p:cNvSpPr>
          <p:nvPr>
            <p:ph type="title"/>
          </p:nvPr>
        </p:nvSpPr>
        <p:spPr>
          <a:solidFill>
            <a:schemeClr val="bg1"/>
          </a:solidFill>
        </p:spPr>
        <p:txBody>
          <a:bodyPr/>
          <a:lstStyle/>
          <a:p>
            <a:r>
              <a:rPr lang="en-US">
                <a:ea typeface="Calibri Light"/>
                <a:cs typeface="Calibri Light"/>
              </a:rPr>
              <a:t>Proposed Solution</a:t>
            </a:r>
            <a:endParaRPr lang="en-US"/>
          </a:p>
        </p:txBody>
      </p:sp>
      <p:pic>
        <p:nvPicPr>
          <p:cNvPr id="7" name="Content Placeholder 6">
            <a:extLst>
              <a:ext uri="{FF2B5EF4-FFF2-40B4-BE49-F238E27FC236}">
                <a16:creationId xmlns:a16="http://schemas.microsoft.com/office/drawing/2014/main" id="{129B0578-4851-A04E-46BE-47EF5FF062A9}"/>
              </a:ext>
            </a:extLst>
          </p:cNvPr>
          <p:cNvPicPr>
            <a:picLocks noGrp="1" noChangeAspect="1"/>
          </p:cNvPicPr>
          <p:nvPr>
            <p:ph idx="1"/>
          </p:nvPr>
        </p:nvPicPr>
        <p:blipFill>
          <a:blip r:embed="rId2"/>
          <a:srcRect l="491" b="7907"/>
          <a:stretch>
            <a:fillRect/>
          </a:stretch>
        </p:blipFill>
        <p:spPr>
          <a:xfrm>
            <a:off x="508181" y="1640066"/>
            <a:ext cx="11173726" cy="4670978"/>
          </a:xfrm>
          <a:prstGeom prst="rect">
            <a:avLst/>
          </a:prstGeom>
          <a:ln>
            <a:solidFill>
              <a:schemeClr val="bg1"/>
            </a:solidFill>
          </a:ln>
        </p:spPr>
      </p:pic>
      <p:sp>
        <p:nvSpPr>
          <p:cNvPr id="4" name="Date Placeholder 3">
            <a:extLst>
              <a:ext uri="{FF2B5EF4-FFF2-40B4-BE49-F238E27FC236}">
                <a16:creationId xmlns:a16="http://schemas.microsoft.com/office/drawing/2014/main" id="{FEA738EE-7F59-BCE9-9739-1126245C7A8B}"/>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1DCD093F-81CB-56F0-0FA0-A31CEB33E2BF}"/>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414831B5-CC21-8DE1-9E10-3C3DCA7E6717}"/>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2914290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015F-9C1E-164E-110F-49AD129C5051}"/>
              </a:ext>
            </a:extLst>
          </p:cNvPr>
          <p:cNvSpPr>
            <a:spLocks noGrp="1"/>
          </p:cNvSpPr>
          <p:nvPr>
            <p:ph type="title"/>
          </p:nvPr>
        </p:nvSpPr>
        <p:spPr>
          <a:solidFill>
            <a:schemeClr val="bg1"/>
          </a:solidFill>
          <a:ln>
            <a:solidFill>
              <a:schemeClr val="bg1"/>
            </a:solidFill>
          </a:ln>
        </p:spPr>
        <p:txBody>
          <a:bodyPr>
            <a:normAutofit/>
          </a:bodyPr>
          <a:lstStyle/>
          <a:p>
            <a:r>
              <a:rPr lang="en-GB">
                <a:latin typeface="Calibri"/>
                <a:ea typeface="Calibri"/>
                <a:cs typeface="Calibri"/>
              </a:rPr>
              <a:t>Proposed Solution </a:t>
            </a:r>
            <a:endParaRPr lang="en-US">
              <a:latin typeface="Calibri"/>
              <a:ea typeface="Calibri"/>
              <a:cs typeface="Calibri"/>
            </a:endParaRPr>
          </a:p>
        </p:txBody>
      </p:sp>
      <p:sp>
        <p:nvSpPr>
          <p:cNvPr id="4" name="Date Placeholder 3">
            <a:extLst>
              <a:ext uri="{FF2B5EF4-FFF2-40B4-BE49-F238E27FC236}">
                <a16:creationId xmlns:a16="http://schemas.microsoft.com/office/drawing/2014/main" id="{EDF6B32A-A70E-CBDE-2C3D-F58850C44A91}"/>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871F9AD0-0759-DD0B-E8DB-F2C77BACB86E}"/>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59948E83-2613-7B2D-F2A8-0DB74AA73A0E}"/>
              </a:ext>
            </a:extLst>
          </p:cNvPr>
          <p:cNvSpPr>
            <a:spLocks noGrp="1"/>
          </p:cNvSpPr>
          <p:nvPr>
            <p:ph type="sldNum" sz="quarter" idx="12"/>
          </p:nvPr>
        </p:nvSpPr>
        <p:spPr/>
        <p:txBody>
          <a:bodyPr/>
          <a:lstStyle/>
          <a:p>
            <a:fld id="{330EA680-D336-4FF7-8B7A-9848BB0A1C32}" type="slidenum">
              <a:rPr lang="en-US" smtClean="0"/>
              <a:t>22</a:t>
            </a:fld>
            <a:endParaRPr lang="en-US"/>
          </a:p>
        </p:txBody>
      </p:sp>
      <p:sp>
        <p:nvSpPr>
          <p:cNvPr id="15" name="TextBox 14">
            <a:extLst>
              <a:ext uri="{FF2B5EF4-FFF2-40B4-BE49-F238E27FC236}">
                <a16:creationId xmlns:a16="http://schemas.microsoft.com/office/drawing/2014/main" id="{4F876EED-5AD5-FA5A-3E8A-EC688A7207C6}"/>
              </a:ext>
            </a:extLst>
          </p:cNvPr>
          <p:cNvSpPr txBox="1"/>
          <p:nvPr/>
        </p:nvSpPr>
        <p:spPr>
          <a:xfrm>
            <a:off x="957320" y="1764648"/>
            <a:ext cx="10997272" cy="44473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a:ea typeface="Calibri"/>
                <a:cs typeface="Arial"/>
              </a:rPr>
              <a:t>System Workflow:</a:t>
            </a:r>
          </a:p>
          <a:p>
            <a:pPr marL="228600" indent="-228600">
              <a:buFont typeface=""/>
              <a:buAutoNum type="arabicPeriod"/>
            </a:pPr>
            <a:r>
              <a:rPr lang="en-US" sz="2000" dirty="0">
                <a:latin typeface="Calibri"/>
                <a:ea typeface="Calibri"/>
                <a:cs typeface="Arial"/>
              </a:rPr>
              <a:t>Seed with valid OLSR packets (HELLO, TC)-simulator / </a:t>
            </a:r>
            <a:r>
              <a:rPr lang="en-US" sz="2000">
                <a:latin typeface="Calibri"/>
                <a:ea typeface="Calibri"/>
                <a:cs typeface="Arial"/>
              </a:rPr>
              <a:t>RaspberryPi</a:t>
            </a:r>
            <a:endParaRPr lang="en-US" sz="2000" dirty="0">
              <a:latin typeface="Calibri"/>
              <a:ea typeface="Calibri"/>
              <a:cs typeface="Arial"/>
            </a:endParaRPr>
          </a:p>
          <a:p>
            <a:pPr marL="228600" indent="-228600">
              <a:buFont typeface=""/>
              <a:buAutoNum type="arabicPeriod"/>
            </a:pPr>
            <a:r>
              <a:rPr lang="en-US" sz="2000" dirty="0">
                <a:latin typeface="Calibri"/>
                <a:ea typeface="Calibri"/>
                <a:cs typeface="Arial"/>
              </a:rPr>
              <a:t>Generate mutated input using coverage-based mutation</a:t>
            </a:r>
          </a:p>
          <a:p>
            <a:pPr marL="228600" indent="-228600">
              <a:buFont typeface=""/>
              <a:buAutoNum type="arabicPeriod"/>
            </a:pPr>
            <a:r>
              <a:rPr lang="en-US" sz="2000" dirty="0">
                <a:latin typeface="Calibri"/>
                <a:ea typeface="Calibri"/>
                <a:cs typeface="Arial"/>
              </a:rPr>
              <a:t>Inject into live FANET simulation</a:t>
            </a:r>
          </a:p>
          <a:p>
            <a:pPr marL="228600" indent="-228600">
              <a:buFont typeface=""/>
              <a:buAutoNum type="arabicPeriod"/>
            </a:pPr>
            <a:r>
              <a:rPr lang="en-US" sz="2000" dirty="0">
                <a:latin typeface="Calibri"/>
                <a:ea typeface="Calibri"/>
                <a:cs typeface="Arial"/>
              </a:rPr>
              <a:t>Collect feedback:</a:t>
            </a:r>
          </a:p>
          <a:p>
            <a:pPr marL="171450" lvl="1" indent="-171450">
              <a:buFont typeface="Arial"/>
              <a:buChar char="•"/>
            </a:pPr>
            <a:r>
              <a:rPr lang="en-US" sz="2000" dirty="0">
                <a:latin typeface="Calibri"/>
                <a:ea typeface="Calibri"/>
                <a:cs typeface="Arial"/>
              </a:rPr>
              <a:t>Code coverage</a:t>
            </a:r>
          </a:p>
          <a:p>
            <a:pPr marL="171450" lvl="1" indent="-171450">
              <a:buFont typeface="Arial"/>
              <a:buChar char="•"/>
            </a:pPr>
            <a:r>
              <a:rPr lang="en-US" sz="2000" dirty="0">
                <a:latin typeface="Calibri"/>
                <a:ea typeface="Calibri"/>
                <a:cs typeface="Arial"/>
              </a:rPr>
              <a:t> Crash logs</a:t>
            </a:r>
            <a:endParaRPr lang="en-US" sz="2000" dirty="0">
              <a:latin typeface="Calibri"/>
              <a:ea typeface="Calibri"/>
              <a:cs typeface="Calibri" panose="020F0502020204030204"/>
            </a:endParaRPr>
          </a:p>
          <a:p>
            <a:pPr marL="171450" lvl="1" indent="-171450">
              <a:buFont typeface="Arial"/>
              <a:buChar char="•"/>
            </a:pPr>
            <a:r>
              <a:rPr lang="en-US" sz="2000" dirty="0">
                <a:latin typeface="Calibri"/>
                <a:ea typeface="Calibri"/>
                <a:cs typeface="Arial"/>
              </a:rPr>
              <a:t> Performance degradation</a:t>
            </a:r>
            <a:endParaRPr lang="en-US" sz="2000" dirty="0">
              <a:latin typeface="Calibri"/>
              <a:ea typeface="Calibri"/>
              <a:cs typeface="Calibri"/>
            </a:endParaRPr>
          </a:p>
          <a:p>
            <a:pPr marL="228600" indent="-228600">
              <a:buFont typeface=""/>
              <a:buAutoNum type="arabicPeriod"/>
            </a:pPr>
            <a:r>
              <a:rPr lang="en-US" sz="2000" dirty="0">
                <a:latin typeface="Calibri"/>
                <a:ea typeface="Calibri"/>
                <a:cs typeface="Arial"/>
              </a:rPr>
              <a:t>Add interesting inputs back to corpus- done by fuzzing tool</a:t>
            </a:r>
          </a:p>
          <a:p>
            <a:pPr marL="228600" indent="-228600">
              <a:buAutoNum type="arabicPeriod"/>
            </a:pPr>
            <a:endParaRPr lang="en-US" sz="2000">
              <a:latin typeface="Calibri"/>
              <a:ea typeface="Calibri"/>
              <a:cs typeface="Arial"/>
            </a:endParaRPr>
          </a:p>
          <a:p>
            <a:r>
              <a:rPr lang="en-US" sz="2400" b="1" dirty="0">
                <a:latin typeface="Calibri"/>
                <a:ea typeface="Calibri"/>
                <a:cs typeface="Arial"/>
              </a:rPr>
              <a:t>Approach</a:t>
            </a:r>
            <a:r>
              <a:rPr lang="en-US" sz="2400" dirty="0">
                <a:latin typeface="Calibri"/>
                <a:ea typeface="Calibri"/>
                <a:cs typeface="Arial"/>
              </a:rPr>
              <a:t>:</a:t>
            </a:r>
          </a:p>
          <a:p>
            <a:pPr marL="228600" indent="-228600">
              <a:buFont typeface="Arial"/>
              <a:buChar char="•"/>
            </a:pPr>
            <a:r>
              <a:rPr lang="en-US" sz="2000" b="1" dirty="0" err="1">
                <a:latin typeface="Calibri"/>
                <a:ea typeface="Calibri"/>
                <a:cs typeface="Arial"/>
              </a:rPr>
              <a:t>LibFuzzer</a:t>
            </a:r>
            <a:r>
              <a:rPr lang="en-US" sz="2000" dirty="0">
                <a:latin typeface="Calibri"/>
                <a:ea typeface="Calibri"/>
                <a:cs typeface="Arial"/>
              </a:rPr>
              <a:t>: Module-level fuzzing </a:t>
            </a:r>
          </a:p>
          <a:p>
            <a:pPr marL="228600" indent="-228600">
              <a:buFont typeface="Arial"/>
              <a:buChar char="•"/>
            </a:pPr>
            <a:r>
              <a:rPr lang="en-US" sz="2000" b="1" dirty="0" err="1">
                <a:latin typeface="Calibri"/>
                <a:ea typeface="Calibri"/>
                <a:cs typeface="Arial"/>
              </a:rPr>
              <a:t>AFLNet</a:t>
            </a:r>
            <a:r>
              <a:rPr lang="en-US" sz="2000" dirty="0">
                <a:latin typeface="Calibri"/>
                <a:ea typeface="Calibri"/>
                <a:cs typeface="Arial"/>
              </a:rPr>
              <a:t>: Full-system fuzzing via network socket simulation</a:t>
            </a:r>
          </a:p>
          <a:p>
            <a:endParaRPr lang="en-US" sz="1500">
              <a:latin typeface="Arial"/>
              <a:cs typeface="Arial"/>
            </a:endParaRPr>
          </a:p>
        </p:txBody>
      </p:sp>
    </p:spTree>
    <p:extLst>
      <p:ext uri="{BB962C8B-B14F-4D97-AF65-F5344CB8AC3E}">
        <p14:creationId xmlns:p14="http://schemas.microsoft.com/office/powerpoint/2010/main" val="3414353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BF93FF-8DE5-DF97-1C3E-1F4BF4783047}"/>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DE1D83F-2979-25AE-F645-5ED71B6F33CB}"/>
              </a:ext>
            </a:extLst>
          </p:cNvPr>
          <p:cNvSpPr>
            <a:spLocks noGrp="1"/>
          </p:cNvSpPr>
          <p:nvPr>
            <p:ph type="dt" sz="half" idx="10"/>
          </p:nvPr>
        </p:nvSpPr>
        <p:spPr/>
        <p:txBody>
          <a:bodyPr/>
          <a:lstStyle/>
          <a:p>
            <a:fld id="{B17C276D-2876-42FE-8E40-B837C789DA2E}" type="datetime1">
              <a:rPr lang="en-IN" smtClean="0"/>
              <a:t>31-07-2025</a:t>
            </a:fld>
            <a:endParaRPr lang="en-US"/>
          </a:p>
        </p:txBody>
      </p:sp>
      <p:sp>
        <p:nvSpPr>
          <p:cNvPr id="5" name="Footer Placeholder 4">
            <a:extLst>
              <a:ext uri="{FF2B5EF4-FFF2-40B4-BE49-F238E27FC236}">
                <a16:creationId xmlns:a16="http://schemas.microsoft.com/office/drawing/2014/main" id="{45E45799-DF70-6814-AB75-C620B8865B0A}"/>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5D367661-613B-F9CE-1FC5-51E17FAD7549}"/>
              </a:ext>
            </a:extLst>
          </p:cNvPr>
          <p:cNvSpPr>
            <a:spLocks noGrp="1"/>
          </p:cNvSpPr>
          <p:nvPr>
            <p:ph type="sldNum" sz="quarter" idx="12"/>
          </p:nvPr>
        </p:nvSpPr>
        <p:spPr/>
        <p:txBody>
          <a:bodyPr/>
          <a:lstStyle/>
          <a:p>
            <a:fld id="{330EA680-D336-4FF7-8B7A-9848BB0A1C32}" type="slidenum">
              <a:rPr lang="en-US" smtClean="0"/>
              <a:t>23</a:t>
            </a:fld>
            <a:endParaRPr lang="en-US"/>
          </a:p>
        </p:txBody>
      </p:sp>
      <p:sp>
        <p:nvSpPr>
          <p:cNvPr id="3" name="Title 1">
            <a:extLst>
              <a:ext uri="{FF2B5EF4-FFF2-40B4-BE49-F238E27FC236}">
                <a16:creationId xmlns:a16="http://schemas.microsoft.com/office/drawing/2014/main" id="{734046E4-35AA-FC6F-6745-3CDCFF5F230D}"/>
              </a:ext>
            </a:extLst>
          </p:cNvPr>
          <p:cNvSpPr>
            <a:spLocks noGrp="1"/>
          </p:cNvSpPr>
          <p:nvPr>
            <p:ph type="title"/>
          </p:nvPr>
        </p:nvSpPr>
        <p:spPr>
          <a:xfrm>
            <a:off x="1733265" y="365125"/>
            <a:ext cx="10099343" cy="1325563"/>
          </a:xfrm>
          <a:noFill/>
        </p:spPr>
        <p:txBody>
          <a:bodyPr>
            <a:normAutofit fontScale="90000"/>
          </a:bodyPr>
          <a:lstStyle/>
          <a:p>
            <a:r>
              <a:rPr lang="en-US" sz="4900">
                <a:ea typeface="Calibri Light"/>
                <a:cs typeface="Calibri Light"/>
              </a:rPr>
              <a:t>Challenges in FANET Routing protocol fuzzing</a:t>
            </a:r>
            <a:endParaRPr lang="en-US">
              <a:ea typeface="Calibri Light" panose="020F0302020204030204"/>
              <a:cs typeface="Calibri Light" panose="020F0302020204030204"/>
            </a:endParaRPr>
          </a:p>
        </p:txBody>
      </p:sp>
      <p:sp>
        <p:nvSpPr>
          <p:cNvPr id="2" name="TextBox 1">
            <a:extLst>
              <a:ext uri="{FF2B5EF4-FFF2-40B4-BE49-F238E27FC236}">
                <a16:creationId xmlns:a16="http://schemas.microsoft.com/office/drawing/2014/main" id="{DE3B39EB-59DC-6516-2537-BA0F9D5A0DDB}"/>
              </a:ext>
            </a:extLst>
          </p:cNvPr>
          <p:cNvSpPr txBox="1"/>
          <p:nvPr/>
        </p:nvSpPr>
        <p:spPr>
          <a:xfrm>
            <a:off x="379255" y="5802431"/>
            <a:ext cx="1156145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900">
                <a:latin typeface="Arial"/>
              </a:rPr>
              <a:t>[5] S. A. Hasan, M. A. Mohammed, and S. K. Sulaiman, “Flying Ad-Hoc Networks (FANETs): Review of Communications, Challenges, Applications, Future Direction and Open Research Topics,” ITM Web of Conferences, vol. 64, Art. no. 01002, Jul. 2024, </a:t>
            </a:r>
            <a:r>
              <a:rPr lang="en-US" sz="900" err="1">
                <a:latin typeface="Arial"/>
              </a:rPr>
              <a:t>doi</a:t>
            </a:r>
            <a:r>
              <a:rPr lang="en-US" sz="900">
                <a:latin typeface="Arial"/>
              </a:rPr>
              <a:t>: 10.1051/</a:t>
            </a:r>
            <a:r>
              <a:rPr lang="en-US" sz="900" err="1">
                <a:latin typeface="Arial"/>
              </a:rPr>
              <a:t>itmconf</a:t>
            </a:r>
            <a:r>
              <a:rPr lang="en-US" sz="900">
                <a:latin typeface="Arial"/>
              </a:rPr>
              <a:t>/20246401002. </a:t>
            </a:r>
            <a:r>
              <a:rPr lang="en-GB" sz="900">
                <a:latin typeface="Arial"/>
                <a:cs typeface="Arial"/>
              </a:rPr>
              <a:t>​</a:t>
            </a:r>
            <a:endParaRPr lang="en-GB" sz="900">
              <a:ea typeface="Calibri" panose="020F0502020204030204"/>
              <a:cs typeface="Calibri" panose="020F0502020204030204"/>
            </a:endParaRPr>
          </a:p>
        </p:txBody>
      </p:sp>
      <p:graphicFrame>
        <p:nvGraphicFramePr>
          <p:cNvPr id="8" name="Table 7">
            <a:extLst>
              <a:ext uri="{FF2B5EF4-FFF2-40B4-BE49-F238E27FC236}">
                <a16:creationId xmlns:a16="http://schemas.microsoft.com/office/drawing/2014/main" id="{C3B8060B-16D7-240D-5912-7FA416518AA6}"/>
              </a:ext>
            </a:extLst>
          </p:cNvPr>
          <p:cNvGraphicFramePr>
            <a:graphicFrameLocks noGrp="1"/>
          </p:cNvGraphicFramePr>
          <p:nvPr>
            <p:extLst>
              <p:ext uri="{D42A27DB-BD31-4B8C-83A1-F6EECF244321}">
                <p14:modId xmlns:p14="http://schemas.microsoft.com/office/powerpoint/2010/main" val="3203402930"/>
              </p:ext>
            </p:extLst>
          </p:nvPr>
        </p:nvGraphicFramePr>
        <p:xfrm>
          <a:off x="1320000" y="2134511"/>
          <a:ext cx="9681643" cy="2582235"/>
        </p:xfrm>
        <a:graphic>
          <a:graphicData uri="http://schemas.openxmlformats.org/drawingml/2006/table">
            <a:tbl>
              <a:tblPr bandRow="1">
                <a:tableStyleId>{5C22544A-7EE6-4342-B048-85BDC9FD1C3A}</a:tableStyleId>
              </a:tblPr>
              <a:tblGrid>
                <a:gridCol w="4070691">
                  <a:extLst>
                    <a:ext uri="{9D8B030D-6E8A-4147-A177-3AD203B41FA5}">
                      <a16:colId xmlns:a16="http://schemas.microsoft.com/office/drawing/2014/main" val="785722141"/>
                    </a:ext>
                  </a:extLst>
                </a:gridCol>
                <a:gridCol w="5610952">
                  <a:extLst>
                    <a:ext uri="{9D8B030D-6E8A-4147-A177-3AD203B41FA5}">
                      <a16:colId xmlns:a16="http://schemas.microsoft.com/office/drawing/2014/main" val="3562364778"/>
                    </a:ext>
                  </a:extLst>
                </a:gridCol>
              </a:tblGrid>
              <a:tr h="516447">
                <a:tc>
                  <a:txBody>
                    <a:bodyPr/>
                    <a:lstStyle/>
                    <a:p>
                      <a:pPr algn="ctr" fontAlgn="base">
                        <a:lnSpc>
                          <a:spcPts val="1575"/>
                        </a:lnSpc>
                        <a:buNone/>
                      </a:pPr>
                      <a:r>
                        <a:rPr lang="en-GB" sz="1800" b="1">
                          <a:effectLst/>
                          <a:latin typeface="Arial"/>
                        </a:rPr>
                        <a:t>FANET Challenge</a:t>
                      </a:r>
                      <a:endParaRPr lang="en-GB" sz="1800">
                        <a:effectLst/>
                        <a:latin typeface="Arial"/>
                      </a:endParaRPr>
                    </a:p>
                  </a:txBody>
                  <a:tcPr marL="63494" marR="63494" marT="63494" marB="63494">
                    <a:lnL w="10077" cap="flat" cmpd="sng" algn="ctr">
                      <a:solidFill>
                        <a:srgbClr val="000000"/>
                      </a:solidFill>
                      <a:prstDash val="solid"/>
                      <a:round/>
                      <a:headEnd type="none" w="med" len="med"/>
                      <a:tailEnd type="none" w="med" len="med"/>
                    </a:lnL>
                    <a:lnR w="10077" cap="flat" cmpd="sng" algn="ctr">
                      <a:solidFill>
                        <a:srgbClr val="000000"/>
                      </a:solidFill>
                      <a:prstDash val="solid"/>
                      <a:round/>
                      <a:headEnd type="none" w="med" len="med"/>
                      <a:tailEnd type="none" w="med" len="med"/>
                    </a:lnR>
                    <a:lnT w="10077" cap="flat" cmpd="sng" algn="ctr">
                      <a:solidFill>
                        <a:srgbClr val="000000"/>
                      </a:solidFill>
                      <a:prstDash val="solid"/>
                      <a:round/>
                      <a:headEnd type="none" w="med" len="med"/>
                      <a:tailEnd type="none" w="med" len="med"/>
                    </a:lnT>
                    <a:lnB w="10077" cap="flat" cmpd="sng" algn="ctr">
                      <a:solidFill>
                        <a:srgbClr val="000000"/>
                      </a:solidFill>
                      <a:prstDash val="solid"/>
                      <a:round/>
                      <a:headEnd type="none" w="med" len="med"/>
                      <a:tailEnd type="none" w="med" len="med"/>
                    </a:lnB>
                    <a:noFill/>
                  </a:tcPr>
                </a:tc>
                <a:tc>
                  <a:txBody>
                    <a:bodyPr/>
                    <a:lstStyle/>
                    <a:p>
                      <a:pPr algn="ctr" fontAlgn="base">
                        <a:lnSpc>
                          <a:spcPts val="1575"/>
                        </a:lnSpc>
                        <a:buNone/>
                      </a:pPr>
                      <a:r>
                        <a:rPr lang="en-GB" sz="1800" b="1" err="1">
                          <a:effectLst/>
                          <a:latin typeface="Arial"/>
                        </a:rPr>
                        <a:t>Fuzzer</a:t>
                      </a:r>
                      <a:r>
                        <a:rPr lang="en-GB" sz="1800" b="1">
                          <a:effectLst/>
                          <a:latin typeface="Arial"/>
                        </a:rPr>
                        <a:t> Adaptation</a:t>
                      </a:r>
                      <a:endParaRPr lang="en-GB" sz="1800">
                        <a:effectLst/>
                        <a:latin typeface="Arial"/>
                      </a:endParaRPr>
                    </a:p>
                  </a:txBody>
                  <a:tcPr marL="63494" marR="63494" marT="63494" marB="63494">
                    <a:lnL w="10077" cap="flat" cmpd="sng" algn="ctr">
                      <a:solidFill>
                        <a:srgbClr val="000000"/>
                      </a:solidFill>
                      <a:prstDash val="solid"/>
                      <a:round/>
                      <a:headEnd type="none" w="med" len="med"/>
                      <a:tailEnd type="none" w="med" len="med"/>
                    </a:lnL>
                    <a:lnR w="10077" cap="flat" cmpd="sng" algn="ctr">
                      <a:solidFill>
                        <a:srgbClr val="000000"/>
                      </a:solidFill>
                      <a:prstDash val="solid"/>
                      <a:round/>
                      <a:headEnd type="none" w="med" len="med"/>
                      <a:tailEnd type="none" w="med" len="med"/>
                    </a:lnR>
                    <a:lnT w="10077" cap="flat" cmpd="sng" algn="ctr">
                      <a:solidFill>
                        <a:srgbClr val="000000"/>
                      </a:solidFill>
                      <a:prstDash val="solid"/>
                      <a:round/>
                      <a:headEnd type="none" w="med" len="med"/>
                      <a:tailEnd type="none" w="med" len="med"/>
                    </a:lnT>
                    <a:lnB w="1007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82780367"/>
                  </a:ext>
                </a:extLst>
              </a:tr>
              <a:tr h="516447">
                <a:tc>
                  <a:txBody>
                    <a:bodyPr/>
                    <a:lstStyle/>
                    <a:p>
                      <a:pPr fontAlgn="base">
                        <a:lnSpc>
                          <a:spcPts val="1575"/>
                        </a:lnSpc>
                        <a:buNone/>
                      </a:pPr>
                      <a:r>
                        <a:rPr lang="en-GB" sz="1800">
                          <a:effectLst/>
                          <a:latin typeface="Arial"/>
                        </a:rPr>
                        <a:t>3D mobility, rapid topology changes</a:t>
                      </a:r>
                    </a:p>
                  </a:txBody>
                  <a:tcPr marL="63494" marR="63494" marT="63494" marB="63494">
                    <a:lnL w="10077" cap="flat" cmpd="sng" algn="ctr">
                      <a:solidFill>
                        <a:srgbClr val="000000"/>
                      </a:solidFill>
                      <a:prstDash val="solid"/>
                      <a:round/>
                      <a:headEnd type="none" w="med" len="med"/>
                      <a:tailEnd type="none" w="med" len="med"/>
                    </a:lnL>
                    <a:lnR w="10077" cap="flat" cmpd="sng" algn="ctr">
                      <a:solidFill>
                        <a:srgbClr val="000000"/>
                      </a:solidFill>
                      <a:prstDash val="solid"/>
                      <a:round/>
                      <a:headEnd type="none" w="med" len="med"/>
                      <a:tailEnd type="none" w="med" len="med"/>
                    </a:lnR>
                    <a:lnT w="10077" cap="flat" cmpd="sng" algn="ctr">
                      <a:solidFill>
                        <a:srgbClr val="000000"/>
                      </a:solidFill>
                      <a:prstDash val="solid"/>
                      <a:round/>
                      <a:headEnd type="none" w="med" len="med"/>
                      <a:tailEnd type="none" w="med" len="med"/>
                    </a:lnT>
                    <a:lnB w="10077" cap="flat" cmpd="sng" algn="ctr">
                      <a:solidFill>
                        <a:srgbClr val="000000"/>
                      </a:solidFill>
                      <a:prstDash val="solid"/>
                      <a:round/>
                      <a:headEnd type="none" w="med" len="med"/>
                      <a:tailEnd type="none" w="med" len="med"/>
                    </a:lnB>
                    <a:noFill/>
                  </a:tcPr>
                </a:tc>
                <a:tc>
                  <a:txBody>
                    <a:bodyPr/>
                    <a:lstStyle/>
                    <a:p>
                      <a:pPr fontAlgn="base">
                        <a:lnSpc>
                          <a:spcPts val="1575"/>
                        </a:lnSpc>
                        <a:buNone/>
                      </a:pPr>
                      <a:r>
                        <a:rPr lang="en-GB" sz="1800">
                          <a:effectLst/>
                          <a:latin typeface="Arial"/>
                        </a:rPr>
                        <a:t>Topology-aware mutations</a:t>
                      </a:r>
                    </a:p>
                  </a:txBody>
                  <a:tcPr marL="63494" marR="63494" marT="63494" marB="63494">
                    <a:lnL w="10077" cap="flat" cmpd="sng" algn="ctr">
                      <a:solidFill>
                        <a:srgbClr val="000000"/>
                      </a:solidFill>
                      <a:prstDash val="solid"/>
                      <a:round/>
                      <a:headEnd type="none" w="med" len="med"/>
                      <a:tailEnd type="none" w="med" len="med"/>
                    </a:lnL>
                    <a:lnR w="10077" cap="flat" cmpd="sng" algn="ctr">
                      <a:solidFill>
                        <a:srgbClr val="000000"/>
                      </a:solidFill>
                      <a:prstDash val="solid"/>
                      <a:round/>
                      <a:headEnd type="none" w="med" len="med"/>
                      <a:tailEnd type="none" w="med" len="med"/>
                    </a:lnR>
                    <a:lnT w="10077" cap="flat" cmpd="sng" algn="ctr">
                      <a:solidFill>
                        <a:srgbClr val="000000"/>
                      </a:solidFill>
                      <a:prstDash val="solid"/>
                      <a:round/>
                      <a:headEnd type="none" w="med" len="med"/>
                      <a:tailEnd type="none" w="med" len="med"/>
                    </a:lnT>
                    <a:lnB w="1007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66331466"/>
                  </a:ext>
                </a:extLst>
              </a:tr>
              <a:tr h="516447">
                <a:tc>
                  <a:txBody>
                    <a:bodyPr/>
                    <a:lstStyle/>
                    <a:p>
                      <a:pPr fontAlgn="base">
                        <a:lnSpc>
                          <a:spcPts val="1575"/>
                        </a:lnSpc>
                        <a:buNone/>
                      </a:pPr>
                      <a:r>
                        <a:rPr lang="en-GB" sz="1800">
                          <a:effectLst/>
                          <a:latin typeface="Arial"/>
                        </a:rPr>
                        <a:t>Stateful protocol </a:t>
                      </a:r>
                      <a:r>
                        <a:rPr lang="en-GB" sz="1800" err="1">
                          <a:effectLst/>
                          <a:latin typeface="Arial"/>
                        </a:rPr>
                        <a:t>behavior</a:t>
                      </a:r>
                    </a:p>
                  </a:txBody>
                  <a:tcPr marL="63494" marR="63494" marT="63494" marB="63494">
                    <a:lnL w="10077" cap="flat" cmpd="sng" algn="ctr">
                      <a:solidFill>
                        <a:srgbClr val="000000"/>
                      </a:solidFill>
                      <a:prstDash val="solid"/>
                      <a:round/>
                      <a:headEnd type="none" w="med" len="med"/>
                      <a:tailEnd type="none" w="med" len="med"/>
                    </a:lnL>
                    <a:lnR w="10077" cap="flat" cmpd="sng" algn="ctr">
                      <a:solidFill>
                        <a:srgbClr val="000000"/>
                      </a:solidFill>
                      <a:prstDash val="solid"/>
                      <a:round/>
                      <a:headEnd type="none" w="med" len="med"/>
                      <a:tailEnd type="none" w="med" len="med"/>
                    </a:lnR>
                    <a:lnT w="10077" cap="flat" cmpd="sng" algn="ctr">
                      <a:solidFill>
                        <a:srgbClr val="000000"/>
                      </a:solidFill>
                      <a:prstDash val="solid"/>
                      <a:round/>
                      <a:headEnd type="none" w="med" len="med"/>
                      <a:tailEnd type="none" w="med" len="med"/>
                    </a:lnT>
                    <a:lnB w="10077" cap="flat" cmpd="sng" algn="ctr">
                      <a:solidFill>
                        <a:srgbClr val="000000"/>
                      </a:solidFill>
                      <a:prstDash val="solid"/>
                      <a:round/>
                      <a:headEnd type="none" w="med" len="med"/>
                      <a:tailEnd type="none" w="med" len="med"/>
                    </a:lnB>
                    <a:noFill/>
                  </a:tcPr>
                </a:tc>
                <a:tc>
                  <a:txBody>
                    <a:bodyPr/>
                    <a:lstStyle/>
                    <a:p>
                      <a:pPr fontAlgn="base">
                        <a:lnSpc>
                          <a:spcPts val="1575"/>
                        </a:lnSpc>
                        <a:buNone/>
                      </a:pPr>
                      <a:r>
                        <a:rPr lang="en-GB" sz="1800">
                          <a:effectLst/>
                          <a:latin typeface="Arial"/>
                        </a:rPr>
                        <a:t>OLSR-specific state model</a:t>
                      </a:r>
                    </a:p>
                  </a:txBody>
                  <a:tcPr marL="63494" marR="63494" marT="63494" marB="63494">
                    <a:lnL w="10077" cap="flat" cmpd="sng" algn="ctr">
                      <a:solidFill>
                        <a:srgbClr val="000000"/>
                      </a:solidFill>
                      <a:prstDash val="solid"/>
                      <a:round/>
                      <a:headEnd type="none" w="med" len="med"/>
                      <a:tailEnd type="none" w="med" len="med"/>
                    </a:lnL>
                    <a:lnR w="10077" cap="flat" cmpd="sng" algn="ctr">
                      <a:solidFill>
                        <a:srgbClr val="000000"/>
                      </a:solidFill>
                      <a:prstDash val="solid"/>
                      <a:round/>
                      <a:headEnd type="none" w="med" len="med"/>
                      <a:tailEnd type="none" w="med" len="med"/>
                    </a:lnR>
                    <a:lnT w="10077" cap="flat" cmpd="sng" algn="ctr">
                      <a:solidFill>
                        <a:srgbClr val="000000"/>
                      </a:solidFill>
                      <a:prstDash val="solid"/>
                      <a:round/>
                      <a:headEnd type="none" w="med" len="med"/>
                      <a:tailEnd type="none" w="med" len="med"/>
                    </a:lnT>
                    <a:lnB w="1007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42150224"/>
                  </a:ext>
                </a:extLst>
              </a:tr>
              <a:tr h="516447">
                <a:tc>
                  <a:txBody>
                    <a:bodyPr/>
                    <a:lstStyle/>
                    <a:p>
                      <a:pPr fontAlgn="base">
                        <a:lnSpc>
                          <a:spcPts val="1575"/>
                        </a:lnSpc>
                        <a:buNone/>
                      </a:pPr>
                      <a:r>
                        <a:rPr lang="en-GB" sz="1800">
                          <a:effectLst/>
                          <a:latin typeface="Arial"/>
                        </a:rPr>
                        <a:t>Distributed node impact</a:t>
                      </a:r>
                    </a:p>
                  </a:txBody>
                  <a:tcPr marL="63494" marR="63494" marT="63494" marB="63494">
                    <a:lnL w="10077" cap="flat" cmpd="sng" algn="ctr">
                      <a:solidFill>
                        <a:srgbClr val="000000"/>
                      </a:solidFill>
                      <a:prstDash val="solid"/>
                      <a:round/>
                      <a:headEnd type="none" w="med" len="med"/>
                      <a:tailEnd type="none" w="med" len="med"/>
                    </a:lnL>
                    <a:lnR w="10077" cap="flat" cmpd="sng" algn="ctr">
                      <a:solidFill>
                        <a:srgbClr val="000000"/>
                      </a:solidFill>
                      <a:prstDash val="solid"/>
                      <a:round/>
                      <a:headEnd type="none" w="med" len="med"/>
                      <a:tailEnd type="none" w="med" len="med"/>
                    </a:lnR>
                    <a:lnT w="10077" cap="flat" cmpd="sng" algn="ctr">
                      <a:solidFill>
                        <a:srgbClr val="000000"/>
                      </a:solidFill>
                      <a:prstDash val="solid"/>
                      <a:round/>
                      <a:headEnd type="none" w="med" len="med"/>
                      <a:tailEnd type="none" w="med" len="med"/>
                    </a:lnT>
                    <a:lnB w="10077" cap="flat" cmpd="sng" algn="ctr">
                      <a:solidFill>
                        <a:srgbClr val="000000"/>
                      </a:solidFill>
                      <a:prstDash val="solid"/>
                      <a:round/>
                      <a:headEnd type="none" w="med" len="med"/>
                      <a:tailEnd type="none" w="med" len="med"/>
                    </a:lnB>
                    <a:noFill/>
                  </a:tcPr>
                </a:tc>
                <a:tc>
                  <a:txBody>
                    <a:bodyPr/>
                    <a:lstStyle/>
                    <a:p>
                      <a:pPr fontAlgn="base">
                        <a:lnSpc>
                          <a:spcPts val="1575"/>
                        </a:lnSpc>
                        <a:buNone/>
                      </a:pPr>
                      <a:r>
                        <a:rPr lang="en-GB" sz="1800">
                          <a:effectLst/>
                          <a:latin typeface="Arial"/>
                        </a:rPr>
                        <a:t>Aggregated coverage from all UAVs</a:t>
                      </a:r>
                    </a:p>
                  </a:txBody>
                  <a:tcPr marL="63494" marR="63494" marT="63494" marB="63494">
                    <a:lnL w="10077" cap="flat" cmpd="sng" algn="ctr">
                      <a:solidFill>
                        <a:srgbClr val="000000"/>
                      </a:solidFill>
                      <a:prstDash val="solid"/>
                      <a:round/>
                      <a:headEnd type="none" w="med" len="med"/>
                      <a:tailEnd type="none" w="med" len="med"/>
                    </a:lnL>
                    <a:lnR w="10077" cap="flat" cmpd="sng" algn="ctr">
                      <a:solidFill>
                        <a:srgbClr val="000000"/>
                      </a:solidFill>
                      <a:prstDash val="solid"/>
                      <a:round/>
                      <a:headEnd type="none" w="med" len="med"/>
                      <a:tailEnd type="none" w="med" len="med"/>
                    </a:lnR>
                    <a:lnT w="10077" cap="flat" cmpd="sng" algn="ctr">
                      <a:solidFill>
                        <a:srgbClr val="000000"/>
                      </a:solidFill>
                      <a:prstDash val="solid"/>
                      <a:round/>
                      <a:headEnd type="none" w="med" len="med"/>
                      <a:tailEnd type="none" w="med" len="med"/>
                    </a:lnT>
                    <a:lnB w="1007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0317635"/>
                  </a:ext>
                </a:extLst>
              </a:tr>
              <a:tr h="516447">
                <a:tc>
                  <a:txBody>
                    <a:bodyPr/>
                    <a:lstStyle/>
                    <a:p>
                      <a:pPr fontAlgn="base">
                        <a:lnSpc>
                          <a:spcPts val="1575"/>
                        </a:lnSpc>
                        <a:buNone/>
                      </a:pPr>
                      <a:r>
                        <a:rPr lang="en-GB" sz="1800">
                          <a:effectLst/>
                          <a:latin typeface="Arial"/>
                        </a:rPr>
                        <a:t>Non-crashing logic flaws</a:t>
                      </a:r>
                    </a:p>
                  </a:txBody>
                  <a:tcPr marL="63494" marR="63494" marT="63494" marB="63494">
                    <a:lnL w="10077" cap="flat" cmpd="sng" algn="ctr">
                      <a:solidFill>
                        <a:srgbClr val="000000"/>
                      </a:solidFill>
                      <a:prstDash val="solid"/>
                      <a:round/>
                      <a:headEnd type="none" w="med" len="med"/>
                      <a:tailEnd type="none" w="med" len="med"/>
                    </a:lnL>
                    <a:lnR w="10077" cap="flat" cmpd="sng" algn="ctr">
                      <a:solidFill>
                        <a:srgbClr val="000000"/>
                      </a:solidFill>
                      <a:prstDash val="solid"/>
                      <a:round/>
                      <a:headEnd type="none" w="med" len="med"/>
                      <a:tailEnd type="none" w="med" len="med"/>
                    </a:lnR>
                    <a:lnT w="10077" cap="flat" cmpd="sng" algn="ctr">
                      <a:solidFill>
                        <a:srgbClr val="000000"/>
                      </a:solidFill>
                      <a:prstDash val="solid"/>
                      <a:round/>
                      <a:headEnd type="none" w="med" len="med"/>
                      <a:tailEnd type="none" w="med" len="med"/>
                    </a:lnT>
                    <a:lnB w="10077" cap="flat" cmpd="sng" algn="ctr">
                      <a:solidFill>
                        <a:srgbClr val="000000"/>
                      </a:solidFill>
                      <a:prstDash val="solid"/>
                      <a:round/>
                      <a:headEnd type="none" w="med" len="med"/>
                      <a:tailEnd type="none" w="med" len="med"/>
                    </a:lnB>
                    <a:noFill/>
                  </a:tcPr>
                </a:tc>
                <a:tc>
                  <a:txBody>
                    <a:bodyPr/>
                    <a:lstStyle/>
                    <a:p>
                      <a:pPr fontAlgn="base">
                        <a:lnSpc>
                          <a:spcPts val="1575"/>
                        </a:lnSpc>
                        <a:buNone/>
                      </a:pPr>
                      <a:r>
                        <a:rPr lang="en-GB" sz="1800">
                          <a:effectLst/>
                          <a:latin typeface="Arial"/>
                        </a:rPr>
                        <a:t>Impact-aware monitoring PDR, Delay, etc.</a:t>
                      </a:r>
                    </a:p>
                  </a:txBody>
                  <a:tcPr marL="63494" marR="63494" marT="63494" marB="63494">
                    <a:lnL w="10077" cap="flat" cmpd="sng" algn="ctr">
                      <a:solidFill>
                        <a:srgbClr val="000000"/>
                      </a:solidFill>
                      <a:prstDash val="solid"/>
                      <a:round/>
                      <a:headEnd type="none" w="med" len="med"/>
                      <a:tailEnd type="none" w="med" len="med"/>
                    </a:lnL>
                    <a:lnR w="10077" cap="flat" cmpd="sng" algn="ctr">
                      <a:solidFill>
                        <a:srgbClr val="000000"/>
                      </a:solidFill>
                      <a:prstDash val="solid"/>
                      <a:round/>
                      <a:headEnd type="none" w="med" len="med"/>
                      <a:tailEnd type="none" w="med" len="med"/>
                    </a:lnR>
                    <a:lnT w="10077" cap="flat" cmpd="sng" algn="ctr">
                      <a:solidFill>
                        <a:srgbClr val="000000"/>
                      </a:solidFill>
                      <a:prstDash val="solid"/>
                      <a:round/>
                      <a:headEnd type="none" w="med" len="med"/>
                      <a:tailEnd type="none" w="med" len="med"/>
                    </a:lnT>
                    <a:lnB w="10077"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8522216"/>
                  </a:ext>
                </a:extLst>
              </a:tr>
            </a:tbl>
          </a:graphicData>
        </a:graphic>
      </p:graphicFrame>
    </p:spTree>
    <p:extLst>
      <p:ext uri="{BB962C8B-B14F-4D97-AF65-F5344CB8AC3E}">
        <p14:creationId xmlns:p14="http://schemas.microsoft.com/office/powerpoint/2010/main" val="1430677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E2766-A57E-8C9D-41E5-8DB7412BB5BF}"/>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6880783-2634-40A0-5755-2A0DB7779393}"/>
              </a:ext>
            </a:extLst>
          </p:cNvPr>
          <p:cNvSpPr>
            <a:spLocks noGrp="1"/>
          </p:cNvSpPr>
          <p:nvPr>
            <p:ph type="dt" sz="half" idx="10"/>
          </p:nvPr>
        </p:nvSpPr>
        <p:spPr/>
        <p:txBody>
          <a:bodyPr/>
          <a:lstStyle/>
          <a:p>
            <a:fld id="{B17C276D-2876-42FE-8E40-B837C789DA2E}" type="datetime1">
              <a:rPr lang="en-IN" smtClean="0"/>
              <a:t>31-07-2025</a:t>
            </a:fld>
            <a:endParaRPr lang="en-US"/>
          </a:p>
        </p:txBody>
      </p:sp>
      <p:sp>
        <p:nvSpPr>
          <p:cNvPr id="5" name="Footer Placeholder 4">
            <a:extLst>
              <a:ext uri="{FF2B5EF4-FFF2-40B4-BE49-F238E27FC236}">
                <a16:creationId xmlns:a16="http://schemas.microsoft.com/office/drawing/2014/main" id="{A012D97E-A779-231F-E08B-84E4BF75F751}"/>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C8259D72-8006-367C-8AE7-C122179354B1}"/>
              </a:ext>
            </a:extLst>
          </p:cNvPr>
          <p:cNvSpPr>
            <a:spLocks noGrp="1"/>
          </p:cNvSpPr>
          <p:nvPr>
            <p:ph type="sldNum" sz="quarter" idx="12"/>
          </p:nvPr>
        </p:nvSpPr>
        <p:spPr/>
        <p:txBody>
          <a:bodyPr/>
          <a:lstStyle/>
          <a:p>
            <a:fld id="{330EA680-D336-4FF7-8B7A-9848BB0A1C32}" type="slidenum">
              <a:rPr lang="en-US" smtClean="0"/>
              <a:t>24</a:t>
            </a:fld>
            <a:endParaRPr lang="en-US"/>
          </a:p>
        </p:txBody>
      </p:sp>
      <p:sp>
        <p:nvSpPr>
          <p:cNvPr id="3" name="Title 1">
            <a:extLst>
              <a:ext uri="{FF2B5EF4-FFF2-40B4-BE49-F238E27FC236}">
                <a16:creationId xmlns:a16="http://schemas.microsoft.com/office/drawing/2014/main" id="{008AC631-5DD8-ACE7-757B-2D31462E09A0}"/>
              </a:ext>
            </a:extLst>
          </p:cNvPr>
          <p:cNvSpPr>
            <a:spLocks noGrp="1"/>
          </p:cNvSpPr>
          <p:nvPr>
            <p:ph type="title"/>
          </p:nvPr>
        </p:nvSpPr>
        <p:spPr>
          <a:xfrm>
            <a:off x="1733265" y="528411"/>
            <a:ext cx="10099343" cy="930956"/>
          </a:xfrm>
          <a:noFill/>
        </p:spPr>
        <p:txBody>
          <a:bodyPr>
            <a:normAutofit/>
          </a:bodyPr>
          <a:lstStyle/>
          <a:p>
            <a:pPr algn="ctr"/>
            <a:r>
              <a:rPr lang="en-US" sz="4900">
                <a:ea typeface="Calibri Light"/>
                <a:cs typeface="Calibri Light"/>
              </a:rPr>
              <a:t>Performance</a:t>
            </a:r>
            <a:r>
              <a:rPr lang="en-US" sz="4900">
                <a:latin typeface="Calibri Light"/>
                <a:ea typeface="Calibri Light"/>
                <a:cs typeface="Calibri Light"/>
              </a:rPr>
              <a:t> metrics</a:t>
            </a:r>
            <a:endParaRPr lang="en-US">
              <a:latin typeface="Calibri Light"/>
              <a:ea typeface="Calibri Light" panose="020F0302020204030204"/>
              <a:cs typeface="Calibri Light" panose="020F0302020204030204"/>
            </a:endParaRPr>
          </a:p>
        </p:txBody>
      </p:sp>
      <p:sp>
        <p:nvSpPr>
          <p:cNvPr id="9" name="TextBox 8">
            <a:extLst>
              <a:ext uri="{FF2B5EF4-FFF2-40B4-BE49-F238E27FC236}">
                <a16:creationId xmlns:a16="http://schemas.microsoft.com/office/drawing/2014/main" id="{E2578A52-CB75-09E5-204E-6E21BB688C0E}"/>
              </a:ext>
            </a:extLst>
          </p:cNvPr>
          <p:cNvSpPr txBox="1"/>
          <p:nvPr/>
        </p:nvSpPr>
        <p:spPr>
          <a:xfrm>
            <a:off x="807317" y="1457454"/>
            <a:ext cx="10575982"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sz="1700">
              <a:latin typeface="Arial"/>
              <a:cs typeface="Arial"/>
            </a:endParaRPr>
          </a:p>
          <a:p>
            <a:endParaRPr lang="en-US" sz="1700">
              <a:solidFill>
                <a:srgbClr val="273239"/>
              </a:solidFill>
              <a:latin typeface="Arial"/>
              <a:cs typeface="Arial"/>
            </a:endParaRPr>
          </a:p>
          <a:p>
            <a:pPr>
              <a:buFont typeface="Symbol"/>
              <a:buChar char="•"/>
            </a:pPr>
            <a:r>
              <a:rPr lang="en-GB" sz="1700" b="1" dirty="0">
                <a:latin typeface="Arial"/>
                <a:cs typeface="Arial"/>
              </a:rPr>
              <a:t>Packet Delivery Ratio (PDR):</a:t>
            </a:r>
            <a:r>
              <a:rPr lang="en-GB" sz="1700" dirty="0">
                <a:latin typeface="Arial"/>
                <a:cs typeface="Arial"/>
              </a:rPr>
              <a:t> Measures how reliably data packets reach the destination. Drops if routing is disrupted by fuzzing.</a:t>
            </a:r>
            <a:endParaRPr lang="en-US" sz="1700" dirty="0">
              <a:latin typeface="Arial"/>
              <a:cs typeface="Arial"/>
            </a:endParaRPr>
          </a:p>
          <a:p>
            <a:pPr>
              <a:buFont typeface="Symbol"/>
              <a:buChar char="•"/>
            </a:pPr>
            <a:r>
              <a:rPr lang="en-GB" sz="1700" b="1" dirty="0">
                <a:latin typeface="Arial"/>
                <a:cs typeface="Arial"/>
              </a:rPr>
              <a:t>End-to-End Delay:</a:t>
            </a:r>
            <a:r>
              <a:rPr lang="en-GB" sz="1700" dirty="0">
                <a:latin typeface="Arial"/>
                <a:cs typeface="Arial"/>
              </a:rPr>
              <a:t> Average time taken for a packet to reach from source to destination. Increases if routes are incorrect or unstable.</a:t>
            </a:r>
            <a:endParaRPr lang="en-US" sz="1700" dirty="0">
              <a:latin typeface="Arial"/>
              <a:cs typeface="Arial"/>
            </a:endParaRPr>
          </a:p>
          <a:p>
            <a:pPr>
              <a:buFont typeface="Symbol"/>
              <a:buChar char="•"/>
            </a:pPr>
            <a:r>
              <a:rPr lang="en-GB" sz="1700" b="1" dirty="0">
                <a:latin typeface="Arial"/>
                <a:cs typeface="Arial"/>
              </a:rPr>
              <a:t>Routing Overhead: </a:t>
            </a:r>
            <a:r>
              <a:rPr lang="en-GB" sz="1700" dirty="0">
                <a:latin typeface="Arial"/>
                <a:cs typeface="Arial"/>
              </a:rPr>
              <a:t>Amount of control packets compared to data packets. Increases if fuzzing triggers frequent updates or unnecessary floods.</a:t>
            </a:r>
            <a:endParaRPr lang="en-US" sz="1700" dirty="0">
              <a:latin typeface="Arial"/>
              <a:cs typeface="Arial"/>
            </a:endParaRPr>
          </a:p>
          <a:p>
            <a:pPr>
              <a:buFont typeface="Symbol"/>
              <a:buChar char="•"/>
            </a:pPr>
            <a:r>
              <a:rPr lang="en-GB" sz="1700" b="1" dirty="0">
                <a:latin typeface="Arial"/>
                <a:cs typeface="Arial"/>
              </a:rPr>
              <a:t>Throughput:</a:t>
            </a:r>
            <a:r>
              <a:rPr lang="en-GB" sz="1700" dirty="0">
                <a:latin typeface="Arial"/>
                <a:cs typeface="Arial"/>
              </a:rPr>
              <a:t> Total data received per unit time. Decreases if the network becomes unstable due to invalid routes.</a:t>
            </a:r>
            <a:endParaRPr lang="en-US" sz="1700" dirty="0">
              <a:latin typeface="Arial"/>
              <a:cs typeface="Arial"/>
            </a:endParaRPr>
          </a:p>
          <a:p>
            <a:pPr>
              <a:buFont typeface="Symbol"/>
              <a:buChar char="•"/>
            </a:pPr>
            <a:r>
              <a:rPr lang="en-GB" sz="1700" b="1" dirty="0">
                <a:latin typeface="Arial"/>
                <a:cs typeface="Arial"/>
              </a:rPr>
              <a:t>Routing Table Accuracy:</a:t>
            </a:r>
            <a:r>
              <a:rPr lang="en-GB" sz="1700" dirty="0">
                <a:latin typeface="Arial"/>
                <a:cs typeface="Arial"/>
              </a:rPr>
              <a:t> Measures correctness of routing tables. Fuzzed messages can inject false or outdated information.</a:t>
            </a:r>
            <a:endParaRPr lang="en-US" sz="1700" dirty="0">
              <a:latin typeface="Arial"/>
              <a:cs typeface="Arial"/>
            </a:endParaRPr>
          </a:p>
          <a:p>
            <a:pPr>
              <a:buFont typeface="Symbol"/>
              <a:buChar char="•"/>
            </a:pPr>
            <a:r>
              <a:rPr lang="en-GB" sz="1700" b="1" dirty="0">
                <a:latin typeface="Arial"/>
                <a:cs typeface="Arial"/>
              </a:rPr>
              <a:t>Convergence Time: </a:t>
            </a:r>
            <a:r>
              <a:rPr lang="en-GB" sz="1700" dirty="0">
                <a:latin typeface="Arial"/>
                <a:cs typeface="Arial"/>
              </a:rPr>
              <a:t>Time taken to establish correct routes after topology changes. Increases if fuzzing causes instability or delays in recovery.</a:t>
            </a:r>
            <a:endParaRPr lang="en-US" sz="1700" dirty="0">
              <a:latin typeface="Arial"/>
              <a:cs typeface="Arial"/>
            </a:endParaRPr>
          </a:p>
          <a:p>
            <a:pPr>
              <a:buFont typeface="Symbol"/>
              <a:buChar char="•"/>
            </a:pPr>
            <a:r>
              <a:rPr lang="en-GB" sz="1700" b="1" dirty="0">
                <a:latin typeface="Arial"/>
                <a:cs typeface="Arial"/>
              </a:rPr>
              <a:t> Jitter:</a:t>
            </a:r>
            <a:r>
              <a:rPr lang="en-GB" sz="1700" dirty="0">
                <a:latin typeface="Arial"/>
                <a:cs typeface="Arial"/>
              </a:rPr>
              <a:t> Variation in packet arrival time. Higher jitter indicates route inconsistency or frequent changes</a:t>
            </a:r>
            <a:r>
              <a:rPr lang="en-GB" sz="1700" dirty="0">
                <a:solidFill>
                  <a:srgbClr val="000000"/>
                </a:solidFill>
                <a:latin typeface="Arial"/>
                <a:cs typeface="Arial"/>
              </a:rPr>
              <a:t>.</a:t>
            </a:r>
          </a:p>
          <a:p>
            <a:pPr>
              <a:buFont typeface="Symbol"/>
              <a:buChar char="•"/>
            </a:pPr>
            <a:r>
              <a:rPr lang="en-GB" sz="1700" b="1" dirty="0">
                <a:solidFill>
                  <a:srgbClr val="000000"/>
                </a:solidFill>
                <a:ea typeface="+mn-lt"/>
                <a:cs typeface="+mn-lt"/>
              </a:rPr>
              <a:t>Code Coverage:</a:t>
            </a:r>
            <a:r>
              <a:rPr lang="en-GB" sz="1700" dirty="0">
                <a:solidFill>
                  <a:srgbClr val="000000"/>
                </a:solidFill>
                <a:ea typeface="+mn-lt"/>
                <a:cs typeface="+mn-lt"/>
              </a:rPr>
              <a:t> Measures the percentage of code paths (functions, branches, or lines) executed during fuzzing. </a:t>
            </a:r>
            <a:endParaRPr lang="en-GB" sz="1700" dirty="0">
              <a:solidFill>
                <a:srgbClr val="000000"/>
              </a:solidFill>
              <a:latin typeface="Arial"/>
              <a:cs typeface="Arial"/>
            </a:endParaRPr>
          </a:p>
        </p:txBody>
      </p:sp>
      <p:sp>
        <p:nvSpPr>
          <p:cNvPr id="2" name="TextBox 1">
            <a:extLst>
              <a:ext uri="{FF2B5EF4-FFF2-40B4-BE49-F238E27FC236}">
                <a16:creationId xmlns:a16="http://schemas.microsoft.com/office/drawing/2014/main" id="{FB1C8885-799F-C656-A5EF-2D4EE5368912}"/>
              </a:ext>
            </a:extLst>
          </p:cNvPr>
          <p:cNvSpPr txBox="1"/>
          <p:nvPr/>
        </p:nvSpPr>
        <p:spPr>
          <a:xfrm>
            <a:off x="1674" y="5827798"/>
            <a:ext cx="11439490" cy="969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800">
                <a:ea typeface="+mn-lt"/>
                <a:cs typeface="+mn-lt"/>
              </a:rPr>
              <a:t>J. Carvajal-Rodríguez, W. Moposita, C. </a:t>
            </a:r>
            <a:r>
              <a:rPr lang="en-GB" sz="800" err="1">
                <a:ea typeface="+mn-lt"/>
                <a:cs typeface="+mn-lt"/>
              </a:rPr>
              <a:t>Tipantuñna</a:t>
            </a:r>
            <a:r>
              <a:rPr lang="en-GB" sz="800">
                <a:ea typeface="+mn-lt"/>
                <a:cs typeface="+mn-lt"/>
              </a:rPr>
              <a:t>, L. F. Urquiza and D. Vega-Sanchez, "FANET Networks: Analysis of Routing Protocols," 2024 IEEE Eighth Ecuador Technical Chapters Meeting (ETCM), Cuenca, Ecuador, 2024, pp. 1-6, </a:t>
            </a:r>
            <a:r>
              <a:rPr lang="en-GB" sz="800" err="1">
                <a:ea typeface="+mn-lt"/>
                <a:cs typeface="+mn-lt"/>
              </a:rPr>
              <a:t>doi</a:t>
            </a:r>
            <a:r>
              <a:rPr lang="en-GB" sz="800">
                <a:ea typeface="+mn-lt"/>
                <a:cs typeface="+mn-lt"/>
              </a:rPr>
              <a:t>: 10.1109/ETCM63562.2024.10746121. keywords: {Performance </a:t>
            </a:r>
            <a:r>
              <a:rPr lang="en-GB" sz="800" err="1">
                <a:ea typeface="+mn-lt"/>
                <a:cs typeface="+mn-lt"/>
              </a:rPr>
              <a:t>evaluation;Analytical</a:t>
            </a:r>
            <a:r>
              <a:rPr lang="en-GB" sz="800">
                <a:ea typeface="+mn-lt"/>
                <a:cs typeface="+mn-lt"/>
              </a:rPr>
              <a:t> </a:t>
            </a:r>
            <a:r>
              <a:rPr lang="en-GB" sz="800" err="1">
                <a:ea typeface="+mn-lt"/>
                <a:cs typeface="+mn-lt"/>
              </a:rPr>
              <a:t>models;Solid</a:t>
            </a:r>
            <a:r>
              <a:rPr lang="en-GB" sz="800">
                <a:ea typeface="+mn-lt"/>
                <a:cs typeface="+mn-lt"/>
              </a:rPr>
              <a:t> </a:t>
            </a:r>
            <a:r>
              <a:rPr lang="en-GB" sz="800" err="1">
                <a:ea typeface="+mn-lt"/>
                <a:cs typeface="+mn-lt"/>
              </a:rPr>
              <a:t>modeling;Protocols;Autonomous</a:t>
            </a:r>
            <a:r>
              <a:rPr lang="en-GB" sz="800">
                <a:ea typeface="+mn-lt"/>
                <a:cs typeface="+mn-lt"/>
              </a:rPr>
              <a:t> aerial </a:t>
            </a:r>
            <a:r>
              <a:rPr lang="en-GB" sz="800" err="1">
                <a:ea typeface="+mn-lt"/>
                <a:cs typeface="+mn-lt"/>
              </a:rPr>
              <a:t>vehicles;Throughput;Ad</a:t>
            </a:r>
            <a:r>
              <a:rPr lang="en-GB" sz="800">
                <a:ea typeface="+mn-lt"/>
                <a:cs typeface="+mn-lt"/>
              </a:rPr>
              <a:t> hoc </a:t>
            </a:r>
            <a:r>
              <a:rPr lang="en-GB" sz="800" err="1">
                <a:ea typeface="+mn-lt"/>
                <a:cs typeface="+mn-lt"/>
              </a:rPr>
              <a:t>networks;Topology;Communication</a:t>
            </a:r>
            <a:r>
              <a:rPr lang="en-GB" sz="800">
                <a:ea typeface="+mn-lt"/>
                <a:cs typeface="+mn-lt"/>
              </a:rPr>
              <a:t> </a:t>
            </a:r>
            <a:r>
              <a:rPr lang="en-GB" sz="800" err="1">
                <a:ea typeface="+mn-lt"/>
                <a:cs typeface="+mn-lt"/>
              </a:rPr>
              <a:t>networks;Vehicle</a:t>
            </a:r>
            <a:r>
              <a:rPr lang="en-GB" sz="800">
                <a:ea typeface="+mn-lt"/>
                <a:cs typeface="+mn-lt"/>
              </a:rPr>
              <a:t> dynamics;FANET;NS-3;UAV;OLSR;DSDV;AODV;DSR;AOMDV},</a:t>
            </a:r>
            <a:endParaRPr lang="en-US" sz="800">
              <a:ea typeface="Calibri"/>
              <a:cs typeface="Calibri"/>
            </a:endParaRPr>
          </a:p>
          <a:p>
            <a:endParaRPr lang="en-GB" sz="800">
              <a:ea typeface="Calibri"/>
              <a:cs typeface="Calibri"/>
            </a:endParaRPr>
          </a:p>
          <a:p>
            <a:r>
              <a:rPr lang="en-GB" sz="800" b="1">
                <a:ea typeface="+mn-lt"/>
                <a:cs typeface="+mn-lt"/>
              </a:rPr>
              <a:t>F. Horváth</a:t>
            </a:r>
            <a:r>
              <a:rPr lang="en-GB" sz="800">
                <a:ea typeface="+mn-lt"/>
                <a:cs typeface="+mn-lt"/>
              </a:rPr>
              <a:t>, </a:t>
            </a:r>
            <a:r>
              <a:rPr lang="en-GB" sz="800" b="1">
                <a:ea typeface="+mn-lt"/>
                <a:cs typeface="+mn-lt"/>
              </a:rPr>
              <a:t>B. Vancsics</a:t>
            </a:r>
            <a:r>
              <a:rPr lang="en-GB" sz="800">
                <a:ea typeface="+mn-lt"/>
                <a:cs typeface="+mn-lt"/>
              </a:rPr>
              <a:t>, </a:t>
            </a:r>
            <a:r>
              <a:rPr lang="en-GB" sz="800" b="1">
                <a:ea typeface="+mn-lt"/>
                <a:cs typeface="+mn-lt"/>
              </a:rPr>
              <a:t>L. Vidács</a:t>
            </a:r>
            <a:r>
              <a:rPr lang="en-GB" sz="800">
                <a:ea typeface="+mn-lt"/>
                <a:cs typeface="+mn-lt"/>
              </a:rPr>
              <a:t>, </a:t>
            </a:r>
            <a:r>
              <a:rPr lang="en-GB" sz="800" b="1">
                <a:ea typeface="+mn-lt"/>
                <a:cs typeface="+mn-lt"/>
              </a:rPr>
              <a:t>Á. Beszédes</a:t>
            </a:r>
            <a:r>
              <a:rPr lang="en-GB" sz="800">
                <a:ea typeface="+mn-lt"/>
                <a:cs typeface="+mn-lt"/>
              </a:rPr>
              <a:t>, </a:t>
            </a:r>
            <a:r>
              <a:rPr lang="en-GB" sz="800" b="1">
                <a:ea typeface="+mn-lt"/>
                <a:cs typeface="+mn-lt"/>
              </a:rPr>
              <a:t>D. Tengeri</a:t>
            </a:r>
            <a:r>
              <a:rPr lang="en-GB" sz="800">
                <a:ea typeface="+mn-lt"/>
                <a:cs typeface="+mn-lt"/>
              </a:rPr>
              <a:t>, </a:t>
            </a:r>
            <a:r>
              <a:rPr lang="en-GB" sz="800" b="1">
                <a:ea typeface="+mn-lt"/>
                <a:cs typeface="+mn-lt"/>
              </a:rPr>
              <a:t>T. Gergely</a:t>
            </a:r>
            <a:r>
              <a:rPr lang="en-GB" sz="800">
                <a:ea typeface="+mn-lt"/>
                <a:cs typeface="+mn-lt"/>
              </a:rPr>
              <a:t>, and </a:t>
            </a:r>
            <a:r>
              <a:rPr lang="en-GB" sz="800" b="1">
                <a:ea typeface="+mn-lt"/>
                <a:cs typeface="+mn-lt"/>
              </a:rPr>
              <a:t>T. Gyimóthy</a:t>
            </a:r>
            <a:r>
              <a:rPr lang="en-GB" sz="800">
                <a:ea typeface="+mn-lt"/>
                <a:cs typeface="+mn-lt"/>
              </a:rPr>
              <a:t>, “Test suite evaluation using code coverage based metrics,” in </a:t>
            </a:r>
            <a:r>
              <a:rPr lang="en-GB" sz="800" i="1">
                <a:ea typeface="+mn-lt"/>
                <a:cs typeface="+mn-lt"/>
              </a:rPr>
              <a:t>Proc. 14th Symp. Programming Languages and Software Tools (SPLST'15)</a:t>
            </a:r>
            <a:r>
              <a:rPr lang="en-GB" sz="800">
                <a:ea typeface="+mn-lt"/>
                <a:cs typeface="+mn-lt"/>
              </a:rPr>
              <a:t>, Tampere, Finland, Oct. 2015, pp. 46–60.</a:t>
            </a:r>
            <a:endParaRPr lang="en-GB"/>
          </a:p>
          <a:p>
            <a:endParaRPr lang="en-GB" sz="800">
              <a:latin typeface="Calibri" panose="020F0502020204030204"/>
              <a:ea typeface="Calibri"/>
              <a:cs typeface="Calibri"/>
            </a:endParaRPr>
          </a:p>
          <a:p>
            <a:endParaRPr lang="en-GB" sz="800">
              <a:latin typeface="Calibri" panose="020F0502020204030204"/>
              <a:ea typeface="Calibri"/>
              <a:cs typeface="Calibri"/>
            </a:endParaRPr>
          </a:p>
          <a:p>
            <a:endParaRPr lang="en-GB" sz="900">
              <a:latin typeface="Arial"/>
              <a:ea typeface="Calibri"/>
              <a:cs typeface="Arial"/>
            </a:endParaRPr>
          </a:p>
        </p:txBody>
      </p:sp>
    </p:spTree>
    <p:extLst>
      <p:ext uri="{BB962C8B-B14F-4D97-AF65-F5344CB8AC3E}">
        <p14:creationId xmlns:p14="http://schemas.microsoft.com/office/powerpoint/2010/main" val="1563004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DE741-E59A-0D8F-0AD8-82F6B951DE96}"/>
              </a:ext>
            </a:extLst>
          </p:cNvPr>
          <p:cNvSpPr>
            <a:spLocks noGrp="1"/>
          </p:cNvSpPr>
          <p:nvPr>
            <p:ph type="title"/>
          </p:nvPr>
        </p:nvSpPr>
        <p:spPr>
          <a:solidFill>
            <a:schemeClr val="bg1"/>
          </a:solidFill>
        </p:spPr>
        <p:txBody>
          <a:bodyPr/>
          <a:lstStyle/>
          <a:p>
            <a:r>
              <a:rPr lang="en-GB">
                <a:ea typeface="Calibri Light"/>
                <a:cs typeface="Calibri Light"/>
              </a:rPr>
              <a:t>Time Line</a:t>
            </a:r>
            <a:endParaRPr lang="en-GB"/>
          </a:p>
        </p:txBody>
      </p:sp>
      <p:sp>
        <p:nvSpPr>
          <p:cNvPr id="4" name="Date Placeholder 3">
            <a:extLst>
              <a:ext uri="{FF2B5EF4-FFF2-40B4-BE49-F238E27FC236}">
                <a16:creationId xmlns:a16="http://schemas.microsoft.com/office/drawing/2014/main" id="{67CA92CE-1468-FB81-D57A-0C182E3E0267}"/>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57748D95-A8E0-A35E-A590-5A3460BD8F46}"/>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BCD7A8C7-C625-5B68-1899-B265B00BFDB5}"/>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55824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C5D9B-5EEB-1C76-0D0F-6BFCB11ACB57}"/>
              </a:ext>
            </a:extLst>
          </p:cNvPr>
          <p:cNvSpPr>
            <a:spLocks noGrp="1"/>
          </p:cNvSpPr>
          <p:nvPr>
            <p:ph type="title"/>
          </p:nvPr>
        </p:nvSpPr>
        <p:spPr>
          <a:noFill/>
        </p:spPr>
        <p:txBody>
          <a:bodyPr/>
          <a:lstStyle/>
          <a:p>
            <a:pPr algn="ctr"/>
            <a:r>
              <a:rPr lang="en-US"/>
              <a:t>References</a:t>
            </a:r>
            <a:endParaRPr lang="en-IN"/>
          </a:p>
        </p:txBody>
      </p:sp>
      <p:sp>
        <p:nvSpPr>
          <p:cNvPr id="4" name="Date Placeholder 3">
            <a:extLst>
              <a:ext uri="{FF2B5EF4-FFF2-40B4-BE49-F238E27FC236}">
                <a16:creationId xmlns:a16="http://schemas.microsoft.com/office/drawing/2014/main" id="{ADA45109-1C70-6C9E-89C3-A0747C2324EF}"/>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ED17500F-CA3D-A5AC-BA6E-B1DFA1537829}"/>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157B6D72-7119-C6DA-1B36-CDC9246E68E1}"/>
              </a:ext>
            </a:extLst>
          </p:cNvPr>
          <p:cNvSpPr>
            <a:spLocks noGrp="1"/>
          </p:cNvSpPr>
          <p:nvPr>
            <p:ph type="sldNum" sz="quarter" idx="12"/>
          </p:nvPr>
        </p:nvSpPr>
        <p:spPr/>
        <p:txBody>
          <a:bodyPr/>
          <a:lstStyle/>
          <a:p>
            <a:fld id="{330EA680-D336-4FF7-8B7A-9848BB0A1C32}" type="slidenum">
              <a:rPr lang="en-US" smtClean="0"/>
              <a:t>26</a:t>
            </a:fld>
            <a:endParaRPr lang="en-US"/>
          </a:p>
        </p:txBody>
      </p:sp>
      <p:sp>
        <p:nvSpPr>
          <p:cNvPr id="3" name="TextBox 2">
            <a:extLst>
              <a:ext uri="{FF2B5EF4-FFF2-40B4-BE49-F238E27FC236}">
                <a16:creationId xmlns:a16="http://schemas.microsoft.com/office/drawing/2014/main" id="{76254806-D04C-301D-D518-2B1F6476E470}"/>
              </a:ext>
            </a:extLst>
          </p:cNvPr>
          <p:cNvSpPr txBox="1"/>
          <p:nvPr/>
        </p:nvSpPr>
        <p:spPr>
          <a:xfrm>
            <a:off x="551261" y="1729979"/>
            <a:ext cx="11018042"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cs typeface="Arial"/>
              </a:rPr>
              <a:t>[1] Malviya, Vikas Kumar, et al. “Fuzzing Drones for Anomaly Detection: A Systematic Literature Review.” </a:t>
            </a:r>
            <a:r>
              <a:rPr lang="en-US" sz="1400" i="1">
                <a:latin typeface="Arial"/>
                <a:cs typeface="Arial"/>
              </a:rPr>
              <a:t>Computers &amp; Security</a:t>
            </a:r>
            <a:r>
              <a:rPr lang="en-US" sz="1400">
                <a:latin typeface="Arial"/>
                <a:cs typeface="Arial"/>
              </a:rPr>
              <a:t>, vol. 148, 2025, Article 104157,</a:t>
            </a:r>
            <a:r>
              <a:rPr lang="en-US" sz="1400">
                <a:solidFill>
                  <a:srgbClr val="0097A7"/>
                </a:solidFill>
                <a:latin typeface="Arial"/>
                <a:cs typeface="Arial"/>
              </a:rPr>
              <a:t> </a:t>
            </a:r>
            <a:r>
              <a:rPr lang="en-US" sz="1400" u="sng">
                <a:solidFill>
                  <a:srgbClr val="1155CC"/>
                </a:solidFill>
                <a:latin typeface="Arial"/>
                <a:cs typeface="Arial"/>
                <a:hlinkClick r:id="rId2"/>
              </a:rPr>
              <a:t>https://doi.org/10.1016/j.cose.2024.104157</a:t>
            </a:r>
            <a:r>
              <a:rPr lang="en-US" sz="1400">
                <a:latin typeface="Arial"/>
                <a:cs typeface="Arial"/>
              </a:rPr>
              <a:t>. </a:t>
            </a:r>
            <a:endParaRPr lang="en-US">
              <a:latin typeface="Calibri" panose="020F0502020204030204"/>
              <a:ea typeface="Calibri"/>
              <a:cs typeface="Calibri"/>
            </a:endParaRPr>
          </a:p>
          <a:p>
            <a:r>
              <a:rPr lang="en-US" sz="1400">
                <a:latin typeface="Arial"/>
                <a:cs typeface="Arial"/>
              </a:rPr>
              <a:t>[2] Rudo, David, and Kai Zeng. “Consumer UAV Cybersecurity Vulnerability Assessment Using Fuzzing Tests.” </a:t>
            </a:r>
            <a:r>
              <a:rPr lang="en-US" sz="1400" i="1" err="1">
                <a:latin typeface="Arial"/>
                <a:cs typeface="Arial"/>
              </a:rPr>
              <a:t>CoRR</a:t>
            </a:r>
            <a:r>
              <a:rPr lang="en-US" sz="1400">
                <a:latin typeface="Arial"/>
                <a:cs typeface="Arial"/>
              </a:rPr>
              <a:t>, 9 Aug. 2020,</a:t>
            </a:r>
            <a:r>
              <a:rPr lang="en-US" sz="1400">
                <a:solidFill>
                  <a:srgbClr val="0097A7"/>
                </a:solidFill>
                <a:latin typeface="Arial"/>
                <a:cs typeface="Arial"/>
                <a:hlinkClick r:id="rId3"/>
              </a:rPr>
              <a:t> </a:t>
            </a:r>
            <a:r>
              <a:rPr lang="en-US" sz="1400" u="sng">
                <a:solidFill>
                  <a:srgbClr val="1155CC"/>
                </a:solidFill>
                <a:latin typeface="Arial"/>
                <a:cs typeface="Arial"/>
                <a:hlinkClick r:id="rId3"/>
              </a:rPr>
              <a:t>https://doi.org/10.48550/arXiv.2008.03621</a:t>
            </a:r>
            <a:r>
              <a:rPr lang="en-US" sz="1400">
                <a:latin typeface="Arial"/>
                <a:cs typeface="Arial"/>
              </a:rPr>
              <a:t>. </a:t>
            </a:r>
            <a:endParaRPr lang="en-US">
              <a:latin typeface="Calibri" panose="020F0502020204030204"/>
              <a:ea typeface="Calibri"/>
              <a:cs typeface="Calibri"/>
            </a:endParaRPr>
          </a:p>
          <a:p>
            <a:r>
              <a:rPr lang="en-US" sz="1400">
                <a:latin typeface="Arial"/>
                <a:cs typeface="Arial"/>
              </a:rPr>
              <a:t>[3] </a:t>
            </a:r>
            <a:r>
              <a:rPr lang="en-US" sz="1400" err="1">
                <a:latin typeface="Arial"/>
                <a:cs typeface="Arial"/>
              </a:rPr>
              <a:t>Bekmezci</a:t>
            </a:r>
            <a:r>
              <a:rPr lang="en-US" sz="1400">
                <a:latin typeface="Arial"/>
                <a:cs typeface="Arial"/>
              </a:rPr>
              <a:t>, Ilker, Öz­gür Koray </a:t>
            </a:r>
            <a:r>
              <a:rPr lang="en-US" sz="1400" err="1">
                <a:latin typeface="Arial"/>
                <a:cs typeface="Arial"/>
              </a:rPr>
              <a:t>Sahingöz</a:t>
            </a:r>
            <a:r>
              <a:rPr lang="en-US" sz="1400">
                <a:latin typeface="Arial"/>
                <a:cs typeface="Arial"/>
              </a:rPr>
              <a:t>, and </a:t>
            </a:r>
            <a:r>
              <a:rPr lang="en-US" sz="1400" err="1">
                <a:latin typeface="Arial"/>
                <a:cs typeface="Arial"/>
              </a:rPr>
              <a:t>Şamil</a:t>
            </a:r>
            <a:r>
              <a:rPr lang="en-US" sz="1400">
                <a:latin typeface="Arial"/>
                <a:cs typeface="Arial"/>
              </a:rPr>
              <a:t> Temel. “Flying Ad‑Hoc Networks (FANETs): A Survey.” </a:t>
            </a:r>
            <a:r>
              <a:rPr lang="en-US" sz="1400" i="1">
                <a:latin typeface="Arial"/>
                <a:cs typeface="Arial"/>
              </a:rPr>
              <a:t>Ad Hoc Networks</a:t>
            </a:r>
            <a:r>
              <a:rPr lang="en-US" sz="1400">
                <a:latin typeface="Arial"/>
                <a:cs typeface="Arial"/>
              </a:rPr>
              <a:t>, vol. 11, no. 3, May 2013, pp. 1254–1270.</a:t>
            </a:r>
            <a:r>
              <a:rPr lang="en-US" sz="1400">
                <a:latin typeface="Arial"/>
                <a:cs typeface="Arial"/>
                <a:hlinkClick r:id="rId4"/>
              </a:rPr>
              <a:t> </a:t>
            </a:r>
            <a:r>
              <a:rPr lang="en-US" sz="1400" u="sng">
                <a:solidFill>
                  <a:srgbClr val="1155CC"/>
                </a:solidFill>
                <a:latin typeface="Arial"/>
                <a:cs typeface="Arial"/>
                <a:hlinkClick r:id="rId4"/>
              </a:rPr>
              <a:t>https://doi.org/10.1016/j.adhoc.2012.12.004</a:t>
            </a:r>
            <a:r>
              <a:rPr lang="en-US" sz="1400">
                <a:solidFill>
                  <a:srgbClr val="1155CC"/>
                </a:solidFill>
                <a:latin typeface="Arial"/>
                <a:cs typeface="Arial"/>
              </a:rPr>
              <a:t> </a:t>
            </a:r>
            <a:endParaRPr lang="en-US">
              <a:latin typeface="Calibri" panose="020F0502020204030204"/>
              <a:ea typeface="Calibri"/>
              <a:cs typeface="Calibri"/>
            </a:endParaRPr>
          </a:p>
          <a:p>
            <a:r>
              <a:rPr lang="en-US" sz="1400">
                <a:latin typeface="Arial"/>
                <a:cs typeface="Arial"/>
              </a:rPr>
              <a:t>[4]Li, W., Shi, J., Li, F., Lin, J., Wang, W., &amp; Guan, L. (2022, May). 𝜇AFL: Non‑intrusive feedback‑driven fuzzing for microcontroller firmware. </a:t>
            </a:r>
            <a:r>
              <a:rPr lang="en-US" sz="1400" i="1">
                <a:latin typeface="Arial"/>
                <a:cs typeface="Arial"/>
              </a:rPr>
              <a:t>In Proceedings of the 44th International Conference on Software </a:t>
            </a:r>
            <a:r>
              <a:rPr lang="en-US" sz="1400">
                <a:latin typeface="Arial"/>
                <a:cs typeface="Arial"/>
              </a:rPr>
              <a:t>Engineering (pp. 1–12). ACM.</a:t>
            </a:r>
            <a:r>
              <a:rPr lang="en-US" sz="1400">
                <a:latin typeface="Arial"/>
                <a:cs typeface="Arial"/>
                <a:hlinkClick r:id="rId5"/>
              </a:rPr>
              <a:t> https://doi.org/10.1145/3510003.3510208</a:t>
            </a:r>
            <a:r>
              <a:rPr lang="en-US" sz="1400">
                <a:latin typeface="Arial"/>
                <a:cs typeface="Arial"/>
              </a:rPr>
              <a:t> </a:t>
            </a:r>
            <a:endParaRPr lang="en-US">
              <a:latin typeface="Calibri" panose="020F0502020204030204"/>
              <a:ea typeface="Calibri"/>
              <a:cs typeface="Calibri"/>
            </a:endParaRPr>
          </a:p>
          <a:p>
            <a:r>
              <a:rPr lang="en-US" sz="1400">
                <a:latin typeface="Arial"/>
                <a:cs typeface="Arial"/>
              </a:rPr>
              <a:t>[5] S. A. Hasan, M. A. Mohammed, and S. K. Sulaiman, “Flying Ad-Hoc Networks (FANETs): Review of Communications, Challenges, Applications, Future Direction and Open Research Topics,” ITM Web of Conferences, vol. 64, Art. no. 01002, Jul. 2024, </a:t>
            </a:r>
            <a:r>
              <a:rPr lang="en-US" sz="1400" err="1">
                <a:latin typeface="Arial"/>
                <a:cs typeface="Arial"/>
              </a:rPr>
              <a:t>doi</a:t>
            </a:r>
            <a:r>
              <a:rPr lang="en-US" sz="1400">
                <a:latin typeface="Arial"/>
                <a:cs typeface="Arial"/>
              </a:rPr>
              <a:t>: 10.1051/</a:t>
            </a:r>
            <a:r>
              <a:rPr lang="en-US" sz="1400" err="1">
                <a:latin typeface="Arial"/>
                <a:cs typeface="Arial"/>
              </a:rPr>
              <a:t>itmconf</a:t>
            </a:r>
            <a:r>
              <a:rPr lang="en-US" sz="1400">
                <a:latin typeface="Arial"/>
                <a:cs typeface="Arial"/>
              </a:rPr>
              <a:t>/20246401002. </a:t>
            </a:r>
            <a:endParaRPr lang="en-US">
              <a:latin typeface="Calibri" panose="020F0502020204030204"/>
              <a:ea typeface="Calibri"/>
              <a:cs typeface="Calibri"/>
            </a:endParaRPr>
          </a:p>
          <a:p>
            <a:r>
              <a:rPr lang="en-US" sz="1400">
                <a:latin typeface="Arial"/>
                <a:cs typeface="Arial"/>
              </a:rPr>
              <a:t>[6]M. </a:t>
            </a:r>
            <a:r>
              <a:rPr lang="en-US" sz="1400" err="1">
                <a:latin typeface="Arial"/>
                <a:cs typeface="Arial"/>
              </a:rPr>
              <a:t>Erdelj</a:t>
            </a:r>
            <a:r>
              <a:rPr lang="en-US" sz="1400">
                <a:latin typeface="Arial"/>
                <a:cs typeface="Arial"/>
              </a:rPr>
              <a:t>, E. Natalizio, K. R. Chowdhury, and I. F. Akyildiz, “Help from the sky: Leveraging UAVs for disaster management,” IEEE Pervasive </a:t>
            </a:r>
            <a:r>
              <a:rPr lang="en-US" sz="1400" err="1">
                <a:latin typeface="Arial"/>
                <a:cs typeface="Arial"/>
              </a:rPr>
              <a:t>Comput</a:t>
            </a:r>
            <a:r>
              <a:rPr lang="en-US" sz="1400">
                <a:latin typeface="Arial"/>
                <a:cs typeface="Arial"/>
              </a:rPr>
              <a:t>., vol. 16, no. 1, pp. 24–32, Jan. 2017, </a:t>
            </a:r>
            <a:r>
              <a:rPr lang="en-US" sz="1400" err="1">
                <a:latin typeface="Arial"/>
                <a:cs typeface="Arial"/>
              </a:rPr>
              <a:t>doi</a:t>
            </a:r>
            <a:r>
              <a:rPr lang="en-US" sz="1400">
                <a:latin typeface="Arial"/>
                <a:cs typeface="Arial"/>
              </a:rPr>
              <a:t>: 10.1109/MPRV.2017.11 </a:t>
            </a:r>
            <a:endParaRPr lang="en-US">
              <a:latin typeface="Calibri" panose="020F0502020204030204"/>
              <a:ea typeface="Calibri"/>
              <a:cs typeface="Calibri"/>
            </a:endParaRPr>
          </a:p>
          <a:p>
            <a:r>
              <a:rPr lang="en-US" sz="1400">
                <a:latin typeface="Arial"/>
                <a:cs typeface="Arial"/>
              </a:rPr>
              <a:t>[7] Z. Sun, P. Wang, M. C. </a:t>
            </a:r>
            <a:r>
              <a:rPr lang="en-US" sz="1400" err="1">
                <a:latin typeface="Arial"/>
                <a:cs typeface="Arial"/>
              </a:rPr>
              <a:t>Vuran</a:t>
            </a:r>
            <a:r>
              <a:rPr lang="en-US" sz="1400">
                <a:latin typeface="Arial"/>
                <a:cs typeface="Arial"/>
              </a:rPr>
              <a:t>, M. Al‑</a:t>
            </a:r>
            <a:r>
              <a:rPr lang="en-US" sz="1400" err="1">
                <a:latin typeface="Arial"/>
                <a:cs typeface="Arial"/>
              </a:rPr>
              <a:t>Rodhaan</a:t>
            </a:r>
            <a:r>
              <a:rPr lang="en-US" sz="1400">
                <a:latin typeface="Arial"/>
                <a:cs typeface="Arial"/>
              </a:rPr>
              <a:t>, A. Al‑</a:t>
            </a:r>
            <a:r>
              <a:rPr lang="en-US" sz="1400" err="1">
                <a:latin typeface="Arial"/>
                <a:cs typeface="Arial"/>
              </a:rPr>
              <a:t>Dhelaan</a:t>
            </a:r>
            <a:r>
              <a:rPr lang="en-US" sz="1400">
                <a:latin typeface="Arial"/>
                <a:cs typeface="Arial"/>
              </a:rPr>
              <a:t>, and I. F. Akyildiz, “</a:t>
            </a:r>
            <a:r>
              <a:rPr lang="en-US" sz="1400" err="1">
                <a:latin typeface="Arial"/>
                <a:cs typeface="Arial"/>
              </a:rPr>
              <a:t>BorderSense</a:t>
            </a:r>
            <a:r>
              <a:rPr lang="en-US" sz="1400">
                <a:latin typeface="Arial"/>
                <a:cs typeface="Arial"/>
              </a:rPr>
              <a:t>: border patrol through advanced wireless sensor networks,” Ad Hoc </a:t>
            </a:r>
            <a:r>
              <a:rPr lang="en-US" sz="1400" err="1">
                <a:latin typeface="Arial"/>
                <a:cs typeface="Arial"/>
              </a:rPr>
              <a:t>Netw</a:t>
            </a:r>
            <a:r>
              <a:rPr lang="en-US" sz="1400">
                <a:latin typeface="Arial"/>
                <a:cs typeface="Arial"/>
              </a:rPr>
              <a:t>., vol. 9, no. 3, pp. 468–477, May 2011, </a:t>
            </a:r>
            <a:r>
              <a:rPr lang="en-US" sz="1400" err="1">
                <a:latin typeface="Arial"/>
                <a:cs typeface="Arial"/>
              </a:rPr>
              <a:t>doi</a:t>
            </a:r>
            <a:r>
              <a:rPr lang="en-US" sz="1400">
                <a:latin typeface="Arial"/>
                <a:cs typeface="Arial"/>
              </a:rPr>
              <a:t>: 10.1016/j.adhoc.2010.09.008</a:t>
            </a:r>
          </a:p>
          <a:p>
            <a:r>
              <a:rPr lang="en-US" sz="1400">
                <a:latin typeface="Arial"/>
                <a:ea typeface="Calibri"/>
                <a:cs typeface="Arial"/>
              </a:rPr>
              <a:t>[8] C. Beaman, M. </a:t>
            </a:r>
            <a:r>
              <a:rPr lang="en-US" sz="1400" err="1">
                <a:latin typeface="Arial"/>
                <a:ea typeface="Calibri"/>
                <a:cs typeface="Arial"/>
              </a:rPr>
              <a:t>Redbourne</a:t>
            </a:r>
            <a:r>
              <a:rPr lang="en-US" sz="1400">
                <a:latin typeface="Arial"/>
                <a:ea typeface="Calibri"/>
                <a:cs typeface="Arial"/>
              </a:rPr>
              <a:t>, J. D. Mummery, and S. Hakak, “Fuzzing vulnerability discovery techniques: Survey, challenges and future directions,” Computers &amp; Security, vol. 120, p. 102813, 2022, </a:t>
            </a:r>
            <a:r>
              <a:rPr lang="en-US" sz="1400" err="1">
                <a:latin typeface="Arial"/>
                <a:ea typeface="Calibri"/>
                <a:cs typeface="Arial"/>
              </a:rPr>
              <a:t>doi</a:t>
            </a:r>
            <a:r>
              <a:rPr lang="en-US" sz="1400">
                <a:latin typeface="Arial"/>
                <a:ea typeface="Calibri"/>
                <a:cs typeface="Arial"/>
              </a:rPr>
              <a:t>:</a:t>
            </a:r>
            <a:r>
              <a:rPr lang="en-US" sz="1400">
                <a:latin typeface="Arial"/>
                <a:ea typeface="Calibri"/>
                <a:cs typeface="Arial"/>
                <a:hlinkClick r:id="rId6"/>
              </a:rPr>
              <a:t> 10.1016/j.cose.2022.102813</a:t>
            </a:r>
            <a:r>
              <a:rPr lang="en-US" sz="1400">
                <a:latin typeface="Arial"/>
                <a:ea typeface="Calibri"/>
                <a:cs typeface="Arial"/>
              </a:rPr>
              <a:t> </a:t>
            </a:r>
            <a:endParaRPr lang="en-US"/>
          </a:p>
          <a:p>
            <a:r>
              <a:rPr lang="en-US" sz="1400">
                <a:latin typeface="Arial"/>
                <a:ea typeface="Calibri"/>
                <a:cs typeface="Arial"/>
              </a:rPr>
              <a:t>[9] Code Intelligence, “Product – CI Fuzz | Code Intelligence.” Accessed: July 25, 2025. [Online]. Available: </a:t>
            </a:r>
            <a:r>
              <a:rPr lang="en-US" sz="1400">
                <a:latin typeface="Arial"/>
                <a:ea typeface="Calibri"/>
                <a:cs typeface="Arial"/>
                <a:hlinkClick r:id="rId7"/>
              </a:rPr>
              <a:t>https://www.code‑intelligence.com/product‑ci‑fuzz</a:t>
            </a:r>
            <a:endParaRPr lang="en-US"/>
          </a:p>
          <a:p>
            <a:br>
              <a:rPr lang="en-US"/>
            </a:br>
            <a:endParaRPr lang="en-US"/>
          </a:p>
          <a:p>
            <a:endParaRPr lang="en-US" sz="1400">
              <a:latin typeface="Arial"/>
              <a:ea typeface="Calibri"/>
              <a:cs typeface="Arial"/>
            </a:endParaRPr>
          </a:p>
        </p:txBody>
      </p:sp>
    </p:spTree>
    <p:extLst>
      <p:ext uri="{BB962C8B-B14F-4D97-AF65-F5344CB8AC3E}">
        <p14:creationId xmlns:p14="http://schemas.microsoft.com/office/powerpoint/2010/main" val="13120923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3C7B1-3290-1F4C-DE85-7F7677D668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021EA-DC47-17B5-A6FA-987070A1703C}"/>
              </a:ext>
            </a:extLst>
          </p:cNvPr>
          <p:cNvSpPr>
            <a:spLocks noGrp="1"/>
          </p:cNvSpPr>
          <p:nvPr>
            <p:ph type="title"/>
          </p:nvPr>
        </p:nvSpPr>
        <p:spPr>
          <a:noFill/>
        </p:spPr>
        <p:txBody>
          <a:bodyPr/>
          <a:lstStyle/>
          <a:p>
            <a:pPr algn="ctr"/>
            <a:r>
              <a:rPr lang="en-US"/>
              <a:t>References</a:t>
            </a:r>
            <a:endParaRPr lang="en-IN"/>
          </a:p>
        </p:txBody>
      </p:sp>
      <p:sp>
        <p:nvSpPr>
          <p:cNvPr id="4" name="Date Placeholder 3">
            <a:extLst>
              <a:ext uri="{FF2B5EF4-FFF2-40B4-BE49-F238E27FC236}">
                <a16:creationId xmlns:a16="http://schemas.microsoft.com/office/drawing/2014/main" id="{BE8530F2-88B0-4661-A273-693F13779B61}"/>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5AAAD278-3F25-7CB4-DE1D-AA17D9FE09D9}"/>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4385CBF3-CBB3-0DB8-6B23-61F93ECD1DF2}"/>
              </a:ext>
            </a:extLst>
          </p:cNvPr>
          <p:cNvSpPr>
            <a:spLocks noGrp="1"/>
          </p:cNvSpPr>
          <p:nvPr>
            <p:ph type="sldNum" sz="quarter" idx="12"/>
          </p:nvPr>
        </p:nvSpPr>
        <p:spPr/>
        <p:txBody>
          <a:bodyPr/>
          <a:lstStyle/>
          <a:p>
            <a:fld id="{330EA680-D336-4FF7-8B7A-9848BB0A1C32}" type="slidenum">
              <a:rPr lang="en-US" smtClean="0"/>
              <a:t>27</a:t>
            </a:fld>
            <a:endParaRPr lang="en-US"/>
          </a:p>
        </p:txBody>
      </p:sp>
      <p:sp>
        <p:nvSpPr>
          <p:cNvPr id="3" name="TextBox 2">
            <a:extLst>
              <a:ext uri="{FF2B5EF4-FFF2-40B4-BE49-F238E27FC236}">
                <a16:creationId xmlns:a16="http://schemas.microsoft.com/office/drawing/2014/main" id="{C60B7DD9-FEB4-419E-DAED-AF3CD41519DB}"/>
              </a:ext>
            </a:extLst>
          </p:cNvPr>
          <p:cNvSpPr txBox="1"/>
          <p:nvPr/>
        </p:nvSpPr>
        <p:spPr>
          <a:xfrm>
            <a:off x="551261" y="1729979"/>
            <a:ext cx="1101804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cs typeface="Arial"/>
              </a:rPr>
              <a:t>[10]</a:t>
            </a:r>
            <a:r>
              <a:rPr lang="en-GB" sz="1400">
                <a:latin typeface="Arial"/>
                <a:cs typeface="Arial"/>
              </a:rPr>
              <a:t>M. A. Khan, A. Safi, I. M. Qureshi and I. U. Khan, "Flying ad-hoc networks (FANETs): A review of communication architectures, and routing protocols," 2017 First International Conference on Latest trends in Electrical Engineering and Computing Technologies (INTELLECT), Karachi, Pakistan, 2017, pp. 1-9, </a:t>
            </a:r>
            <a:r>
              <a:rPr lang="en-GB" sz="1400" err="1">
                <a:latin typeface="Arial"/>
                <a:cs typeface="Arial"/>
              </a:rPr>
              <a:t>doi</a:t>
            </a:r>
            <a:r>
              <a:rPr lang="en-GB" sz="1400">
                <a:latin typeface="Arial"/>
                <a:cs typeface="Arial"/>
              </a:rPr>
              <a:t>: 10.1109/INTELLECT.2017.8277614. keywords: {Routing </a:t>
            </a:r>
            <a:r>
              <a:rPr lang="en-GB" sz="1400" err="1">
                <a:latin typeface="Arial"/>
                <a:cs typeface="Arial"/>
              </a:rPr>
              <a:t>protocols;Ad</a:t>
            </a:r>
            <a:r>
              <a:rPr lang="en-GB" sz="1400">
                <a:latin typeface="Arial"/>
                <a:cs typeface="Arial"/>
              </a:rPr>
              <a:t> hoc </a:t>
            </a:r>
            <a:r>
              <a:rPr lang="en-GB" sz="1400" err="1">
                <a:latin typeface="Arial"/>
                <a:cs typeface="Arial"/>
              </a:rPr>
              <a:t>networks;Routing;Unmanned</a:t>
            </a:r>
            <a:r>
              <a:rPr lang="en-GB" sz="1400">
                <a:latin typeface="Arial"/>
                <a:cs typeface="Arial"/>
              </a:rPr>
              <a:t> aerial </a:t>
            </a:r>
            <a:r>
              <a:rPr lang="en-GB" sz="1400" err="1">
                <a:latin typeface="Arial"/>
                <a:cs typeface="Arial"/>
              </a:rPr>
              <a:t>vehicles;Computer</a:t>
            </a:r>
            <a:r>
              <a:rPr lang="en-GB" sz="1400">
                <a:latin typeface="Arial"/>
                <a:cs typeface="Arial"/>
              </a:rPr>
              <a:t> </a:t>
            </a:r>
            <a:r>
              <a:rPr lang="en-GB" sz="1400" err="1">
                <a:latin typeface="Arial"/>
                <a:cs typeface="Arial"/>
              </a:rPr>
              <a:t>architecture;Robustness;Ad-hoc</a:t>
            </a:r>
            <a:r>
              <a:rPr lang="en-GB" sz="1400">
                <a:latin typeface="Arial"/>
                <a:cs typeface="Arial"/>
              </a:rPr>
              <a:t> </a:t>
            </a:r>
            <a:r>
              <a:rPr lang="en-GB" sz="1400" err="1">
                <a:latin typeface="Arial"/>
                <a:cs typeface="Arial"/>
              </a:rPr>
              <a:t>Network;UAVs;FANETs;Routing</a:t>
            </a:r>
            <a:r>
              <a:rPr lang="en-GB" sz="1400">
                <a:latin typeface="Arial"/>
                <a:cs typeface="Arial"/>
              </a:rPr>
              <a:t>},</a:t>
            </a:r>
            <a:endParaRPr lang="en-US" sz="1400">
              <a:latin typeface="Arial"/>
              <a:cs typeface="Arial"/>
            </a:endParaRPr>
          </a:p>
          <a:p>
            <a:r>
              <a:rPr lang="en-US" sz="1400">
                <a:latin typeface="Arial"/>
                <a:cs typeface="Arial"/>
              </a:rPr>
              <a:t>[11]</a:t>
            </a:r>
            <a:r>
              <a:rPr lang="en-US" sz="1400" err="1">
                <a:latin typeface="Arial"/>
                <a:cs typeface="Arial"/>
              </a:rPr>
              <a:t>Alkhatieb</a:t>
            </a:r>
            <a:r>
              <a:rPr lang="en-US" sz="1400">
                <a:latin typeface="Arial"/>
                <a:cs typeface="Arial"/>
              </a:rPr>
              <a:t>,</a:t>
            </a:r>
            <a:r>
              <a:rPr lang="en-GB" sz="1400">
                <a:latin typeface="Arial"/>
                <a:cs typeface="Arial"/>
              </a:rPr>
              <a:t>&amp; Felemban, Emad &amp; Naseer, Atif. (2020). Performance Evaluation of Ad-Hoc Routing Protocols in (FANETs). 1-6. 10.1109/WCNCW48565.2020.9124761.</a:t>
            </a:r>
            <a:endParaRPr lang="en-US" sz="1400">
              <a:latin typeface="Arial"/>
              <a:cs typeface="Arial"/>
            </a:endParaRPr>
          </a:p>
          <a:p>
            <a:r>
              <a:rPr lang="en-GB" sz="1400">
                <a:latin typeface="Arial"/>
                <a:cs typeface="Arial"/>
              </a:rPr>
              <a:t>[12] Mohammed J. Almansor, Norashidah Md Din, Mohd Zafri Baharuddin, Ode Ma, Huda M. Alsayednoor, Mahmood A. Al‑Shareeda, and Ahmed J. Al‑asadi, “Routing protocols strategies for flying Ad‑Hoc network (FANET): Review, taxonomy, and open research issues,” Alexandria Engineering Journal, vol. 109, pp. 553–577, Dec. 2024, doi: 10.1016/j.aej.2024.09.032</a:t>
            </a:r>
          </a:p>
          <a:p>
            <a:endParaRPr lang="en-US" sz="1400">
              <a:latin typeface="Arial"/>
              <a:ea typeface="Calibri"/>
              <a:cs typeface="Arial"/>
            </a:endParaRPr>
          </a:p>
        </p:txBody>
      </p:sp>
    </p:spTree>
    <p:extLst>
      <p:ext uri="{BB962C8B-B14F-4D97-AF65-F5344CB8AC3E}">
        <p14:creationId xmlns:p14="http://schemas.microsoft.com/office/powerpoint/2010/main" val="12156348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CCCB8-A7D9-E2FA-40F6-B8720B3305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C5854-F320-A89B-E480-148ABBB74364}"/>
              </a:ext>
            </a:extLst>
          </p:cNvPr>
          <p:cNvSpPr>
            <a:spLocks noGrp="1"/>
          </p:cNvSpPr>
          <p:nvPr>
            <p:ph type="title"/>
          </p:nvPr>
        </p:nvSpPr>
        <p:spPr>
          <a:xfrm>
            <a:off x="1733265" y="429069"/>
            <a:ext cx="8985652" cy="1288261"/>
          </a:xfrm>
          <a:noFill/>
        </p:spPr>
        <p:txBody>
          <a:bodyPr/>
          <a:lstStyle/>
          <a:p>
            <a:pPr algn="ctr"/>
            <a:r>
              <a:rPr lang="en-US" altLang="en-US"/>
              <a:t>Problem Statement</a:t>
            </a:r>
            <a:endParaRPr lang="en-IN"/>
          </a:p>
        </p:txBody>
      </p:sp>
      <p:sp>
        <p:nvSpPr>
          <p:cNvPr id="4" name="Date Placeholder 3">
            <a:extLst>
              <a:ext uri="{FF2B5EF4-FFF2-40B4-BE49-F238E27FC236}">
                <a16:creationId xmlns:a16="http://schemas.microsoft.com/office/drawing/2014/main" id="{B416FE08-66D7-43A0-D8A9-3223153216EF}"/>
              </a:ext>
            </a:extLst>
          </p:cNvPr>
          <p:cNvSpPr>
            <a:spLocks noGrp="1"/>
          </p:cNvSpPr>
          <p:nvPr>
            <p:ph type="dt" sz="half" idx="10"/>
          </p:nvPr>
        </p:nvSpPr>
        <p:spPr/>
        <p:txBody>
          <a:bodyPr/>
          <a:lstStyle/>
          <a:p>
            <a:fld id="{19C90FD0-84CE-4932-8FF9-DAEA6525A579}" type="datetime1">
              <a:rPr lang="en-IN" smtClean="0"/>
              <a:t>31-07-2025</a:t>
            </a:fld>
            <a:endParaRPr lang="en-US"/>
          </a:p>
        </p:txBody>
      </p:sp>
      <p:sp>
        <p:nvSpPr>
          <p:cNvPr id="6" name="Slide Number Placeholder 5">
            <a:extLst>
              <a:ext uri="{FF2B5EF4-FFF2-40B4-BE49-F238E27FC236}">
                <a16:creationId xmlns:a16="http://schemas.microsoft.com/office/drawing/2014/main" id="{4EBE770B-2F75-10DC-FE34-528277DF1FA6}"/>
              </a:ext>
            </a:extLst>
          </p:cNvPr>
          <p:cNvSpPr>
            <a:spLocks noGrp="1"/>
          </p:cNvSpPr>
          <p:nvPr>
            <p:ph type="sldNum" sz="quarter" idx="12"/>
          </p:nvPr>
        </p:nvSpPr>
        <p:spPr/>
        <p:txBody>
          <a:bodyPr/>
          <a:lstStyle/>
          <a:p>
            <a:fld id="{330EA680-D336-4FF7-8B7A-9848BB0A1C32}" type="slidenum">
              <a:rPr lang="en-US" smtClean="0"/>
              <a:t>3</a:t>
            </a:fld>
            <a:endParaRPr lang="en-US"/>
          </a:p>
        </p:txBody>
      </p:sp>
      <p:sp>
        <p:nvSpPr>
          <p:cNvPr id="8" name="Content Placeholder 7">
            <a:extLst>
              <a:ext uri="{FF2B5EF4-FFF2-40B4-BE49-F238E27FC236}">
                <a16:creationId xmlns:a16="http://schemas.microsoft.com/office/drawing/2014/main" id="{027BDD3B-2E5E-3083-1819-0EA73942A06E}"/>
              </a:ext>
            </a:extLst>
          </p:cNvPr>
          <p:cNvSpPr>
            <a:spLocks noGrp="1"/>
          </p:cNvSpPr>
          <p:nvPr>
            <p:ph idx="1"/>
          </p:nvPr>
        </p:nvSpPr>
        <p:spPr>
          <a:xfrm>
            <a:off x="324645" y="2116542"/>
            <a:ext cx="11523758" cy="3502056"/>
          </a:xfrm>
          <a:solidFill>
            <a:schemeClr val="bg1"/>
          </a:solidFill>
          <a:ln>
            <a:solidFill>
              <a:schemeClr val="bg1"/>
            </a:solidFill>
          </a:ln>
        </p:spPr>
        <p:txBody>
          <a:bodyPr vert="horz" lIns="91440" tIns="45720" rIns="91440" bIns="45720" rtlCol="0" anchor="t">
            <a:normAutofit/>
          </a:bodyPr>
          <a:lstStyle/>
          <a:p>
            <a:pPr marL="0" indent="0" algn="just">
              <a:buNone/>
            </a:pPr>
            <a:r>
              <a:rPr lang="en-GB">
                <a:solidFill>
                  <a:schemeClr val="tx1"/>
                </a:solidFill>
                <a:latin typeface="Calibri"/>
                <a:ea typeface="Calibri"/>
                <a:cs typeface="Calibri"/>
              </a:rPr>
              <a:t>Flying Ad-Hoc Networks (FANETs) present significant communication and security challenges due to their dynamic topology, high node mobility, and three-dimensional environment.  Existing validation methods includes formal verification and other models developed using network simulators. They face limitations in abstraction, insufficient coverage of dynamic behaviours, and a lack of systematic methods to detect unknown vulnerabilities. Through this project we aim to propose a fuzzing driven testing strategy for protocol vulnerabilities.</a:t>
            </a:r>
            <a:endParaRPr lang="en-US">
              <a:solidFill>
                <a:schemeClr val="tx1"/>
              </a:solidFill>
              <a:latin typeface="Calibri"/>
              <a:ea typeface="Calibri"/>
              <a:cs typeface="Calibri"/>
            </a:endParaRPr>
          </a:p>
        </p:txBody>
      </p:sp>
      <p:sp>
        <p:nvSpPr>
          <p:cNvPr id="3" name="Footer Placeholder 2">
            <a:extLst>
              <a:ext uri="{FF2B5EF4-FFF2-40B4-BE49-F238E27FC236}">
                <a16:creationId xmlns:a16="http://schemas.microsoft.com/office/drawing/2014/main" id="{5A4DA17B-8747-A1D5-BFFF-A60B869AB93B}"/>
              </a:ext>
            </a:extLst>
          </p:cNvPr>
          <p:cNvSpPr>
            <a:spLocks noGrp="1"/>
          </p:cNvSpPr>
          <p:nvPr>
            <p:ph type="ftr" sz="quarter" idx="11"/>
          </p:nvPr>
        </p:nvSpPr>
        <p:spPr/>
        <p:txBody>
          <a:bodyPr/>
          <a:lstStyle/>
          <a:p>
            <a:r>
              <a:rPr lang="en-US"/>
              <a:t>Project Review – Phase 1</a:t>
            </a:r>
            <a:endParaRPr lang="en-GB"/>
          </a:p>
        </p:txBody>
      </p:sp>
      <p:sp>
        <p:nvSpPr>
          <p:cNvPr id="5" name="TextBox 4">
            <a:extLst>
              <a:ext uri="{FF2B5EF4-FFF2-40B4-BE49-F238E27FC236}">
                <a16:creationId xmlns:a16="http://schemas.microsoft.com/office/drawing/2014/main" id="{BE4CC6A4-DFF1-0620-2DC1-1A4D2E66C234}"/>
              </a:ext>
            </a:extLst>
          </p:cNvPr>
          <p:cNvSpPr txBox="1"/>
          <p:nvPr/>
        </p:nvSpPr>
        <p:spPr>
          <a:xfrm>
            <a:off x="728208" y="6148161"/>
            <a:ext cx="10996679"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900">
                <a:ea typeface="+mn-lt"/>
                <a:cs typeface="+mn-lt"/>
              </a:rPr>
              <a:t>T. Kim, S. Lee, K. H. Kim, and Y.-I. Jo, "FANET Routing Protocol Analysis for Multi-UAV-Based Reconnaissance Mobility Models," </a:t>
            </a:r>
            <a:r>
              <a:rPr lang="en-GB" sz="900" i="1">
                <a:ea typeface="+mn-lt"/>
                <a:cs typeface="+mn-lt"/>
              </a:rPr>
              <a:t>Drones</a:t>
            </a:r>
            <a:r>
              <a:rPr lang="en-GB" sz="900">
                <a:ea typeface="+mn-lt"/>
                <a:cs typeface="+mn-lt"/>
              </a:rPr>
              <a:t>, vol. 7, no. 3, p. 161, Mar. 2023. </a:t>
            </a:r>
            <a:r>
              <a:rPr lang="en-GB" sz="900" err="1">
                <a:ea typeface="+mn-lt"/>
                <a:cs typeface="+mn-lt"/>
              </a:rPr>
              <a:t>doi</a:t>
            </a:r>
            <a:r>
              <a:rPr lang="en-GB" sz="900">
                <a:ea typeface="+mn-lt"/>
                <a:cs typeface="+mn-lt"/>
              </a:rPr>
              <a:t>: </a:t>
            </a:r>
            <a:r>
              <a:rPr lang="en-GB" sz="900">
                <a:ea typeface="+mn-lt"/>
                <a:cs typeface="+mn-lt"/>
                <a:hlinkClick r:id="rId2"/>
              </a:rPr>
              <a:t>10.3390/drones7030161</a:t>
            </a:r>
            <a:endParaRPr lang="en-US" sz="900"/>
          </a:p>
          <a:p>
            <a:pPr algn="l"/>
            <a:endParaRPr lang="en-GB">
              <a:ea typeface="Calibri"/>
              <a:cs typeface="Calibri"/>
            </a:endParaRPr>
          </a:p>
          <a:p>
            <a:endParaRPr lang="en-GB">
              <a:ea typeface="Calibri"/>
              <a:cs typeface="Calibri"/>
            </a:endParaRPr>
          </a:p>
        </p:txBody>
      </p:sp>
    </p:spTree>
    <p:extLst>
      <p:ext uri="{BB962C8B-B14F-4D97-AF65-F5344CB8AC3E}">
        <p14:creationId xmlns:p14="http://schemas.microsoft.com/office/powerpoint/2010/main" val="366955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BA33-BE2A-0CA2-FE1C-209AB3CDD396}"/>
              </a:ext>
            </a:extLst>
          </p:cNvPr>
          <p:cNvSpPr>
            <a:spLocks noGrp="1"/>
          </p:cNvSpPr>
          <p:nvPr>
            <p:ph type="title"/>
          </p:nvPr>
        </p:nvSpPr>
        <p:spPr>
          <a:solidFill>
            <a:schemeClr val="bg1"/>
          </a:solidFill>
        </p:spPr>
        <p:txBody>
          <a:bodyPr/>
          <a:lstStyle/>
          <a:p>
            <a:pPr algn="ctr"/>
            <a:r>
              <a:rPr lang="en-GB">
                <a:ea typeface="Calibri Light"/>
                <a:cs typeface="Calibri Light"/>
              </a:rPr>
              <a:t>What is Fuzzing?</a:t>
            </a:r>
          </a:p>
        </p:txBody>
      </p:sp>
      <p:sp>
        <p:nvSpPr>
          <p:cNvPr id="3" name="Content Placeholder 2">
            <a:extLst>
              <a:ext uri="{FF2B5EF4-FFF2-40B4-BE49-F238E27FC236}">
                <a16:creationId xmlns:a16="http://schemas.microsoft.com/office/drawing/2014/main" id="{9C6C0EDD-0205-CA86-FB65-E1F5A52FB08D}"/>
              </a:ext>
            </a:extLst>
          </p:cNvPr>
          <p:cNvSpPr>
            <a:spLocks noGrp="1"/>
          </p:cNvSpPr>
          <p:nvPr>
            <p:ph idx="1"/>
          </p:nvPr>
        </p:nvSpPr>
        <p:spPr>
          <a:xfrm>
            <a:off x="280787" y="1825625"/>
            <a:ext cx="11551822" cy="3529418"/>
          </a:xfrm>
          <a:ln>
            <a:noFill/>
          </a:ln>
        </p:spPr>
        <p:txBody>
          <a:bodyPr vert="horz" lIns="91440" tIns="45720" rIns="91440" bIns="45720" rtlCol="0" anchor="t">
            <a:normAutofit/>
          </a:bodyPr>
          <a:lstStyle/>
          <a:p>
            <a:r>
              <a:rPr lang="en-GB" sz="2600" dirty="0">
                <a:solidFill>
                  <a:schemeClr val="tx1"/>
                </a:solidFill>
                <a:latin typeface="Calibri"/>
                <a:ea typeface="Calibri"/>
                <a:cs typeface="Calibri"/>
              </a:rPr>
              <a:t> Fuzzing, or fuzz testing, is a software testing method that helps identify bugs and security issues by providing a program with large volumes of input data. </a:t>
            </a:r>
          </a:p>
          <a:p>
            <a:r>
              <a:rPr lang="en-GB" sz="2600" dirty="0">
                <a:solidFill>
                  <a:schemeClr val="tx1"/>
                </a:solidFill>
                <a:latin typeface="Calibri"/>
                <a:ea typeface="Calibri"/>
                <a:cs typeface="Calibri"/>
              </a:rPr>
              <a:t>These inputs can range from malformed or unexpected data to valid inputs, which are used to test how the software handles different scenarios.</a:t>
            </a:r>
          </a:p>
          <a:p>
            <a:r>
              <a:rPr lang="en-GB" sz="2600" dirty="0">
                <a:solidFill>
                  <a:schemeClr val="tx1"/>
                </a:solidFill>
                <a:latin typeface="Calibri"/>
                <a:ea typeface="Calibri"/>
                <a:cs typeface="Calibri"/>
              </a:rPr>
              <a:t> It has been successful in finding hidden bugs in traditional software.</a:t>
            </a:r>
          </a:p>
          <a:p>
            <a:r>
              <a:rPr lang="en-GB" sz="2600" err="1">
                <a:solidFill>
                  <a:schemeClr val="tx1"/>
                </a:solidFill>
                <a:latin typeface="Calibri"/>
                <a:ea typeface="Calibri"/>
                <a:cs typeface="Calibri"/>
              </a:rPr>
              <a:t>Softwares</a:t>
            </a:r>
            <a:r>
              <a:rPr lang="en-GB" sz="2600">
                <a:solidFill>
                  <a:schemeClr val="tx1"/>
                </a:solidFill>
                <a:latin typeface="Calibri"/>
                <a:ea typeface="Calibri"/>
                <a:cs typeface="Calibri"/>
              </a:rPr>
              <a:t> like SQLite, Python, OpenSSL, </a:t>
            </a:r>
            <a:r>
              <a:rPr lang="en-GB" sz="2600" err="1">
                <a:solidFill>
                  <a:schemeClr val="tx1"/>
                </a:solidFill>
                <a:latin typeface="Calibri"/>
                <a:ea typeface="Calibri"/>
                <a:cs typeface="Calibri"/>
              </a:rPr>
              <a:t>BoringSSL</a:t>
            </a:r>
            <a:r>
              <a:rPr lang="en-GB" sz="2600">
                <a:solidFill>
                  <a:schemeClr val="tx1"/>
                </a:solidFill>
                <a:latin typeface="Calibri"/>
                <a:ea typeface="Calibri"/>
                <a:cs typeface="Calibri"/>
              </a:rPr>
              <a:t>, </a:t>
            </a:r>
            <a:r>
              <a:rPr lang="en-GB" sz="2600" err="1">
                <a:solidFill>
                  <a:schemeClr val="tx1"/>
                </a:solidFill>
                <a:latin typeface="Calibri"/>
                <a:ea typeface="Calibri"/>
                <a:cs typeface="Calibri"/>
              </a:rPr>
              <a:t>gRPC</a:t>
            </a:r>
            <a:r>
              <a:rPr lang="en-GB" sz="2600" dirty="0">
                <a:solidFill>
                  <a:schemeClr val="tx1"/>
                </a:solidFill>
                <a:latin typeface="Calibri"/>
                <a:ea typeface="Calibri"/>
                <a:cs typeface="Calibri"/>
              </a:rPr>
              <a:t>, WOFF2, LLVM (Clang, clang-format, </a:t>
            </a:r>
            <a:r>
              <a:rPr lang="en-GB" sz="2600" err="1">
                <a:solidFill>
                  <a:schemeClr val="tx1"/>
                </a:solidFill>
                <a:latin typeface="Calibri"/>
                <a:ea typeface="Calibri"/>
                <a:cs typeface="Calibri"/>
              </a:rPr>
              <a:t>libc</a:t>
            </a:r>
            <a:r>
              <a:rPr lang="en-GB" sz="2600">
                <a:solidFill>
                  <a:schemeClr val="tx1"/>
                </a:solidFill>
                <a:latin typeface="Calibri"/>
                <a:ea typeface="Calibri"/>
                <a:cs typeface="Calibri"/>
              </a:rPr>
              <a:t>++), TensorFlow, </a:t>
            </a:r>
            <a:r>
              <a:rPr lang="en-GB" sz="2600" err="1">
                <a:solidFill>
                  <a:schemeClr val="tx1"/>
                </a:solidFill>
                <a:latin typeface="Calibri"/>
                <a:ea typeface="Calibri"/>
                <a:cs typeface="Calibri"/>
              </a:rPr>
              <a:t>FFmpeg</a:t>
            </a:r>
            <a:r>
              <a:rPr lang="en-GB" sz="2600">
                <a:solidFill>
                  <a:schemeClr val="tx1"/>
                </a:solidFill>
                <a:latin typeface="Calibri"/>
                <a:ea typeface="Calibri"/>
                <a:cs typeface="Calibri"/>
              </a:rPr>
              <a:t>, Wireshark, QEMU use fuzzing to discover vulnerabilities.</a:t>
            </a:r>
            <a:endParaRPr lang="en-GB" sz="2600">
              <a:solidFill>
                <a:schemeClr val="tx1"/>
              </a:solidFill>
            </a:endParaRPr>
          </a:p>
          <a:p>
            <a:endParaRPr lang="en-GB">
              <a:solidFill>
                <a:schemeClr val="tx1"/>
              </a:solidFill>
              <a:latin typeface="Calibri"/>
              <a:ea typeface="Calibri"/>
              <a:cs typeface="Calibri"/>
            </a:endParaRPr>
          </a:p>
        </p:txBody>
      </p:sp>
      <p:sp>
        <p:nvSpPr>
          <p:cNvPr id="4" name="Date Placeholder 3">
            <a:extLst>
              <a:ext uri="{FF2B5EF4-FFF2-40B4-BE49-F238E27FC236}">
                <a16:creationId xmlns:a16="http://schemas.microsoft.com/office/drawing/2014/main" id="{7FA2A541-4085-21EB-370E-E95D4CF395D0}"/>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7A89D302-9CB8-F263-0761-230131A43ADD}"/>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AA050379-F11F-3692-8DB4-192D2B0B34AA}"/>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7" name="TextBox 6">
            <a:extLst>
              <a:ext uri="{FF2B5EF4-FFF2-40B4-BE49-F238E27FC236}">
                <a16:creationId xmlns:a16="http://schemas.microsoft.com/office/drawing/2014/main" id="{2DF0C900-4579-03E9-54FD-4F595C1A9C07}"/>
              </a:ext>
            </a:extLst>
          </p:cNvPr>
          <p:cNvSpPr txBox="1"/>
          <p:nvPr/>
        </p:nvSpPr>
        <p:spPr>
          <a:xfrm>
            <a:off x="279015" y="5911006"/>
            <a:ext cx="11549824"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a:solidFill>
                  <a:srgbClr val="00000A"/>
                </a:solidFill>
                <a:latin typeface="Times New Roman"/>
                <a:cs typeface="Times New Roman"/>
              </a:rPr>
              <a:t>Chen Chen, Baojiang Cui, Jinxin Ma, Runpu Wu, Jianchao Guo, Wenqian Liu, A systematic review of fuzzing techniques, Computers &amp; Security, Volume 75, 2018, Pages 118-137, ISSN 0167-4048, https://doi.org/10.1016/j.cose.2018.02.002.</a:t>
            </a:r>
            <a:endParaRPr lang="en-GB" sz="1000" b="1" cap="all">
              <a:solidFill>
                <a:srgbClr val="00000A"/>
              </a:solidFill>
              <a:latin typeface="Times New Roman"/>
              <a:cs typeface="Times New Roman"/>
            </a:endParaRPr>
          </a:p>
        </p:txBody>
      </p:sp>
    </p:spTree>
    <p:extLst>
      <p:ext uri="{BB962C8B-B14F-4D97-AF65-F5344CB8AC3E}">
        <p14:creationId xmlns:p14="http://schemas.microsoft.com/office/powerpoint/2010/main" val="380252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60F3F-499B-1D2F-119E-AA058D69B915}"/>
              </a:ext>
            </a:extLst>
          </p:cNvPr>
          <p:cNvSpPr>
            <a:spLocks noGrp="1"/>
          </p:cNvSpPr>
          <p:nvPr>
            <p:ph type="title"/>
          </p:nvPr>
        </p:nvSpPr>
        <p:spPr>
          <a:solidFill>
            <a:schemeClr val="bg1"/>
          </a:solidFill>
        </p:spPr>
        <p:txBody>
          <a:bodyPr/>
          <a:lstStyle/>
          <a:p>
            <a:pPr algn="ctr"/>
            <a:r>
              <a:rPr lang="en-GB">
                <a:ea typeface="Calibri Light"/>
                <a:cs typeface="Calibri Light"/>
              </a:rPr>
              <a:t>Types of Fuzzing</a:t>
            </a:r>
            <a:endParaRPr lang="en-US"/>
          </a:p>
        </p:txBody>
      </p:sp>
      <p:sp>
        <p:nvSpPr>
          <p:cNvPr id="4" name="Date Placeholder 3">
            <a:extLst>
              <a:ext uri="{FF2B5EF4-FFF2-40B4-BE49-F238E27FC236}">
                <a16:creationId xmlns:a16="http://schemas.microsoft.com/office/drawing/2014/main" id="{1D670B57-2845-1F06-5967-FE7FB1D1E94B}"/>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0743E3AA-0BC6-0A91-CBFB-DC6C2EB41CD3}"/>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8C259D4A-9411-DD09-FA65-F39B043E02B7}"/>
              </a:ext>
            </a:extLst>
          </p:cNvPr>
          <p:cNvSpPr>
            <a:spLocks noGrp="1"/>
          </p:cNvSpPr>
          <p:nvPr>
            <p:ph type="sldNum" sz="quarter" idx="12"/>
          </p:nvPr>
        </p:nvSpPr>
        <p:spPr/>
        <p:txBody>
          <a:bodyPr/>
          <a:lstStyle/>
          <a:p>
            <a:fld id="{330EA680-D336-4FF7-8B7A-9848BB0A1C32}" type="slidenum">
              <a:rPr lang="en-US" smtClean="0"/>
              <a:t>5</a:t>
            </a:fld>
            <a:endParaRPr lang="en-US"/>
          </a:p>
        </p:txBody>
      </p:sp>
      <p:graphicFrame>
        <p:nvGraphicFramePr>
          <p:cNvPr id="10" name="Table 9">
            <a:extLst>
              <a:ext uri="{FF2B5EF4-FFF2-40B4-BE49-F238E27FC236}">
                <a16:creationId xmlns:a16="http://schemas.microsoft.com/office/drawing/2014/main" id="{F734C8CC-7A70-0881-27FD-433D9F8E984B}"/>
              </a:ext>
            </a:extLst>
          </p:cNvPr>
          <p:cNvGraphicFramePr>
            <a:graphicFrameLocks noGrp="1"/>
          </p:cNvGraphicFramePr>
          <p:nvPr>
            <p:extLst>
              <p:ext uri="{D42A27DB-BD31-4B8C-83A1-F6EECF244321}">
                <p14:modId xmlns:p14="http://schemas.microsoft.com/office/powerpoint/2010/main" val="1638679791"/>
              </p:ext>
            </p:extLst>
          </p:nvPr>
        </p:nvGraphicFramePr>
        <p:xfrm>
          <a:off x="364836" y="1690254"/>
          <a:ext cx="11461899" cy="4621688"/>
        </p:xfrm>
        <a:graphic>
          <a:graphicData uri="http://schemas.openxmlformats.org/drawingml/2006/table">
            <a:tbl>
              <a:tblPr bandRow="1">
                <a:tableStyleId>{5940675A-B579-460E-94D1-54222C63F5DA}</a:tableStyleId>
              </a:tblPr>
              <a:tblGrid>
                <a:gridCol w="2411999">
                  <a:extLst>
                    <a:ext uri="{9D8B030D-6E8A-4147-A177-3AD203B41FA5}">
                      <a16:colId xmlns:a16="http://schemas.microsoft.com/office/drawing/2014/main" val="4270382802"/>
                    </a:ext>
                  </a:extLst>
                </a:gridCol>
                <a:gridCol w="3107999">
                  <a:extLst>
                    <a:ext uri="{9D8B030D-6E8A-4147-A177-3AD203B41FA5}">
                      <a16:colId xmlns:a16="http://schemas.microsoft.com/office/drawing/2014/main" val="2167010831"/>
                    </a:ext>
                  </a:extLst>
                </a:gridCol>
                <a:gridCol w="2964000">
                  <a:extLst>
                    <a:ext uri="{9D8B030D-6E8A-4147-A177-3AD203B41FA5}">
                      <a16:colId xmlns:a16="http://schemas.microsoft.com/office/drawing/2014/main" val="1331631776"/>
                    </a:ext>
                  </a:extLst>
                </a:gridCol>
                <a:gridCol w="2977901">
                  <a:extLst>
                    <a:ext uri="{9D8B030D-6E8A-4147-A177-3AD203B41FA5}">
                      <a16:colId xmlns:a16="http://schemas.microsoft.com/office/drawing/2014/main" val="1317312183"/>
                    </a:ext>
                  </a:extLst>
                </a:gridCol>
              </a:tblGrid>
              <a:tr h="349059">
                <a:tc>
                  <a:txBody>
                    <a:bodyPr/>
                    <a:lstStyle/>
                    <a:p>
                      <a:pPr>
                        <a:buNone/>
                      </a:pPr>
                      <a:r>
                        <a:rPr lang="en-GB" b="1" dirty="0"/>
                        <a:t>Factors</a:t>
                      </a:r>
                    </a:p>
                  </a:txBody>
                  <a:tcPr anchor="ctr"/>
                </a:tc>
                <a:tc>
                  <a:txBody>
                    <a:bodyPr/>
                    <a:lstStyle/>
                    <a:p>
                      <a:pPr>
                        <a:buNone/>
                      </a:pPr>
                      <a:r>
                        <a:rPr lang="en-GB" b="1" dirty="0"/>
                        <a:t>Whitebox Fuzzing</a:t>
                      </a:r>
                    </a:p>
                  </a:txBody>
                  <a:tcPr anchor="ctr"/>
                </a:tc>
                <a:tc>
                  <a:txBody>
                    <a:bodyPr/>
                    <a:lstStyle/>
                    <a:p>
                      <a:pPr>
                        <a:buNone/>
                      </a:pPr>
                      <a:r>
                        <a:rPr lang="en-GB" b="1" dirty="0"/>
                        <a:t>Blackbox Fuzzing</a:t>
                      </a:r>
                    </a:p>
                  </a:txBody>
                  <a:tcPr anchor="ctr"/>
                </a:tc>
                <a:tc>
                  <a:txBody>
                    <a:bodyPr/>
                    <a:lstStyle/>
                    <a:p>
                      <a:pPr>
                        <a:buNone/>
                      </a:pPr>
                      <a:r>
                        <a:rPr lang="en-GB" b="1" dirty="0" err="1"/>
                        <a:t>Greybox</a:t>
                      </a:r>
                      <a:r>
                        <a:rPr lang="en-GB" b="1" dirty="0"/>
                        <a:t> Fuzzing</a:t>
                      </a:r>
                    </a:p>
                  </a:txBody>
                  <a:tcPr anchor="ctr"/>
                </a:tc>
                <a:extLst>
                  <a:ext uri="{0D108BD9-81ED-4DB2-BD59-A6C34878D82A}">
                    <a16:rowId xmlns:a16="http://schemas.microsoft.com/office/drawing/2014/main" val="615189140"/>
                  </a:ext>
                </a:extLst>
              </a:tr>
              <a:tr h="349059">
                <a:tc>
                  <a:txBody>
                    <a:bodyPr/>
                    <a:lstStyle/>
                    <a:p>
                      <a:pPr lvl="0">
                        <a:buNone/>
                      </a:pPr>
                      <a:r>
                        <a:rPr lang="en-GB"/>
                        <a:t>Requirement of source code</a:t>
                      </a:r>
                    </a:p>
                  </a:txBody>
                  <a:tcPr anchor="ctr"/>
                </a:tc>
                <a:tc>
                  <a:txBody>
                    <a:bodyPr/>
                    <a:lstStyle/>
                    <a:p>
                      <a:pPr lvl="0">
                        <a:buNone/>
                      </a:pPr>
                      <a:r>
                        <a:rPr lang="en-GB" dirty="0"/>
                        <a:t>Full knowledge</a:t>
                      </a:r>
                    </a:p>
                  </a:txBody>
                  <a:tcPr anchor="ctr"/>
                </a:tc>
                <a:tc>
                  <a:txBody>
                    <a:bodyPr/>
                    <a:lstStyle/>
                    <a:p>
                      <a:pPr lvl="0">
                        <a:buNone/>
                      </a:pPr>
                      <a:r>
                        <a:rPr lang="en-GB" dirty="0"/>
                        <a:t>Not required</a:t>
                      </a:r>
                    </a:p>
                  </a:txBody>
                  <a:tcPr anchor="ctr"/>
                </a:tc>
                <a:tc>
                  <a:txBody>
                    <a:bodyPr/>
                    <a:lstStyle/>
                    <a:p>
                      <a:pPr lvl="0">
                        <a:buNone/>
                      </a:pPr>
                      <a:r>
                        <a:rPr lang="en-GB" dirty="0"/>
                        <a:t>Partial knowledge</a:t>
                      </a:r>
                    </a:p>
                  </a:txBody>
                  <a:tcPr anchor="ctr"/>
                </a:tc>
                <a:extLst>
                  <a:ext uri="{0D108BD9-81ED-4DB2-BD59-A6C34878D82A}">
                    <a16:rowId xmlns:a16="http://schemas.microsoft.com/office/drawing/2014/main" val="1565621024"/>
                  </a:ext>
                </a:extLst>
              </a:tr>
              <a:tr h="872648">
                <a:tc>
                  <a:txBody>
                    <a:bodyPr/>
                    <a:lstStyle/>
                    <a:p>
                      <a:pPr>
                        <a:buNone/>
                      </a:pPr>
                      <a:r>
                        <a:rPr lang="en-GB" dirty="0"/>
                        <a:t>Effectiveness</a:t>
                      </a:r>
                    </a:p>
                  </a:txBody>
                  <a:tcPr anchor="ctr"/>
                </a:tc>
                <a:tc>
                  <a:txBody>
                    <a:bodyPr/>
                    <a:lstStyle/>
                    <a:p>
                      <a:pPr>
                        <a:buNone/>
                      </a:pPr>
                      <a:r>
                        <a:rPr lang="en-GB"/>
                        <a:t>Very high (deep code coverage, finds complex bugs)</a:t>
                      </a:r>
                    </a:p>
                  </a:txBody>
                  <a:tcPr anchor="ctr"/>
                </a:tc>
                <a:tc>
                  <a:txBody>
                    <a:bodyPr/>
                    <a:lstStyle/>
                    <a:p>
                      <a:pPr>
                        <a:buNone/>
                      </a:pPr>
                      <a:r>
                        <a:rPr lang="en-GB"/>
                        <a:t>Low to moderate (limited coverage, may miss deep bugs)</a:t>
                      </a:r>
                    </a:p>
                  </a:txBody>
                  <a:tcPr anchor="ctr"/>
                </a:tc>
                <a:tc>
                  <a:txBody>
                    <a:bodyPr/>
                    <a:lstStyle/>
                    <a:p>
                      <a:pPr>
                        <a:buNone/>
                      </a:pPr>
                      <a:r>
                        <a:rPr lang="en-GB" dirty="0"/>
                        <a:t>High (better than </a:t>
                      </a:r>
                      <a:r>
                        <a:rPr lang="en-GB" err="1"/>
                        <a:t>blackbox</a:t>
                      </a:r>
                      <a:r>
                        <a:rPr lang="en-GB" dirty="0"/>
                        <a:t>, close to </a:t>
                      </a:r>
                      <a:r>
                        <a:rPr lang="en-GB" err="1"/>
                        <a:t>whitebox</a:t>
                      </a:r>
                      <a:r>
                        <a:rPr lang="en-GB"/>
                        <a:t> with lesser </a:t>
                      </a:r>
                      <a:r>
                        <a:rPr lang="en-GB" dirty="0"/>
                        <a:t>effort)</a:t>
                      </a:r>
                    </a:p>
                  </a:txBody>
                  <a:tcPr anchor="ctr"/>
                </a:tc>
                <a:extLst>
                  <a:ext uri="{0D108BD9-81ED-4DB2-BD59-A6C34878D82A}">
                    <a16:rowId xmlns:a16="http://schemas.microsoft.com/office/drawing/2014/main" val="813478955"/>
                  </a:ext>
                </a:extLst>
              </a:tr>
              <a:tr h="872648">
                <a:tc>
                  <a:txBody>
                    <a:bodyPr/>
                    <a:lstStyle/>
                    <a:p>
                      <a:pPr>
                        <a:buNone/>
                      </a:pPr>
                      <a:r>
                        <a:rPr lang="en-GB" dirty="0"/>
                        <a:t>Speed</a:t>
                      </a:r>
                    </a:p>
                  </a:txBody>
                  <a:tcPr anchor="ctr"/>
                </a:tc>
                <a:tc>
                  <a:txBody>
                    <a:bodyPr/>
                    <a:lstStyle/>
                    <a:p>
                      <a:pPr>
                        <a:buNone/>
                      </a:pPr>
                      <a:r>
                        <a:rPr lang="en-GB"/>
                        <a:t>Slow (requires symbolic execution, heavy computation)</a:t>
                      </a:r>
                    </a:p>
                  </a:txBody>
                  <a:tcPr anchor="ctr"/>
                </a:tc>
                <a:tc>
                  <a:txBody>
                    <a:bodyPr/>
                    <a:lstStyle/>
                    <a:p>
                      <a:pPr>
                        <a:buNone/>
                      </a:pPr>
                      <a:r>
                        <a:rPr lang="en-GB" dirty="0"/>
                        <a:t>Fast (no instrumentation or analysis)</a:t>
                      </a:r>
                    </a:p>
                  </a:txBody>
                  <a:tcPr anchor="ctr"/>
                </a:tc>
                <a:tc>
                  <a:txBody>
                    <a:bodyPr/>
                    <a:lstStyle/>
                    <a:p>
                      <a:pPr>
                        <a:buNone/>
                      </a:pPr>
                      <a:r>
                        <a:rPr lang="en-GB" dirty="0"/>
                        <a:t>Moderate to fast (uses lightweight instrumentation)</a:t>
                      </a:r>
                    </a:p>
                  </a:txBody>
                  <a:tcPr anchor="ctr"/>
                </a:tc>
                <a:extLst>
                  <a:ext uri="{0D108BD9-81ED-4DB2-BD59-A6C34878D82A}">
                    <a16:rowId xmlns:a16="http://schemas.microsoft.com/office/drawing/2014/main" val="329412037"/>
                  </a:ext>
                </a:extLst>
              </a:tr>
              <a:tr h="872648">
                <a:tc>
                  <a:txBody>
                    <a:bodyPr/>
                    <a:lstStyle/>
                    <a:p>
                      <a:pPr>
                        <a:buNone/>
                      </a:pPr>
                      <a:r>
                        <a:rPr lang="en-GB" dirty="0"/>
                        <a:t>Scalability</a:t>
                      </a:r>
                    </a:p>
                  </a:txBody>
                  <a:tcPr anchor="ctr"/>
                </a:tc>
                <a:tc>
                  <a:txBody>
                    <a:bodyPr/>
                    <a:lstStyle/>
                    <a:p>
                      <a:pPr>
                        <a:buNone/>
                      </a:pPr>
                      <a:r>
                        <a:rPr lang="en-GB"/>
                        <a:t>Low (resource-intensive and hard to apply to large codebases)</a:t>
                      </a:r>
                    </a:p>
                  </a:txBody>
                  <a:tcPr anchor="ctr"/>
                </a:tc>
                <a:tc>
                  <a:txBody>
                    <a:bodyPr/>
                    <a:lstStyle/>
                    <a:p>
                      <a:pPr>
                        <a:buNone/>
                      </a:pPr>
                      <a:r>
                        <a:rPr lang="en-GB"/>
                        <a:t>High (easily scalable, minimal setup)</a:t>
                      </a:r>
                    </a:p>
                  </a:txBody>
                  <a:tcPr anchor="ctr"/>
                </a:tc>
                <a:tc>
                  <a:txBody>
                    <a:bodyPr/>
                    <a:lstStyle/>
                    <a:p>
                      <a:pPr>
                        <a:buNone/>
                      </a:pPr>
                      <a:r>
                        <a:rPr lang="en-GB" dirty="0"/>
                        <a:t>High (balance between feedback and resource use)</a:t>
                      </a:r>
                    </a:p>
                  </a:txBody>
                  <a:tcPr anchor="ctr"/>
                </a:tc>
                <a:extLst>
                  <a:ext uri="{0D108BD9-81ED-4DB2-BD59-A6C34878D82A}">
                    <a16:rowId xmlns:a16="http://schemas.microsoft.com/office/drawing/2014/main" val="1035410775"/>
                  </a:ext>
                </a:extLst>
              </a:tr>
              <a:tr h="872648">
                <a:tc>
                  <a:txBody>
                    <a:bodyPr/>
                    <a:lstStyle/>
                    <a:p>
                      <a:pPr>
                        <a:buNone/>
                      </a:pPr>
                      <a:r>
                        <a:rPr lang="en-GB" dirty="0"/>
                        <a:t>Suitability</a:t>
                      </a:r>
                    </a:p>
                  </a:txBody>
                  <a:tcPr anchor="ctr"/>
                </a:tc>
                <a:tc>
                  <a:txBody>
                    <a:bodyPr/>
                    <a:lstStyle/>
                    <a:p>
                      <a:pPr>
                        <a:buNone/>
                      </a:pPr>
                      <a:r>
                        <a:rPr lang="en-GB"/>
                        <a:t>Best for critical, high-assurance systems</a:t>
                      </a:r>
                    </a:p>
                  </a:txBody>
                  <a:tcPr anchor="ctr"/>
                </a:tc>
                <a:tc>
                  <a:txBody>
                    <a:bodyPr/>
                    <a:lstStyle/>
                    <a:p>
                      <a:pPr>
                        <a:buNone/>
                      </a:pPr>
                      <a:r>
                        <a:rPr lang="en-GB" dirty="0"/>
                        <a:t>Best for black-box, legacy, or closed-source systems</a:t>
                      </a:r>
                    </a:p>
                  </a:txBody>
                  <a:tcPr anchor="ctr"/>
                </a:tc>
                <a:tc>
                  <a:txBody>
                    <a:bodyPr/>
                    <a:lstStyle/>
                    <a:p>
                      <a:pPr>
                        <a:buNone/>
                      </a:pPr>
                      <a:r>
                        <a:rPr lang="en-GB"/>
                        <a:t>Best for practical open-source fuzzing with good bug discovery.</a:t>
                      </a:r>
                    </a:p>
                  </a:txBody>
                  <a:tcPr anchor="ctr"/>
                </a:tc>
                <a:extLst>
                  <a:ext uri="{0D108BD9-81ED-4DB2-BD59-A6C34878D82A}">
                    <a16:rowId xmlns:a16="http://schemas.microsoft.com/office/drawing/2014/main" val="2687640359"/>
                  </a:ext>
                </a:extLst>
              </a:tr>
            </a:tbl>
          </a:graphicData>
        </a:graphic>
      </p:graphicFrame>
      <p:sp>
        <p:nvSpPr>
          <p:cNvPr id="3" name="TextBox 2">
            <a:extLst>
              <a:ext uri="{FF2B5EF4-FFF2-40B4-BE49-F238E27FC236}">
                <a16:creationId xmlns:a16="http://schemas.microsoft.com/office/drawing/2014/main" id="{E052B6F8-4AF0-BBBE-C3E6-E10B5174A09B}"/>
              </a:ext>
            </a:extLst>
          </p:cNvPr>
          <p:cNvSpPr txBox="1"/>
          <p:nvPr/>
        </p:nvSpPr>
        <p:spPr>
          <a:xfrm>
            <a:off x="344008" y="6123893"/>
            <a:ext cx="114843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a:ea typeface="+mn-lt"/>
                <a:cs typeface="+mn-lt"/>
              </a:rPr>
              <a:t>MALVIYA, Vikas Kumar; MINN, Wei; SHAR, Lwin Khin; and JIANG, </a:t>
            </a:r>
            <a:r>
              <a:rPr lang="en-US" sz="900" err="1">
                <a:ea typeface="+mn-lt"/>
                <a:cs typeface="+mn-lt"/>
              </a:rPr>
              <a:t>Lingxiao</a:t>
            </a:r>
            <a:r>
              <a:rPr lang="en-US" sz="900">
                <a:ea typeface="+mn-lt"/>
                <a:cs typeface="+mn-lt"/>
              </a:rPr>
              <a:t>. Fuzzing drones for anomaly detection: A systematic literature review. (2025). Computers and Security. 148, 1-45. Available at: https://ink.library.smu.edu.sg/sis_research/9910 </a:t>
            </a:r>
            <a:endParaRPr lang="en-US" sz="900">
              <a:ea typeface="Calibri"/>
              <a:cs typeface="Calibri"/>
            </a:endParaRPr>
          </a:p>
        </p:txBody>
      </p:sp>
    </p:spTree>
    <p:extLst>
      <p:ext uri="{BB962C8B-B14F-4D97-AF65-F5344CB8AC3E}">
        <p14:creationId xmlns:p14="http://schemas.microsoft.com/office/powerpoint/2010/main" val="1619330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DDE8-7F2C-C049-AEA4-4B8E6B8C5874}"/>
              </a:ext>
            </a:extLst>
          </p:cNvPr>
          <p:cNvSpPr>
            <a:spLocks noGrp="1"/>
          </p:cNvSpPr>
          <p:nvPr>
            <p:ph type="title"/>
          </p:nvPr>
        </p:nvSpPr>
        <p:spPr>
          <a:solidFill>
            <a:schemeClr val="bg1"/>
          </a:solidFill>
        </p:spPr>
        <p:txBody>
          <a:bodyPr/>
          <a:lstStyle/>
          <a:p>
            <a:pPr algn="ctr"/>
            <a:r>
              <a:rPr lang="en-GB">
                <a:solidFill>
                  <a:srgbClr val="000000"/>
                </a:solidFill>
                <a:ea typeface="Calibri Light"/>
                <a:cs typeface="Calibri Light"/>
              </a:rPr>
              <a:t>Fuzzing Tools</a:t>
            </a:r>
            <a:endParaRPr lang="en-US"/>
          </a:p>
        </p:txBody>
      </p:sp>
      <p:graphicFrame>
        <p:nvGraphicFramePr>
          <p:cNvPr id="7" name="Content Placeholder 6">
            <a:extLst>
              <a:ext uri="{FF2B5EF4-FFF2-40B4-BE49-F238E27FC236}">
                <a16:creationId xmlns:a16="http://schemas.microsoft.com/office/drawing/2014/main" id="{0DAE5550-3A01-78A7-4F57-DBA614484817}"/>
              </a:ext>
            </a:extLst>
          </p:cNvPr>
          <p:cNvGraphicFramePr>
            <a:graphicFrameLocks noGrp="1"/>
          </p:cNvGraphicFramePr>
          <p:nvPr>
            <p:ph idx="1"/>
            <p:extLst>
              <p:ext uri="{D42A27DB-BD31-4B8C-83A1-F6EECF244321}">
                <p14:modId xmlns:p14="http://schemas.microsoft.com/office/powerpoint/2010/main" val="1393111578"/>
              </p:ext>
            </p:extLst>
          </p:nvPr>
        </p:nvGraphicFramePr>
        <p:xfrm>
          <a:off x="420254" y="1690254"/>
          <a:ext cx="11361171" cy="3865052"/>
        </p:xfrm>
        <a:graphic>
          <a:graphicData uri="http://schemas.openxmlformats.org/drawingml/2006/table">
            <a:tbl>
              <a:tblPr firstRow="1" bandRow="1">
                <a:tableStyleId>{5940675A-B579-460E-94D1-54222C63F5DA}</a:tableStyleId>
              </a:tblPr>
              <a:tblGrid>
                <a:gridCol w="2058911">
                  <a:extLst>
                    <a:ext uri="{9D8B030D-6E8A-4147-A177-3AD203B41FA5}">
                      <a16:colId xmlns:a16="http://schemas.microsoft.com/office/drawing/2014/main" val="1874402862"/>
                    </a:ext>
                  </a:extLst>
                </a:gridCol>
                <a:gridCol w="1937801">
                  <a:extLst>
                    <a:ext uri="{9D8B030D-6E8A-4147-A177-3AD203B41FA5}">
                      <a16:colId xmlns:a16="http://schemas.microsoft.com/office/drawing/2014/main" val="3487052493"/>
                    </a:ext>
                  </a:extLst>
                </a:gridCol>
                <a:gridCol w="3946251">
                  <a:extLst>
                    <a:ext uri="{9D8B030D-6E8A-4147-A177-3AD203B41FA5}">
                      <a16:colId xmlns:a16="http://schemas.microsoft.com/office/drawing/2014/main" val="4120387627"/>
                    </a:ext>
                  </a:extLst>
                </a:gridCol>
                <a:gridCol w="3418208">
                  <a:extLst>
                    <a:ext uri="{9D8B030D-6E8A-4147-A177-3AD203B41FA5}">
                      <a16:colId xmlns:a16="http://schemas.microsoft.com/office/drawing/2014/main" val="3398620771"/>
                    </a:ext>
                  </a:extLst>
                </a:gridCol>
              </a:tblGrid>
              <a:tr h="331662">
                <a:tc>
                  <a:txBody>
                    <a:bodyPr/>
                    <a:lstStyle/>
                    <a:p>
                      <a:r>
                        <a:rPr lang="en-US"/>
                        <a:t>         </a:t>
                      </a:r>
                      <a:r>
                        <a:rPr lang="en-US" b="1" err="1"/>
                        <a:t>Fuzzer</a:t>
                      </a:r>
                    </a:p>
                  </a:txBody>
                  <a:tcPr/>
                </a:tc>
                <a:tc>
                  <a:txBody>
                    <a:bodyPr/>
                    <a:lstStyle/>
                    <a:p>
                      <a:r>
                        <a:rPr lang="en-US"/>
                        <a:t>  </a:t>
                      </a:r>
                      <a:r>
                        <a:rPr lang="en-US" b="1"/>
                        <a:t>Type of Fuzzing</a:t>
                      </a:r>
                    </a:p>
                  </a:txBody>
                  <a:tcPr/>
                </a:tc>
                <a:tc>
                  <a:txBody>
                    <a:bodyPr/>
                    <a:lstStyle/>
                    <a:p>
                      <a:r>
                        <a:rPr lang="en-US"/>
                        <a:t>                 </a:t>
                      </a:r>
                      <a:r>
                        <a:rPr lang="en-US" b="1"/>
                        <a:t>Advantages</a:t>
                      </a:r>
                    </a:p>
                  </a:txBody>
                  <a:tcPr/>
                </a:tc>
                <a:tc>
                  <a:txBody>
                    <a:bodyPr/>
                    <a:lstStyle/>
                    <a:p>
                      <a:pPr lvl="0">
                        <a:buNone/>
                      </a:pPr>
                      <a:r>
                        <a:rPr lang="en-US"/>
                        <a:t>          </a:t>
                      </a:r>
                      <a:r>
                        <a:rPr lang="en-US" b="1"/>
                        <a:t>Disadvantages</a:t>
                      </a:r>
                    </a:p>
                  </a:txBody>
                  <a:tcPr/>
                </a:tc>
                <a:extLst>
                  <a:ext uri="{0D108BD9-81ED-4DB2-BD59-A6C34878D82A}">
                    <a16:rowId xmlns:a16="http://schemas.microsoft.com/office/drawing/2014/main" val="4050463688"/>
                  </a:ext>
                </a:extLst>
              </a:tr>
              <a:tr h="780000">
                <a:tc>
                  <a:txBody>
                    <a:bodyPr/>
                    <a:lstStyle/>
                    <a:p>
                      <a:r>
                        <a:rPr lang="en-US" sz="1500" err="1"/>
                        <a:t>AFLNet</a:t>
                      </a:r>
                      <a:endParaRPr lang="en-US" sz="1500"/>
                    </a:p>
                  </a:txBody>
                  <a:tcPr/>
                </a:tc>
                <a:tc>
                  <a:txBody>
                    <a:bodyPr/>
                    <a:lstStyle/>
                    <a:p>
                      <a:r>
                        <a:rPr lang="en-US" sz="1500" err="1"/>
                        <a:t>Greybox</a:t>
                      </a:r>
                      <a:endParaRPr lang="en-US" sz="1500"/>
                    </a:p>
                  </a:txBody>
                  <a:tcPr/>
                </a:tc>
                <a:tc>
                  <a:txBody>
                    <a:bodyPr/>
                    <a:lstStyle/>
                    <a:p>
                      <a:r>
                        <a:rPr lang="en-US" sz="1500"/>
                        <a:t>Builds on AFL for stateful protocols. Uses code coverage and response codes.</a:t>
                      </a:r>
                    </a:p>
                  </a:txBody>
                  <a:tcPr/>
                </a:tc>
                <a:tc>
                  <a:txBody>
                    <a:bodyPr/>
                    <a:lstStyle/>
                    <a:p>
                      <a:pPr lvl="0">
                        <a:buNone/>
                      </a:pPr>
                      <a:r>
                        <a:rPr lang="en-US" sz="1500"/>
                        <a:t>Needs manual parsing logic for responses. Not plug and play for encrypted protocols</a:t>
                      </a:r>
                    </a:p>
                  </a:txBody>
                  <a:tcPr/>
                </a:tc>
                <a:extLst>
                  <a:ext uri="{0D108BD9-81ED-4DB2-BD59-A6C34878D82A}">
                    <a16:rowId xmlns:a16="http://schemas.microsoft.com/office/drawing/2014/main" val="3950559964"/>
                  </a:ext>
                </a:extLst>
              </a:tr>
              <a:tr h="780000">
                <a:tc>
                  <a:txBody>
                    <a:bodyPr/>
                    <a:lstStyle/>
                    <a:p>
                      <a:pPr lvl="0">
                        <a:buNone/>
                      </a:pPr>
                      <a:r>
                        <a:rPr lang="en-US" sz="1500" err="1"/>
                        <a:t>LibFuzzer</a:t>
                      </a:r>
                      <a:endParaRPr lang="en-US" sz="1500"/>
                    </a:p>
                  </a:txBody>
                  <a:tcPr/>
                </a:tc>
                <a:tc>
                  <a:txBody>
                    <a:bodyPr/>
                    <a:lstStyle/>
                    <a:p>
                      <a:pPr lvl="0">
                        <a:buNone/>
                      </a:pPr>
                      <a:r>
                        <a:rPr lang="en-US" sz="1500" err="1"/>
                        <a:t>Greybox</a:t>
                      </a:r>
                      <a:endParaRPr lang="en-US" sz="1500"/>
                    </a:p>
                  </a:txBody>
                  <a:tcPr/>
                </a:tc>
                <a:tc>
                  <a:txBody>
                    <a:bodyPr/>
                    <a:lstStyle/>
                    <a:p>
                      <a:pPr lvl="0" algn="l">
                        <a:lnSpc>
                          <a:spcPct val="100000"/>
                        </a:lnSpc>
                        <a:spcBef>
                          <a:spcPts val="0"/>
                        </a:spcBef>
                        <a:spcAft>
                          <a:spcPts val="0"/>
                        </a:spcAft>
                        <a:buNone/>
                      </a:pPr>
                      <a:r>
                        <a:rPr lang="en-US" sz="1500" b="0" i="0" u="none" strike="noStrike" noProof="0">
                          <a:latin typeface="Calibri"/>
                        </a:rPr>
                        <a:t>Fast, coverage-guided, and integrates well with sanitizers for finding in-process bugs.</a:t>
                      </a:r>
                      <a:endParaRPr lang="en-US" sz="1500"/>
                    </a:p>
                    <a:p>
                      <a:pPr lvl="0">
                        <a:buNone/>
                      </a:pPr>
                      <a:endParaRPr lang="en-US" sz="1500"/>
                    </a:p>
                  </a:txBody>
                  <a:tcPr/>
                </a:tc>
                <a:tc>
                  <a:txBody>
                    <a:bodyPr/>
                    <a:lstStyle/>
                    <a:p>
                      <a:pPr lvl="0" algn="l">
                        <a:lnSpc>
                          <a:spcPct val="100000"/>
                        </a:lnSpc>
                        <a:spcBef>
                          <a:spcPts val="0"/>
                        </a:spcBef>
                        <a:spcAft>
                          <a:spcPts val="0"/>
                        </a:spcAft>
                        <a:buNone/>
                      </a:pPr>
                      <a:r>
                        <a:rPr lang="en-US" sz="1500" b="0" i="0" u="none" strike="noStrike" noProof="0">
                          <a:latin typeface="Calibri"/>
                        </a:rPr>
                        <a:t>Requires source code with LLVM instrumentation and can't fuzz out-of-process targets.</a:t>
                      </a:r>
                      <a:endParaRPr lang="en-US" sz="1500"/>
                    </a:p>
                  </a:txBody>
                  <a:tcPr/>
                </a:tc>
                <a:extLst>
                  <a:ext uri="{0D108BD9-81ED-4DB2-BD59-A6C34878D82A}">
                    <a16:rowId xmlns:a16="http://schemas.microsoft.com/office/drawing/2014/main" val="1878944045"/>
                  </a:ext>
                </a:extLst>
              </a:tr>
              <a:tr h="492000">
                <a:tc>
                  <a:txBody>
                    <a:bodyPr/>
                    <a:lstStyle/>
                    <a:p>
                      <a:pPr lvl="0" rtl="0">
                        <a:lnSpc>
                          <a:spcPts val="1425"/>
                        </a:lnSpc>
                        <a:buNone/>
                      </a:pPr>
                      <a:r>
                        <a:rPr lang="en-US" sz="1500" err="1">
                          <a:effectLst/>
                          <a:latin typeface="Calibri"/>
                        </a:rPr>
                        <a:t>StateAFL</a:t>
                      </a:r>
                      <a:endParaRPr lang="en-US" sz="1500">
                        <a:effectLst/>
                      </a:endParaRPr>
                    </a:p>
                  </a:txBody>
                  <a:tcPr marL="61722" marR="61722" marT="30861" marB="3086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B w="9525" cap="flat" cmpd="sng" algn="ctr">
                      <a:solidFill>
                        <a:srgbClr val="000000"/>
                      </a:solidFill>
                      <a:prstDash val="solid"/>
                      <a:round/>
                      <a:headEnd type="none" w="med" len="med"/>
                      <a:tailEnd type="none" w="med" len="med"/>
                    </a:lnB>
                    <a:noFill/>
                  </a:tcPr>
                </a:tc>
                <a:tc>
                  <a:txBody>
                    <a:bodyPr/>
                    <a:lstStyle/>
                    <a:p>
                      <a:pPr lvl="0" rtl="0">
                        <a:lnSpc>
                          <a:spcPts val="1425"/>
                        </a:lnSpc>
                        <a:buNone/>
                      </a:pPr>
                      <a:r>
                        <a:rPr lang="en-US" sz="1500" err="1">
                          <a:effectLst/>
                          <a:latin typeface="Calibri"/>
                        </a:rPr>
                        <a:t>Greybox</a:t>
                      </a:r>
                      <a:endParaRPr lang="en-US" sz="1500">
                        <a:effectLst/>
                      </a:endParaRPr>
                    </a:p>
                  </a:txBody>
                  <a:tcPr marL="61722" marR="61722" marT="30861" marB="3086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B w="9525" cap="flat" cmpd="sng" algn="ctr">
                      <a:solidFill>
                        <a:srgbClr val="000000"/>
                      </a:solidFill>
                      <a:prstDash val="solid"/>
                      <a:round/>
                      <a:headEnd type="none" w="med" len="med"/>
                      <a:tailEnd type="none" w="med" len="med"/>
                    </a:lnB>
                    <a:noFill/>
                  </a:tcPr>
                </a:tc>
                <a:tc>
                  <a:txBody>
                    <a:bodyPr/>
                    <a:lstStyle/>
                    <a:p>
                      <a:pPr lvl="0" rtl="0">
                        <a:lnSpc>
                          <a:spcPts val="1425"/>
                        </a:lnSpc>
                        <a:buNone/>
                      </a:pPr>
                      <a:r>
                        <a:rPr lang="en-US" sz="1500">
                          <a:effectLst/>
                          <a:latin typeface="Calibri"/>
                        </a:rPr>
                        <a:t>Combines memory and state tracking. Enhances AFL with multi-layer feedback.</a:t>
                      </a:r>
                      <a:endParaRPr lang="en-US" sz="1500">
                        <a:effectLst/>
                      </a:endParaRPr>
                    </a:p>
                  </a:txBody>
                  <a:tcPr marL="61722" marR="61722" marT="30861" marB="3086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B w="9525" cap="flat" cmpd="sng" algn="ctr">
                      <a:solidFill>
                        <a:srgbClr val="000000"/>
                      </a:solidFill>
                      <a:prstDash val="solid"/>
                      <a:round/>
                      <a:headEnd type="none" w="med" len="med"/>
                      <a:tailEnd type="none" w="med" len="med"/>
                    </a:lnB>
                    <a:noFill/>
                  </a:tcPr>
                </a:tc>
                <a:tc>
                  <a:txBody>
                    <a:bodyPr/>
                    <a:lstStyle/>
                    <a:p>
                      <a:pPr lvl="0" rtl="0">
                        <a:lnSpc>
                          <a:spcPts val="1425"/>
                        </a:lnSpc>
                        <a:buNone/>
                      </a:pPr>
                      <a:r>
                        <a:rPr lang="en-US" sz="1500">
                          <a:effectLst/>
                          <a:latin typeface="Calibri"/>
                        </a:rPr>
                        <a:t>High instrumentation complexity. Requires manual state mapping.</a:t>
                      </a:r>
                      <a:endParaRPr lang="en-US" sz="1500">
                        <a:effectLst/>
                      </a:endParaRPr>
                    </a:p>
                  </a:txBody>
                  <a:tcPr marL="61722" marR="61722" marT="30861" marB="3086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1330644"/>
                  </a:ext>
                </a:extLst>
              </a:tr>
              <a:tr h="420000">
                <a:tc>
                  <a:txBody>
                    <a:bodyPr/>
                    <a:lstStyle/>
                    <a:p>
                      <a:pPr lvl="0" rtl="0">
                        <a:lnSpc>
                          <a:spcPts val="1425"/>
                        </a:lnSpc>
                        <a:buNone/>
                      </a:pPr>
                      <a:r>
                        <a:rPr lang="en-US" sz="1500">
                          <a:effectLst/>
                          <a:latin typeface="Calibri"/>
                        </a:rPr>
                        <a:t>BLEEM</a:t>
                      </a:r>
                    </a:p>
                  </a:txBody>
                  <a:tcPr marL="61722" marR="61722" marT="30861" marB="3086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rtl="0">
                        <a:lnSpc>
                          <a:spcPts val="1425"/>
                        </a:lnSpc>
                        <a:buNone/>
                      </a:pPr>
                      <a:r>
                        <a:rPr lang="en-US" sz="1500">
                          <a:effectLst/>
                          <a:latin typeface="Calibri"/>
                        </a:rPr>
                        <a:t>Blackbox</a:t>
                      </a:r>
                    </a:p>
                  </a:txBody>
                  <a:tcPr marL="61722" marR="61722" marT="30861" marB="3086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rtl="0">
                        <a:lnSpc>
                          <a:spcPts val="1425"/>
                        </a:lnSpc>
                        <a:buNone/>
                      </a:pPr>
                      <a:r>
                        <a:rPr lang="en-US" sz="1500">
                          <a:effectLst/>
                          <a:latin typeface="Calibri"/>
                        </a:rPr>
                        <a:t>Targets BLE. Enforces structured protocol sequences</a:t>
                      </a:r>
                    </a:p>
                  </a:txBody>
                  <a:tcPr marL="61722" marR="61722" marT="30861" marB="3086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rtl="0">
                        <a:lnSpc>
                          <a:spcPts val="1425"/>
                        </a:lnSpc>
                        <a:buNone/>
                      </a:pPr>
                      <a:r>
                        <a:rPr lang="en-US" sz="1500">
                          <a:effectLst/>
                          <a:latin typeface="Calibri"/>
                        </a:rPr>
                        <a:t>Lacks feedback-guided fuzzing .</a:t>
                      </a:r>
                    </a:p>
                  </a:txBody>
                  <a:tcPr marL="61722" marR="61722" marT="30861" marB="30861">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1232548"/>
                  </a:ext>
                </a:extLst>
              </a:tr>
              <a:tr h="420000">
                <a:tc>
                  <a:txBody>
                    <a:bodyPr/>
                    <a:lstStyle/>
                    <a:p>
                      <a:pPr lvl="0">
                        <a:lnSpc>
                          <a:spcPts val="1425"/>
                        </a:lnSpc>
                        <a:buNone/>
                      </a:pPr>
                      <a:r>
                        <a:rPr lang="en-US" sz="1500" b="0" i="0" u="none" strike="noStrike" noProof="0" err="1">
                          <a:effectLst/>
                        </a:rPr>
                        <a:t>WhisperFuzz</a:t>
                      </a:r>
                      <a:endParaRPr lang="en-US" err="1"/>
                    </a:p>
                  </a:txBody>
                  <a:tcPr marL="61722" marR="61722" marT="30861" marB="30861">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425"/>
                        </a:lnSpc>
                        <a:buNone/>
                      </a:pPr>
                      <a:r>
                        <a:rPr lang="en-US" sz="1500">
                          <a:effectLst/>
                          <a:latin typeface="Calibri"/>
                        </a:rPr>
                        <a:t>Whitebox(1st one with static analysis)</a:t>
                      </a:r>
                    </a:p>
                  </a:txBody>
                  <a:tcPr marL="61722" marR="61722" marT="30861" marB="30861">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425"/>
                        </a:lnSpc>
                        <a:buNone/>
                      </a:pPr>
                      <a:r>
                        <a:rPr lang="en-US" sz="1500" b="0" i="0" u="none" strike="noStrike" noProof="0">
                          <a:effectLst/>
                        </a:rPr>
                        <a:t>Automates finding side-channel vulnerabilities (e.g., timing leaks).</a:t>
                      </a:r>
                      <a:endParaRPr lang="en-US"/>
                    </a:p>
                  </a:txBody>
                  <a:tcPr marL="61722" marR="61722" marT="30861" marB="30861">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lvl="0">
                        <a:lnSpc>
                          <a:spcPts val="1425"/>
                        </a:lnSpc>
                        <a:buNone/>
                      </a:pPr>
                      <a:r>
                        <a:rPr lang="en-US" sz="1500" b="0" i="0" u="none" strike="noStrike" noProof="0">
                          <a:effectLst/>
                        </a:rPr>
                        <a:t>Niche focus; not a general-purpose bug finder. Can be complex to configure.</a:t>
                      </a:r>
                      <a:endParaRPr lang="en-US"/>
                    </a:p>
                  </a:txBody>
                  <a:tcPr marL="61722" marR="61722" marT="30861" marB="30861">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317766"/>
                  </a:ext>
                </a:extLst>
              </a:tr>
              <a:tr h="528000">
                <a:tc>
                  <a:txBody>
                    <a:bodyPr/>
                    <a:lstStyle/>
                    <a:p>
                      <a:pPr lvl="0">
                        <a:lnSpc>
                          <a:spcPts val="1425"/>
                        </a:lnSpc>
                        <a:buNone/>
                      </a:pPr>
                      <a:r>
                        <a:rPr lang="en-US" sz="1500" b="0" i="0" u="none" strike="noStrike" noProof="0" err="1">
                          <a:effectLst/>
                        </a:rPr>
                        <a:t>CIFuzz</a:t>
                      </a:r>
                      <a:endParaRPr lang="en-US" err="1"/>
                    </a:p>
                  </a:txBody>
                  <a:tcPr marL="61722" marR="61722" marT="30861" marB="30861">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nSpc>
                          <a:spcPts val="1425"/>
                        </a:lnSpc>
                        <a:buNone/>
                      </a:pPr>
                      <a:r>
                        <a:rPr lang="en-US" sz="1500">
                          <a:effectLst/>
                          <a:latin typeface="Calibri"/>
                        </a:rPr>
                        <a:t>AI Automated</a:t>
                      </a:r>
                    </a:p>
                  </a:txBody>
                  <a:tcPr marL="61722" marR="61722" marT="30861" marB="30861">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nSpc>
                          <a:spcPts val="1425"/>
                        </a:lnSpc>
                        <a:buNone/>
                      </a:pPr>
                      <a:r>
                        <a:rPr lang="en-US" sz="1500" b="0" i="0" u="none" strike="noStrike" noProof="0">
                          <a:effectLst/>
                        </a:rPr>
                        <a:t>Integrates fuzzing into CI/CD pipelines for continuous testing. Easy setup for OSS-Fuzz projects.</a:t>
                      </a:r>
                      <a:endParaRPr lang="en-US"/>
                    </a:p>
                  </a:txBody>
                  <a:tcPr marL="61722" marR="61722" marT="30861" marB="30861">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a:solidFill>
                        <a:srgbClr val="000000"/>
                      </a:solidFill>
                    </a:lnB>
                    <a:noFill/>
                  </a:tcPr>
                </a:tc>
                <a:tc>
                  <a:txBody>
                    <a:bodyPr/>
                    <a:lstStyle/>
                    <a:p>
                      <a:pPr lvl="0">
                        <a:lnSpc>
                          <a:spcPts val="1425"/>
                        </a:lnSpc>
                        <a:buNone/>
                      </a:pPr>
                      <a:r>
                        <a:rPr lang="en-US" sz="1500" b="0" i="0" u="none" strike="noStrike" noProof="0">
                          <a:effectLst/>
                        </a:rPr>
                        <a:t>Effectiveness depends on the underlying engine. Best for standard build systems.</a:t>
                      </a:r>
                      <a:endParaRPr lang="en-US"/>
                    </a:p>
                  </a:txBody>
                  <a:tcPr marL="61722" marR="61722" marT="30861" marB="30861">
                    <a:lnL w="9524">
                      <a:solidFill>
                        <a:srgbClr val="000000"/>
                      </a:solidFill>
                    </a:lnL>
                    <a:lnR w="9524">
                      <a:solidFill>
                        <a:srgbClr val="000000"/>
                      </a:solidFill>
                    </a:lnR>
                    <a:lnT w="9525" cap="flat" cmpd="sng" algn="ctr">
                      <a:solidFill>
                        <a:srgbClr val="000000"/>
                      </a:solidFill>
                      <a:prstDash val="solid"/>
                      <a:round/>
                      <a:headEnd type="none" w="med" len="med"/>
                      <a:tailEnd type="none" w="med" len="med"/>
                    </a:lnT>
                    <a:lnB w="9524">
                      <a:solidFill>
                        <a:srgbClr val="000000"/>
                      </a:solidFill>
                    </a:lnB>
                    <a:noFill/>
                  </a:tcPr>
                </a:tc>
                <a:extLst>
                  <a:ext uri="{0D108BD9-81ED-4DB2-BD59-A6C34878D82A}">
                    <a16:rowId xmlns:a16="http://schemas.microsoft.com/office/drawing/2014/main" val="502537130"/>
                  </a:ext>
                </a:extLst>
              </a:tr>
            </a:tbl>
          </a:graphicData>
        </a:graphic>
      </p:graphicFrame>
      <p:sp>
        <p:nvSpPr>
          <p:cNvPr id="4" name="Date Placeholder 3">
            <a:extLst>
              <a:ext uri="{FF2B5EF4-FFF2-40B4-BE49-F238E27FC236}">
                <a16:creationId xmlns:a16="http://schemas.microsoft.com/office/drawing/2014/main" id="{FF4751A0-AB26-E880-3F90-093BD65C4C88}"/>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5D530EAD-1B5B-1937-17BF-F5F5C5B0A736}"/>
              </a:ext>
            </a:extLst>
          </p:cNvPr>
          <p:cNvSpPr>
            <a:spLocks noGrp="1"/>
          </p:cNvSpPr>
          <p:nvPr>
            <p:ph type="ftr" sz="quarter" idx="11"/>
          </p:nvPr>
        </p:nvSpPr>
        <p:spPr>
          <a:xfrm>
            <a:off x="3209103" y="6286011"/>
            <a:ext cx="5787788" cy="365125"/>
          </a:xfrm>
        </p:spPr>
        <p:txBody>
          <a:bodyPr/>
          <a:lstStyle/>
          <a:p>
            <a:r>
              <a:rPr lang="en-US"/>
              <a:t>Project Review – Phase 1</a:t>
            </a:r>
          </a:p>
        </p:txBody>
      </p:sp>
      <p:sp>
        <p:nvSpPr>
          <p:cNvPr id="6" name="Slide Number Placeholder 5">
            <a:extLst>
              <a:ext uri="{FF2B5EF4-FFF2-40B4-BE49-F238E27FC236}">
                <a16:creationId xmlns:a16="http://schemas.microsoft.com/office/drawing/2014/main" id="{057FD50C-C36B-A2DD-E93F-0C6F0990471C}"/>
              </a:ext>
            </a:extLst>
          </p:cNvPr>
          <p:cNvSpPr>
            <a:spLocks noGrp="1"/>
          </p:cNvSpPr>
          <p:nvPr>
            <p:ph type="sldNum" sz="quarter" idx="12"/>
          </p:nvPr>
        </p:nvSpPr>
        <p:spPr>
          <a:xfrm>
            <a:off x="11300345" y="6089162"/>
            <a:ext cx="529989" cy="365125"/>
          </a:xfrm>
        </p:spPr>
        <p:txBody>
          <a:bodyPr/>
          <a:lstStyle/>
          <a:p>
            <a:fld id="{330EA680-D336-4FF7-8B7A-9848BB0A1C32}" type="slidenum">
              <a:rPr lang="en-US" smtClean="0"/>
              <a:t>6</a:t>
            </a:fld>
            <a:endParaRPr lang="en-US"/>
          </a:p>
        </p:txBody>
      </p:sp>
      <p:sp>
        <p:nvSpPr>
          <p:cNvPr id="8" name="TextBox 7">
            <a:extLst>
              <a:ext uri="{FF2B5EF4-FFF2-40B4-BE49-F238E27FC236}">
                <a16:creationId xmlns:a16="http://schemas.microsoft.com/office/drawing/2014/main" id="{143610B6-0742-8368-A04B-5DDB312AF116}"/>
              </a:ext>
            </a:extLst>
          </p:cNvPr>
          <p:cNvSpPr txBox="1"/>
          <p:nvPr/>
        </p:nvSpPr>
        <p:spPr>
          <a:xfrm>
            <a:off x="419596" y="5669019"/>
            <a:ext cx="10466145" cy="7848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00" i="1">
                <a:latin typeface="Arial"/>
                <a:ea typeface="Calibri"/>
                <a:cs typeface="Arial"/>
              </a:rPr>
              <a:t>Xiaohan Zhang et al.,</a:t>
            </a:r>
            <a:r>
              <a:rPr lang="en-US" sz="900">
                <a:latin typeface="Arial"/>
                <a:ea typeface="Calibri"/>
                <a:cs typeface="Arial"/>
              </a:rPr>
              <a:t> "A Survey of Protocol Fuzzing", ACM Computing Surveys, Vol. 57, No. 2, Article 35, Oct 2024.</a:t>
            </a:r>
            <a:r>
              <a:rPr lang="en-US" sz="900">
                <a:latin typeface="Arial"/>
                <a:ea typeface="Calibri"/>
                <a:cs typeface="Arial"/>
                <a:hlinkClick r:id="rId2"/>
              </a:rPr>
              <a:t> https://doi.org/10.1145/3696788</a:t>
            </a:r>
            <a:endParaRPr lang="en-US" sz="900">
              <a:latin typeface="Arial"/>
              <a:ea typeface="Calibri"/>
              <a:cs typeface="Arial"/>
            </a:endParaRPr>
          </a:p>
          <a:p>
            <a:r>
              <a:rPr lang="en-US" sz="900" i="1" err="1">
                <a:latin typeface="Arial"/>
                <a:ea typeface="Calibri"/>
                <a:cs typeface="Arial"/>
              </a:rPr>
              <a:t>Shihao</a:t>
            </a:r>
            <a:r>
              <a:rPr lang="en-US" sz="900" i="1">
                <a:latin typeface="Arial"/>
                <a:ea typeface="Calibri"/>
                <a:cs typeface="Arial"/>
              </a:rPr>
              <a:t> Jiang et al.,</a:t>
            </a:r>
            <a:r>
              <a:rPr lang="en-US" sz="900">
                <a:latin typeface="Arial"/>
                <a:ea typeface="Calibri"/>
                <a:cs typeface="Arial"/>
              </a:rPr>
              <a:t> "A Survey of Network Protocol Fuzzing: Model, Techniques and Directions", arXiv:2402.17394v1, Feb 2024</a:t>
            </a:r>
          </a:p>
          <a:p>
            <a:r>
              <a:rPr lang="en-US" sz="900">
                <a:ea typeface="+mn-lt"/>
                <a:cs typeface="+mn-lt"/>
              </a:rPr>
              <a:t>Code Intelligence. (2020). CI Fuzz: Continuous Fuzzing for Modern Development. Available at: https://www.code-intelligence.com</a:t>
            </a:r>
            <a:endParaRPr lang="en-US"/>
          </a:p>
          <a:p>
            <a:r>
              <a:rPr lang="en-US" sz="900">
                <a:ea typeface="+mn-lt"/>
                <a:cs typeface="+mn-lt"/>
              </a:rPr>
              <a:t>P. Borkar </a:t>
            </a:r>
            <a:r>
              <a:rPr lang="en-US" sz="900" i="1">
                <a:ea typeface="+mn-lt"/>
                <a:cs typeface="+mn-lt"/>
              </a:rPr>
              <a:t>et al.</a:t>
            </a:r>
            <a:r>
              <a:rPr lang="en-US" sz="900">
                <a:ea typeface="+mn-lt"/>
                <a:cs typeface="+mn-lt"/>
              </a:rPr>
              <a:t>, “</a:t>
            </a:r>
            <a:r>
              <a:rPr lang="en-US" sz="900" err="1">
                <a:ea typeface="+mn-lt"/>
                <a:cs typeface="+mn-lt"/>
              </a:rPr>
              <a:t>WhisperFuzz</a:t>
            </a:r>
            <a:r>
              <a:rPr lang="en-US" sz="900">
                <a:ea typeface="+mn-lt"/>
                <a:cs typeface="+mn-lt"/>
              </a:rPr>
              <a:t>: White‑Box Fuzzing for Detecting and Locating Timing Vulnerabilities in Processors,” </a:t>
            </a:r>
            <a:r>
              <a:rPr lang="en-US" sz="900" i="1" err="1">
                <a:ea typeface="+mn-lt"/>
                <a:cs typeface="+mn-lt"/>
              </a:rPr>
              <a:t>arXiv</a:t>
            </a:r>
            <a:r>
              <a:rPr lang="en-US" sz="900" i="1">
                <a:ea typeface="+mn-lt"/>
                <a:cs typeface="+mn-lt"/>
              </a:rPr>
              <a:t> preprint</a:t>
            </a:r>
            <a:r>
              <a:rPr lang="en-US" sz="900">
                <a:ea typeface="+mn-lt"/>
                <a:cs typeface="+mn-lt"/>
              </a:rPr>
              <a:t> arXiv:2402.03704, 2024. Accepted to USENIX Security Symposium 2024. </a:t>
            </a:r>
            <a:r>
              <a:rPr lang="en-US" sz="900">
                <a:ea typeface="+mn-lt"/>
                <a:cs typeface="+mn-lt"/>
                <a:hlinkClick r:id="rId3"/>
              </a:rPr>
              <a:t>arXivRahul Kande</a:t>
            </a:r>
            <a:endParaRPr lang="en-US">
              <a:hlinkClick r:id="rId3"/>
            </a:endParaRPr>
          </a:p>
          <a:p>
            <a:endParaRPr lang="en-US" sz="900">
              <a:ea typeface="Calibri"/>
              <a:cs typeface="Calibri"/>
            </a:endParaRPr>
          </a:p>
        </p:txBody>
      </p:sp>
    </p:spTree>
    <p:extLst>
      <p:ext uri="{BB962C8B-B14F-4D97-AF65-F5344CB8AC3E}">
        <p14:creationId xmlns:p14="http://schemas.microsoft.com/office/powerpoint/2010/main" val="20625380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64025D-9A16-429B-E45D-D78FB8D2472B}"/>
              </a:ext>
            </a:extLst>
          </p:cNvPr>
          <p:cNvSpPr>
            <a:spLocks noGrp="1"/>
          </p:cNvSpPr>
          <p:nvPr>
            <p:ph type="dt" sz="half" idx="10"/>
          </p:nvPr>
        </p:nvSpPr>
        <p:spPr/>
        <p:txBody>
          <a:bodyPr/>
          <a:lstStyle/>
          <a:p>
            <a:fld id="{B17C276D-2876-42FE-8E40-B837C789DA2E}" type="datetime1">
              <a:rPr lang="en-IN" smtClean="0"/>
              <a:t>31-07-2025</a:t>
            </a:fld>
            <a:endParaRPr lang="en-US"/>
          </a:p>
        </p:txBody>
      </p:sp>
      <p:sp>
        <p:nvSpPr>
          <p:cNvPr id="5" name="Footer Placeholder 4">
            <a:extLst>
              <a:ext uri="{FF2B5EF4-FFF2-40B4-BE49-F238E27FC236}">
                <a16:creationId xmlns:a16="http://schemas.microsoft.com/office/drawing/2014/main" id="{592CE676-FEC7-FE20-6EAA-7B6065C653CA}"/>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7818CAF7-776C-3FE0-BC9E-C3706DBFAEDC}"/>
              </a:ext>
            </a:extLst>
          </p:cNvPr>
          <p:cNvSpPr>
            <a:spLocks noGrp="1"/>
          </p:cNvSpPr>
          <p:nvPr>
            <p:ph type="sldNum" sz="quarter" idx="12"/>
          </p:nvPr>
        </p:nvSpPr>
        <p:spPr/>
        <p:txBody>
          <a:bodyPr/>
          <a:lstStyle/>
          <a:p>
            <a:fld id="{330EA680-D336-4FF7-8B7A-9848BB0A1C32}" type="slidenum">
              <a:rPr lang="en-US" smtClean="0"/>
              <a:t>7</a:t>
            </a:fld>
            <a:endParaRPr lang="en-US"/>
          </a:p>
        </p:txBody>
      </p:sp>
      <p:sp>
        <p:nvSpPr>
          <p:cNvPr id="2" name="TextBox 1">
            <a:extLst>
              <a:ext uri="{FF2B5EF4-FFF2-40B4-BE49-F238E27FC236}">
                <a16:creationId xmlns:a16="http://schemas.microsoft.com/office/drawing/2014/main" id="{80391A7C-8AA8-CAA4-B3A6-DD0C6E6B4D85}"/>
              </a:ext>
            </a:extLst>
          </p:cNvPr>
          <p:cNvSpPr txBox="1"/>
          <p:nvPr/>
        </p:nvSpPr>
        <p:spPr>
          <a:xfrm>
            <a:off x="652188" y="1903972"/>
            <a:ext cx="637015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GB" sz="2000">
                <a:latin typeface="Calibri"/>
                <a:ea typeface="Calibri"/>
                <a:cs typeface="Calibri"/>
              </a:rPr>
              <a:t>FANET refers to a group of mobile drones that continuously modify their network structure without relying on any permanent infrastructures. </a:t>
            </a:r>
          </a:p>
          <a:p>
            <a:pPr marL="285750" indent="-285750" algn="just">
              <a:buFont typeface="Arial"/>
              <a:buChar char="•"/>
            </a:pPr>
            <a:endParaRPr lang="en-GB" sz="2000">
              <a:latin typeface="Calibri"/>
              <a:ea typeface="Calibri"/>
              <a:cs typeface="Calibri"/>
            </a:endParaRPr>
          </a:p>
          <a:p>
            <a:pPr marL="285750" indent="-285750" algn="just">
              <a:buFont typeface="Arial"/>
              <a:buChar char="•"/>
            </a:pPr>
            <a:r>
              <a:rPr lang="en-GB" sz="2000">
                <a:latin typeface="Calibri"/>
                <a:ea typeface="Calibri"/>
                <a:cs typeface="Calibri"/>
              </a:rPr>
              <a:t>Applications of FANET : </a:t>
            </a:r>
          </a:p>
          <a:p>
            <a:pPr marL="742950" lvl="1" indent="-285750" algn="just">
              <a:buFont typeface="Courier New"/>
              <a:buChar char="o"/>
            </a:pPr>
            <a:r>
              <a:rPr lang="en-GB" sz="2000">
                <a:latin typeface="Calibri"/>
                <a:ea typeface="Calibri"/>
                <a:cs typeface="Calibri"/>
              </a:rPr>
              <a:t>disaster management . </a:t>
            </a:r>
          </a:p>
          <a:p>
            <a:pPr marL="742950" lvl="1" indent="-285750" algn="just">
              <a:buFont typeface="Courier New"/>
              <a:buChar char="o"/>
            </a:pPr>
            <a:r>
              <a:rPr lang="en-GB" sz="2000">
                <a:latin typeface="Calibri"/>
                <a:ea typeface="Calibri"/>
                <a:cs typeface="Calibri"/>
              </a:rPr>
              <a:t>Border Surveillance, Defence systems [7]. </a:t>
            </a:r>
          </a:p>
          <a:p>
            <a:pPr marL="742950" lvl="1" indent="-285750" algn="just">
              <a:buFont typeface="Courier New"/>
              <a:buChar char="o"/>
            </a:pPr>
            <a:r>
              <a:rPr lang="en-GB" sz="2000">
                <a:latin typeface="Calibri"/>
                <a:ea typeface="Calibri"/>
                <a:cs typeface="Calibri"/>
              </a:rPr>
              <a:t>Agricultural monitoring </a:t>
            </a:r>
          </a:p>
          <a:p>
            <a:pPr marL="742950" lvl="1" indent="-285750" algn="just">
              <a:buFont typeface="Courier New"/>
              <a:buChar char="o"/>
            </a:pPr>
            <a:r>
              <a:rPr lang="en-GB" sz="2000">
                <a:latin typeface="Calibri"/>
                <a:ea typeface="Calibri"/>
                <a:cs typeface="Calibri"/>
              </a:rPr>
              <a:t>relaying networks. </a:t>
            </a:r>
          </a:p>
          <a:p>
            <a:pPr marL="742950" lvl="1" indent="-285750" algn="just">
              <a:buFont typeface="Courier New"/>
              <a:buChar char="o"/>
            </a:pPr>
            <a:r>
              <a:rPr lang="en-GB" sz="2000">
                <a:latin typeface="Calibri"/>
                <a:ea typeface="Calibri"/>
                <a:cs typeface="Calibri"/>
              </a:rPr>
              <a:t>traffic monitoring. </a:t>
            </a:r>
          </a:p>
          <a:p>
            <a:pPr algn="just"/>
            <a:endParaRPr lang="en-GB" sz="2200">
              <a:latin typeface="Arial"/>
              <a:ea typeface="Calibri"/>
              <a:cs typeface="Calibri"/>
            </a:endParaRPr>
          </a:p>
          <a:p>
            <a:pPr algn="just"/>
            <a:br>
              <a:rPr lang="en-US"/>
            </a:br>
            <a:br>
              <a:rPr lang="en-US"/>
            </a:br>
            <a:endParaRPr lang="en-US" sz="2200">
              <a:latin typeface="Arial"/>
              <a:ea typeface="Calibri"/>
              <a:cs typeface="Calibri"/>
            </a:endParaRPr>
          </a:p>
        </p:txBody>
      </p:sp>
      <p:pic>
        <p:nvPicPr>
          <p:cNvPr id="3" name="Picture 2" descr="Picture">
            <a:extLst>
              <a:ext uri="{FF2B5EF4-FFF2-40B4-BE49-F238E27FC236}">
                <a16:creationId xmlns:a16="http://schemas.microsoft.com/office/drawing/2014/main" id="{493915DE-41F0-F09A-4334-4F793876E2DF}"/>
              </a:ext>
            </a:extLst>
          </p:cNvPr>
          <p:cNvPicPr>
            <a:picLocks noChangeAspect="1"/>
          </p:cNvPicPr>
          <p:nvPr/>
        </p:nvPicPr>
        <p:blipFill>
          <a:blip r:embed="rId2"/>
          <a:stretch>
            <a:fillRect/>
          </a:stretch>
        </p:blipFill>
        <p:spPr>
          <a:xfrm>
            <a:off x="7079165" y="1901428"/>
            <a:ext cx="5112834" cy="2185816"/>
          </a:xfrm>
          <a:prstGeom prst="rect">
            <a:avLst/>
          </a:prstGeom>
        </p:spPr>
      </p:pic>
      <p:sp>
        <p:nvSpPr>
          <p:cNvPr id="14" name="Title 1">
            <a:extLst>
              <a:ext uri="{FF2B5EF4-FFF2-40B4-BE49-F238E27FC236}">
                <a16:creationId xmlns:a16="http://schemas.microsoft.com/office/drawing/2014/main" id="{75DD7F59-4B3D-9484-9893-E9DBB7208913}"/>
              </a:ext>
            </a:extLst>
          </p:cNvPr>
          <p:cNvSpPr>
            <a:spLocks noGrp="1"/>
          </p:cNvSpPr>
          <p:nvPr>
            <p:ph type="title"/>
          </p:nvPr>
        </p:nvSpPr>
        <p:spPr>
          <a:xfrm>
            <a:off x="1733265" y="365125"/>
            <a:ext cx="10099343" cy="1325563"/>
          </a:xfrm>
          <a:noFill/>
        </p:spPr>
        <p:txBody>
          <a:bodyPr>
            <a:normAutofit/>
          </a:bodyPr>
          <a:lstStyle/>
          <a:p>
            <a:pPr algn="ctr"/>
            <a:r>
              <a:rPr lang="en-US" sz="4900"/>
              <a:t>Introduction to FANETs</a:t>
            </a:r>
            <a:endParaRPr lang="en-US"/>
          </a:p>
        </p:txBody>
      </p:sp>
      <p:sp>
        <p:nvSpPr>
          <p:cNvPr id="8" name="TextBox 7">
            <a:extLst>
              <a:ext uri="{FF2B5EF4-FFF2-40B4-BE49-F238E27FC236}">
                <a16:creationId xmlns:a16="http://schemas.microsoft.com/office/drawing/2014/main" id="{2459F4AB-C946-B476-086D-51AF8A3D6522}"/>
              </a:ext>
            </a:extLst>
          </p:cNvPr>
          <p:cNvSpPr txBox="1"/>
          <p:nvPr/>
        </p:nvSpPr>
        <p:spPr>
          <a:xfrm>
            <a:off x="651029" y="5555941"/>
            <a:ext cx="10659121"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Arial"/>
                <a:cs typeface="Arial"/>
              </a:rPr>
              <a:t>[7] Z. Sun, P. Wang, M. C. </a:t>
            </a:r>
            <a:r>
              <a:rPr lang="en-US" sz="1400" err="1">
                <a:latin typeface="Arial"/>
                <a:cs typeface="Arial"/>
              </a:rPr>
              <a:t>Vuran</a:t>
            </a:r>
            <a:r>
              <a:rPr lang="en-US" sz="1400">
                <a:latin typeface="Arial"/>
                <a:cs typeface="Arial"/>
              </a:rPr>
              <a:t>, M. Al‑</a:t>
            </a:r>
            <a:r>
              <a:rPr lang="en-US" sz="1400" err="1">
                <a:latin typeface="Arial"/>
                <a:cs typeface="Arial"/>
              </a:rPr>
              <a:t>Rodhaan</a:t>
            </a:r>
            <a:r>
              <a:rPr lang="en-US" sz="1400">
                <a:latin typeface="Arial"/>
                <a:cs typeface="Arial"/>
              </a:rPr>
              <a:t>, A. Al‑</a:t>
            </a:r>
            <a:r>
              <a:rPr lang="en-US" sz="1400" err="1">
                <a:latin typeface="Arial"/>
                <a:cs typeface="Arial"/>
              </a:rPr>
              <a:t>Dhelaan</a:t>
            </a:r>
            <a:r>
              <a:rPr lang="en-US" sz="1400">
                <a:latin typeface="Arial"/>
                <a:cs typeface="Arial"/>
              </a:rPr>
              <a:t>, and I. F. Akyildiz, “</a:t>
            </a:r>
            <a:r>
              <a:rPr lang="en-US" sz="1400" err="1">
                <a:latin typeface="Arial"/>
                <a:cs typeface="Arial"/>
              </a:rPr>
              <a:t>BorderSense</a:t>
            </a:r>
            <a:r>
              <a:rPr lang="en-US" sz="1400">
                <a:latin typeface="Arial"/>
                <a:cs typeface="Arial"/>
              </a:rPr>
              <a:t>: border patrol through advanced wireless sensor networks,” Ad Hoc </a:t>
            </a:r>
            <a:r>
              <a:rPr lang="en-US" sz="1400" err="1">
                <a:latin typeface="Arial"/>
                <a:cs typeface="Arial"/>
              </a:rPr>
              <a:t>Netw</a:t>
            </a:r>
            <a:r>
              <a:rPr lang="en-US" sz="1400">
                <a:latin typeface="Arial"/>
                <a:cs typeface="Arial"/>
              </a:rPr>
              <a:t>., vol. 9, no. 3, pp. 468–477, May 2011, </a:t>
            </a:r>
            <a:r>
              <a:rPr lang="en-US" sz="1400" err="1">
                <a:latin typeface="Arial"/>
                <a:cs typeface="Arial"/>
              </a:rPr>
              <a:t>doi</a:t>
            </a:r>
            <a:r>
              <a:rPr lang="en-US" sz="1400">
                <a:latin typeface="Arial"/>
                <a:cs typeface="Arial"/>
              </a:rPr>
              <a:t>: 10.1016/j.adhoc.2010.09.008</a:t>
            </a:r>
            <a:endParaRPr lang="en-GB" sz="1400">
              <a:latin typeface="Arial"/>
              <a:cs typeface="Arial"/>
            </a:endParaRPr>
          </a:p>
          <a:p>
            <a:pPr algn="l"/>
            <a:endParaRPr lang="en-GB">
              <a:ea typeface="Calibri"/>
              <a:cs typeface="Calibri"/>
            </a:endParaRPr>
          </a:p>
        </p:txBody>
      </p:sp>
      <p:sp>
        <p:nvSpPr>
          <p:cNvPr id="7" name="TextBox 6">
            <a:extLst>
              <a:ext uri="{FF2B5EF4-FFF2-40B4-BE49-F238E27FC236}">
                <a16:creationId xmlns:a16="http://schemas.microsoft.com/office/drawing/2014/main" id="{C6945D40-1321-FFA8-6B9A-DC843E52D7F0}"/>
              </a:ext>
            </a:extLst>
          </p:cNvPr>
          <p:cNvSpPr txBox="1"/>
          <p:nvPr/>
        </p:nvSpPr>
        <p:spPr>
          <a:xfrm>
            <a:off x="9287656" y="4434590"/>
            <a:ext cx="69454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Fig. 1</a:t>
            </a:r>
          </a:p>
          <a:p>
            <a:endParaRPr lang="en-GB">
              <a:ea typeface="Calibri"/>
              <a:cs typeface="Calibri"/>
            </a:endParaRPr>
          </a:p>
        </p:txBody>
      </p:sp>
    </p:spTree>
    <p:extLst>
      <p:ext uri="{BB962C8B-B14F-4D97-AF65-F5344CB8AC3E}">
        <p14:creationId xmlns:p14="http://schemas.microsoft.com/office/powerpoint/2010/main" val="3253712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28E2A-B71E-5352-B46F-AE084376BDC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96CC4F8F-2AE7-118E-FBB5-BB98463F76D9}"/>
              </a:ext>
            </a:extLst>
          </p:cNvPr>
          <p:cNvSpPr>
            <a:spLocks noGrp="1"/>
          </p:cNvSpPr>
          <p:nvPr>
            <p:ph type="dt" sz="half" idx="10"/>
          </p:nvPr>
        </p:nvSpPr>
        <p:spPr/>
        <p:txBody>
          <a:bodyPr/>
          <a:lstStyle/>
          <a:p>
            <a:fld id="{B17C276D-2876-42FE-8E40-B837C789DA2E}" type="datetime1">
              <a:rPr lang="en-IN" smtClean="0"/>
              <a:t>31-07-2025</a:t>
            </a:fld>
            <a:endParaRPr lang="en-US"/>
          </a:p>
        </p:txBody>
      </p:sp>
      <p:sp>
        <p:nvSpPr>
          <p:cNvPr id="5" name="Footer Placeholder 4">
            <a:extLst>
              <a:ext uri="{FF2B5EF4-FFF2-40B4-BE49-F238E27FC236}">
                <a16:creationId xmlns:a16="http://schemas.microsoft.com/office/drawing/2014/main" id="{D2D7A154-0DE5-05B2-B5F7-5183E1647BF7}"/>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3B3D30E7-E550-0746-93B2-6897DA859C65}"/>
              </a:ext>
            </a:extLst>
          </p:cNvPr>
          <p:cNvSpPr>
            <a:spLocks noGrp="1"/>
          </p:cNvSpPr>
          <p:nvPr>
            <p:ph type="sldNum" sz="quarter" idx="12"/>
          </p:nvPr>
        </p:nvSpPr>
        <p:spPr/>
        <p:txBody>
          <a:bodyPr/>
          <a:lstStyle/>
          <a:p>
            <a:fld id="{330EA680-D336-4FF7-8B7A-9848BB0A1C32}" type="slidenum">
              <a:rPr lang="en-US" smtClean="0"/>
              <a:t>8</a:t>
            </a:fld>
            <a:endParaRPr lang="en-US"/>
          </a:p>
        </p:txBody>
      </p:sp>
      <p:sp>
        <p:nvSpPr>
          <p:cNvPr id="3" name="Title 1">
            <a:extLst>
              <a:ext uri="{FF2B5EF4-FFF2-40B4-BE49-F238E27FC236}">
                <a16:creationId xmlns:a16="http://schemas.microsoft.com/office/drawing/2014/main" id="{1A69CD91-9F30-0142-EE84-EF26D6472EAF}"/>
              </a:ext>
            </a:extLst>
          </p:cNvPr>
          <p:cNvSpPr>
            <a:spLocks noGrp="1"/>
          </p:cNvSpPr>
          <p:nvPr>
            <p:ph type="title"/>
          </p:nvPr>
        </p:nvSpPr>
        <p:spPr>
          <a:xfrm>
            <a:off x="1733265" y="365125"/>
            <a:ext cx="10099343" cy="1325563"/>
          </a:xfrm>
          <a:noFill/>
        </p:spPr>
        <p:txBody>
          <a:bodyPr>
            <a:normAutofit/>
          </a:bodyPr>
          <a:lstStyle/>
          <a:p>
            <a:pPr algn="ctr"/>
            <a:r>
              <a:rPr lang="en-US" sz="4900">
                <a:ea typeface="Calibri Light"/>
                <a:cs typeface="Calibri Light"/>
              </a:rPr>
              <a:t>Different Routing Protocols in FANETs</a:t>
            </a:r>
            <a:endParaRPr lang="en-US"/>
          </a:p>
        </p:txBody>
      </p:sp>
      <p:sp>
        <p:nvSpPr>
          <p:cNvPr id="10" name="TextBox 9">
            <a:extLst>
              <a:ext uri="{FF2B5EF4-FFF2-40B4-BE49-F238E27FC236}">
                <a16:creationId xmlns:a16="http://schemas.microsoft.com/office/drawing/2014/main" id="{0FE13681-0432-82D5-1727-D8DE9F68673B}"/>
              </a:ext>
            </a:extLst>
          </p:cNvPr>
          <p:cNvSpPr txBox="1"/>
          <p:nvPr/>
        </p:nvSpPr>
        <p:spPr>
          <a:xfrm>
            <a:off x="366576" y="1954607"/>
            <a:ext cx="11808136" cy="33239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Arial"/>
                <a:cs typeface="Arial"/>
              </a:rPr>
              <a:t>FANET routing protocols are generally classified into six categories: </a:t>
            </a:r>
            <a:endParaRPr lang="en-US">
              <a:ea typeface="Calibri" panose="020F0502020204030204"/>
              <a:cs typeface="Calibri" panose="020F0502020204030204"/>
            </a:endParaRPr>
          </a:p>
          <a:p>
            <a:endParaRPr lang="en-US">
              <a:latin typeface="Arial"/>
              <a:ea typeface="Calibri" panose="020F0502020204030204"/>
              <a:cs typeface="Arial"/>
            </a:endParaRPr>
          </a:p>
          <a:p>
            <a:pPr marL="342900" indent="-342900">
              <a:buAutoNum type="arabicPeriod"/>
            </a:pPr>
            <a:r>
              <a:rPr lang="en-US" b="1">
                <a:ea typeface="Calibri" panose="020F0502020204030204"/>
                <a:cs typeface="Calibri" panose="020F0502020204030204"/>
              </a:rPr>
              <a:t>Topology-aware routing</a:t>
            </a:r>
            <a:r>
              <a:rPr lang="en-US">
                <a:ea typeface="Calibri" panose="020F0502020204030204"/>
                <a:cs typeface="Calibri" panose="020F0502020204030204"/>
              </a:rPr>
              <a:t>: Uses network connectivity information to determine routes based on link states or tables.</a:t>
            </a:r>
          </a:p>
          <a:p>
            <a:pPr marL="342900" indent="-342900">
              <a:buAutoNum type="arabicPeriod"/>
            </a:pPr>
            <a:r>
              <a:rPr lang="en-US" b="1">
                <a:ea typeface="Calibri" panose="020F0502020204030204"/>
                <a:cs typeface="Calibri" panose="020F0502020204030204"/>
              </a:rPr>
              <a:t>Position-aware routing</a:t>
            </a:r>
            <a:r>
              <a:rPr lang="en-US">
                <a:ea typeface="Calibri" panose="020F0502020204030204"/>
                <a:cs typeface="Calibri" panose="020F0502020204030204"/>
              </a:rPr>
              <a:t>: Relies on GPS or location data to make routing decisions based on node positions.</a:t>
            </a:r>
          </a:p>
          <a:p>
            <a:pPr marL="342900" indent="-342900">
              <a:buAutoNum type="arabicPeriod"/>
            </a:pPr>
            <a:r>
              <a:rPr lang="en-US" b="1">
                <a:ea typeface="Calibri" panose="020F0502020204030204"/>
                <a:cs typeface="Calibri" panose="020F0502020204030204"/>
              </a:rPr>
              <a:t>Cluster-based routing</a:t>
            </a:r>
            <a:r>
              <a:rPr lang="en-US">
                <a:ea typeface="Calibri" panose="020F0502020204030204"/>
                <a:cs typeface="Calibri" panose="020F0502020204030204"/>
              </a:rPr>
              <a:t>: Organizes UAVs into clusters to improve scalability and reduce overhead.</a:t>
            </a:r>
          </a:p>
          <a:p>
            <a:pPr marL="342900" indent="-342900">
              <a:buAutoNum type="arabicPeriod"/>
            </a:pPr>
            <a:r>
              <a:rPr lang="en-US" b="1">
                <a:ea typeface="Calibri" panose="020F0502020204030204"/>
                <a:cs typeface="Calibri" panose="020F0502020204030204"/>
              </a:rPr>
              <a:t>Delay-tolerant networks (DTN)</a:t>
            </a:r>
            <a:r>
              <a:rPr lang="en-US">
                <a:ea typeface="Calibri" panose="020F0502020204030204"/>
                <a:cs typeface="Calibri" panose="020F0502020204030204"/>
              </a:rPr>
              <a:t>: Designed for intermittent connectivity, using store-and-forward techniques for reliable delivery.</a:t>
            </a:r>
          </a:p>
          <a:p>
            <a:pPr marL="342900" indent="-342900">
              <a:buAutoNum type="arabicPeriod"/>
            </a:pPr>
            <a:r>
              <a:rPr lang="en-US" b="1">
                <a:ea typeface="Calibri" panose="020F0502020204030204"/>
                <a:cs typeface="Calibri" panose="020F0502020204030204"/>
              </a:rPr>
              <a:t>Heterogeneous-based routing</a:t>
            </a:r>
            <a:r>
              <a:rPr lang="en-US">
                <a:ea typeface="Calibri" panose="020F0502020204030204"/>
                <a:cs typeface="Calibri" panose="020F0502020204030204"/>
              </a:rPr>
              <a:t>: Supports networks with different types of UAVs or communication technologies.</a:t>
            </a:r>
          </a:p>
          <a:p>
            <a:pPr marL="342900" indent="-342900">
              <a:buAutoNum type="arabicPeriod"/>
            </a:pPr>
            <a:r>
              <a:rPr lang="en-US" b="1">
                <a:ea typeface="Calibri" panose="020F0502020204030204"/>
                <a:cs typeface="Calibri" panose="020F0502020204030204"/>
              </a:rPr>
              <a:t>Swarm-based routing</a:t>
            </a:r>
            <a:r>
              <a:rPr lang="en-US">
                <a:ea typeface="Calibri" panose="020F0502020204030204"/>
                <a:cs typeface="Calibri" panose="020F0502020204030204"/>
              </a:rPr>
              <a:t>: Inspired by swarm intelligence (e.g., ants, bees) to enable adaptive and distributed routing.</a:t>
            </a:r>
          </a:p>
          <a:p>
            <a:pPr marL="342900" indent="-342900">
              <a:buAutoNum type="arabicPeriod"/>
            </a:pPr>
            <a:endParaRPr lang="en-US">
              <a:ea typeface="Calibri" panose="020F0502020204030204"/>
              <a:cs typeface="Calibri" panose="020F0502020204030204"/>
            </a:endParaRPr>
          </a:p>
          <a:p>
            <a:pPr>
              <a:buAutoNum type="arabicPeriod"/>
            </a:pPr>
            <a:endParaRPr lang="en-US">
              <a:ea typeface="Calibri" panose="020F0502020204030204"/>
              <a:cs typeface="Calibri" panose="020F0502020204030204"/>
            </a:endParaRPr>
          </a:p>
          <a:p>
            <a:endParaRPr lang="en-US" sz="1200">
              <a:solidFill>
                <a:srgbClr val="344054"/>
              </a:solidFill>
              <a:latin typeface="Calibri" panose="020F0502020204030204"/>
              <a:ea typeface="Calibri" panose="020F0502020204030204"/>
              <a:cs typeface="Calibri" panose="020F0502020204030204"/>
            </a:endParaRPr>
          </a:p>
        </p:txBody>
      </p:sp>
      <p:sp>
        <p:nvSpPr>
          <p:cNvPr id="2" name="TextBox 1">
            <a:extLst>
              <a:ext uri="{FF2B5EF4-FFF2-40B4-BE49-F238E27FC236}">
                <a16:creationId xmlns:a16="http://schemas.microsoft.com/office/drawing/2014/main" id="{76C95A7A-8B8E-C1C8-AE86-E97CB9D53DB2}"/>
              </a:ext>
            </a:extLst>
          </p:cNvPr>
          <p:cNvSpPr txBox="1"/>
          <p:nvPr/>
        </p:nvSpPr>
        <p:spPr>
          <a:xfrm>
            <a:off x="364741" y="5619262"/>
            <a:ext cx="1118918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latin typeface="Arial"/>
                <a:cs typeface="Arial"/>
              </a:rPr>
              <a:t>[3] </a:t>
            </a:r>
            <a:r>
              <a:rPr lang="en-US" sz="800" err="1">
                <a:latin typeface="Arial"/>
                <a:cs typeface="Arial"/>
              </a:rPr>
              <a:t>Bekmezci</a:t>
            </a:r>
            <a:r>
              <a:rPr lang="en-US" sz="800">
                <a:latin typeface="Arial"/>
                <a:cs typeface="Arial"/>
              </a:rPr>
              <a:t>, Ilker, Öz­gür Koray </a:t>
            </a:r>
            <a:r>
              <a:rPr lang="en-US" sz="800" err="1">
                <a:latin typeface="Arial"/>
                <a:cs typeface="Arial"/>
              </a:rPr>
              <a:t>Sahingöz</a:t>
            </a:r>
            <a:r>
              <a:rPr lang="en-US" sz="800">
                <a:latin typeface="Arial"/>
                <a:cs typeface="Arial"/>
              </a:rPr>
              <a:t>, and </a:t>
            </a:r>
            <a:r>
              <a:rPr lang="en-US" sz="800" err="1">
                <a:latin typeface="Arial"/>
                <a:cs typeface="Arial"/>
              </a:rPr>
              <a:t>Şamil</a:t>
            </a:r>
            <a:r>
              <a:rPr lang="en-US" sz="800">
                <a:latin typeface="Arial"/>
                <a:cs typeface="Arial"/>
              </a:rPr>
              <a:t> Temel. “Flying Ad‑Hoc Networks (FANETs): A Survey.” </a:t>
            </a:r>
            <a:r>
              <a:rPr lang="en-US" sz="800" i="1">
                <a:latin typeface="Arial"/>
                <a:cs typeface="Arial"/>
              </a:rPr>
              <a:t>Ad Hoc Networks</a:t>
            </a:r>
            <a:r>
              <a:rPr lang="en-US" sz="800">
                <a:latin typeface="Arial"/>
                <a:cs typeface="Arial"/>
              </a:rPr>
              <a:t>, vol. 11, no. 3, May 2013, pp. 1254–1270.</a:t>
            </a:r>
            <a:r>
              <a:rPr lang="en-US" sz="800">
                <a:latin typeface="Arial"/>
                <a:cs typeface="Arial"/>
                <a:hlinkClick r:id="rId2"/>
              </a:rPr>
              <a:t> https://doi.org/10.1016/j.adhoc.2012.12.004</a:t>
            </a:r>
            <a:r>
              <a:rPr lang="en-US" sz="800">
                <a:solidFill>
                  <a:srgbClr val="1155CC"/>
                </a:solidFill>
                <a:latin typeface="Arial"/>
                <a:cs typeface="Arial"/>
              </a:rPr>
              <a:t> </a:t>
            </a:r>
            <a:endParaRPr lang="en-US" sz="800">
              <a:latin typeface="Arial"/>
              <a:cs typeface="Arial"/>
            </a:endParaRPr>
          </a:p>
          <a:p>
            <a:r>
              <a:rPr lang="en-US" sz="800">
                <a:ea typeface="+mn-lt"/>
                <a:cs typeface="+mn-lt"/>
              </a:rPr>
              <a:t>İlker </a:t>
            </a:r>
            <a:r>
              <a:rPr lang="en-US" sz="800" err="1">
                <a:ea typeface="+mn-lt"/>
                <a:cs typeface="+mn-lt"/>
              </a:rPr>
              <a:t>Bekmezci</a:t>
            </a:r>
            <a:r>
              <a:rPr lang="en-US" sz="800">
                <a:ea typeface="+mn-lt"/>
                <a:cs typeface="+mn-lt"/>
              </a:rPr>
              <a:t>, Ozgur Koray </a:t>
            </a:r>
            <a:r>
              <a:rPr lang="en-US" sz="800" err="1">
                <a:ea typeface="+mn-lt"/>
                <a:cs typeface="+mn-lt"/>
              </a:rPr>
              <a:t>Sahingoz</a:t>
            </a:r>
            <a:r>
              <a:rPr lang="en-US" sz="800">
                <a:ea typeface="+mn-lt"/>
                <a:cs typeface="+mn-lt"/>
              </a:rPr>
              <a:t>, </a:t>
            </a:r>
            <a:r>
              <a:rPr lang="en-US" sz="800" err="1">
                <a:ea typeface="+mn-lt"/>
                <a:cs typeface="+mn-lt"/>
              </a:rPr>
              <a:t>Şamil</a:t>
            </a:r>
            <a:r>
              <a:rPr lang="en-US" sz="800">
                <a:ea typeface="+mn-lt"/>
                <a:cs typeface="+mn-lt"/>
              </a:rPr>
              <a:t> </a:t>
            </a:r>
            <a:r>
              <a:rPr lang="en-US" sz="800" err="1">
                <a:ea typeface="+mn-lt"/>
                <a:cs typeface="+mn-lt"/>
              </a:rPr>
              <a:t>Temel,Flying</a:t>
            </a:r>
            <a:r>
              <a:rPr lang="en-US" sz="800">
                <a:ea typeface="+mn-lt"/>
                <a:cs typeface="+mn-lt"/>
              </a:rPr>
              <a:t> Ad-Hoc Networks (FANETs): A </a:t>
            </a:r>
            <a:r>
              <a:rPr lang="en-US" sz="800" err="1">
                <a:ea typeface="+mn-lt"/>
                <a:cs typeface="+mn-lt"/>
              </a:rPr>
              <a:t>survey,Ad</a:t>
            </a:r>
            <a:r>
              <a:rPr lang="en-US" sz="800">
                <a:ea typeface="+mn-lt"/>
                <a:cs typeface="+mn-lt"/>
              </a:rPr>
              <a:t> Hoc </a:t>
            </a:r>
            <a:r>
              <a:rPr lang="en-US" sz="800" err="1">
                <a:ea typeface="+mn-lt"/>
                <a:cs typeface="+mn-lt"/>
              </a:rPr>
              <a:t>Networks,Volume</a:t>
            </a:r>
            <a:r>
              <a:rPr lang="en-US" sz="800">
                <a:ea typeface="+mn-lt"/>
                <a:cs typeface="+mn-lt"/>
              </a:rPr>
              <a:t> 11, Issue 3,</a:t>
            </a:r>
            <a:endParaRPr lang="en-US" sz="800">
              <a:ea typeface="Calibri"/>
              <a:cs typeface="Calibri"/>
            </a:endParaRPr>
          </a:p>
          <a:p>
            <a:r>
              <a:rPr lang="en-US" sz="800">
                <a:ea typeface="+mn-lt"/>
                <a:cs typeface="+mn-lt"/>
              </a:rPr>
              <a:t>2013,Pages 1254-1270,ISSN 1570-8705,https://doi.org/10.1016/j.adhoc.2012.12.004.</a:t>
            </a:r>
            <a:endParaRPr lang="en-US" sz="800">
              <a:ea typeface="Calibri"/>
              <a:cs typeface="Calibri"/>
            </a:endParaRPr>
          </a:p>
          <a:p>
            <a:endParaRPr lang="en-GB">
              <a:ea typeface="Calibri"/>
              <a:cs typeface="Calibri"/>
            </a:endParaRPr>
          </a:p>
        </p:txBody>
      </p:sp>
    </p:spTree>
    <p:extLst>
      <p:ext uri="{BB962C8B-B14F-4D97-AF65-F5344CB8AC3E}">
        <p14:creationId xmlns:p14="http://schemas.microsoft.com/office/powerpoint/2010/main" val="2064103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5B6F5-3F95-04AC-5F9A-3190A8A577A1}"/>
              </a:ext>
            </a:extLst>
          </p:cNvPr>
          <p:cNvSpPr>
            <a:spLocks noGrp="1"/>
          </p:cNvSpPr>
          <p:nvPr>
            <p:ph type="title"/>
          </p:nvPr>
        </p:nvSpPr>
        <p:spPr>
          <a:solidFill>
            <a:schemeClr val="bg1"/>
          </a:solidFill>
        </p:spPr>
        <p:txBody>
          <a:bodyPr/>
          <a:lstStyle/>
          <a:p>
            <a:pPr algn="ctr"/>
            <a:r>
              <a:rPr lang="en-US" sz="4900">
                <a:ea typeface="Calibri Light"/>
                <a:cs typeface="Calibri Light"/>
              </a:rPr>
              <a:t>Different Routing Protocols in FANETs</a:t>
            </a:r>
          </a:p>
        </p:txBody>
      </p:sp>
      <p:sp>
        <p:nvSpPr>
          <p:cNvPr id="3" name="Content Placeholder 2">
            <a:extLst>
              <a:ext uri="{FF2B5EF4-FFF2-40B4-BE49-F238E27FC236}">
                <a16:creationId xmlns:a16="http://schemas.microsoft.com/office/drawing/2014/main" id="{780872AA-6641-902E-51D0-78ED32DE79E6}"/>
              </a:ext>
            </a:extLst>
          </p:cNvPr>
          <p:cNvSpPr>
            <a:spLocks noGrp="1"/>
          </p:cNvSpPr>
          <p:nvPr>
            <p:ph idx="1"/>
          </p:nvPr>
        </p:nvSpPr>
        <p:spPr>
          <a:ln>
            <a:noFill/>
          </a:ln>
        </p:spPr>
        <p:txBody>
          <a:bodyPr vert="horz" lIns="91440" tIns="45720" rIns="91440" bIns="45720" rtlCol="0" anchor="t">
            <a:normAutofit/>
          </a:bodyPr>
          <a:lstStyle/>
          <a:p>
            <a:pPr marL="285750" indent="-285750">
              <a:lnSpc>
                <a:spcPct val="100000"/>
              </a:lnSpc>
              <a:spcBef>
                <a:spcPts val="0"/>
              </a:spcBef>
              <a:buFont typeface="Arial,Sans-Serif" panose="020B0604020202020204" pitchFamily="34" charset="0"/>
            </a:pPr>
            <a:r>
              <a:rPr lang="en-US" sz="2000">
                <a:solidFill>
                  <a:schemeClr val="tx1"/>
                </a:solidFill>
                <a:latin typeface="+mn-lt"/>
                <a:ea typeface="Calibri" panose="020F0502020204030204"/>
                <a:cs typeface="Calibri" panose="020F0502020204030204"/>
              </a:rPr>
              <a:t>Specifically, within topology-based routing, protocols are divided into </a:t>
            </a:r>
            <a:r>
              <a:rPr lang="en-US" sz="2000" b="1">
                <a:solidFill>
                  <a:schemeClr val="tx1"/>
                </a:solidFill>
                <a:latin typeface="+mn-lt"/>
                <a:ea typeface="Calibri" panose="020F0502020204030204"/>
                <a:cs typeface="Calibri" panose="020F0502020204030204"/>
              </a:rPr>
              <a:t>static, proactive, reactive, and hybrid</a:t>
            </a:r>
            <a:r>
              <a:rPr lang="en-US" sz="2000">
                <a:solidFill>
                  <a:schemeClr val="tx1"/>
                </a:solidFill>
                <a:latin typeface="+mn-lt"/>
                <a:ea typeface="Calibri" panose="020F0502020204030204"/>
                <a:cs typeface="Calibri" panose="020F0502020204030204"/>
              </a:rPr>
              <a:t> types. Under FANET topology-based protocols, proactive routing protocols include OLSR,</a:t>
            </a:r>
          </a:p>
          <a:p>
            <a:pPr marL="0" indent="0">
              <a:lnSpc>
                <a:spcPct val="100000"/>
              </a:lnSpc>
              <a:spcBef>
                <a:spcPts val="0"/>
              </a:spcBef>
              <a:buNone/>
            </a:pPr>
            <a:r>
              <a:rPr lang="en-US" sz="2000">
                <a:solidFill>
                  <a:schemeClr val="tx1"/>
                </a:solidFill>
                <a:latin typeface="+mn-lt"/>
                <a:ea typeface="Calibri" panose="020F0502020204030204"/>
                <a:cs typeface="Calibri" panose="020F0502020204030204"/>
              </a:rPr>
              <a:t>     DSDV, BATMAN.</a:t>
            </a:r>
          </a:p>
          <a:p>
            <a:pPr marL="800100" lvl="1" indent="-342900">
              <a:lnSpc>
                <a:spcPct val="100000"/>
              </a:lnSpc>
              <a:spcBef>
                <a:spcPts val="0"/>
              </a:spcBef>
              <a:buAutoNum type="arabicPeriod"/>
            </a:pPr>
            <a:r>
              <a:rPr lang="en-US" sz="2000">
                <a:solidFill>
                  <a:schemeClr val="tx1"/>
                </a:solidFill>
                <a:latin typeface="+mn-lt"/>
                <a:ea typeface="Calibri" panose="020F0502020204030204"/>
                <a:cs typeface="Calibri" panose="020F0502020204030204"/>
              </a:rPr>
              <a:t>Proactive Routing Protocols (PRPs) maintain up-to-date routing tables on each UAV for  fast data   transmission. </a:t>
            </a:r>
          </a:p>
          <a:p>
            <a:pPr marL="800100" lvl="1" indent="-342900">
              <a:lnSpc>
                <a:spcPct val="100000"/>
              </a:lnSpc>
              <a:spcBef>
                <a:spcPts val="0"/>
              </a:spcBef>
              <a:buAutoNum type="arabicPeriod"/>
            </a:pPr>
            <a:r>
              <a:rPr lang="en-US" sz="2000">
                <a:solidFill>
                  <a:schemeClr val="tx1"/>
                </a:solidFill>
                <a:latin typeface="+mn-lt"/>
                <a:ea typeface="Calibri" panose="020F0502020204030204"/>
                <a:cs typeface="Calibri" panose="020F0502020204030204"/>
              </a:rPr>
              <a:t>Since paths are known in advance, proactive protocols significantly reduce message delivery latency compared to reactive approaches .</a:t>
            </a:r>
          </a:p>
          <a:p>
            <a:pPr marL="800100" lvl="1" indent="-342900">
              <a:lnSpc>
                <a:spcPct val="100000"/>
              </a:lnSpc>
              <a:spcBef>
                <a:spcPts val="0"/>
              </a:spcBef>
              <a:buAutoNum type="arabicPeriod"/>
            </a:pPr>
            <a:r>
              <a:rPr lang="en-US" sz="2000">
                <a:solidFill>
                  <a:schemeClr val="tx1"/>
                </a:solidFill>
                <a:latin typeface="+mn-lt"/>
                <a:ea typeface="Calibri" panose="020F0502020204030204"/>
                <a:cs typeface="Calibri" panose="020F0502020204030204"/>
              </a:rPr>
              <a:t>Proactive protocols are better for real-time UAV tasks (e.g., collision avoidance, video streaming), where immediate communication is critical.</a:t>
            </a:r>
          </a:p>
          <a:p>
            <a:pPr marL="800100" lvl="1" indent="-342900">
              <a:lnSpc>
                <a:spcPct val="100000"/>
              </a:lnSpc>
              <a:spcBef>
                <a:spcPts val="0"/>
              </a:spcBef>
              <a:buAutoNum type="arabicPeriod"/>
            </a:pPr>
            <a:r>
              <a:rPr lang="en-US" sz="2000">
                <a:solidFill>
                  <a:schemeClr val="tx1"/>
                </a:solidFill>
                <a:latin typeface="+mn-lt"/>
                <a:ea typeface="Calibri" panose="020F0502020204030204"/>
                <a:cs typeface="Calibri" panose="020F0502020204030204"/>
              </a:rPr>
              <a:t>Static routing is only useful for stable or predictable UAV missions, whereas proactive routing suits dynamic, mission-critical operations.</a:t>
            </a:r>
          </a:p>
          <a:p>
            <a:endParaRPr lang="en-US">
              <a:latin typeface="Arial"/>
              <a:cs typeface="Arial"/>
            </a:endParaRPr>
          </a:p>
        </p:txBody>
      </p:sp>
      <p:sp>
        <p:nvSpPr>
          <p:cNvPr id="4" name="Date Placeholder 3">
            <a:extLst>
              <a:ext uri="{FF2B5EF4-FFF2-40B4-BE49-F238E27FC236}">
                <a16:creationId xmlns:a16="http://schemas.microsoft.com/office/drawing/2014/main" id="{77DA8CAE-1036-52B8-D1A8-26092FF7C262}"/>
              </a:ext>
            </a:extLst>
          </p:cNvPr>
          <p:cNvSpPr>
            <a:spLocks noGrp="1"/>
          </p:cNvSpPr>
          <p:nvPr>
            <p:ph type="dt" sz="half" idx="10"/>
          </p:nvPr>
        </p:nvSpPr>
        <p:spPr/>
        <p:txBody>
          <a:bodyPr/>
          <a:lstStyle/>
          <a:p>
            <a:fld id="{18F46EED-6F94-44BB-93BD-F9DFFF1C9249}" type="datetime1">
              <a:rPr lang="en-IN" smtClean="0"/>
              <a:t>31-07-2025</a:t>
            </a:fld>
            <a:endParaRPr lang="en-US"/>
          </a:p>
        </p:txBody>
      </p:sp>
      <p:sp>
        <p:nvSpPr>
          <p:cNvPr id="5" name="Footer Placeholder 4">
            <a:extLst>
              <a:ext uri="{FF2B5EF4-FFF2-40B4-BE49-F238E27FC236}">
                <a16:creationId xmlns:a16="http://schemas.microsoft.com/office/drawing/2014/main" id="{936812D5-C1A6-7E98-64BF-598988CEB9C8}"/>
              </a:ext>
            </a:extLst>
          </p:cNvPr>
          <p:cNvSpPr>
            <a:spLocks noGrp="1"/>
          </p:cNvSpPr>
          <p:nvPr>
            <p:ph type="ftr" sz="quarter" idx="11"/>
          </p:nvPr>
        </p:nvSpPr>
        <p:spPr/>
        <p:txBody>
          <a:bodyPr/>
          <a:lstStyle/>
          <a:p>
            <a:r>
              <a:rPr lang="en-US"/>
              <a:t>Project Review – Phase 1</a:t>
            </a:r>
          </a:p>
        </p:txBody>
      </p:sp>
      <p:sp>
        <p:nvSpPr>
          <p:cNvPr id="6" name="Slide Number Placeholder 5">
            <a:extLst>
              <a:ext uri="{FF2B5EF4-FFF2-40B4-BE49-F238E27FC236}">
                <a16:creationId xmlns:a16="http://schemas.microsoft.com/office/drawing/2014/main" id="{9C8DD9BE-73AF-5763-ACC5-E030F05FD834}"/>
              </a:ext>
            </a:extLst>
          </p:cNvPr>
          <p:cNvSpPr>
            <a:spLocks noGrp="1"/>
          </p:cNvSpPr>
          <p:nvPr>
            <p:ph type="sldNum" sz="quarter" idx="12"/>
          </p:nvPr>
        </p:nvSpPr>
        <p:spPr/>
        <p:txBody>
          <a:bodyPr/>
          <a:lstStyle/>
          <a:p>
            <a:fld id="{330EA680-D336-4FF7-8B7A-9848BB0A1C32}" type="slidenum">
              <a:rPr lang="en-US" smtClean="0"/>
              <a:t>9</a:t>
            </a:fld>
            <a:endParaRPr lang="en-US"/>
          </a:p>
        </p:txBody>
      </p:sp>
    </p:spTree>
    <p:extLst>
      <p:ext uri="{BB962C8B-B14F-4D97-AF65-F5344CB8AC3E}">
        <p14:creationId xmlns:p14="http://schemas.microsoft.com/office/powerpoint/2010/main" val="30067686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27</Slides>
  <Notes>0</Notes>
  <HiddenSlides>0</HiddenSlide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PowerPoint Presentation</vt:lpstr>
      <vt:lpstr>PowerPoint Presentation</vt:lpstr>
      <vt:lpstr>Problem Statement</vt:lpstr>
      <vt:lpstr>What is Fuzzing?</vt:lpstr>
      <vt:lpstr>Types of Fuzzing</vt:lpstr>
      <vt:lpstr>Fuzzing Tools</vt:lpstr>
      <vt:lpstr>Introduction to FANETs</vt:lpstr>
      <vt:lpstr>Different Routing Protocols in FANETs</vt:lpstr>
      <vt:lpstr>Different Routing Protocols in FANETs</vt:lpstr>
      <vt:lpstr>OLSR Protocol     </vt:lpstr>
      <vt:lpstr>Why  Fuzz FANETs ?</vt:lpstr>
      <vt:lpstr>Protocol Fuzzing</vt:lpstr>
      <vt:lpstr>Why fuzz OLSR Protocol?</vt:lpstr>
      <vt:lpstr>Existing Work: MAVLink</vt:lpstr>
      <vt:lpstr>Literature Survey</vt:lpstr>
      <vt:lpstr>Literature Survey</vt:lpstr>
      <vt:lpstr>Literature Survey</vt:lpstr>
      <vt:lpstr>Literature Survey</vt:lpstr>
      <vt:lpstr>     Research gap</vt:lpstr>
      <vt:lpstr> Proposed Solution –  Innovations in Fuzzing for FANET </vt:lpstr>
      <vt:lpstr>Proposed Solution</vt:lpstr>
      <vt:lpstr>Proposed Solution </vt:lpstr>
      <vt:lpstr>Challenges in FANET Routing protocol fuzzing</vt:lpstr>
      <vt:lpstr>Performance metrics</vt:lpstr>
      <vt:lpstr>Time Line</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Uma</dc:creator>
  <cp:revision>130</cp:revision>
  <dcterms:created xsi:type="dcterms:W3CDTF">2022-08-04T05:54:48Z</dcterms:created>
  <dcterms:modified xsi:type="dcterms:W3CDTF">2025-07-31T16:41:16Z</dcterms:modified>
</cp:coreProperties>
</file>