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4" r:id="rId6"/>
    <p:sldId id="260" r:id="rId7"/>
    <p:sldId id="261" r:id="rId8"/>
    <p:sldId id="265" r:id="rId9"/>
    <p:sldId id="263" r:id="rId10"/>
    <p:sldId id="266" r:id="rId11"/>
    <p:sldId id="269" r:id="rId12"/>
    <p:sldId id="268" r:id="rId13"/>
    <p:sldId id="267" r:id="rId14"/>
    <p:sldId id="262"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773"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834647" y="2180347"/>
            <a:ext cx="6281465" cy="3231654"/>
          </a:xfrm>
          <a:prstGeom prst="rect">
            <a:avLst/>
          </a:prstGeom>
          <a:noFill/>
        </p:spPr>
        <p:txBody>
          <a:bodyPr wrap="square" rtlCol="0">
            <a:spAutoFit/>
          </a:bodyPr>
          <a:lstStyle/>
          <a:p>
            <a:pPr algn="r"/>
            <a:r>
              <a:rPr lang="en-US" sz="3200" b="1" dirty="0">
                <a:solidFill>
                  <a:schemeClr val="bg1"/>
                </a:solidFill>
              </a:rPr>
              <a:t>Forecasting CO₂ Emissions per Capita Using Machine Learning</a:t>
            </a:r>
          </a:p>
          <a:p>
            <a:pPr algn="r"/>
            <a:endParaRPr lang="en-US" sz="3200" b="1" dirty="0">
              <a:solidFill>
                <a:schemeClr val="bg1"/>
              </a:solidFill>
            </a:endParaRPr>
          </a:p>
          <a:p>
            <a:r>
              <a:rPr lang="en-US" sz="2400" b="1" dirty="0">
                <a:solidFill>
                  <a:schemeClr val="bg1"/>
                </a:solidFill>
              </a:rPr>
              <a:t>Name : Pavithra Balusu</a:t>
            </a:r>
          </a:p>
          <a:p>
            <a:endParaRPr lang="en-US" sz="2400" b="1" dirty="0">
              <a:solidFill>
                <a:schemeClr val="bg1"/>
              </a:solidFill>
            </a:endParaRPr>
          </a:p>
          <a:p>
            <a:r>
              <a:rPr lang="en-US" sz="2400" b="1" dirty="0">
                <a:solidFill>
                  <a:schemeClr val="bg1"/>
                </a:solidFill>
              </a:rPr>
              <a:t>AICTE ID:STU679a4648466501738163784           </a:t>
            </a:r>
            <a:endParaRPr lang="en-US" sz="2400" dirty="0">
              <a:solidFill>
                <a:schemeClr val="bg1"/>
              </a:solidFill>
            </a:endParaRPr>
          </a:p>
          <a:p>
            <a:pPr algn="r"/>
            <a:r>
              <a:rPr lang="en-US" sz="3600" b="1" dirty="0">
                <a:solidFill>
                  <a:schemeClr val="bg1"/>
                </a:solidFill>
                <a:latin typeface="Calibri" panose="020F0502020204030204" pitchFamily="34" charset="0"/>
                <a:cs typeface="Times New Roman" panose="02020603050405020304" pitchFamily="18" charset="0"/>
              </a:rPr>
              <a:t>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B58EE-1C72-A52A-602B-E5196CFEFA5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8B50A1B-7749-6336-F0A9-4E820EDB9BE9}"/>
              </a:ext>
            </a:extLst>
          </p:cNvPr>
          <p:cNvSpPr txBox="1"/>
          <p:nvPr/>
        </p:nvSpPr>
        <p:spPr>
          <a:xfrm>
            <a:off x="255104" y="1054412"/>
            <a:ext cx="6102626" cy="707886"/>
          </a:xfrm>
          <a:prstGeom prst="rect">
            <a:avLst/>
          </a:prstGeom>
          <a:noFill/>
        </p:spPr>
        <p:txBody>
          <a:bodyPr wrap="square">
            <a:spAutoFit/>
          </a:bodyPr>
          <a:lstStyle/>
          <a:p>
            <a:r>
              <a:rPr lang="en-US" sz="2000" b="1" dirty="0">
                <a:solidFill>
                  <a:srgbClr val="213163"/>
                </a:solidFill>
              </a:rPr>
              <a:t>Screenshot of Output:</a:t>
            </a:r>
          </a:p>
          <a:p>
            <a:r>
              <a:rPr lang="en-US" sz="2000" b="1" dirty="0">
                <a:solidFill>
                  <a:srgbClr val="213163"/>
                </a:solidFill>
              </a:rPr>
              <a:t>  </a:t>
            </a:r>
            <a:endParaRPr lang="en-IN" sz="2000" b="1" dirty="0">
              <a:solidFill>
                <a:srgbClr val="213163"/>
              </a:solidFill>
            </a:endParaRPr>
          </a:p>
        </p:txBody>
      </p:sp>
      <p:pic>
        <p:nvPicPr>
          <p:cNvPr id="4" name="Picture 3">
            <a:extLst>
              <a:ext uri="{FF2B5EF4-FFF2-40B4-BE49-F238E27FC236}">
                <a16:creationId xmlns:a16="http://schemas.microsoft.com/office/drawing/2014/main" id="{8CE1B6A3-FC53-1990-E4AA-EBA7EAA77485}"/>
              </a:ext>
            </a:extLst>
          </p:cNvPr>
          <p:cNvPicPr>
            <a:picLocks noChangeAspect="1"/>
          </p:cNvPicPr>
          <p:nvPr/>
        </p:nvPicPr>
        <p:blipFill>
          <a:blip r:embed="rId2"/>
          <a:stretch>
            <a:fillRect/>
          </a:stretch>
        </p:blipFill>
        <p:spPr>
          <a:xfrm>
            <a:off x="1167318" y="1643974"/>
            <a:ext cx="8540885" cy="4046707"/>
          </a:xfrm>
          <a:prstGeom prst="rect">
            <a:avLst/>
          </a:prstGeom>
        </p:spPr>
      </p:pic>
    </p:spTree>
    <p:extLst>
      <p:ext uri="{BB962C8B-B14F-4D97-AF65-F5344CB8AC3E}">
        <p14:creationId xmlns:p14="http://schemas.microsoft.com/office/powerpoint/2010/main" val="547756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71690-A6F2-D421-A4E2-600227A1CD5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62EC65A-23A0-5199-3498-4BF19594AC5B}"/>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6" name="Picture 5">
            <a:extLst>
              <a:ext uri="{FF2B5EF4-FFF2-40B4-BE49-F238E27FC236}">
                <a16:creationId xmlns:a16="http://schemas.microsoft.com/office/drawing/2014/main" id="{B4811E96-A705-73AE-EADC-20E7335740C0}"/>
              </a:ext>
            </a:extLst>
          </p:cNvPr>
          <p:cNvPicPr>
            <a:picLocks noChangeAspect="1"/>
          </p:cNvPicPr>
          <p:nvPr/>
        </p:nvPicPr>
        <p:blipFill>
          <a:blip r:embed="rId2"/>
          <a:stretch>
            <a:fillRect/>
          </a:stretch>
        </p:blipFill>
        <p:spPr>
          <a:xfrm>
            <a:off x="1254868" y="1634246"/>
            <a:ext cx="8618706" cy="4169341"/>
          </a:xfrm>
          <a:prstGeom prst="rect">
            <a:avLst/>
          </a:prstGeom>
        </p:spPr>
      </p:pic>
    </p:spTree>
    <p:extLst>
      <p:ext uri="{BB962C8B-B14F-4D97-AF65-F5344CB8AC3E}">
        <p14:creationId xmlns:p14="http://schemas.microsoft.com/office/powerpoint/2010/main" val="50036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C72D5-4305-5126-2769-D456571154F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7501475-54F8-ACD2-82E3-FE5AF5BE1878}"/>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5BB02200-F7E9-C22C-DF3F-FD8A296BCAE6}"/>
              </a:ext>
            </a:extLst>
          </p:cNvPr>
          <p:cNvPicPr>
            <a:picLocks noChangeAspect="1"/>
          </p:cNvPicPr>
          <p:nvPr/>
        </p:nvPicPr>
        <p:blipFill>
          <a:blip r:embed="rId2"/>
          <a:stretch>
            <a:fillRect/>
          </a:stretch>
        </p:blipFill>
        <p:spPr>
          <a:xfrm>
            <a:off x="1228045" y="1819072"/>
            <a:ext cx="9559929" cy="4458300"/>
          </a:xfrm>
          <a:prstGeom prst="rect">
            <a:avLst/>
          </a:prstGeom>
        </p:spPr>
      </p:pic>
    </p:spTree>
    <p:extLst>
      <p:ext uri="{BB962C8B-B14F-4D97-AF65-F5344CB8AC3E}">
        <p14:creationId xmlns:p14="http://schemas.microsoft.com/office/powerpoint/2010/main" val="3585366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EABE6-83EB-B9AC-49A0-A6849F8D82B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F0D2D68-1F04-416E-73F7-AEA3CB76BE97}"/>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11222130-6331-3930-511A-42F6369522B1}"/>
              </a:ext>
            </a:extLst>
          </p:cNvPr>
          <p:cNvPicPr>
            <a:picLocks noChangeAspect="1"/>
          </p:cNvPicPr>
          <p:nvPr/>
        </p:nvPicPr>
        <p:blipFill>
          <a:blip r:embed="rId2"/>
          <a:stretch>
            <a:fillRect/>
          </a:stretch>
        </p:blipFill>
        <p:spPr>
          <a:xfrm>
            <a:off x="1023230" y="1575881"/>
            <a:ext cx="9239452" cy="4630044"/>
          </a:xfrm>
          <a:prstGeom prst="rect">
            <a:avLst/>
          </a:prstGeom>
        </p:spPr>
      </p:pic>
    </p:spTree>
    <p:extLst>
      <p:ext uri="{BB962C8B-B14F-4D97-AF65-F5344CB8AC3E}">
        <p14:creationId xmlns:p14="http://schemas.microsoft.com/office/powerpoint/2010/main" val="2222964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6" y="1293779"/>
            <a:ext cx="11456011" cy="393954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p>
          <a:p>
            <a:endParaRPr lang="en-US" sz="1800" b="1" dirty="0">
              <a:solidFill>
                <a:srgbClr val="213163"/>
              </a:solidFill>
            </a:endParaRPr>
          </a:p>
          <a:p>
            <a:r>
              <a:rPr lang="en-US" sz="2000" dirty="0"/>
              <a:t>This project effectively demonstrated that CO₂ emissions per capita are strongly influenced by factors like energy use and urbanization. Using machine learning models, especially Random Forest, we achieved accurate predictions with high R² and low MAE. Linear regression allowed us to forecast future emissions over the next 20 years. Visualizations helped convey key insights clearly, supporting strategic decision-making. The approach is scalable and can be applied to different countries and timeframes for broader environmental analysis</a:t>
            </a:r>
            <a:r>
              <a:rPr lang="en-US" sz="1800" dirty="0"/>
              <a:t>.</a:t>
            </a:r>
          </a:p>
          <a:p>
            <a:endParaRPr lang="en-US" sz="1800" dirty="0"/>
          </a:p>
          <a:p>
            <a:endParaRPr lang="en-US" sz="1800" dirty="0"/>
          </a:p>
          <a:p>
            <a:endParaRPr lang="en-US" sz="1800" dirty="0"/>
          </a:p>
          <a:p>
            <a:r>
              <a:rPr lang="en-IN" sz="2000" b="1" dirty="0" err="1">
                <a:solidFill>
                  <a:srgbClr val="213163"/>
                </a:solidFill>
              </a:rPr>
              <a:t>Github</a:t>
            </a:r>
            <a:r>
              <a:rPr lang="en-IN" sz="2000" b="1" dirty="0">
                <a:solidFill>
                  <a:srgbClr val="213163"/>
                </a:solidFill>
              </a:rPr>
              <a:t> link: </a:t>
            </a:r>
            <a:r>
              <a:rPr lang="en-IN" sz="2000" b="1" dirty="0">
                <a:solidFill>
                  <a:schemeClr val="tx1"/>
                </a:solidFill>
              </a:rPr>
              <a:t>https://github.com/Pavithrabalusu/CarbonEmission_Project</a:t>
            </a:r>
          </a:p>
          <a:p>
            <a:endParaRPr lang="en-IN" sz="1800" dirty="0">
              <a:solidFill>
                <a:srgbClr val="213163"/>
              </a:solidFill>
            </a:endParaRP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880529" y="888619"/>
            <a:ext cx="6906431" cy="1323439"/>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a:p>
            <a:endParaRPr lang="en-IN" sz="2000" dirty="0">
              <a:solidFill>
                <a:srgbClr val="213163"/>
              </a:solidFill>
            </a:endParaRPr>
          </a:p>
          <a:p>
            <a:endParaRPr lang="en-IN" sz="2000" dirty="0">
              <a:solidFill>
                <a:srgbClr val="213163"/>
              </a:solidFill>
            </a:endParaRPr>
          </a:p>
          <a:p>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7" name="Rectangle 8">
            <a:extLst>
              <a:ext uri="{FF2B5EF4-FFF2-40B4-BE49-F238E27FC236}">
                <a16:creationId xmlns:a16="http://schemas.microsoft.com/office/drawing/2014/main" id="{B2E2F47F-2453-8642-B075-A68B452F9564}"/>
              </a:ext>
            </a:extLst>
          </p:cNvPr>
          <p:cNvSpPr>
            <a:spLocks noChangeArrowheads="1"/>
          </p:cNvSpPr>
          <p:nvPr/>
        </p:nvSpPr>
        <p:spPr bwMode="auto">
          <a:xfrm>
            <a:off x="856386" y="1526019"/>
            <a:ext cx="8537915" cy="4103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Clean and prepare complex indicator datasets for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buClrTx/>
              <a:buFontTx/>
              <a:buChar char="•"/>
            </a:pPr>
            <a:r>
              <a:rPr lang="en-US" sz="2000" dirty="0"/>
              <a:t>Understand global carbon emission trends using multi-country indicators.</a:t>
            </a:r>
            <a:endParaRPr lang="en-US" altLang="en-US" sz="20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buClrTx/>
              <a:buFontTx/>
              <a:buChar char="•"/>
            </a:pPr>
            <a:r>
              <a:rPr lang="en-US" sz="1800" dirty="0"/>
              <a:t>Apply regression models to predict CO₂ emissions per capita.</a:t>
            </a:r>
          </a:p>
          <a:p>
            <a:pPr lvl="0" eaLnBrk="0" fontAlgn="base" hangingPunct="0">
              <a:spcBef>
                <a:spcPct val="0"/>
              </a:spcBef>
              <a:spcAft>
                <a:spcPct val="0"/>
              </a:spcAft>
              <a:buClr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buClr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buClrTx/>
              <a:buFontTx/>
              <a:buChar char="•"/>
            </a:pPr>
            <a:r>
              <a:rPr lang="en-US" sz="1800" dirty="0"/>
              <a:t>Forecast future emissions and identify key influencing factors.</a:t>
            </a:r>
          </a:p>
          <a:p>
            <a:pPr lvl="0" eaLnBrk="0" fontAlgn="base" hangingPunct="0">
              <a:spcBef>
                <a:spcPct val="0"/>
              </a:spcBef>
              <a:spcAft>
                <a:spcPct val="0"/>
              </a:spcAft>
              <a:buClrTx/>
              <a:buFontTx/>
              <a:buChar char="•"/>
            </a:pPr>
            <a:endParaRPr lang="en-US" altLang="en-US" sz="18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ClrTx/>
              <a:buFontTx/>
              <a:buChar char="•"/>
            </a:pPr>
            <a:r>
              <a:rPr lang="en-US" sz="1800" dirty="0"/>
              <a:t>Visualize results using meaningful charts for insights</a:t>
            </a:r>
          </a:p>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707886"/>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a:p>
            <a:endParaRPr lang="en-IN" sz="2000" b="1" dirty="0">
              <a:solidFill>
                <a:srgbClr val="213163"/>
              </a:solidFill>
            </a:endParaRPr>
          </a:p>
        </p:txBody>
      </p:sp>
      <p:sp>
        <p:nvSpPr>
          <p:cNvPr id="4" name="Rectangle 2">
            <a:extLst>
              <a:ext uri="{FF2B5EF4-FFF2-40B4-BE49-F238E27FC236}">
                <a16:creationId xmlns:a16="http://schemas.microsoft.com/office/drawing/2014/main" id="{AC821FEC-09D2-59E3-C78E-8799367CE58C}"/>
              </a:ext>
            </a:extLst>
          </p:cNvPr>
          <p:cNvSpPr>
            <a:spLocks noChangeArrowheads="1"/>
          </p:cNvSpPr>
          <p:nvPr/>
        </p:nvSpPr>
        <p:spPr bwMode="auto">
          <a:xfrm>
            <a:off x="340467" y="1549880"/>
            <a:ext cx="1058014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b="0" i="0" u="none" strike="noStrike" cap="none" normalizeH="0" baseline="0" dirty="0">
                <a:ln>
                  <a:noFill/>
                </a:ln>
                <a:solidFill>
                  <a:schemeClr val="tx1"/>
                </a:solidFill>
                <a:effectLst/>
                <a:latin typeface="Arial" panose="020B0604020202020204" pitchFamily="34" charset="0"/>
              </a:rPr>
              <a:t>: A versatile language used for end-to-end data processing and model building.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Pandas, NumPy</a:t>
            </a:r>
            <a:r>
              <a:rPr kumimoji="0" lang="en-US" altLang="en-US" sz="1800" b="0" i="0" u="none" strike="noStrike" cap="none" normalizeH="0" baseline="0" dirty="0">
                <a:ln>
                  <a:noFill/>
                </a:ln>
                <a:solidFill>
                  <a:schemeClr val="tx1"/>
                </a:solidFill>
                <a:effectLst/>
                <a:latin typeface="Arial" panose="020B0604020202020204" pitchFamily="34" charset="0"/>
              </a:rPr>
              <a:t>: Libraries for efficient data handling, transformation, and numerical operations.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Matplotlib, Seaborn</a:t>
            </a:r>
            <a:r>
              <a:rPr kumimoji="0" lang="en-US" altLang="en-US" sz="1800" b="0" i="0" u="none" strike="noStrike" cap="none" normalizeH="0" baseline="0" dirty="0">
                <a:ln>
                  <a:noFill/>
                </a:ln>
                <a:solidFill>
                  <a:schemeClr val="tx1"/>
                </a:solidFill>
                <a:effectLst/>
                <a:latin typeface="Arial" panose="020B0604020202020204" pitchFamily="34" charset="0"/>
              </a:rPr>
              <a:t>: Tools for creating clear and insightful data visualizations.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Jupyter</a:t>
            </a:r>
            <a:r>
              <a:rPr kumimoji="0" lang="en-US" altLang="en-US" sz="1800" b="1" i="0" u="none" strike="noStrike" cap="none" normalizeH="0" baseline="0" dirty="0">
                <a:ln>
                  <a:noFill/>
                </a:ln>
                <a:solidFill>
                  <a:schemeClr val="tx1"/>
                </a:solidFill>
                <a:effectLst/>
                <a:latin typeface="Arial" panose="020B0604020202020204" pitchFamily="34" charset="0"/>
              </a:rPr>
              <a:t> Notebook</a:t>
            </a:r>
            <a:r>
              <a:rPr kumimoji="0" lang="en-US" altLang="en-US" sz="1800" b="0" i="0" u="none" strike="noStrike" cap="none" normalizeH="0" baseline="0" dirty="0">
                <a:ln>
                  <a:noFill/>
                </a:ln>
                <a:solidFill>
                  <a:schemeClr val="tx1"/>
                </a:solidFill>
                <a:effectLst/>
                <a:latin typeface="Arial" panose="020B0604020202020204" pitchFamily="34" charset="0"/>
              </a:rPr>
              <a:t>: An interactive coding platform for analysis, visualization, and documentation.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Scikit-learn</a:t>
            </a:r>
            <a:r>
              <a:rPr kumimoji="0" lang="en-US" altLang="en-US" sz="1800" b="0" i="0" u="none" strike="noStrike" cap="none" normalizeH="0" baseline="0" dirty="0">
                <a:ln>
                  <a:noFill/>
                </a:ln>
                <a:solidFill>
                  <a:schemeClr val="tx1"/>
                </a:solidFill>
                <a:effectLst/>
                <a:latin typeface="Arial" panose="020B0604020202020204" pitchFamily="34" charset="0"/>
              </a:rPr>
              <a:t>: A powerful library for building and evaluating machine learning models.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Linear Regression, Random Forest</a:t>
            </a:r>
            <a:r>
              <a:rPr kumimoji="0" lang="en-US" altLang="en-US" sz="1800" b="0" i="0" u="none" strike="noStrike" cap="none" normalizeH="0" baseline="0" dirty="0">
                <a:ln>
                  <a:noFill/>
                </a:ln>
                <a:solidFill>
                  <a:schemeClr val="tx1"/>
                </a:solidFill>
                <a:effectLst/>
                <a:latin typeface="Arial" panose="020B0604020202020204" pitchFamily="34" charset="0"/>
              </a:rPr>
              <a:t>: Algorithms used for predicting and forecasting CO₂ emissions.</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875490"/>
            <a:ext cx="11677210" cy="5940088"/>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p>
          <a:p>
            <a:r>
              <a:rPr lang="en-US" sz="1800" b="1" dirty="0"/>
              <a:t>Data Collection</a:t>
            </a:r>
            <a:br>
              <a:rPr lang="en-US" sz="1800" dirty="0"/>
            </a:br>
            <a:r>
              <a:rPr lang="en-US" sz="1800" dirty="0"/>
              <a:t>Collected country-wise environmental and economic indicator data spanning multiple years. The dataset included features such as energy use, population statistics, GDP, urbanization rates, and land use. CO₂ emissions per capita served as the target variable for modeling and forecasting.</a:t>
            </a:r>
          </a:p>
          <a:p>
            <a:endParaRPr lang="en-US" sz="1800" dirty="0"/>
          </a:p>
          <a:p>
            <a:r>
              <a:rPr lang="en-US" sz="1800" b="1" dirty="0"/>
              <a:t>Data Cleaning and Transformation</a:t>
            </a:r>
            <a:br>
              <a:rPr lang="en-US" sz="1800" dirty="0"/>
            </a:br>
            <a:r>
              <a:rPr lang="en-US" sz="1800" dirty="0"/>
              <a:t>Reshaped the wide-format multi-year dataset into a long time-series structure suitable for machine learning. Missing or invalid values (e.g., "..") were handled using appropriate imputation techniques or removed. Numeric features were normalized and standardized for better model performance.</a:t>
            </a:r>
          </a:p>
          <a:p>
            <a:endParaRPr lang="en-US" sz="1800" dirty="0"/>
          </a:p>
          <a:p>
            <a:r>
              <a:rPr lang="en-US" sz="1800" b="1" dirty="0"/>
              <a:t>Exploratory Data Analysis (EDA)</a:t>
            </a:r>
            <a:br>
              <a:rPr lang="en-US" sz="1800" dirty="0"/>
            </a:br>
            <a:r>
              <a:rPr lang="en-US" sz="1800" dirty="0"/>
              <a:t>Explored CO₂ emission trends over time and across countries. Used correlation heatmaps and distribution plots to identify patterns. Key indicators influencing emissions were identified, such as energy consumption, GDP, and urban population growth.</a:t>
            </a:r>
          </a:p>
          <a:p>
            <a:endParaRPr lang="en-US" sz="1800" dirty="0"/>
          </a:p>
          <a:p>
            <a:r>
              <a:rPr lang="en-US" sz="1800" b="1" dirty="0"/>
              <a:t>Model Development</a:t>
            </a:r>
            <a:br>
              <a:rPr lang="en-US" sz="1800" dirty="0"/>
            </a:br>
            <a:r>
              <a:rPr lang="en-US" sz="1800" dirty="0"/>
              <a:t>Implemented supervised machine learning models to predict CO₂ emissions per capita. Linear Regression was used for forecasting trends, and Random Forest Regression was applied to capture complex relationships between features. The dataset was split into training and testing sets for validation.</a:t>
            </a:r>
          </a:p>
          <a:p>
            <a:endParaRPr lang="en-IN" sz="1800" dirty="0">
              <a:solidFill>
                <a:srgbClr val="213163"/>
              </a:solidFill>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FF216-85FB-BD27-EDC4-85C809D34CE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C258EB5-EE60-2897-3A0B-0180660FF6DB}"/>
              </a:ext>
            </a:extLst>
          </p:cNvPr>
          <p:cNvSpPr txBox="1"/>
          <p:nvPr/>
        </p:nvSpPr>
        <p:spPr>
          <a:xfrm>
            <a:off x="268355" y="1108953"/>
            <a:ext cx="11706393" cy="5386090"/>
          </a:xfrm>
          <a:prstGeom prst="rect">
            <a:avLst/>
          </a:prstGeom>
          <a:noFill/>
        </p:spPr>
        <p:txBody>
          <a:bodyPr wrap="square">
            <a:spAutoFit/>
          </a:bodyPr>
          <a:lstStyle/>
          <a:p>
            <a:r>
              <a:rPr lang="en-US" sz="2000" b="1" dirty="0">
                <a:solidFill>
                  <a:srgbClr val="213163"/>
                </a:solidFill>
              </a:rPr>
              <a:t>Methodology</a:t>
            </a:r>
          </a:p>
          <a:p>
            <a:r>
              <a:rPr lang="en-US" sz="1800" b="1" dirty="0"/>
              <a:t>Model Evaluation</a:t>
            </a:r>
            <a:br>
              <a:rPr lang="en-US" sz="1800" dirty="0"/>
            </a:br>
            <a:r>
              <a:rPr lang="en-US" sz="1800" dirty="0"/>
              <a:t>Evaluated model performance using Mean Absolute Error (MAE) and R² Score. MAE helped understand average prediction error, while R² indicated the percentage of variance explained by the model. The Random Forest model showed good accuracy with low error and high R².</a:t>
            </a:r>
          </a:p>
          <a:p>
            <a:endParaRPr lang="en-US" sz="1800" dirty="0"/>
          </a:p>
          <a:p>
            <a:r>
              <a:rPr lang="en-US" sz="1800" b="1" dirty="0"/>
              <a:t>Forecasting Future Emissions</a:t>
            </a:r>
            <a:br>
              <a:rPr lang="en-US" sz="1800" dirty="0"/>
            </a:br>
            <a:r>
              <a:rPr lang="en-US" sz="1800" dirty="0"/>
              <a:t>Linear regression was used to forecast CO₂ emissions per capita for the next 20 years (2024–2043). Predictions were based on historical trends of average yearly emissions.</a:t>
            </a:r>
          </a:p>
          <a:p>
            <a:endParaRPr lang="en-US" sz="1800" dirty="0"/>
          </a:p>
          <a:p>
            <a:r>
              <a:rPr lang="en-US" sz="1800" b="1" dirty="0"/>
              <a:t>Visualization and Interpretation</a:t>
            </a:r>
            <a:br>
              <a:rPr lang="en-US" sz="1800" dirty="0"/>
            </a:br>
            <a:r>
              <a:rPr lang="en-US" sz="1800" dirty="0"/>
              <a:t>Created several visualizations including:</a:t>
            </a:r>
          </a:p>
          <a:p>
            <a:r>
              <a:rPr lang="en-US" sz="1800" dirty="0"/>
              <a:t>Line graph of average CO₂ emissions over time</a:t>
            </a:r>
          </a:p>
          <a:p>
            <a:r>
              <a:rPr lang="en-US" sz="1800" dirty="0"/>
              <a:t>Future forecast plot</a:t>
            </a:r>
          </a:p>
          <a:p>
            <a:r>
              <a:rPr lang="en-US" sz="1800" dirty="0"/>
              <a:t>Feature importance chart from Random Forest</a:t>
            </a:r>
          </a:p>
          <a:p>
            <a:r>
              <a:rPr lang="en-US" sz="1800" dirty="0"/>
              <a:t>Actual vs Predicted CO₂ emissions plot</a:t>
            </a:r>
            <a:br>
              <a:rPr lang="en-US" sz="1800" dirty="0"/>
            </a:br>
            <a:r>
              <a:rPr lang="en-US" sz="1800" dirty="0"/>
              <a:t>These insights highlighted key contributing factors and enabled interpretation of both historical and future emission patterns.</a:t>
            </a:r>
          </a:p>
          <a:p>
            <a:endParaRPr lang="en-IN" sz="1800" dirty="0">
              <a:solidFill>
                <a:srgbClr val="213163"/>
              </a:solidFill>
            </a:endParaRPr>
          </a:p>
        </p:txBody>
      </p:sp>
    </p:spTree>
    <p:extLst>
      <p:ext uri="{BB962C8B-B14F-4D97-AF65-F5344CB8AC3E}">
        <p14:creationId xmlns:p14="http://schemas.microsoft.com/office/powerpoint/2010/main" val="588656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40860"/>
            <a:ext cx="11816922" cy="5324535"/>
          </a:xfrm>
          <a:prstGeom prst="rect">
            <a:avLst/>
          </a:prstGeom>
          <a:noFill/>
        </p:spPr>
        <p:txBody>
          <a:bodyPr wrap="square">
            <a:spAutoFit/>
          </a:bodyPr>
          <a:lstStyle/>
          <a:p>
            <a:r>
              <a:rPr lang="en-US" sz="2000" b="1" dirty="0">
                <a:solidFill>
                  <a:srgbClr val="213163"/>
                </a:solidFill>
              </a:rPr>
              <a:t>Problem Statement: </a:t>
            </a:r>
          </a:p>
          <a:p>
            <a:r>
              <a:rPr lang="en-US" sz="2000" dirty="0"/>
              <a:t>Global CO₂ emissions have been steadily increasing due to industrialization, urbanization, and growing energy demands. However, the rate and contributing factors of these emissions vary significantly across countries and regions, influenced by economic status, energy policies, population trends, and land usage patterns.</a:t>
            </a:r>
          </a:p>
          <a:p>
            <a:r>
              <a:rPr lang="en-US" sz="2000" dirty="0"/>
              <a:t>Understanding and predicting these emissions is critical for developing effective climate action strategies and meeting international sustainability goals.</a:t>
            </a:r>
          </a:p>
          <a:p>
            <a:endParaRPr lang="en-US" sz="2000" dirty="0"/>
          </a:p>
          <a:p>
            <a:r>
              <a:rPr lang="en-US" sz="2000" dirty="0"/>
              <a:t>The key problem addressed in this project is:</a:t>
            </a:r>
          </a:p>
          <a:p>
            <a:r>
              <a:rPr lang="en-US" sz="2000" b="1" dirty="0"/>
              <a:t>"How can we build a robust and data-driven model that accurately predicts and forecasts CO₂ emissions per capita by analyzing historical multi-country data on economic, demographic, and environmental indicators?“</a:t>
            </a:r>
          </a:p>
          <a:p>
            <a:endParaRPr lang="en-US" sz="2000" dirty="0"/>
          </a:p>
          <a:p>
            <a:r>
              <a:rPr lang="en-US" sz="2000" dirty="0"/>
              <a:t>This prediction will help policymakers and researchers understand trends, identify key emission drivers, and plan mitigation strategies more effectively.</a:t>
            </a: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943583"/>
            <a:ext cx="11622368" cy="5940088"/>
          </a:xfrm>
          <a:prstGeom prst="rect">
            <a:avLst/>
          </a:prstGeom>
          <a:noFill/>
        </p:spPr>
        <p:txBody>
          <a:bodyPr wrap="square">
            <a:spAutoFit/>
          </a:bodyPr>
          <a:lstStyle/>
          <a:p>
            <a:r>
              <a:rPr lang="en-US" sz="2000" b="1" dirty="0">
                <a:solidFill>
                  <a:srgbClr val="213163"/>
                </a:solidFill>
              </a:rPr>
              <a:t>Solution: </a:t>
            </a:r>
          </a:p>
          <a:p>
            <a:r>
              <a:rPr lang="en-US" sz="2000" dirty="0"/>
              <a:t>To address the problem, we developed a complete end-to-end machine learning pipeline focused on predicting and forecasting CO₂ emissions per capita using multi-dimensional historical data.</a:t>
            </a:r>
          </a:p>
          <a:p>
            <a:endParaRPr lang="en-US" sz="2000" dirty="0"/>
          </a:p>
          <a:p>
            <a:r>
              <a:rPr lang="en-US" sz="2000" dirty="0"/>
              <a:t>The key steps in the solution include:</a:t>
            </a:r>
          </a:p>
          <a:p>
            <a:r>
              <a:rPr lang="en-US" sz="2000" b="1" dirty="0"/>
              <a:t>Data Integration</a:t>
            </a:r>
            <a:r>
              <a:rPr lang="en-US" sz="2000" dirty="0"/>
              <a:t>: Combined economic, demographic, environmental, and energy-related indicators from multiple countries and years into a structured dataset suitable for modeling.</a:t>
            </a:r>
          </a:p>
          <a:p>
            <a:endParaRPr lang="en-US" sz="2000" dirty="0"/>
          </a:p>
          <a:p>
            <a:r>
              <a:rPr lang="en-US" sz="2000" b="1" dirty="0"/>
              <a:t>Prediction Modeling</a:t>
            </a:r>
            <a:r>
              <a:rPr lang="en-US" sz="2000" dirty="0"/>
              <a:t>: Used supervised regression techniques including Random Forest and Linear Regression to predict CO₂ emissions based on factors like GDP, energy use, population growth, and urbanization.</a:t>
            </a:r>
          </a:p>
          <a:p>
            <a:endParaRPr lang="en-US" sz="2000" dirty="0"/>
          </a:p>
          <a:p>
            <a:r>
              <a:rPr lang="en-US" sz="2000" b="1" dirty="0"/>
              <a:t>Forecasting Future Emissions</a:t>
            </a:r>
            <a:r>
              <a:rPr lang="en-US" sz="2000" dirty="0"/>
              <a:t>: Applied trend-based forecasting using linear regression to estimate emissions for the next 20 years, enabling long-term climate planning.</a:t>
            </a:r>
          </a:p>
          <a:p>
            <a:endParaRPr lang="en-US" sz="2000" dirty="0"/>
          </a:p>
          <a:p>
            <a:r>
              <a:rPr lang="en-US" sz="2000" b="1" dirty="0"/>
              <a:t>Feature Impact Analysis</a:t>
            </a:r>
            <a:r>
              <a:rPr lang="en-US" sz="2000" dirty="0"/>
              <a:t>: Used feature importance metrics from Random Forest to identify the most influential factors contributing to emissions, such as energy use per capita and GDP.</a:t>
            </a:r>
          </a:p>
          <a:p>
            <a:r>
              <a:rPr lang="en-US" sz="2000" b="1" dirty="0">
                <a:solidFill>
                  <a:srgbClr val="213163"/>
                </a:solidFill>
              </a:rPr>
              <a:t> </a:t>
            </a:r>
          </a:p>
          <a:p>
            <a:endParaRPr lang="en-IN" sz="2000" b="1" dirty="0">
              <a:solidFill>
                <a:srgbClr val="213163"/>
              </a:solidFill>
            </a:endParaRPr>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D9996-A8DA-2D90-D12D-51123ED5CA4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C14F3FE-4E8B-03A3-A7C6-E81B8DFA65B6}"/>
              </a:ext>
            </a:extLst>
          </p:cNvPr>
          <p:cNvSpPr txBox="1"/>
          <p:nvPr/>
        </p:nvSpPr>
        <p:spPr>
          <a:xfrm>
            <a:off x="255104" y="943583"/>
            <a:ext cx="11622368" cy="3477875"/>
          </a:xfrm>
          <a:prstGeom prst="rect">
            <a:avLst/>
          </a:prstGeom>
          <a:noFill/>
        </p:spPr>
        <p:txBody>
          <a:bodyPr wrap="square">
            <a:spAutoFit/>
          </a:bodyPr>
          <a:lstStyle/>
          <a:p>
            <a:r>
              <a:rPr lang="en-US" sz="2000" b="1" dirty="0">
                <a:solidFill>
                  <a:srgbClr val="213163"/>
                </a:solidFill>
              </a:rPr>
              <a:t>Solution: </a:t>
            </a:r>
          </a:p>
          <a:p>
            <a:endParaRPr lang="en-US" sz="2000" b="1" dirty="0">
              <a:solidFill>
                <a:srgbClr val="213163"/>
              </a:solidFill>
            </a:endParaRPr>
          </a:p>
          <a:p>
            <a:r>
              <a:rPr lang="en-US" sz="2000" b="1" dirty="0"/>
              <a:t>Visualization and Insights</a:t>
            </a:r>
            <a:r>
              <a:rPr lang="en-US" sz="2000" dirty="0"/>
              <a:t>: Generated clear visual reports including trend lines, forecast charts, feature importance plots, and actual vs. predicted comparisons to support data-driven conclusions.</a:t>
            </a:r>
          </a:p>
          <a:p>
            <a:endParaRPr lang="en-US" sz="2000" dirty="0"/>
          </a:p>
          <a:p>
            <a:r>
              <a:rPr lang="en-US" sz="2000" b="1" dirty="0"/>
              <a:t>Model Evaluation</a:t>
            </a:r>
            <a:r>
              <a:rPr lang="en-US" sz="2000" dirty="0"/>
              <a:t>: Validated the model using Mean Absolute Error (MAE) and R² Score to ensure prediction reliability and interpretability.</a:t>
            </a:r>
          </a:p>
          <a:p>
            <a:r>
              <a:rPr lang="en-US" sz="2000" dirty="0"/>
              <a:t>This solution provides actionable insights for understanding CO₂ emissions and supports better policy-making and environmental strategies.</a:t>
            </a:r>
          </a:p>
          <a:p>
            <a:r>
              <a:rPr lang="en-US" sz="2000" b="1" dirty="0">
                <a:solidFill>
                  <a:srgbClr val="213163"/>
                </a:solidFill>
              </a:rPr>
              <a:t> </a:t>
            </a:r>
          </a:p>
          <a:p>
            <a:endParaRPr lang="en-IN" sz="2000" b="1" dirty="0">
              <a:solidFill>
                <a:srgbClr val="213163"/>
              </a:solidFill>
            </a:endParaRPr>
          </a:p>
        </p:txBody>
      </p:sp>
    </p:spTree>
    <p:extLst>
      <p:ext uri="{BB962C8B-B14F-4D97-AF65-F5344CB8AC3E}">
        <p14:creationId xmlns:p14="http://schemas.microsoft.com/office/powerpoint/2010/main" val="3687020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93428"/>
          </a:xfrm>
          <a:prstGeom prst="rect">
            <a:avLst/>
          </a:prstGeom>
          <a:noFill/>
        </p:spPr>
        <p:txBody>
          <a:bodyPr wrap="square">
            <a:spAutoFit/>
          </a:bodyPr>
          <a:lstStyle/>
          <a:p>
            <a:r>
              <a:rPr lang="en-US" sz="2000" b="1" dirty="0">
                <a:solidFill>
                  <a:srgbClr val="213163"/>
                </a:solidFill>
              </a:rPr>
              <a:t>Screenshot of Output:  </a:t>
            </a: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IN" sz="2000" b="1" dirty="0">
              <a:solidFill>
                <a:srgbClr val="213163"/>
              </a:solidFill>
            </a:endParaRPr>
          </a:p>
        </p:txBody>
      </p:sp>
      <p:pic>
        <p:nvPicPr>
          <p:cNvPr id="6" name="Picture 5">
            <a:extLst>
              <a:ext uri="{FF2B5EF4-FFF2-40B4-BE49-F238E27FC236}">
                <a16:creationId xmlns:a16="http://schemas.microsoft.com/office/drawing/2014/main" id="{BE6F34E1-821D-3CCF-5D87-B2C2103DE9A9}"/>
              </a:ext>
            </a:extLst>
          </p:cNvPr>
          <p:cNvPicPr>
            <a:picLocks noChangeAspect="1"/>
          </p:cNvPicPr>
          <p:nvPr/>
        </p:nvPicPr>
        <p:blipFill>
          <a:blip r:embed="rId2"/>
          <a:stretch>
            <a:fillRect/>
          </a:stretch>
        </p:blipFill>
        <p:spPr>
          <a:xfrm>
            <a:off x="1042282" y="1799617"/>
            <a:ext cx="9492773" cy="4455268"/>
          </a:xfrm>
          <a:prstGeom prst="rect">
            <a:avLst/>
          </a:prstGeom>
        </p:spPr>
      </p:pic>
    </p:spTree>
    <p:extLst>
      <p:ext uri="{BB962C8B-B14F-4D97-AF65-F5344CB8AC3E}">
        <p14:creationId xmlns:p14="http://schemas.microsoft.com/office/powerpoint/2010/main" val="1635949419"/>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59</TotalTime>
  <Words>987</Words>
  <Application>Microsoft Office PowerPoint</Application>
  <PresentationFormat>Widescreen</PresentationFormat>
  <Paragraphs>110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Pavithra Balusu</cp:lastModifiedBy>
  <cp:revision>4</cp:revision>
  <dcterms:created xsi:type="dcterms:W3CDTF">2024-12-31T09:40:01Z</dcterms:created>
  <dcterms:modified xsi:type="dcterms:W3CDTF">2025-07-04T09:42:26Z</dcterms:modified>
</cp:coreProperties>
</file>