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571" r:id="rId3"/>
    <p:sldId id="572" r:id="rId4"/>
    <p:sldId id="573" r:id="rId5"/>
    <p:sldId id="589" r:id="rId6"/>
    <p:sldId id="574" r:id="rId7"/>
    <p:sldId id="575" r:id="rId8"/>
    <p:sldId id="583" r:id="rId9"/>
    <p:sldId id="584" r:id="rId10"/>
    <p:sldId id="582" r:id="rId11"/>
    <p:sldId id="585" r:id="rId12"/>
    <p:sldId id="586" r:id="rId13"/>
    <p:sldId id="587" r:id="rId14"/>
    <p:sldId id="577" r:id="rId15"/>
    <p:sldId id="579"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9B968-527D-457F-8708-50C27841A386}"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2636C-7B1F-4802-B7DA-5FD45D847F32}" type="slidenum">
              <a:rPr lang="en-IN" smtClean="0"/>
              <a:t>‹#›</a:t>
            </a:fld>
            <a:endParaRPr lang="en-IN"/>
          </a:p>
        </p:txBody>
      </p:sp>
    </p:spTree>
    <p:extLst>
      <p:ext uri="{BB962C8B-B14F-4D97-AF65-F5344CB8AC3E}">
        <p14:creationId xmlns:p14="http://schemas.microsoft.com/office/powerpoint/2010/main" val="205695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2636C-7B1F-4802-B7DA-5FD45D847F32}" type="slidenum">
              <a:rPr lang="en-IN" smtClean="0"/>
              <a:t>13</a:t>
            </a:fld>
            <a:endParaRPr lang="en-IN"/>
          </a:p>
        </p:txBody>
      </p:sp>
    </p:spTree>
    <p:extLst>
      <p:ext uri="{BB962C8B-B14F-4D97-AF65-F5344CB8AC3E}">
        <p14:creationId xmlns:p14="http://schemas.microsoft.com/office/powerpoint/2010/main" val="232636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nform.jmir.org/" TargetMode="External"/><Relationship Id="rId2" Type="http://schemas.openxmlformats.org/officeDocument/2006/relationships/hyperlink" Target="https://www.sciencedirect.com/journal/journal-of-biomedical-informatics" TargetMode="External"/><Relationship Id="rId1" Type="http://schemas.openxmlformats.org/officeDocument/2006/relationships/slideLayout" Target="../slideLayouts/slideLayout2.xml"/><Relationship Id="rId4" Type="http://schemas.openxmlformats.org/officeDocument/2006/relationships/hyperlink" Target="https://github.com/Pavithrabalusu/Edunet_clinical-decision-support-syste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557361"/>
            <a:ext cx="4779664" cy="2508532"/>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IN" sz="5100" b="1" dirty="0">
                <a:latin typeface="Aptos" panose="020B0004020202020204" pitchFamily="34" charset="0"/>
              </a:rPr>
              <a:t>Clinical Decision Support System</a:t>
            </a:r>
            <a:endParaRPr lang="en-US" sz="5100" dirty="0">
              <a:latin typeface="Aptos"/>
            </a:endParaRPr>
          </a:p>
        </p:txBody>
      </p:sp>
      <p:sp>
        <p:nvSpPr>
          <p:cNvPr id="3" name="Subtitle 2"/>
          <p:cNvSpPr>
            <a:spLocks noGrp="1"/>
          </p:cNvSpPr>
          <p:nvPr>
            <p:ph type="subTitle" idx="1"/>
          </p:nvPr>
        </p:nvSpPr>
        <p:spPr>
          <a:xfrm>
            <a:off x="550310" y="3428682"/>
            <a:ext cx="4171994" cy="287195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b="1" cap="all" dirty="0">
                <a:solidFill>
                  <a:schemeClr val="tx1">
                    <a:lumMod val="95000"/>
                    <a:lumOff val="5000"/>
                  </a:schemeClr>
                </a:solidFill>
              </a:rPr>
              <a:t>B.PAVITHRA</a:t>
            </a:r>
          </a:p>
          <a:p>
            <a:pPr algn="l">
              <a:spcAft>
                <a:spcPts val="600"/>
              </a:spcAft>
            </a:pPr>
            <a:r>
              <a:rPr lang="en-US" sz="1600" b="1" cap="all" dirty="0"/>
              <a:t>College Name: Gandhi institute of technology and management</a:t>
            </a:r>
          </a:p>
          <a:p>
            <a:pPr algn="l">
              <a:spcAft>
                <a:spcPts val="600"/>
              </a:spcAft>
            </a:pPr>
            <a:r>
              <a:rPr lang="en-US" sz="1600" b="1" cap="all" dirty="0"/>
              <a:t>Department: b.tech cse(data science)</a:t>
            </a:r>
          </a:p>
          <a:p>
            <a:pPr algn="l">
              <a:spcAft>
                <a:spcPts val="600"/>
              </a:spcAft>
            </a:pPr>
            <a:r>
              <a:rPr lang="en-US" sz="1600" b="1" cap="all" dirty="0"/>
              <a:t>Email ID: </a:t>
            </a:r>
            <a:r>
              <a:rPr lang="en-IN" sz="1600" b="1" dirty="0">
                <a:effectLst/>
              </a:rPr>
              <a:t>pavithrabalusu55@gmail.com</a:t>
            </a:r>
            <a:endParaRPr lang="en-US" sz="1600" b="1" cap="all" dirty="0"/>
          </a:p>
          <a:p>
            <a:pPr algn="l">
              <a:spcAft>
                <a:spcPts val="600"/>
              </a:spcAft>
            </a:pPr>
            <a:r>
              <a:rPr lang="en-US" sz="1600" b="1" cap="all" dirty="0"/>
              <a:t>AICTE Student ID: STU679a4648466501738163784</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379900"/>
            <a:ext cx="5019040"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1F2AF-A686-B133-F370-85FC0DBB7F7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6C8BAC-0FDB-88AB-5655-645E4123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678B9-11FF-19C9-14B4-D2A124321A5A}"/>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4ECE1966-7917-BAB1-5255-127FA5F67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540B37-2525-FE50-717E-239890FA150B}"/>
              </a:ext>
            </a:extLst>
          </p:cNvPr>
          <p:cNvSpPr>
            <a:spLocks noGrp="1"/>
          </p:cNvSpPr>
          <p:nvPr>
            <p:ph idx="1"/>
          </p:nvPr>
        </p:nvSpPr>
        <p:spPr>
          <a:xfrm>
            <a:off x="669036" y="1929383"/>
            <a:ext cx="5654040" cy="4251960"/>
          </a:xfrm>
        </p:spPr>
        <p:txBody>
          <a:bodyPr vert="horz" lIns="91440" tIns="45720" rIns="91440" bIns="45720" rtlCol="0">
            <a:normAutofit/>
          </a:bodyPr>
          <a:lstStyle/>
          <a:p>
            <a:pPr>
              <a:buNone/>
            </a:pPr>
            <a:r>
              <a:rPr lang="en-US" sz="2000" b="1" dirty="0"/>
              <a:t>Feature Importance Plot</a:t>
            </a:r>
            <a:br>
              <a:rPr lang="en-US" sz="2000" dirty="0"/>
            </a:br>
            <a:r>
              <a:rPr lang="en-US" sz="2000" dirty="0"/>
              <a:t>This horizontal bar chart shows which features contributed most to the predictive model.</a:t>
            </a:r>
          </a:p>
          <a:p>
            <a:pPr>
              <a:buFont typeface="Arial" panose="020B0604020202020204" pitchFamily="34" charset="0"/>
              <a:buChar char="•"/>
            </a:pPr>
            <a:r>
              <a:rPr lang="en-US" sz="2000" b="1" dirty="0"/>
              <a:t>Top features:</a:t>
            </a:r>
            <a:endParaRPr lang="en-US" sz="2000" dirty="0"/>
          </a:p>
          <a:p>
            <a:pPr marL="742950" lvl="1" indent="-285750">
              <a:buFont typeface="Arial" panose="020B0604020202020204" pitchFamily="34" charset="0"/>
              <a:buChar char="•"/>
            </a:pPr>
            <a:r>
              <a:rPr lang="en-US" sz="2000" dirty="0"/>
              <a:t>Body Temperature (°C)</a:t>
            </a:r>
          </a:p>
          <a:p>
            <a:pPr marL="742950" lvl="1" indent="-285750">
              <a:buFont typeface="Arial" panose="020B0604020202020204" pitchFamily="34" charset="0"/>
              <a:buChar char="•"/>
            </a:pPr>
            <a:r>
              <a:rPr lang="en-US" sz="2000" dirty="0"/>
              <a:t>Oxygen Saturation (%)</a:t>
            </a:r>
          </a:p>
          <a:p>
            <a:pPr marL="742950" lvl="1" indent="-285750">
              <a:buFont typeface="Arial" panose="020B0604020202020204" pitchFamily="34" charset="0"/>
              <a:buChar char="•"/>
            </a:pPr>
            <a:r>
              <a:rPr lang="en-US" sz="2000" dirty="0"/>
              <a:t>Symptom_2, Symptom_3, Symptom_1</a:t>
            </a:r>
          </a:p>
          <a:p>
            <a:pPr>
              <a:buFont typeface="Arial" panose="020B0604020202020204" pitchFamily="34" charset="0"/>
              <a:buChar char="•"/>
            </a:pPr>
            <a:r>
              <a:rPr lang="en-US" sz="2000" b="1" dirty="0"/>
              <a:t>Least important:</a:t>
            </a:r>
            <a:r>
              <a:rPr lang="en-US" sz="2000" dirty="0"/>
              <a:t> Gender, Age, Systolic_BP, Diastolic_BP</a:t>
            </a:r>
            <a:br>
              <a:rPr lang="en-US" sz="2000" dirty="0"/>
            </a:br>
            <a:r>
              <a:rPr lang="en-US" sz="2000" dirty="0"/>
              <a:t>Interpretation: The model relies most on temperature and oxygen levels when making predictions.</a:t>
            </a:r>
          </a:p>
          <a:p>
            <a:pPr marL="0" indent="0">
              <a:buNone/>
            </a:pPr>
            <a:endParaRPr lang="en-US" sz="2000" dirty="0"/>
          </a:p>
        </p:txBody>
      </p:sp>
      <p:pic>
        <p:nvPicPr>
          <p:cNvPr id="2054" name="Picture 6">
            <a:extLst>
              <a:ext uri="{FF2B5EF4-FFF2-40B4-BE49-F238E27FC236}">
                <a16:creationId xmlns:a16="http://schemas.microsoft.com/office/drawing/2014/main" id="{D4D1FB85-6999-D682-85DE-813D9231F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888426"/>
            <a:ext cx="5426963"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21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CC00C2-A2DD-7F6B-FE48-BD3A46D2EE3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7A8BA8-786B-DF2A-99C6-08F92467E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66D17-27EB-9550-E8A4-A2BA4E207B0E}"/>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CBA5184A-0B9B-4270-059F-363F87596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20FF96-F066-704C-64E7-287F583CEA20}"/>
              </a:ext>
            </a:extLst>
          </p:cNvPr>
          <p:cNvSpPr>
            <a:spLocks noGrp="1"/>
          </p:cNvSpPr>
          <p:nvPr>
            <p:ph idx="1"/>
          </p:nvPr>
        </p:nvSpPr>
        <p:spPr>
          <a:xfrm>
            <a:off x="567436" y="1929383"/>
            <a:ext cx="5654040" cy="4251960"/>
          </a:xfrm>
        </p:spPr>
        <p:txBody>
          <a:bodyPr vert="horz" lIns="91440" tIns="45720" rIns="91440" bIns="45720" rtlCol="0">
            <a:normAutofit fontScale="77500" lnSpcReduction="20000"/>
          </a:bodyPr>
          <a:lstStyle/>
          <a:p>
            <a:pPr>
              <a:buNone/>
            </a:pPr>
            <a:r>
              <a:rPr lang="en-US" sz="2600" b="1" dirty="0"/>
              <a:t>Feature Correlation Heatmap</a:t>
            </a:r>
            <a:br>
              <a:rPr lang="en-US" sz="2600" dirty="0"/>
            </a:br>
            <a:r>
              <a:rPr lang="en-US" sz="2600" dirty="0"/>
              <a:t>This heatmap shows the Pearson correlation between pairs of features, ranging from -1 (strong negative) to +1 (strong positive).</a:t>
            </a:r>
          </a:p>
          <a:p>
            <a:pPr>
              <a:buFont typeface="Arial" panose="020B0604020202020204" pitchFamily="34" charset="0"/>
              <a:buChar char="•"/>
            </a:pPr>
            <a:r>
              <a:rPr lang="en-US" sz="2600" dirty="0"/>
              <a:t>Diagonal = 1.00 (perfect self-correlation)</a:t>
            </a:r>
          </a:p>
          <a:p>
            <a:pPr>
              <a:buFont typeface="Arial" panose="020B0604020202020204" pitchFamily="34" charset="0"/>
              <a:buChar char="•"/>
            </a:pPr>
            <a:r>
              <a:rPr lang="en-US" sz="2600" dirty="0"/>
              <a:t>Notable patterns:</a:t>
            </a:r>
          </a:p>
          <a:p>
            <a:pPr marL="742950" lvl="1" indent="-285750">
              <a:buFont typeface="Arial" panose="020B0604020202020204" pitchFamily="34" charset="0"/>
              <a:buChar char="•"/>
            </a:pPr>
            <a:r>
              <a:rPr lang="en-US" sz="2600" dirty="0"/>
              <a:t>Severity and Diagnosis: strongly correlated (0.74)</a:t>
            </a:r>
          </a:p>
          <a:p>
            <a:pPr marL="742950" lvl="1" indent="-285750">
              <a:buFont typeface="Arial" panose="020B0604020202020204" pitchFamily="34" charset="0"/>
              <a:buChar char="•"/>
            </a:pPr>
            <a:r>
              <a:rPr lang="en-US" sz="2600" dirty="0"/>
              <a:t>Body Temperature vs. Severity: positive (0.18)</a:t>
            </a:r>
          </a:p>
          <a:p>
            <a:pPr marL="742950" lvl="1" indent="-285750">
              <a:buFont typeface="Arial" panose="020B0604020202020204" pitchFamily="34" charset="0"/>
              <a:buChar char="•"/>
            </a:pPr>
            <a:r>
              <a:rPr lang="en-US" sz="2600" dirty="0"/>
              <a:t>Oxygen Saturation vs. Severity: negative (-0.40)</a:t>
            </a:r>
            <a:br>
              <a:rPr lang="en-US" sz="2600" dirty="0"/>
            </a:br>
            <a:r>
              <a:rPr lang="en-US" sz="2600" dirty="0"/>
              <a:t>Interpretation: This helps identify which features move together or in opposite directions.</a:t>
            </a:r>
          </a:p>
        </p:txBody>
      </p:sp>
      <p:pic>
        <p:nvPicPr>
          <p:cNvPr id="3074" name="Picture 2">
            <a:extLst>
              <a:ext uri="{FF2B5EF4-FFF2-40B4-BE49-F238E27FC236}">
                <a16:creationId xmlns:a16="http://schemas.microsoft.com/office/drawing/2014/main" id="{F723770C-8A55-F35F-00FF-BBD40D009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929383"/>
            <a:ext cx="5528564" cy="4485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6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1E9626-DBC7-8658-54FF-82C5BDC51E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338B10-22B3-4CDE-695D-B97EF424F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DB464-B243-FFAF-C9F7-FB1EDD75628C}"/>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1F8A89B9-E9B6-CB8C-4D78-06ABD8746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212CB2-FBDA-A70E-7202-B007C4D988D6}"/>
              </a:ext>
            </a:extLst>
          </p:cNvPr>
          <p:cNvSpPr>
            <a:spLocks noGrp="1"/>
          </p:cNvSpPr>
          <p:nvPr>
            <p:ph idx="1"/>
          </p:nvPr>
        </p:nvSpPr>
        <p:spPr>
          <a:xfrm>
            <a:off x="567436" y="1929383"/>
            <a:ext cx="5654040" cy="4251960"/>
          </a:xfrm>
        </p:spPr>
        <p:txBody>
          <a:bodyPr vert="horz" lIns="91440" tIns="45720" rIns="91440" bIns="45720" rtlCol="0">
            <a:normAutofit/>
          </a:bodyPr>
          <a:lstStyle/>
          <a:p>
            <a:pPr>
              <a:buNone/>
            </a:pPr>
            <a:r>
              <a:rPr lang="en-IN" sz="2000" b="1" dirty="0"/>
              <a:t>Pairplot of Top Features by Diagnosis</a:t>
            </a:r>
            <a:br>
              <a:rPr lang="en-IN" sz="2000" dirty="0"/>
            </a:br>
            <a:r>
              <a:rPr lang="en-IN" sz="2000" dirty="0"/>
              <a:t>This grid of scatterplots and density plots visualizes how the top features (Body Temperature, Oxygen Saturation, Symptom_2, Symptom_3) are distributed across different diagnosis classes (0–4).</a:t>
            </a:r>
          </a:p>
          <a:p>
            <a:pPr>
              <a:buFont typeface="Arial" panose="020B0604020202020204" pitchFamily="34" charset="0"/>
              <a:buChar char="•"/>
            </a:pPr>
            <a:r>
              <a:rPr lang="en-IN" sz="2000" dirty="0"/>
              <a:t>Diagonal: KDE or distribution plot for each feature.</a:t>
            </a:r>
          </a:p>
          <a:p>
            <a:pPr>
              <a:buFont typeface="Arial" panose="020B0604020202020204" pitchFamily="34" charset="0"/>
              <a:buChar char="•"/>
            </a:pPr>
            <a:r>
              <a:rPr lang="en-IN" sz="2000" dirty="0"/>
              <a:t>Off-diagonal: Pairwise scatterplots coloured by Diagnosis class.</a:t>
            </a:r>
            <a:br>
              <a:rPr lang="en-IN" sz="2000" dirty="0"/>
            </a:br>
            <a:r>
              <a:rPr lang="en-IN" sz="2000" dirty="0"/>
              <a:t>Interpretation: Useful for spotting clusters, separation, or overlap between diagnosis categories.</a:t>
            </a:r>
          </a:p>
        </p:txBody>
      </p:sp>
      <p:pic>
        <p:nvPicPr>
          <p:cNvPr id="4098" name="Picture 2">
            <a:extLst>
              <a:ext uri="{FF2B5EF4-FFF2-40B4-BE49-F238E27FC236}">
                <a16:creationId xmlns:a16="http://schemas.microsoft.com/office/drawing/2014/main" id="{7250DE70-6698-8F10-F1DC-CA5268D93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81707"/>
            <a:ext cx="5426964" cy="423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5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9293D1-9FED-56BF-215A-558F1BD2EA6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DB2FD3-1767-43D8-50C3-1DEA296C1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A2FA9-9AF6-48FC-FFCD-B008D0037A7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EC51720F-7933-1939-DF3C-91B06DD49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91D3A0-02DD-CF15-86DB-59F45D241449}"/>
              </a:ext>
            </a:extLst>
          </p:cNvPr>
          <p:cNvSpPr>
            <a:spLocks noGrp="1"/>
          </p:cNvSpPr>
          <p:nvPr>
            <p:ph idx="1"/>
          </p:nvPr>
        </p:nvSpPr>
        <p:spPr>
          <a:xfrm>
            <a:off x="567436" y="1929383"/>
            <a:ext cx="5654040" cy="4251960"/>
          </a:xfrm>
        </p:spPr>
        <p:txBody>
          <a:bodyPr vert="horz" lIns="91440" tIns="45720" rIns="91440" bIns="45720" rtlCol="0">
            <a:noAutofit/>
          </a:bodyPr>
          <a:lstStyle/>
          <a:p>
            <a:pPr>
              <a:buNone/>
            </a:pPr>
            <a:r>
              <a:rPr lang="en-US" sz="1900" b="1" dirty="0"/>
              <a:t>Confusion Matrix Heatmap</a:t>
            </a:r>
            <a:br>
              <a:rPr lang="en-US" sz="1900" dirty="0"/>
            </a:br>
            <a:r>
              <a:rPr lang="en-US" sz="1900" dirty="0"/>
              <a:t>This heatmap visualizes how well the classification model predicts each class.</a:t>
            </a:r>
          </a:p>
          <a:p>
            <a:pPr>
              <a:buFont typeface="Arial" panose="020B0604020202020204" pitchFamily="34" charset="0"/>
              <a:buChar char="•"/>
            </a:pPr>
            <a:r>
              <a:rPr lang="en-US" sz="1900" dirty="0"/>
              <a:t>Rows = actual classes</a:t>
            </a:r>
          </a:p>
          <a:p>
            <a:pPr>
              <a:buFont typeface="Arial" panose="020B0604020202020204" pitchFamily="34" charset="0"/>
              <a:buChar char="•"/>
            </a:pPr>
            <a:r>
              <a:rPr lang="en-US" sz="1900" dirty="0"/>
              <a:t>Columns = predicted classes</a:t>
            </a:r>
          </a:p>
          <a:p>
            <a:pPr>
              <a:buFont typeface="Arial" panose="020B0604020202020204" pitchFamily="34" charset="0"/>
              <a:buChar char="•"/>
            </a:pPr>
            <a:r>
              <a:rPr lang="en-US" sz="1900" dirty="0"/>
              <a:t>Diagonal values = correct predictions</a:t>
            </a:r>
          </a:p>
          <a:p>
            <a:pPr>
              <a:buFont typeface="Arial" panose="020B0604020202020204" pitchFamily="34" charset="0"/>
              <a:buChar char="•"/>
            </a:pPr>
            <a:r>
              <a:rPr lang="en-US" sz="1900" dirty="0"/>
              <a:t>Off-diagonal values = misclassifications</a:t>
            </a:r>
            <a:br>
              <a:rPr lang="en-US" sz="1900" dirty="0"/>
            </a:br>
            <a:r>
              <a:rPr lang="en-US" sz="1900" dirty="0"/>
              <a:t>Example:</a:t>
            </a:r>
          </a:p>
          <a:p>
            <a:pPr>
              <a:buFont typeface="Arial" panose="020B0604020202020204" pitchFamily="34" charset="0"/>
              <a:buChar char="•"/>
            </a:pPr>
            <a:r>
              <a:rPr lang="en-US" sz="1900" dirty="0"/>
              <a:t>Class 3 has 233 correct predictions, very strong.</a:t>
            </a:r>
          </a:p>
          <a:p>
            <a:pPr>
              <a:buFont typeface="Arial" panose="020B0604020202020204" pitchFamily="34" charset="0"/>
              <a:buChar char="•"/>
            </a:pPr>
            <a:r>
              <a:rPr lang="en-US" sz="1900" dirty="0"/>
              <a:t>Class 2 has some misclassifications into class 3 (8 cases).</a:t>
            </a:r>
            <a:br>
              <a:rPr lang="en-US" sz="1900" dirty="0"/>
            </a:br>
            <a:r>
              <a:rPr lang="en-US" sz="1900" dirty="0"/>
              <a:t>Interpretation: Helps assess model performance, especially which classes are commonly confused.</a:t>
            </a:r>
          </a:p>
          <a:p>
            <a:pPr>
              <a:buNone/>
            </a:pPr>
            <a:endParaRPr lang="en-IN" sz="1900" dirty="0"/>
          </a:p>
        </p:txBody>
      </p:sp>
      <p:pic>
        <p:nvPicPr>
          <p:cNvPr id="5122" name="Picture 2">
            <a:extLst>
              <a:ext uri="{FF2B5EF4-FFF2-40B4-BE49-F238E27FC236}">
                <a16:creationId xmlns:a16="http://schemas.microsoft.com/office/drawing/2014/main" id="{0AF7359A-9F23-F098-E63D-301129290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476" y="1704593"/>
            <a:ext cx="5301488"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68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t>The developed Clinical Decision Support System (CDSS) demonstrates the effectiveness of using machine learning, specifically the Random Forest Classifier, to predict patient diagnoses based on a combination of demographic data, reported symptoms, vital signs, and lab results. The system shows promising accuracy, indicating its potential to support doctors in making faster, more informed decisions. By analyzing complex patterns within patient data, the CDSS helps reduce the cognitive burden on healthcare providers, allowing them to focus more on patient care rather than manual data interpretation.</a:t>
            </a:r>
          </a:p>
          <a:p>
            <a:pPr marL="0" indent="0">
              <a:buNone/>
            </a:pPr>
            <a:endParaRPr lang="en-US" sz="2000" dirty="0"/>
          </a:p>
          <a:p>
            <a:pPr marL="0" indent="0">
              <a:buNone/>
            </a:pPr>
            <a:r>
              <a:rPr lang="en-US" sz="2000" dirty="0"/>
              <a:t>During implementation, several challenges were encountered, including limited access to real-world clinical datasets, which restricted the model’s exposure to diverse and complex cases. Addressing data quality issues, such as missing or inconsistent entries, required careful preprocessing. Additionally, striking a balance between high model accuracy and maintaining interpretability was crucial to ensure that clinicians could trust and understand the system’s recommendations.</a:t>
            </a:r>
          </a:p>
        </p:txBody>
      </p:sp>
    </p:spTree>
    <p:extLst>
      <p:ext uri="{BB962C8B-B14F-4D97-AF65-F5344CB8AC3E}">
        <p14:creationId xmlns:p14="http://schemas.microsoft.com/office/powerpoint/2010/main" val="22453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r>
              <a:rPr lang="en-US" sz="1900" dirty="0"/>
              <a:t>The Clinical Decision Support System (CDSS) has significant potential for enhancement and expansion in the future. One key area of improvement is the incorporation of additional data sources, such as electronic health records (EHRs), genomic data, or real-time monitoring devices, which can provide a richer and more detailed input for the model, improving its predictive accuracy. Optimizing the underlying machine learning algorithms, perhaps by exploring advanced techniques like ensemble learning, gradient boosting, or deep learning architectures, could further enhance system performance and adaptability to complex medical scenarios.</a:t>
            </a:r>
          </a:p>
          <a:p>
            <a:r>
              <a:rPr lang="en-US" sz="1900" dirty="0"/>
              <a:t>Moreover, the system could be scaled to cover multiple hospitals, cities, or even regions, allowing for broader data collection and more generalized models that account for geographical or population-specific variations in health conditions. Integrating emerging technologies such as edge computing would enable faster, on-site data processing, reducing latency and ensuring real-time decision support, especially in remote or resource-limited settings. Additionally, the use of explainable AI techniques can make the system’s predictions more transparent and interpretable, fostering greater trust among clinicians. By continuously refining and expanding the CDSS, it can evolve into a powerful, scalable tool that significantly advances the quality and efficiency of healthcare delivery.</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dirty="0"/>
              <a:t>Key references include academic papers on clinical decision support systems and their impact on healthcare outcomes, such as studies published in the </a:t>
            </a:r>
            <a:r>
              <a:rPr lang="en-US" sz="2000" b="1" i="1" dirty="0"/>
              <a:t>Journal of Biomedical Informatics</a:t>
            </a:r>
            <a:r>
              <a:rPr lang="en-US" sz="2000" b="1" dirty="0"/>
              <a:t> and </a:t>
            </a:r>
            <a:r>
              <a:rPr lang="en-US" sz="2000" b="1" i="1" dirty="0"/>
              <a:t>JMIR Medical Informatics</a:t>
            </a:r>
            <a:r>
              <a:rPr lang="en-US" sz="2000" b="1" dirty="0"/>
              <a:t>.</a:t>
            </a:r>
          </a:p>
          <a:p>
            <a:r>
              <a:rPr lang="en-US" sz="2000" b="1" dirty="0"/>
              <a:t> </a:t>
            </a:r>
            <a:r>
              <a:rPr lang="en-IN" sz="1400" dirty="0">
                <a:hlinkClick r:id="rId2"/>
              </a:rPr>
              <a:t>https://www.sciencedirect.com/journal/journal-of-biomedical-informatics</a:t>
            </a:r>
            <a:endParaRPr lang="en-IN" sz="1400" dirty="0"/>
          </a:p>
          <a:p>
            <a:r>
              <a:rPr lang="en-IN" sz="1400" dirty="0">
                <a:hlinkClick r:id="rId3"/>
              </a:rPr>
              <a:t>https://medinform.jmir.org/</a:t>
            </a:r>
            <a:endParaRPr lang="en-US" sz="2000" b="1" dirty="0"/>
          </a:p>
          <a:p>
            <a:r>
              <a:rPr lang="en-US" sz="2000" dirty="0"/>
              <a:t>Best practices in handling medical data, particularly regarding missing values, feature engineering, and scaling, were informed by articles and case studies from sources like </a:t>
            </a:r>
            <a:r>
              <a:rPr lang="en-US" sz="2000" b="1" dirty="0"/>
              <a:t>Kaggle and healthcare AI research blogs. </a:t>
            </a:r>
            <a:r>
              <a:rPr lang="en-US" sz="2000" dirty="0"/>
              <a:t>Additionally, research papers on the application of Random Forest and other ensemble models in healthcare settings offered insights into algorithm selection and optimization.</a:t>
            </a:r>
          </a:p>
          <a:p>
            <a:pPr marL="0" indent="0">
              <a:buNone/>
            </a:pPr>
            <a:r>
              <a:rPr lang="en-IN" sz="2200" b="1" dirty="0">
                <a:latin typeface="Franklin Gothic Book"/>
              </a:rPr>
              <a:t>GitHub Link:</a:t>
            </a:r>
            <a:r>
              <a:rPr lang="en-IN" sz="2200" b="1" dirty="0">
                <a:solidFill>
                  <a:srgbClr val="0070C0"/>
                </a:solidFill>
                <a:latin typeface="Franklin Gothic Book"/>
              </a:rPr>
              <a:t> </a:t>
            </a:r>
            <a:r>
              <a:rPr lang="en-IN" sz="2200" b="1" dirty="0">
                <a:solidFill>
                  <a:srgbClr val="0070C0"/>
                </a:solidFill>
                <a:latin typeface="Franklin Gothic Book"/>
                <a:hlinkClick r:id="rId4"/>
              </a:rPr>
              <a:t>https://github.com/Pavithrabalusu/Edunet_clinical-decision-support-system</a:t>
            </a:r>
            <a:endParaRPr lang="en-IN" sz="2200" b="1"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Result(Output Image)</a:t>
            </a: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Doctors today face significant challenges in making fast, accurate diagnoses due to the overwhelming complexity of patient data. This data includes a wide range of information such as patient demographics, reported symptoms, vital signs, lab test results, and sometimes imaging data. In busy clinical environments, doctors often work under time pressure, which increases the risk of diagnostic errors or delays. These mistakes can negatively affect patient outcomes, leading to worsened health conditions, unnecessary treatments, or longer hospital stays, and they can also drive up healthcare costs. There is a critical need for systems or tools that can help process and analyze this large volume of patient data quickly and effectively, reducing the cognitive burden on healthcare providers and improving decision-making.</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a:buFont typeface="Arial" panose="020B0604020202020204" pitchFamily="34" charset="0"/>
              <a:buChar char="•"/>
            </a:pPr>
            <a:r>
              <a:rPr lang="en-US" sz="2000" b="1" dirty="0"/>
              <a:t>Data Collection:</a:t>
            </a:r>
            <a:endParaRPr lang="en-US" sz="2000" dirty="0"/>
          </a:p>
          <a:p>
            <a:pPr marL="742950" lvl="1" indent="-285750">
              <a:buFont typeface="Arial" panose="020B0604020202020204" pitchFamily="34" charset="0"/>
              <a:buChar char="•"/>
            </a:pPr>
            <a:r>
              <a:rPr lang="en-US" sz="2000" dirty="0"/>
              <a:t>Gather historical patient records, including demographic details (age, gender), reported symptoms, vital signs (heart rate, blood pressure, body temperature, oxygen saturation), and lab test results.</a:t>
            </a:r>
          </a:p>
          <a:p>
            <a:pPr marL="742950" lvl="1" indent="-285750">
              <a:buFont typeface="Arial" panose="020B0604020202020204" pitchFamily="34" charset="0"/>
              <a:buChar char="•"/>
            </a:pPr>
            <a:r>
              <a:rPr lang="en-US" sz="2000" dirty="0"/>
              <a:t>Incorporate additional data sources, such as hospital visit logs or electronic health records (EHR), to enrich the dataset.</a:t>
            </a:r>
          </a:p>
          <a:p>
            <a:pPr>
              <a:buFont typeface="Arial" panose="020B0604020202020204" pitchFamily="34" charset="0"/>
              <a:buChar char="•"/>
            </a:pPr>
            <a:r>
              <a:rPr lang="en-US" sz="2000" b="1" dirty="0"/>
              <a:t>Data Preprocessing:</a:t>
            </a:r>
            <a:endParaRPr lang="en-US" sz="2000" dirty="0"/>
          </a:p>
          <a:p>
            <a:pPr marL="742950" lvl="1" indent="-285750">
              <a:buFont typeface="Arial" panose="020B0604020202020204" pitchFamily="34" charset="0"/>
              <a:buChar char="•"/>
            </a:pPr>
            <a:r>
              <a:rPr lang="en-US" sz="2000" dirty="0"/>
              <a:t>Clean and preprocess the data to handle missing values, outliers, and inconsistencies.</a:t>
            </a:r>
          </a:p>
          <a:p>
            <a:pPr marL="742950" lvl="1" indent="-285750">
              <a:buFont typeface="Arial" panose="020B0604020202020204" pitchFamily="34" charset="0"/>
              <a:buChar char="•"/>
            </a:pPr>
            <a:r>
              <a:rPr lang="en-US" sz="2000" dirty="0"/>
              <a:t>Apply label encoding for categorical variables and scaling for numerical features.</a:t>
            </a:r>
          </a:p>
          <a:p>
            <a:pPr marL="742950" lvl="1" indent="-285750">
              <a:buFont typeface="Arial" panose="020B0604020202020204" pitchFamily="34" charset="0"/>
              <a:buChar char="•"/>
            </a:pPr>
            <a:r>
              <a:rPr lang="en-US" sz="2000" dirty="0"/>
              <a:t>Perform feature engineering, such as splitting blood pressure into systolic and diastolic components or creating severity flags.</a:t>
            </a:r>
          </a:p>
          <a:p>
            <a:pPr marL="0" indent="0">
              <a:spcBef>
                <a:spcPct val="20000"/>
              </a:spcBef>
              <a:spcAft>
                <a:spcPts val="600"/>
              </a:spcAft>
              <a:buNone/>
            </a:pPr>
            <a:endParaRPr lang="en-GB" sz="12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080488-21DB-664E-BE46-F6C8561E2B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CD763-7742-99F2-7825-6FAC6C467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E8EE6-51C8-5315-153A-6D430F698A6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5E1915A9-3ED7-F9BA-8ECA-339FA825D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AF1744-74E4-F2D8-F035-CF3BEBF806CA}"/>
              </a:ext>
            </a:extLst>
          </p:cNvPr>
          <p:cNvSpPr>
            <a:spLocks noGrp="1"/>
          </p:cNvSpPr>
          <p:nvPr>
            <p:ph idx="1"/>
          </p:nvPr>
        </p:nvSpPr>
        <p:spPr>
          <a:xfrm>
            <a:off x="838200" y="1929384"/>
            <a:ext cx="10515600" cy="4251960"/>
          </a:xfrm>
        </p:spPr>
        <p:txBody>
          <a:bodyPr vert="horz" lIns="91440" tIns="45720" rIns="91440" bIns="45720" rtlCol="0">
            <a:noAutofit/>
          </a:bodyPr>
          <a:lstStyle/>
          <a:p>
            <a:pPr>
              <a:buFont typeface="Arial" panose="020B0604020202020204" pitchFamily="34" charset="0"/>
              <a:buChar char="•"/>
            </a:pPr>
            <a:r>
              <a:rPr lang="en-US" sz="1600" b="1" dirty="0"/>
              <a:t>Machine Learning Algorithm:</a:t>
            </a:r>
            <a:endParaRPr lang="en-US" sz="1600" dirty="0"/>
          </a:p>
          <a:p>
            <a:pPr marL="742950" lvl="1" indent="-285750">
              <a:buFont typeface="Arial" panose="020B0604020202020204" pitchFamily="34" charset="0"/>
              <a:buChar char="•"/>
            </a:pPr>
            <a:r>
              <a:rPr lang="en-US" sz="1600" dirty="0"/>
              <a:t>Implement a machine learning algorithm, such as a Random Forest Classifier, to predict likely diagnoses based on the input features.</a:t>
            </a:r>
          </a:p>
          <a:p>
            <a:pPr marL="742950" lvl="1" indent="-285750">
              <a:buFont typeface="Arial" panose="020B0604020202020204" pitchFamily="34" charset="0"/>
              <a:buChar char="•"/>
            </a:pPr>
            <a:r>
              <a:rPr lang="en-US" sz="1600" dirty="0"/>
              <a:t>Train and test the model using an appropriate split (e.g., 80-20 or cross-validation) and analyze feature importance to understand key predictors.</a:t>
            </a:r>
          </a:p>
          <a:p>
            <a:pPr marL="742950" lvl="1" indent="-285750">
              <a:buFont typeface="Arial" panose="020B0604020202020204" pitchFamily="34" charset="0"/>
              <a:buChar char="•"/>
            </a:pPr>
            <a:r>
              <a:rPr lang="en-US" sz="1600" dirty="0"/>
              <a:t>Explore incorporating additional models or ensemble methods to improve prediction robustness.</a:t>
            </a:r>
          </a:p>
          <a:p>
            <a:pPr>
              <a:buFont typeface="Arial" panose="020B0604020202020204" pitchFamily="34" charset="0"/>
              <a:buChar char="•"/>
            </a:pPr>
            <a:r>
              <a:rPr lang="en-US" sz="1600" b="1" dirty="0"/>
              <a:t>Deployment:</a:t>
            </a:r>
            <a:endParaRPr lang="en-US" sz="1600" dirty="0"/>
          </a:p>
          <a:p>
            <a:pPr marL="742950" lvl="1" indent="-285750">
              <a:buFont typeface="Arial" panose="020B0604020202020204" pitchFamily="34" charset="0"/>
              <a:buChar char="•"/>
            </a:pPr>
            <a:r>
              <a:rPr lang="en-US" sz="1600" dirty="0"/>
              <a:t>Develop a user-friendly interface (web-based or desktop) where doctors can input patient details and receive diagnostic predictions.</a:t>
            </a:r>
          </a:p>
          <a:p>
            <a:pPr marL="742950" lvl="1" indent="-285750">
              <a:buFont typeface="Arial" panose="020B0604020202020204" pitchFamily="34" charset="0"/>
              <a:buChar char="•"/>
            </a:pPr>
            <a:r>
              <a:rPr lang="en-US" sz="1600" dirty="0"/>
              <a:t>Deploy the system on a scalable platform (local server, cloud) with considerations for data security, response time, and user accessibility.</a:t>
            </a:r>
          </a:p>
          <a:p>
            <a:pPr>
              <a:buFont typeface="Arial" panose="020B0604020202020204" pitchFamily="34" charset="0"/>
              <a:buChar char="•"/>
            </a:pPr>
            <a:r>
              <a:rPr lang="en-US" sz="1600" b="1" dirty="0"/>
              <a:t>Evaluation:</a:t>
            </a:r>
            <a:endParaRPr lang="en-US" sz="1600" dirty="0"/>
          </a:p>
          <a:p>
            <a:pPr marL="742950" lvl="1" indent="-285750">
              <a:buFont typeface="Arial" panose="020B0604020202020204" pitchFamily="34" charset="0"/>
              <a:buChar char="•"/>
            </a:pPr>
            <a:r>
              <a:rPr lang="en-US" sz="1600" dirty="0"/>
              <a:t>Evaluate the model using performance metrics such as accuracy, precision, recall, F1-score, and confusion matrix.</a:t>
            </a:r>
          </a:p>
          <a:p>
            <a:pPr marL="742950" lvl="1" indent="-285750">
              <a:buFont typeface="Arial" panose="020B0604020202020204" pitchFamily="34" charset="0"/>
              <a:buChar char="•"/>
            </a:pPr>
            <a:r>
              <a:rPr lang="en-US" sz="1600" dirty="0"/>
              <a:t>Continuously monitor the system’s performance, fine-tune hyperparameters, and retrain the model as new data becomes available.</a:t>
            </a:r>
          </a:p>
          <a:p>
            <a:pPr marL="0" indent="0">
              <a:buNone/>
            </a:pPr>
            <a:endParaRPr lang="en-GB" sz="1200" dirty="0"/>
          </a:p>
        </p:txBody>
      </p:sp>
    </p:spTree>
    <p:extLst>
      <p:ext uri="{BB962C8B-B14F-4D97-AF65-F5344CB8AC3E}">
        <p14:creationId xmlns:p14="http://schemas.microsoft.com/office/powerpoint/2010/main" val="197567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pPr>
              <a:buFont typeface="Arial" panose="020B0604020202020204" pitchFamily="34" charset="0"/>
              <a:buChar char="•"/>
            </a:pPr>
            <a:r>
              <a:rPr lang="en-US" b="1" dirty="0"/>
              <a:t>System Requirements:</a:t>
            </a:r>
            <a:endParaRPr lang="en-US" dirty="0"/>
          </a:p>
          <a:p>
            <a:pPr marL="742950" lvl="1" indent="-285750">
              <a:buFont typeface="Arial" panose="020B0604020202020204" pitchFamily="34" charset="0"/>
              <a:buChar char="•"/>
            </a:pPr>
            <a:r>
              <a:rPr lang="en-US" dirty="0"/>
              <a:t>A computer system with at least 8 GB RAM and a modern multi-core processor.</a:t>
            </a:r>
          </a:p>
          <a:p>
            <a:pPr marL="742950" lvl="1" indent="-285750">
              <a:buFont typeface="Arial" panose="020B0604020202020204" pitchFamily="34" charset="0"/>
              <a:buChar char="•"/>
            </a:pPr>
            <a:r>
              <a:rPr lang="en-US" dirty="0"/>
              <a:t>Python installed (recommended version 3.8 or later).</a:t>
            </a:r>
          </a:p>
          <a:p>
            <a:pPr marL="742950" lvl="1" indent="-285750">
              <a:buFont typeface="Arial" panose="020B0604020202020204" pitchFamily="34" charset="0"/>
              <a:buChar char="•"/>
            </a:pPr>
            <a:r>
              <a:rPr lang="en-US" dirty="0"/>
              <a:t>Access to patient health records dataset (historical data for model training).</a:t>
            </a:r>
          </a:p>
          <a:p>
            <a:pPr marL="742950" lvl="1" indent="-285750">
              <a:buFont typeface="Arial" panose="020B0604020202020204" pitchFamily="34" charset="0"/>
              <a:buChar char="•"/>
            </a:pPr>
            <a:r>
              <a:rPr lang="en-US" dirty="0"/>
              <a:t>Internet access for installing libraries and fetching external datasets if needed.</a:t>
            </a:r>
          </a:p>
          <a:p>
            <a:pPr marL="742950" lvl="1" indent="-285750">
              <a:buFont typeface="Arial" panose="020B0604020202020204" pitchFamily="34" charset="0"/>
              <a:buChar char="•"/>
            </a:pPr>
            <a:r>
              <a:rPr lang="en-US" dirty="0"/>
              <a:t>Sufficient storage space (minimum 5–10 GB) for datasets, model files, and results.</a:t>
            </a:r>
          </a:p>
          <a:p>
            <a:pPr>
              <a:buFont typeface="Arial" panose="020B0604020202020204" pitchFamily="34" charset="0"/>
              <a:buChar char="•"/>
            </a:pPr>
            <a:r>
              <a:rPr lang="en-US" b="1" dirty="0"/>
              <a:t>Libraries Required to Build the Model:</a:t>
            </a:r>
            <a:endParaRPr lang="en-US" dirty="0"/>
          </a:p>
          <a:p>
            <a:pPr marL="742950" lvl="1" indent="-285750">
              <a:buFont typeface="Arial" panose="020B0604020202020204" pitchFamily="34" charset="0"/>
              <a:buChar char="•"/>
            </a:pPr>
            <a:r>
              <a:rPr lang="en-US" b="1" dirty="0"/>
              <a:t>pandas</a:t>
            </a:r>
            <a:r>
              <a:rPr lang="en-US" dirty="0"/>
              <a:t> — for data manipulation and preprocessing.</a:t>
            </a:r>
          </a:p>
          <a:p>
            <a:pPr marL="742950" lvl="1" indent="-285750">
              <a:buFont typeface="Arial" panose="020B0604020202020204" pitchFamily="34" charset="0"/>
              <a:buChar char="•"/>
            </a:pPr>
            <a:r>
              <a:rPr lang="en-US" b="1" dirty="0" err="1"/>
              <a:t>numpy</a:t>
            </a:r>
            <a:r>
              <a:rPr lang="en-US" dirty="0"/>
              <a:t> — for numerical operations and array handling.</a:t>
            </a:r>
          </a:p>
          <a:p>
            <a:pPr marL="742950" lvl="1" indent="-285750">
              <a:buFont typeface="Arial" panose="020B0604020202020204" pitchFamily="34" charset="0"/>
              <a:buChar char="•"/>
            </a:pPr>
            <a:r>
              <a:rPr lang="en-US" b="1" dirty="0"/>
              <a:t>scikit-learn</a:t>
            </a:r>
            <a:r>
              <a:rPr lang="en-US" dirty="0"/>
              <a:t> — for machine learning models, training, and evaluation.</a:t>
            </a:r>
          </a:p>
          <a:p>
            <a:pPr marL="742950" lvl="1" indent="-285750">
              <a:buFont typeface="Arial" panose="020B0604020202020204" pitchFamily="34" charset="0"/>
              <a:buChar char="•"/>
            </a:pPr>
            <a:r>
              <a:rPr lang="en-US" b="1" dirty="0"/>
              <a:t>matplotlib</a:t>
            </a:r>
            <a:r>
              <a:rPr lang="en-US" dirty="0"/>
              <a:t> and </a:t>
            </a:r>
            <a:r>
              <a:rPr lang="en-US" b="1" dirty="0"/>
              <a:t>seaborn</a:t>
            </a:r>
            <a:r>
              <a:rPr lang="en-US" dirty="0"/>
              <a:t> — for data visualization and generating plots.</a:t>
            </a:r>
          </a:p>
          <a:p>
            <a:pPr marL="742950" lvl="1" indent="-285750">
              <a:buFont typeface="Arial" panose="020B0604020202020204" pitchFamily="34" charset="0"/>
              <a:buChar char="•"/>
            </a:pPr>
            <a:r>
              <a:rPr lang="en-US" b="1" dirty="0" err="1"/>
              <a:t>joblib</a:t>
            </a:r>
            <a:r>
              <a:rPr lang="en-US" dirty="0"/>
              <a:t> or </a:t>
            </a:r>
            <a:r>
              <a:rPr lang="en-US" b="1" dirty="0"/>
              <a:t>pickle</a:t>
            </a:r>
            <a:r>
              <a:rPr lang="en-US" dirty="0"/>
              <a:t> — for saving and loading trained machine learning models.</a:t>
            </a:r>
          </a:p>
          <a:p>
            <a:pPr marL="742950" lvl="1" indent="-285750">
              <a:buFont typeface="Arial" panose="020B0604020202020204" pitchFamily="34" charset="0"/>
              <a:buChar char="•"/>
            </a:pPr>
            <a:r>
              <a:rPr lang="en-US" dirty="0"/>
              <a:t>(Optional) </a:t>
            </a:r>
            <a:r>
              <a:rPr lang="en-US" b="1" dirty="0" err="1"/>
              <a:t>imblearn</a:t>
            </a:r>
            <a:r>
              <a:rPr lang="en-US" dirty="0"/>
              <a:t> — for handling imbalanced datasets (e.g., SMOTE).</a:t>
            </a:r>
          </a:p>
          <a:p>
            <a:pPr marL="742950" lvl="1" indent="-285750">
              <a:buFont typeface="Arial" panose="020B0604020202020204" pitchFamily="34" charset="0"/>
              <a:buChar char="•"/>
            </a:pPr>
            <a:r>
              <a:rPr lang="en-US" dirty="0"/>
              <a:t>(Optional) </a:t>
            </a:r>
            <a:r>
              <a:rPr lang="en-US" b="1" dirty="0"/>
              <a:t>flask</a:t>
            </a:r>
            <a:r>
              <a:rPr lang="en-US" dirty="0"/>
              <a:t> or </a:t>
            </a:r>
            <a:r>
              <a:rPr lang="en-US" b="1" dirty="0" err="1"/>
              <a:t>streamlit</a:t>
            </a:r>
            <a:r>
              <a:rPr lang="en-US" dirty="0"/>
              <a:t> — if developing a web interface for deployment.</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919480" y="340676"/>
            <a:ext cx="10515600" cy="1219835"/>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000" b="1" dirty="0"/>
              <a:t>Algorithm Selection:</a:t>
            </a:r>
            <a:endParaRPr lang="en-US" sz="2000" dirty="0"/>
          </a:p>
          <a:p>
            <a:pPr>
              <a:buFont typeface="Arial" panose="020B0604020202020204" pitchFamily="34" charset="0"/>
              <a:buChar char="•"/>
            </a:pPr>
            <a:r>
              <a:rPr lang="en-US" sz="2000" dirty="0"/>
              <a:t>The chosen algorithm is the </a:t>
            </a:r>
            <a:r>
              <a:rPr lang="en-US" sz="2000" b="1" dirty="0"/>
              <a:t>Random Forest Classifier</a:t>
            </a:r>
            <a:r>
              <a:rPr lang="en-US" sz="2000" dirty="0"/>
              <a:t>, an ensemble learning method that builds multiple decision trees and aggregates their outputs for robust classification.</a:t>
            </a:r>
          </a:p>
          <a:p>
            <a:pPr>
              <a:buFont typeface="Arial" panose="020B0604020202020204" pitchFamily="34" charset="0"/>
              <a:buChar char="•"/>
            </a:pPr>
            <a:r>
              <a:rPr lang="en-US" sz="2000" dirty="0"/>
              <a:t>It was selected because of its strong performance on structured tabular data, ability to handle both numerical and categorical variables, resistance to overfitting, and interpretability through feature importance analysis.</a:t>
            </a:r>
          </a:p>
          <a:p>
            <a:pPr>
              <a:buNone/>
            </a:pPr>
            <a:r>
              <a:rPr lang="en-US" sz="2000" b="1" dirty="0"/>
              <a:t>Data Input:</a:t>
            </a:r>
            <a:endParaRPr lang="en-US" sz="2000" dirty="0"/>
          </a:p>
          <a:p>
            <a:pPr>
              <a:buFont typeface="Arial" panose="020B0604020202020204" pitchFamily="34" charset="0"/>
              <a:buChar char="•"/>
            </a:pPr>
            <a:r>
              <a:rPr lang="en-US" sz="2000" dirty="0"/>
              <a:t>Input features include patient demographics (age, gender), reported symptoms, vital signs (heart rate, blood pressure, body temperature, oxygen saturation), and lab test results.</a:t>
            </a:r>
          </a:p>
          <a:p>
            <a:pPr>
              <a:buFont typeface="Arial" panose="020B0604020202020204" pitchFamily="34" charset="0"/>
              <a:buChar char="•"/>
            </a:pPr>
            <a:r>
              <a:rPr lang="en-US" sz="2000" dirty="0"/>
              <a:t>Optional additional inputs can include patient history, comorbidities, or hospital visit context if available.</a:t>
            </a:r>
          </a:p>
          <a:p>
            <a:pPr marL="0" indent="0">
              <a:buNone/>
            </a:pPr>
            <a:endParaRPr lang="en-US" sz="2000" dirty="0"/>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882B94-3E0C-28F2-F4BC-0B6958738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F46F6D-CA66-ED25-955C-5880CCBF2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15DE5-F156-0020-CA01-37179C22B635}"/>
              </a:ext>
            </a:extLst>
          </p:cNvPr>
          <p:cNvSpPr>
            <a:spLocks noGrp="1"/>
          </p:cNvSpPr>
          <p:nvPr>
            <p:ph type="title"/>
          </p:nvPr>
        </p:nvSpPr>
        <p:spPr>
          <a:xfrm>
            <a:off x="919480" y="340676"/>
            <a:ext cx="10515600" cy="1219835"/>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0CD9474E-69A8-9EE6-8099-1FBB15147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DDE796-864E-06E0-7746-C6F2000D69F7}"/>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buNone/>
            </a:pPr>
            <a:r>
              <a:rPr lang="en-US" sz="2000" b="1" dirty="0"/>
              <a:t>Training Process:</a:t>
            </a:r>
            <a:endParaRPr lang="en-US" sz="2000" dirty="0"/>
          </a:p>
          <a:p>
            <a:pPr>
              <a:buFont typeface="Arial" panose="020B0604020202020204" pitchFamily="34" charset="0"/>
              <a:buChar char="•"/>
            </a:pPr>
            <a:r>
              <a:rPr lang="en-US" sz="2000" dirty="0"/>
              <a:t>The dataset is split into training and test sets (e.g., 80-20 split).</a:t>
            </a:r>
          </a:p>
          <a:p>
            <a:pPr>
              <a:buFont typeface="Arial" panose="020B0604020202020204" pitchFamily="34" charset="0"/>
              <a:buChar char="•"/>
            </a:pPr>
            <a:r>
              <a:rPr lang="en-US" sz="2000" dirty="0"/>
              <a:t>The Random Forest model is trained on the training data using cross-validation to optimize performance and prevent overfitting.</a:t>
            </a:r>
          </a:p>
          <a:p>
            <a:pPr>
              <a:buFont typeface="Arial" panose="020B0604020202020204" pitchFamily="34" charset="0"/>
              <a:buChar char="•"/>
            </a:pPr>
            <a:r>
              <a:rPr lang="en-US" sz="2000" dirty="0"/>
              <a:t>Hyperparameter tuning (e.g., adjusting the number of trees, maximum depth, or minimum samples per split) is performed to enhance model accuracy and generalization.</a:t>
            </a:r>
          </a:p>
          <a:p>
            <a:pPr>
              <a:buNone/>
            </a:pPr>
            <a:r>
              <a:rPr lang="en-US" sz="2000" b="1" dirty="0"/>
              <a:t>Prediction Process:</a:t>
            </a:r>
            <a:endParaRPr lang="en-US" sz="2000" dirty="0"/>
          </a:p>
          <a:p>
            <a:pPr>
              <a:buFont typeface="Arial" panose="020B0604020202020204" pitchFamily="34" charset="0"/>
              <a:buChar char="•"/>
            </a:pPr>
            <a:r>
              <a:rPr lang="en-US" sz="2000" dirty="0"/>
              <a:t>Once trained, the model takes new patient input data (demographics, symptoms, vitals) and outputs the predicted diagnosis category.</a:t>
            </a:r>
          </a:p>
          <a:p>
            <a:pPr>
              <a:buFont typeface="Arial" panose="020B0604020202020204" pitchFamily="34" charset="0"/>
              <a:buChar char="•"/>
            </a:pPr>
            <a:r>
              <a:rPr lang="en-US" sz="2000" dirty="0"/>
              <a:t>Real-time inputs, such as updated vitals or lab results, can be fed into the system during patient visits to refine or update predictions dynamically.</a:t>
            </a:r>
          </a:p>
          <a:p>
            <a:pPr>
              <a:buFont typeface="Arial" panose="020B0604020202020204" pitchFamily="34" charset="0"/>
              <a:buChar char="•"/>
            </a:pPr>
            <a:r>
              <a:rPr lang="en-US" sz="2000" dirty="0"/>
              <a:t>The system can also provide probability scores or confidence levels alongside predictions to assist doctors in clinical decision-making.</a:t>
            </a:r>
          </a:p>
          <a:p>
            <a:pPr marL="0" indent="0">
              <a:buNone/>
            </a:pPr>
            <a:endParaRPr lang="en-IN" sz="2000" dirty="0"/>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54139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2A9CBB-F19B-83D3-E969-1B6108EF0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BE42F-EBB0-B49C-F678-6322CACDE121}"/>
              </a:ext>
            </a:extLst>
          </p:cNvPr>
          <p:cNvSpPr>
            <a:spLocks noGrp="1"/>
          </p:cNvSpPr>
          <p:nvPr>
            <p:ph type="title"/>
          </p:nvPr>
        </p:nvSpPr>
        <p:spPr/>
        <p:txBody>
          <a:bodyPr>
            <a:normAutofit/>
          </a:bodyPr>
          <a:lstStyle/>
          <a:p>
            <a:r>
              <a:rPr lang="en-US" sz="5400" b="1" cap="all" dirty="0">
                <a:latin typeface="Arial"/>
                <a:cs typeface="Arial"/>
              </a:rPr>
              <a:t>Result</a:t>
            </a:r>
            <a:endParaRPr lang="en-US" sz="5400" dirty="0"/>
          </a:p>
        </p:txBody>
      </p:sp>
      <p:sp>
        <p:nvSpPr>
          <p:cNvPr id="4" name="Content Placeholder 3">
            <a:extLst>
              <a:ext uri="{FF2B5EF4-FFF2-40B4-BE49-F238E27FC236}">
                <a16:creationId xmlns:a16="http://schemas.microsoft.com/office/drawing/2014/main" id="{D735C877-0936-338D-755C-F6B36179ED4B}"/>
              </a:ext>
            </a:extLst>
          </p:cNvPr>
          <p:cNvSpPr>
            <a:spLocks noGrp="1"/>
          </p:cNvSpPr>
          <p:nvPr>
            <p:ph sz="half" idx="1"/>
          </p:nvPr>
        </p:nvSpPr>
        <p:spPr/>
        <p:txBody>
          <a:bodyPr/>
          <a:lstStyle/>
          <a:p>
            <a:r>
              <a:rPr lang="en-IN" b="1" dirty="0"/>
              <a:t>Accuracy</a:t>
            </a:r>
          </a:p>
          <a:p>
            <a:pPr marL="0" indent="0">
              <a:buNone/>
            </a:pPr>
            <a:endParaRPr lang="en-IN" b="1" dirty="0"/>
          </a:p>
        </p:txBody>
      </p:sp>
      <p:sp>
        <p:nvSpPr>
          <p:cNvPr id="5" name="Content Placeholder 4">
            <a:extLst>
              <a:ext uri="{FF2B5EF4-FFF2-40B4-BE49-F238E27FC236}">
                <a16:creationId xmlns:a16="http://schemas.microsoft.com/office/drawing/2014/main" id="{AE372E8F-A5C9-011A-5D98-C1EE965CF012}"/>
              </a:ext>
            </a:extLst>
          </p:cNvPr>
          <p:cNvSpPr>
            <a:spLocks noGrp="1"/>
          </p:cNvSpPr>
          <p:nvPr>
            <p:ph sz="half" idx="2"/>
          </p:nvPr>
        </p:nvSpPr>
        <p:spPr/>
        <p:txBody>
          <a:bodyPr/>
          <a:lstStyle/>
          <a:p>
            <a:r>
              <a:rPr lang="en-IN" b="1" dirty="0"/>
              <a:t>Confusion Matrix</a:t>
            </a:r>
          </a:p>
          <a:p>
            <a:pPr marL="0" indent="0">
              <a:buNone/>
            </a:pPr>
            <a:endParaRPr lang="en-IN" b="1" dirty="0"/>
          </a:p>
        </p:txBody>
      </p:sp>
      <p:pic>
        <p:nvPicPr>
          <p:cNvPr id="7" name="Picture 6">
            <a:extLst>
              <a:ext uri="{FF2B5EF4-FFF2-40B4-BE49-F238E27FC236}">
                <a16:creationId xmlns:a16="http://schemas.microsoft.com/office/drawing/2014/main" id="{981E9393-4338-3510-7D73-98D8C84B0CCF}"/>
              </a:ext>
            </a:extLst>
          </p:cNvPr>
          <p:cNvPicPr>
            <a:picLocks noChangeAspect="1"/>
          </p:cNvPicPr>
          <p:nvPr/>
        </p:nvPicPr>
        <p:blipFill>
          <a:blip r:embed="rId2"/>
          <a:stretch>
            <a:fillRect/>
          </a:stretch>
        </p:blipFill>
        <p:spPr>
          <a:xfrm>
            <a:off x="838200" y="2408771"/>
            <a:ext cx="4516663" cy="3185045"/>
          </a:xfrm>
          <a:prstGeom prst="rect">
            <a:avLst/>
          </a:prstGeom>
        </p:spPr>
      </p:pic>
      <p:pic>
        <p:nvPicPr>
          <p:cNvPr id="11" name="Picture 10">
            <a:extLst>
              <a:ext uri="{FF2B5EF4-FFF2-40B4-BE49-F238E27FC236}">
                <a16:creationId xmlns:a16="http://schemas.microsoft.com/office/drawing/2014/main" id="{68E7B76C-BF77-36E3-C5CE-DF7724D1A1A4}"/>
              </a:ext>
            </a:extLst>
          </p:cNvPr>
          <p:cNvPicPr>
            <a:picLocks noChangeAspect="1"/>
          </p:cNvPicPr>
          <p:nvPr/>
        </p:nvPicPr>
        <p:blipFill>
          <a:blip r:embed="rId3"/>
          <a:stretch>
            <a:fillRect/>
          </a:stretch>
        </p:blipFill>
        <p:spPr>
          <a:xfrm>
            <a:off x="6416365" y="2408772"/>
            <a:ext cx="4439270" cy="3185044"/>
          </a:xfrm>
          <a:prstGeom prst="rect">
            <a:avLst/>
          </a:prstGeom>
        </p:spPr>
      </p:pic>
    </p:spTree>
    <p:extLst>
      <p:ext uri="{BB962C8B-B14F-4D97-AF65-F5344CB8AC3E}">
        <p14:creationId xmlns:p14="http://schemas.microsoft.com/office/powerpoint/2010/main" val="1862561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1739</Words>
  <Application>Microsoft Office PowerPoint</Application>
  <PresentationFormat>Widescreen</PresentationFormat>
  <Paragraphs>112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Franklin Gothic Book</vt:lpstr>
      <vt:lpstr>office theme</vt:lpstr>
      <vt:lpstr>CAPSTONE PROJECT  Clinical Decision Support System</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pavithra</dc:creator>
  <cp:lastModifiedBy>Pavithra Balusu</cp:lastModifiedBy>
  <cp:revision>15</cp:revision>
  <dcterms:created xsi:type="dcterms:W3CDTF">2013-07-15T20:26:40Z</dcterms:created>
  <dcterms:modified xsi:type="dcterms:W3CDTF">2025-05-07T09:52:59Z</dcterms:modified>
</cp:coreProperties>
</file>