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88" r:id="rId4"/>
    <p:sldId id="311" r:id="rId6"/>
    <p:sldId id="272" r:id="rId7"/>
    <p:sldId id="273" r:id="rId8"/>
    <p:sldId id="274" r:id="rId9"/>
    <p:sldId id="280" r:id="rId10"/>
    <p:sldId id="277" r:id="rId11"/>
    <p:sldId id="266" r:id="rId12"/>
  </p:sldIdLst>
  <p:sldSz cx="18288000" cy="10287000"/>
  <p:notesSz cx="6858000" cy="9144000"/>
  <p:embeddedFontLst>
    <p:embeddedFont>
      <p:font typeface="SimSun" panose="02010600030101010101" pitchFamily="2" charset="-122"/>
      <p:regular r:id="rId16"/>
    </p:embeddedFont>
    <p:embeddedFont>
      <p:font typeface="Raleway Medium"/>
      <p:regular r:id="rId17"/>
      <p:italic r:id="rId18"/>
    </p:embeddedFont>
    <p:embeddedFont>
      <p:font typeface="Clear Sans Regular Bold" panose="020B0603030202020304"/>
      <p:regular r:id="rId19"/>
    </p:embeddedFont>
    <p:embeddedFont>
      <p:font typeface="Segoe Script" panose="030B0504020000000003" charset="0"/>
      <p:regular r:id="rId20"/>
      <p:bold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  <p:embeddedFont>
      <p:font typeface="Impact" panose="020B080603090205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2" autoAdjust="0"/>
  </p:normalViewPr>
  <p:slideViewPr>
    <p:cSldViewPr>
      <p:cViewPr varScale="1">
        <p:scale>
          <a:sx n="48" d="100"/>
          <a:sy n="48" d="100"/>
        </p:scale>
        <p:origin x="576" y="48"/>
      </p:cViewPr>
      <p:guideLst>
        <p:guide orient="horz" pos="2136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11.fntdata"/><Relationship Id="rId25" Type="http://schemas.openxmlformats.org/officeDocument/2006/relationships/font" Target="fonts/font10.fntdata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81200" y="1714500"/>
            <a:ext cx="12475210" cy="443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/>
            <a:r>
              <a:rPr lang="en-US" sz="9600" b="1" spc="-243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Understanding </a:t>
            </a:r>
            <a:endParaRPr lang="en-US" sz="9600" b="1" spc="-243" dirty="0">
              <a:solidFill>
                <a:schemeClr val="tx1">
                  <a:lumMod val="75000"/>
                  <a:lumOff val="25000"/>
                </a:schemeClr>
              </a:solidFill>
              <a:latin typeface="Raleway Medium"/>
            </a:endParaRPr>
          </a:p>
          <a:p>
            <a:pPr marL="0" lvl="1" indent="0" algn="ctr"/>
            <a:r>
              <a:rPr lang="en-US" sz="9600" b="1" spc="-243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Career Aspirations </a:t>
            </a:r>
            <a:endParaRPr lang="en-US" sz="9600" b="1" spc="-243" dirty="0">
              <a:solidFill>
                <a:schemeClr val="tx1">
                  <a:lumMod val="75000"/>
                  <a:lumOff val="25000"/>
                </a:schemeClr>
              </a:solidFill>
              <a:latin typeface="Raleway Medium"/>
            </a:endParaRPr>
          </a:p>
          <a:p>
            <a:pPr marL="0" lvl="1" indent="0" algn="ctr"/>
            <a:r>
              <a:rPr lang="en-US" sz="9600" b="1" spc="-243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of Gen-Z</a:t>
            </a:r>
            <a:endParaRPr lang="en-US" sz="9600" b="1" spc="-243" dirty="0">
              <a:solidFill>
                <a:schemeClr val="tx1">
                  <a:lumMod val="75000"/>
                  <a:lumOff val="25000"/>
                </a:schemeClr>
              </a:solidFill>
              <a:latin typeface="Raleway Medium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026775" y="8496300"/>
            <a:ext cx="5921375" cy="4038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just">
              <a:lnSpc>
                <a:spcPts val="3150"/>
              </a:lnSpc>
            </a:pPr>
            <a:r>
              <a:rPr lang="en-US" sz="3600" spc="-16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Presented </a:t>
            </a:r>
            <a:r>
              <a:rPr lang="en-IN" altLang="en-US" sz="3600" spc="-16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 </a:t>
            </a:r>
            <a:r>
              <a:rPr lang="en-US" sz="3600" spc="-16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by </a:t>
            </a:r>
            <a:r>
              <a:rPr lang="en-IN" altLang="en-US" sz="3600" spc="-16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Medium"/>
              </a:rPr>
              <a:t> Pavithra</a:t>
            </a:r>
            <a:endParaRPr lang="en-IN" altLang="en-US" sz="3600" spc="-161" dirty="0">
              <a:solidFill>
                <a:schemeClr val="tx1">
                  <a:lumMod val="75000"/>
                  <a:lumOff val="25000"/>
                </a:schemeClr>
              </a:solidFill>
              <a:latin typeface="Raleway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  <p:timing>
    <p:tnLst>
      <p:par>
        <p:cTn id="1" dur="indefinite" restart="never" nodeType="tmRoot"/>
      </p:par>
    </p:tnLst>
    <p:bldLst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1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2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>
                <a:solidFill>
                  <a:srgbClr val="FFFFFF"/>
                </a:solidFill>
                <a:latin typeface="Clear Sans Regular Bold" panose="020B0603030202020304"/>
              </a:rPr>
              <a:t>5</a:t>
            </a:r>
            <a:endParaRPr lang="en-US" sz="7190" spc="-64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4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3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791200" y="2857500"/>
            <a:ext cx="5167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5400"/>
              <a:t>Data Collection</a:t>
            </a:r>
            <a:endParaRPr lang="en-IN" altLang="en-US" sz="5400"/>
          </a:p>
        </p:txBody>
      </p:sp>
      <p:sp>
        <p:nvSpPr>
          <p:cNvPr id="40" name="Text Box 39"/>
          <p:cNvSpPr txBox="1"/>
          <p:nvPr/>
        </p:nvSpPr>
        <p:spPr>
          <a:xfrm>
            <a:off x="7629525" y="4490720"/>
            <a:ext cx="5412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5400"/>
              <a:t>Data Cleaning</a:t>
            </a:r>
            <a:endParaRPr lang="en-IN" altLang="en-US" sz="5400"/>
          </a:p>
        </p:txBody>
      </p:sp>
      <p:sp>
        <p:nvSpPr>
          <p:cNvPr id="41" name="Text Box 40"/>
          <p:cNvSpPr txBox="1"/>
          <p:nvPr/>
        </p:nvSpPr>
        <p:spPr>
          <a:xfrm>
            <a:off x="9525000" y="6111875"/>
            <a:ext cx="3956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5400"/>
              <a:t>Data analysis</a:t>
            </a:r>
            <a:endParaRPr lang="en-IN" altLang="en-US" sz="5400"/>
          </a:p>
        </p:txBody>
      </p:sp>
      <p:sp>
        <p:nvSpPr>
          <p:cNvPr id="42" name="Text Box 41"/>
          <p:cNvSpPr txBox="1"/>
          <p:nvPr/>
        </p:nvSpPr>
        <p:spPr>
          <a:xfrm>
            <a:off x="11353800" y="7825105"/>
            <a:ext cx="3956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5400"/>
              <a:t>Conclusion</a:t>
            </a:r>
            <a:endParaRPr lang="en-IN" altLang="en-US" sz="5400"/>
          </a:p>
        </p:txBody>
      </p:sp>
      <p:sp>
        <p:nvSpPr>
          <p:cNvPr id="43" name="Text Box 42"/>
          <p:cNvSpPr txBox="1"/>
          <p:nvPr/>
        </p:nvSpPr>
        <p:spPr>
          <a:xfrm>
            <a:off x="4114800" y="1276350"/>
            <a:ext cx="6729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5400"/>
              <a:t>Data Understanding</a:t>
            </a:r>
            <a:endParaRPr lang="en-IN" altLang="en-US" sz="5400"/>
          </a:p>
        </p:txBody>
      </p:sp>
      <p:sp useBgFill="1">
        <p:nvSpPr>
          <p:cNvPr id="45" name="Text Box 44"/>
          <p:cNvSpPr txBox="1"/>
          <p:nvPr/>
        </p:nvSpPr>
        <p:spPr>
          <a:xfrm>
            <a:off x="11658600" y="876300"/>
            <a:ext cx="5181600" cy="1198880"/>
          </a:xfrm>
          <a:prstGeom prst="rect">
            <a:avLst/>
          </a:prstGeom>
        </p:spPr>
        <p:txBody>
          <a:bodyPr wrap="square" rtlCol="0">
            <a:spAutoFit/>
          </a:bodyPr>
          <a:p>
            <a:pPr algn="ctr"/>
            <a:r>
              <a:rPr lang="en-IN" altLang="en-US" sz="7200" u="sng">
                <a:solidFill>
                  <a:srgbClr val="FF0000"/>
                </a:solidFill>
                <a:latin typeface="Impact" panose="020B0806030902050204" charset="0"/>
                <a:cs typeface="Impact" panose="020B0806030902050204" charset="0"/>
              </a:rPr>
              <a:t>PROCESS</a:t>
            </a:r>
            <a:endParaRPr lang="en-IN" altLang="en-US" sz="7200" u="sng">
              <a:solidFill>
                <a:srgbClr val="FF0000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Text Box 1"/>
          <p:cNvSpPr txBox="1"/>
          <p:nvPr/>
        </p:nvSpPr>
        <p:spPr>
          <a:xfrm>
            <a:off x="6553200" y="800100"/>
            <a:ext cx="1049083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IN" altLang="en-US" sz="3600" b="1">
                <a:solidFill>
                  <a:schemeClr val="tx1"/>
                </a:solidFill>
                <a:latin typeface="Arial" panose="020B0604020202020204" pitchFamily="34" charset="0"/>
              </a:rPr>
              <a:t>Tech mahindra is an indian multinational information technology services and consulting company.</a:t>
            </a:r>
            <a:endParaRPr lang="en-IN" altLang="en-US" sz="36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IN" altLang="en-US" sz="36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</a:rPr>
              <a:t>Revenue: 53,255.2 crores INR (US$6.7 billion, 2023)</a:t>
            </a:r>
            <a:endParaRPr lang="en-US" altLang="zh-CN" sz="36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US" altLang="zh-CN" sz="36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</a:rPr>
              <a:t>Number of employees: 148,297 (June 2023)</a:t>
            </a:r>
            <a:endParaRPr lang="en-US" altLang="zh-CN" sz="3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51" name="Text Box 3"/>
          <p:cNvSpPr txBox="1"/>
          <p:nvPr/>
        </p:nvSpPr>
        <p:spPr>
          <a:xfrm>
            <a:off x="6705600" y="5829300"/>
            <a:ext cx="107803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</a:rPr>
              <a:t>Tech Mahindra is rated 3.7 out of 5, based on 25.8k reviews by employees on AmbitionBox. </a:t>
            </a:r>
            <a:endParaRPr lang="en-US" altLang="zh-CN" sz="3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52" name="Text Box 5"/>
          <p:cNvSpPr txBox="1"/>
          <p:nvPr/>
        </p:nvSpPr>
        <p:spPr>
          <a:xfrm>
            <a:off x="6705600" y="7886700"/>
            <a:ext cx="974598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en-US" sz="3600" b="1">
                <a:solidFill>
                  <a:schemeClr val="tx1"/>
                </a:solidFill>
                <a:latin typeface="Arial" panose="020B0604020202020204" pitchFamily="34" charset="0"/>
              </a:rPr>
              <a:t>Employees rated high for </a:t>
            </a:r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</a:rPr>
              <a:t>Job Security which</a:t>
            </a:r>
            <a:r>
              <a:rPr lang="en-IN" altLang="en-US" sz="36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</a:rPr>
              <a:t>is </a:t>
            </a:r>
            <a:r>
              <a:rPr lang="en-IN" altLang="en-US" sz="3600" b="1">
                <a:solidFill>
                  <a:schemeClr val="tx1"/>
                </a:solidFill>
                <a:latin typeface="Arial" panose="020B0604020202020204" pitchFamily="34" charset="0"/>
              </a:rPr>
              <a:t>3.6</a:t>
            </a:r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IN" altLang="en-US" sz="3600" b="1">
                <a:solidFill>
                  <a:schemeClr val="tx1"/>
                </a:solidFill>
                <a:latin typeface="Arial" panose="020B0604020202020204" pitchFamily="34" charset="0"/>
              </a:rPr>
              <a:t>and promotions / appraisal</a:t>
            </a:r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</a:rPr>
              <a:t> which is rated </a:t>
            </a:r>
            <a:r>
              <a:rPr lang="en-IN" altLang="en-US" sz="3600" b="1">
                <a:solidFill>
                  <a:schemeClr val="tx1"/>
                </a:solidFill>
                <a:latin typeface="Arial" panose="020B0604020202020204" pitchFamily="34" charset="0"/>
              </a:rPr>
              <a:t>least </a:t>
            </a:r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</a:rPr>
              <a:t>at the </a:t>
            </a:r>
            <a:r>
              <a:rPr lang="en-IN" altLang="en-US" sz="3600" b="1">
                <a:solidFill>
                  <a:schemeClr val="tx1"/>
                </a:solidFill>
                <a:latin typeface="Arial" panose="020B0604020202020204" pitchFamily="34" charset="0"/>
              </a:rPr>
              <a:t>3.1</a:t>
            </a:r>
            <a:endParaRPr lang="en-IN" altLang="en-US" sz="3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34060" y="2680335"/>
            <a:ext cx="543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800" y="1104900"/>
            <a:ext cx="5556885" cy="1846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Segoe Script" panose="030B0504020000000003" charset="0"/>
                <a:cs typeface="Segoe Script" panose="030B0504020000000003" charset="0"/>
              </a:rPr>
              <a:t>DATA COLLECTION</a:t>
            </a:r>
            <a:endParaRPr lang="en-US" sz="6000" dirty="0">
              <a:solidFill>
                <a:srgbClr val="FF0000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  <p:pic>
        <p:nvPicPr>
          <p:cNvPr id="3" name="Picture 2" descr="Screenshot_20231208_152113_Chr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535940"/>
            <a:ext cx="11408410" cy="2693035"/>
          </a:xfrm>
          <a:prstGeom prst="rect">
            <a:avLst/>
          </a:prstGeom>
          <a:effectLst>
            <a:glow rad="3937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4" name="Picture 3" descr="Screenshot_20231208_152209_Chro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76700"/>
            <a:ext cx="8787130" cy="5591175"/>
          </a:xfrm>
          <a:prstGeom prst="rect">
            <a:avLst/>
          </a:prstGeom>
          <a:effectLst>
            <a:glow rad="4191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5" name="Picture 4" descr="Screenshot_20231208_152222_Chro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7216775"/>
            <a:ext cx="8744585" cy="2390775"/>
          </a:xfrm>
          <a:prstGeom prst="rect">
            <a:avLst/>
          </a:prstGeom>
          <a:effectLst>
            <a:glow rad="4445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6" name="Picture 5" descr="Screenshot_20231208_152230_Chrom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825" y="4321810"/>
            <a:ext cx="8925560" cy="1666875"/>
          </a:xfrm>
          <a:prstGeom prst="rect">
            <a:avLst/>
          </a:prstGeom>
          <a:effectLst>
            <a:glow rad="419100">
              <a:schemeClr val="tx1">
                <a:lumMod val="50000"/>
                <a:lumOff val="50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135890"/>
            <a:ext cx="8923020" cy="5083810"/>
          </a:xfrm>
          <a:prstGeom prst="rect">
            <a:avLst/>
          </a:prstGeom>
          <a:effectLst>
            <a:glow rad="139700">
              <a:schemeClr val="tx1">
                <a:lumMod val="50000"/>
                <a:lumOff val="50000"/>
                <a:alpha val="40000"/>
              </a:schemeClr>
            </a:glow>
            <a:softEdge rad="12700"/>
          </a:effectLst>
        </p:spPr>
      </p:pic>
      <p:pic>
        <p:nvPicPr>
          <p:cNvPr id="4" name="Picture 3" descr="s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143500"/>
            <a:ext cx="8363585" cy="5010785"/>
          </a:xfrm>
          <a:prstGeom prst="rect">
            <a:avLst/>
          </a:prstGeom>
          <a:effectLst>
            <a:glow rad="2540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6" name="Picture 5" descr="s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5404485"/>
            <a:ext cx="9019540" cy="4749800"/>
          </a:xfrm>
          <a:prstGeom prst="rect">
            <a:avLst/>
          </a:prstGeom>
          <a:effectLst>
            <a:glow rad="1651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sp>
        <p:nvSpPr>
          <p:cNvPr id="8" name="Text Box 7"/>
          <p:cNvSpPr txBox="1"/>
          <p:nvPr/>
        </p:nvSpPr>
        <p:spPr>
          <a:xfrm>
            <a:off x="4724400" y="4914900"/>
            <a:ext cx="6257925" cy="1938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IN" altLang="en-US" sz="6000">
                <a:solidFill>
                  <a:srgbClr val="FF0000"/>
                </a:solidFill>
                <a:latin typeface="Segoe Script" panose="030B0504020000000003" charset="0"/>
                <a:cs typeface="Segoe Script" panose="030B0504020000000003" charset="0"/>
              </a:rPr>
              <a:t>DATA CLEANING</a:t>
            </a:r>
            <a:endParaRPr lang="en-IN" altLang="en-US" sz="6000">
              <a:solidFill>
                <a:srgbClr val="FF0000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  <p:pic>
        <p:nvPicPr>
          <p:cNvPr id="2" name="Picture 1" descr="Screenshot 2023-12-09 2045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90500"/>
            <a:ext cx="8363585" cy="4723765"/>
          </a:xfrm>
          <a:prstGeom prst="rect">
            <a:avLst/>
          </a:prstGeom>
          <a:effectLst>
            <a:glow rad="215900">
              <a:schemeClr val="tx1">
                <a:lumMod val="50000"/>
                <a:lumOff val="50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1257300"/>
            <a:ext cx="6379845" cy="1846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Segoe Script" panose="030B0504020000000003" charset="0"/>
                <a:cs typeface="Segoe Script" panose="030B0504020000000003" charset="0"/>
              </a:rPr>
              <a:t>DA</a:t>
            </a:r>
            <a:r>
              <a:rPr lang="en-IN" altLang="en-US" sz="6000" dirty="0">
                <a:solidFill>
                  <a:srgbClr val="FF0000"/>
                </a:solidFill>
                <a:latin typeface="Segoe Script" panose="030B0504020000000003" charset="0"/>
                <a:cs typeface="Segoe Script" panose="030B0504020000000003" charset="0"/>
              </a:rPr>
              <a:t>TA ANALYSIS</a:t>
            </a:r>
            <a:endParaRPr lang="en-IN" altLang="en-US" sz="6000" dirty="0">
              <a:solidFill>
                <a:srgbClr val="FF0000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  <p:pic>
        <p:nvPicPr>
          <p:cNvPr id="3" name="Picture 2" descr="db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8025" y="84455"/>
            <a:ext cx="9588500" cy="4683760"/>
          </a:xfrm>
          <a:prstGeom prst="rect">
            <a:avLst/>
          </a:prstGeom>
          <a:effectLst>
            <a:glow rad="1651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4" name="Picture 3" descr="db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610100"/>
            <a:ext cx="7767320" cy="5527040"/>
          </a:xfrm>
          <a:prstGeom prst="rect">
            <a:avLst/>
          </a:prstGeom>
          <a:effectLst>
            <a:glow rad="3048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5" name="Picture 4" descr="db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4996815"/>
            <a:ext cx="9598660" cy="5057140"/>
          </a:xfrm>
          <a:prstGeom prst="rect">
            <a:avLst/>
          </a:prstGeom>
          <a:effectLst>
            <a:glow rad="165100">
              <a:schemeClr val="tx1">
                <a:lumMod val="50000"/>
                <a:lumOff val="50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152525"/>
            <a:ext cx="17758410" cy="7038975"/>
          </a:xfrm>
          <a:prstGeom prst="rect">
            <a:avLst/>
          </a:prstGeom>
          <a:effectLst>
            <a:glow rad="533400">
              <a:schemeClr val="tx1">
                <a:alpha val="24000"/>
              </a:schemeClr>
            </a:glow>
          </a:effectLst>
        </p:spPr>
      </p:pic>
      <p:sp>
        <p:nvSpPr>
          <p:cNvPr id="4" name="Text Box 3"/>
          <p:cNvSpPr txBox="1"/>
          <p:nvPr/>
        </p:nvSpPr>
        <p:spPr>
          <a:xfrm>
            <a:off x="1524000" y="8191500"/>
            <a:ext cx="10359390" cy="19380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just"/>
            <a:r>
              <a:rPr lang="en-IN" altLang="en-US" sz="4000" b="1">
                <a:latin typeface="Calibri" panose="020F0502020204030204" charset="0"/>
                <a:sym typeface="+mn-ea"/>
              </a:rPr>
              <a:t>Problem:</a:t>
            </a:r>
            <a:endParaRPr lang="en-IN" altLang="en-US" sz="4000" b="1">
              <a:latin typeface="Calibri" panose="020F050202020403020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altLang="en-US" sz="4000">
                <a:latin typeface="Calibri" panose="020F0502020204030204" charset="0"/>
                <a:sym typeface="+mn-ea"/>
              </a:rPr>
              <a:t>L</a:t>
            </a:r>
            <a:r>
              <a:rPr lang="en-US" altLang="zh-CN" sz="4000">
                <a:latin typeface="Calibri" panose="020F0502020204030204" charset="0"/>
                <a:sym typeface="+mn-ea"/>
              </a:rPr>
              <a:t>ack of salary growth</a:t>
            </a:r>
            <a:r>
              <a:rPr lang="en-IN" altLang="en-US" sz="4000">
                <a:latin typeface="Calibri" panose="020F0502020204030204" charset="0"/>
                <a:sym typeface="+mn-ea"/>
              </a:rPr>
              <a:t> </a:t>
            </a:r>
            <a:endParaRPr lang="en-US" altLang="zh-CN" sz="4000">
              <a:latin typeface="Calibri" panose="020F0502020204030204" charset="0"/>
              <a:sym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altLang="zh-CN" sz="4000">
                <a:latin typeface="Calibri" panose="020F0502020204030204" charset="0"/>
                <a:sym typeface="+mn-ea"/>
              </a:rPr>
              <a:t>Issues with appraisals</a:t>
            </a:r>
            <a:r>
              <a:rPr lang="en-IN" altLang="en-US" sz="4000">
                <a:latin typeface="Calibri" panose="020F0502020204030204" charset="0"/>
                <a:sym typeface="+mn-ea"/>
              </a:rPr>
              <a:t> and </a:t>
            </a:r>
            <a:r>
              <a:rPr lang="en-US" altLang="zh-CN" sz="4000">
                <a:latin typeface="Calibri" panose="020F0502020204030204" charset="0"/>
                <a:sym typeface="+mn-ea"/>
              </a:rPr>
              <a:t>promotions</a:t>
            </a:r>
            <a:endParaRPr lang="en-US" sz="4000"/>
          </a:p>
        </p:txBody>
      </p:sp>
      <p:sp>
        <p:nvSpPr>
          <p:cNvPr id="2" name="Text Box 1"/>
          <p:cNvSpPr txBox="1"/>
          <p:nvPr/>
        </p:nvSpPr>
        <p:spPr>
          <a:xfrm>
            <a:off x="6477000" y="137795"/>
            <a:ext cx="650430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IN" altLang="en-US" sz="6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WILL GENZ work?</a:t>
            </a:r>
            <a:endParaRPr lang="en-US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233805"/>
            <a:ext cx="7557135" cy="6166485"/>
          </a:xfrm>
          <a:prstGeom prst="rect">
            <a:avLst/>
          </a:prstGeom>
          <a:effectLst>
            <a:glow rad="3048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4" name="Picture 3" descr="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172845"/>
            <a:ext cx="9752965" cy="6299200"/>
          </a:xfrm>
          <a:prstGeom prst="rect">
            <a:avLst/>
          </a:prstGeom>
          <a:effectLst>
            <a:glow rad="444500">
              <a:schemeClr val="tx1">
                <a:lumMod val="50000"/>
                <a:lumOff val="50000"/>
                <a:alpha val="24000"/>
              </a:schemeClr>
            </a:glow>
          </a:effectLst>
        </p:spPr>
      </p:pic>
      <p:sp>
        <p:nvSpPr>
          <p:cNvPr id="5" name="Text Box 4"/>
          <p:cNvSpPr txBox="1"/>
          <p:nvPr/>
        </p:nvSpPr>
        <p:spPr>
          <a:xfrm>
            <a:off x="1371600" y="7734300"/>
            <a:ext cx="112953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>
              <a:buNone/>
            </a:pPr>
            <a:r>
              <a:rPr lang="en-IN" altLang="en-US" sz="3600" b="1">
                <a:latin typeface="Calibri" panose="020F0502020204030204" charset="0"/>
                <a:sym typeface="+mn-ea"/>
              </a:rPr>
              <a:t>Problem:</a:t>
            </a:r>
            <a:endParaRPr lang="en-IN" altLang="en-US" sz="3600" b="1">
              <a:latin typeface="Calibri" panose="020F050202020403020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altLang="en-US" sz="3600">
                <a:latin typeface="Calibri" panose="020F0502020204030204" charset="0"/>
                <a:sym typeface="+mn-ea"/>
              </a:rPr>
              <a:t>L</a:t>
            </a:r>
            <a:r>
              <a:rPr lang="en-US" altLang="zh-CN" sz="3600">
                <a:latin typeface="Calibri" panose="020F0502020204030204" charset="0"/>
                <a:sym typeface="+mn-ea"/>
              </a:rPr>
              <a:t>ack of support from management</a:t>
            </a:r>
            <a:r>
              <a:rPr lang="en-IN" altLang="en-US" sz="3600">
                <a:latin typeface="Calibri" panose="020F0502020204030204" charset="0"/>
                <a:sym typeface="+mn-ea"/>
              </a:rPr>
              <a:t> and tech - team</a:t>
            </a:r>
            <a:endParaRPr lang="en-IN" altLang="en-US" sz="3600">
              <a:latin typeface="Calibri" panose="020F050202020403020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altLang="en-US" sz="3600">
                <a:latin typeface="Calibri" panose="020F0502020204030204" charset="0"/>
                <a:sym typeface="+mn-ea"/>
              </a:rPr>
              <a:t>U</a:t>
            </a:r>
            <a:r>
              <a:rPr lang="en-US" altLang="zh-CN" sz="3600">
                <a:latin typeface="Calibri" panose="020F0502020204030204" charset="0"/>
                <a:sym typeface="+mn-ea"/>
              </a:rPr>
              <a:t>nnecessary pressure</a:t>
            </a:r>
            <a:r>
              <a:rPr lang="en-IN" altLang="en-US" sz="3600">
                <a:latin typeface="Calibri" panose="020F0502020204030204" charset="0"/>
                <a:sym typeface="+mn-ea"/>
              </a:rPr>
              <a:t> by cutting holidays </a:t>
            </a:r>
            <a:endParaRPr lang="en-IN" altLang="en-US" sz="3600">
              <a:latin typeface="Calibri" panose="020F050202020403020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altLang="en-US" sz="3600">
                <a:latin typeface="Calibri" panose="020F0502020204030204" charset="0"/>
                <a:sym typeface="+mn-ea"/>
              </a:rPr>
              <a:t>Forced to do overtime</a:t>
            </a: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837565" y="-342265"/>
            <a:ext cx="19111595" cy="10339070"/>
          </a:xfrm>
          <a:custGeom>
            <a:avLst/>
            <a:gdLst/>
            <a:ahLst/>
            <a:cxnLst/>
            <a:rect l="l" t="t" r="r" b="b"/>
            <a:pathLst>
              <a:path w="11853512" h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981200" y="3238500"/>
            <a:ext cx="11805285" cy="1709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13330"/>
              </a:lnSpc>
            </a:pPr>
            <a:r>
              <a:rPr lang="en-US" sz="14810" spc="-681" dirty="0">
                <a:solidFill>
                  <a:srgbClr val="00694C"/>
                </a:solidFill>
                <a:latin typeface="Segoe Script" panose="030B0504020000000003" charset="0"/>
                <a:cs typeface="Segoe Script" panose="030B0504020000000003" charset="0"/>
              </a:rPr>
              <a:t>Thank you </a:t>
            </a:r>
            <a:endParaRPr lang="en-US" sz="14810" spc="-681" dirty="0">
              <a:solidFill>
                <a:srgbClr val="00694C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WPS Presentation</Application>
  <PresentationFormat>Custom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99" baseType="lpstr">
      <vt:lpstr>Arial</vt:lpstr>
      <vt:lpstr>SimSun</vt:lpstr>
      <vt:lpstr>Wingdings</vt:lpstr>
      <vt:lpstr>Raleway Medium</vt:lpstr>
      <vt:lpstr>Clear Sans Regular Bold</vt:lpstr>
      <vt:lpstr>Segoe Script</vt:lpstr>
      <vt:lpstr>Calibri</vt:lpstr>
      <vt:lpstr>Microsoft YaHei</vt:lpstr>
      <vt:lpstr>Arial Unicode MS</vt:lpstr>
      <vt:lpstr>PMingLiU-ExtB</vt:lpstr>
      <vt:lpstr>Gabriola</vt:lpstr>
      <vt:lpstr>Bahnschrift Light</vt:lpstr>
      <vt:lpstr>Ink Free</vt:lpstr>
      <vt:lpstr>Impact</vt:lpstr>
      <vt:lpstr>Gadugi</vt:lpstr>
      <vt:lpstr>Microsoft Himalaya</vt:lpstr>
      <vt:lpstr>Malgun Gothic Semilight</vt:lpstr>
      <vt:lpstr>Microsoft Sans Serif</vt:lpstr>
      <vt:lpstr>Sylfaen</vt:lpstr>
      <vt:lpstr>Sitka Text</vt:lpstr>
      <vt:lpstr>Sitka Subheading Semibold</vt:lpstr>
      <vt:lpstr>Sitka Small Semibold</vt:lpstr>
      <vt:lpstr>Sitka Small</vt:lpstr>
      <vt:lpstr>Yu Gothic UI Light</vt:lpstr>
      <vt:lpstr>Wingdings</vt:lpstr>
      <vt:lpstr>Webdings</vt:lpstr>
      <vt:lpstr>Marlett</vt:lpstr>
      <vt:lpstr>Yu Gothic Medium</vt:lpstr>
      <vt:lpstr>Yu Gothic Light</vt:lpstr>
      <vt:lpstr>Yu Gothic</vt:lpstr>
      <vt:lpstr>Times New Roman</vt:lpstr>
      <vt:lpstr>Tahoma</vt:lpstr>
      <vt:lpstr>Sitka Subheading</vt:lpstr>
      <vt:lpstr>Sitka Heading Semibold</vt:lpstr>
      <vt:lpstr>Sitka Heading</vt:lpstr>
      <vt:lpstr>SimSun-ExtB</vt:lpstr>
      <vt:lpstr>Segoe UI Variable Text Semilight</vt:lpstr>
      <vt:lpstr>Segoe UI Variable Text Semibold</vt:lpstr>
      <vt:lpstr>Segoe UI Variable Text Light</vt:lpstr>
      <vt:lpstr>Segoe UI Variable Text</vt:lpstr>
      <vt:lpstr>Segoe UI Variable Small Semilight</vt:lpstr>
      <vt:lpstr>Segoe UI Variable Small Semibold</vt:lpstr>
      <vt:lpstr>Segoe UI Variable Small Light</vt:lpstr>
      <vt:lpstr>Segoe UI Variable Small</vt:lpstr>
      <vt:lpstr>Segoe UI Variable Display Semilight</vt:lpstr>
      <vt:lpstr>Segoe UI Variable Display Semibold</vt:lpstr>
      <vt:lpstr>Segoe UI Variable Display Light</vt:lpstr>
      <vt:lpstr>Segoe UI Variable Display</vt:lpstr>
      <vt:lpstr>Segoe UI Symbol</vt:lpstr>
      <vt:lpstr>Segoe UI Semilight</vt:lpstr>
      <vt:lpstr>Segoe UI Semibold</vt:lpstr>
      <vt:lpstr>Segoe UI Light</vt:lpstr>
      <vt:lpstr>Segoe UI Historic</vt:lpstr>
      <vt:lpstr>Segoe UI Emoji</vt:lpstr>
      <vt:lpstr>Segoe UI Black</vt:lpstr>
      <vt:lpstr>Segoe UI</vt:lpstr>
      <vt:lpstr>Segoe Print</vt:lpstr>
      <vt:lpstr>Segoe MDL2 Assets</vt:lpstr>
      <vt:lpstr>Segoe Fluent Icons</vt:lpstr>
      <vt:lpstr>Sans Serif Collection</vt:lpstr>
      <vt:lpstr>NSimSun</vt:lpstr>
      <vt:lpstr>Nirmala UI Semilight</vt:lpstr>
      <vt:lpstr>Nirmala UI</vt:lpstr>
      <vt:lpstr>Myanmar Text</vt:lpstr>
      <vt:lpstr>MS UI Gothic</vt:lpstr>
      <vt:lpstr>MS PGothic</vt:lpstr>
      <vt:lpstr>MS Gothic</vt:lpstr>
      <vt:lpstr>Mongolian Baiti</vt:lpstr>
      <vt:lpstr>MingLiU_HKSCS-ExtB</vt:lpstr>
      <vt:lpstr>MingLiU-ExtB</vt:lpstr>
      <vt:lpstr>Microsoft Yi Baiti</vt:lpstr>
      <vt:lpstr>Microsoft YaHei UI Light</vt:lpstr>
      <vt:lpstr>Microsoft YaHei UI</vt:lpstr>
      <vt:lpstr>Microsoft YaHei Light</vt:lpstr>
      <vt:lpstr>Microsoft Tai Le</vt:lpstr>
      <vt:lpstr>Microsoft PhagsPa</vt:lpstr>
      <vt:lpstr>Microsoft New Tai Lue</vt:lpstr>
      <vt:lpstr>Microsoft JhengHei UI Light</vt:lpstr>
      <vt:lpstr>Microsoft JhengHei UI</vt:lpstr>
      <vt:lpstr>Microsoft JhengHei Light</vt:lpstr>
      <vt:lpstr>Microsoft JhengHei</vt:lpstr>
      <vt:lpstr>Malgun Gothic</vt:lpstr>
      <vt:lpstr>Lucida Sans Unicode</vt:lpstr>
      <vt:lpstr>Lucida Console</vt:lpstr>
      <vt:lpstr>Leelawadee UI Semilight</vt:lpstr>
      <vt:lpstr>Leelawadee UI</vt:lpstr>
      <vt:lpstr>Javanese Text</vt:lpstr>
      <vt:lpstr>HoloLens MDL2 Assets</vt:lpstr>
      <vt:lpstr>Georgia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Modern Analysis of Results Presentation</dc:title>
  <dc:creator>Nipun</dc:creator>
  <cp:lastModifiedBy>pavit</cp:lastModifiedBy>
  <cp:revision>31</cp:revision>
  <dcterms:created xsi:type="dcterms:W3CDTF">2006-08-16T00:00:00Z</dcterms:created>
  <dcterms:modified xsi:type="dcterms:W3CDTF">2023-12-09T16:02:51Z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6C73F646C8CC408D9DE6626EF75211F0</vt:lpwstr>
  </property>
  <property fmtid="{D5CDD505-2E9C-101B-9397-08002B2CF9AE}" pid="3" name="KSOProductBuildVer">
    <vt:lpwstr>1033-11.2.0.11225</vt:lpwstr>
  </property>
</Properties>
</file>