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70"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eerthi\Downloads\PAVITHR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eerthi\Downloads\PAVITHR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[PAVITHRA.xlsx]Sheet3!PivotTable1</c:name>
    <c:fmtId val="7"/>
  </c:pivotSource>
  <c:chart>
    <c:title>
      <c:tx>
        <c:rich>
          <a:bodyPr/>
          <a:lstStyle/>
          <a:p>
            <a:pPr>
              <a:defRPr/>
            </a:pPr>
            <a:r>
              <a:rPr lang="en-US"/>
              <a:t>Total</a:t>
            </a:r>
          </a:p>
        </c:rich>
      </c:tx>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ser>
          <c:idx val="0"/>
          <c:order val="0"/>
          <c:tx>
            <c:strRef>
              <c:f>Sheet3!$B$4</c:f>
              <c:strCache>
                <c:ptCount val="1"/>
                <c:pt idx="0">
                  <c:v>Total</c:v>
                </c:pt>
              </c:strCache>
            </c:strRef>
          </c:tx>
          <c:cat>
            <c:multiLvlStrRef>
              <c:f>Sheet3!$A$5:$A$32</c:f>
              <c:multiLvlStrCache>
                <c:ptCount val="19"/>
                <c:lvl>
                  <c:pt idx="0">
                    <c:v>Female</c:v>
                  </c:pt>
                  <c:pt idx="1">
                    <c:v>Male</c:v>
                  </c:pt>
                  <c:pt idx="2">
                    <c:v>Female</c:v>
                  </c:pt>
                  <c:pt idx="3">
                    <c:v>Male</c:v>
                  </c:pt>
                  <c:pt idx="4">
                    <c:v>(blank)</c:v>
                  </c:pt>
                  <c:pt idx="5">
                    <c:v>Female</c:v>
                  </c:pt>
                  <c:pt idx="6">
                    <c:v>Male</c:v>
                  </c:pt>
                  <c:pt idx="7">
                    <c:v>Female</c:v>
                  </c:pt>
                  <c:pt idx="8">
                    <c:v>Male</c:v>
                  </c:pt>
                  <c:pt idx="9">
                    <c:v>(blank)</c:v>
                  </c:pt>
                  <c:pt idx="10">
                    <c:v>Female</c:v>
                  </c:pt>
                  <c:pt idx="11">
                    <c:v>Male</c:v>
                  </c:pt>
                  <c:pt idx="12">
                    <c:v>(blank)</c:v>
                  </c:pt>
                  <c:pt idx="13">
                    <c:v>Female</c:v>
                  </c:pt>
                  <c:pt idx="14">
                    <c:v>Male</c:v>
                  </c:pt>
                  <c:pt idx="15">
                    <c:v>Female</c:v>
                  </c:pt>
                  <c:pt idx="16">
                    <c:v>Male</c:v>
                  </c:pt>
                  <c:pt idx="17">
                    <c:v>(blank)</c:v>
                  </c:pt>
                  <c:pt idx="18">
                    <c:v>(blank)</c:v>
                  </c:pt>
                </c:lvl>
                <c:lvl>
                  <c:pt idx="0">
                    <c:v>Auckland, New Zealand</c:v>
                  </c:pt>
                  <c:pt idx="2">
                    <c:v>Chennai, India</c:v>
                  </c:pt>
                  <c:pt idx="5">
                    <c:v>Columbus, USA</c:v>
                  </c:pt>
                  <c:pt idx="7">
                    <c:v>Hyderabad, India</c:v>
                  </c:pt>
                  <c:pt idx="10">
                    <c:v>Remote</c:v>
                  </c:pt>
                  <c:pt idx="13">
                    <c:v>Seattle, USA</c:v>
                  </c:pt>
                  <c:pt idx="15">
                    <c:v>Wellington, New Zealand</c:v>
                  </c:pt>
                  <c:pt idx="18">
                    <c:v>(blank)</c:v>
                  </c:pt>
                </c:lvl>
              </c:multiLvlStrCache>
            </c:multiLvlStrRef>
          </c:cat>
          <c:val>
            <c:numRef>
              <c:f>Sheet3!$B$5:$B$32</c:f>
              <c:numCache>
                <c:formatCode>General</c:formatCode>
                <c:ptCount val="19"/>
                <c:pt idx="0">
                  <c:v>9</c:v>
                </c:pt>
                <c:pt idx="1">
                  <c:v>14</c:v>
                </c:pt>
                <c:pt idx="2">
                  <c:v>14</c:v>
                </c:pt>
                <c:pt idx="3">
                  <c:v>10</c:v>
                </c:pt>
                <c:pt idx="4">
                  <c:v>2</c:v>
                </c:pt>
                <c:pt idx="5">
                  <c:v>9</c:v>
                </c:pt>
                <c:pt idx="6">
                  <c:v>15</c:v>
                </c:pt>
                <c:pt idx="7">
                  <c:v>19</c:v>
                </c:pt>
                <c:pt idx="8">
                  <c:v>14</c:v>
                </c:pt>
                <c:pt idx="9">
                  <c:v>1</c:v>
                </c:pt>
                <c:pt idx="10">
                  <c:v>22</c:v>
                </c:pt>
                <c:pt idx="11">
                  <c:v>24</c:v>
                </c:pt>
                <c:pt idx="12">
                  <c:v>1</c:v>
                </c:pt>
                <c:pt idx="13">
                  <c:v>12</c:v>
                </c:pt>
                <c:pt idx="14">
                  <c:v>8</c:v>
                </c:pt>
                <c:pt idx="15">
                  <c:v>10</c:v>
                </c:pt>
                <c:pt idx="16">
                  <c:v>10</c:v>
                </c:pt>
                <c:pt idx="17">
                  <c:v>2</c:v>
                </c:pt>
              </c:numCache>
            </c:numRef>
          </c:val>
        </c:ser>
        <c:dLbls/>
        <c:gapWidth val="75"/>
        <c:overlap val="-25"/>
        <c:axId val="60938112"/>
        <c:axId val="60939648"/>
      </c:barChart>
      <c:catAx>
        <c:axId val="60938112"/>
        <c:scaling>
          <c:orientation val="minMax"/>
        </c:scaling>
        <c:axPos val="b"/>
        <c:majorTickMark val="none"/>
        <c:tickLblPos val="nextTo"/>
        <c:crossAx val="60939648"/>
        <c:crosses val="autoZero"/>
        <c:auto val="1"/>
        <c:lblAlgn val="ctr"/>
        <c:lblOffset val="100"/>
      </c:catAx>
      <c:valAx>
        <c:axId val="60939648"/>
        <c:scaling>
          <c:orientation val="minMax"/>
        </c:scaling>
        <c:axPos val="l"/>
        <c:majorGridlines/>
        <c:numFmt formatCode="General" sourceLinked="1"/>
        <c:majorTickMark val="none"/>
        <c:tickLblPos val="nextTo"/>
        <c:spPr>
          <a:ln w="9525">
            <a:noFill/>
          </a:ln>
        </c:spPr>
        <c:crossAx val="60938112"/>
        <c:crosses val="autoZero"/>
        <c:crossBetween val="between"/>
      </c:valAx>
    </c:plotArea>
    <c:legend>
      <c:legendPos val="b"/>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[PAVITHRA.xlsx]Sheet3!PivotTable1</c:name>
    <c:fmtId val="9"/>
  </c:pivotSource>
  <c:chart>
    <c:autoTitleDeleted val="1"/>
    <c:pivotFmts>
      <c:pivotFmt>
        <c:idx val="0"/>
        <c:marker>
          <c:symbol val="none"/>
        </c:marker>
      </c:pivotFmt>
      <c:pivotFmt>
        <c:idx val="1"/>
        <c:marker>
          <c:symbol val="none"/>
        </c:marker>
      </c:pivotFmt>
    </c:pivotFmts>
    <c:plotArea>
      <c:layout/>
      <c:pieChart>
        <c:varyColors val="1"/>
        <c:ser>
          <c:idx val="0"/>
          <c:order val="0"/>
          <c:tx>
            <c:strRef>
              <c:f>Sheet3!$B$4</c:f>
              <c:strCache>
                <c:ptCount val="1"/>
                <c:pt idx="0">
                  <c:v>Total</c:v>
                </c:pt>
              </c:strCache>
            </c:strRef>
          </c:tx>
          <c:cat>
            <c:multiLvlStrRef>
              <c:f>Sheet3!$A$5:$A$32</c:f>
              <c:multiLvlStrCache>
                <c:ptCount val="19"/>
                <c:lvl>
                  <c:pt idx="0">
                    <c:v>Female</c:v>
                  </c:pt>
                  <c:pt idx="1">
                    <c:v>Male</c:v>
                  </c:pt>
                  <c:pt idx="2">
                    <c:v>Female</c:v>
                  </c:pt>
                  <c:pt idx="3">
                    <c:v>Male</c:v>
                  </c:pt>
                  <c:pt idx="4">
                    <c:v>(blank)</c:v>
                  </c:pt>
                  <c:pt idx="5">
                    <c:v>Female</c:v>
                  </c:pt>
                  <c:pt idx="6">
                    <c:v>Male</c:v>
                  </c:pt>
                  <c:pt idx="7">
                    <c:v>Female</c:v>
                  </c:pt>
                  <c:pt idx="8">
                    <c:v>Male</c:v>
                  </c:pt>
                  <c:pt idx="9">
                    <c:v>(blank)</c:v>
                  </c:pt>
                  <c:pt idx="10">
                    <c:v>Female</c:v>
                  </c:pt>
                  <c:pt idx="11">
                    <c:v>Male</c:v>
                  </c:pt>
                  <c:pt idx="12">
                    <c:v>(blank)</c:v>
                  </c:pt>
                  <c:pt idx="13">
                    <c:v>Female</c:v>
                  </c:pt>
                  <c:pt idx="14">
                    <c:v>Male</c:v>
                  </c:pt>
                  <c:pt idx="15">
                    <c:v>Female</c:v>
                  </c:pt>
                  <c:pt idx="16">
                    <c:v>Male</c:v>
                  </c:pt>
                  <c:pt idx="17">
                    <c:v>(blank)</c:v>
                  </c:pt>
                  <c:pt idx="18">
                    <c:v>(blank)</c:v>
                  </c:pt>
                </c:lvl>
                <c:lvl>
                  <c:pt idx="0">
                    <c:v>Auckland, New Zealand</c:v>
                  </c:pt>
                  <c:pt idx="2">
                    <c:v>Chennai, India</c:v>
                  </c:pt>
                  <c:pt idx="5">
                    <c:v>Columbus, USA</c:v>
                  </c:pt>
                  <c:pt idx="7">
                    <c:v>Hyderabad, India</c:v>
                  </c:pt>
                  <c:pt idx="10">
                    <c:v>Remote</c:v>
                  </c:pt>
                  <c:pt idx="13">
                    <c:v>Seattle, USA</c:v>
                  </c:pt>
                  <c:pt idx="15">
                    <c:v>Wellington, New Zealand</c:v>
                  </c:pt>
                  <c:pt idx="18">
                    <c:v>(blank)</c:v>
                  </c:pt>
                </c:lvl>
              </c:multiLvlStrCache>
            </c:multiLvlStrRef>
          </c:cat>
          <c:val>
            <c:numRef>
              <c:f>Sheet3!$B$5:$B$32</c:f>
              <c:numCache>
                <c:formatCode>General</c:formatCode>
                <c:ptCount val="19"/>
                <c:pt idx="0">
                  <c:v>9</c:v>
                </c:pt>
                <c:pt idx="1">
                  <c:v>14</c:v>
                </c:pt>
                <c:pt idx="2">
                  <c:v>14</c:v>
                </c:pt>
                <c:pt idx="3">
                  <c:v>10</c:v>
                </c:pt>
                <c:pt idx="4">
                  <c:v>2</c:v>
                </c:pt>
                <c:pt idx="5">
                  <c:v>9</c:v>
                </c:pt>
                <c:pt idx="6">
                  <c:v>15</c:v>
                </c:pt>
                <c:pt idx="7">
                  <c:v>19</c:v>
                </c:pt>
                <c:pt idx="8">
                  <c:v>14</c:v>
                </c:pt>
                <c:pt idx="9">
                  <c:v>1</c:v>
                </c:pt>
                <c:pt idx="10">
                  <c:v>22</c:v>
                </c:pt>
                <c:pt idx="11">
                  <c:v>24</c:v>
                </c:pt>
                <c:pt idx="12">
                  <c:v>1</c:v>
                </c:pt>
                <c:pt idx="13">
                  <c:v>12</c:v>
                </c:pt>
                <c:pt idx="14">
                  <c:v>8</c:v>
                </c:pt>
                <c:pt idx="15">
                  <c:v>10</c:v>
                </c:pt>
                <c:pt idx="16">
                  <c:v>10</c:v>
                </c:pt>
                <c:pt idx="17">
                  <c:v>2</c:v>
                </c:pt>
              </c:numCache>
            </c:numRef>
          </c:val>
        </c:ser>
        <c:dLbls/>
        <c:firstSliceAng val="0"/>
      </c:pie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1048701"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2"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type="body" idx="1"/>
          </p:nvPr>
        </p:nvSpPr>
        <p:spPr/>
        <p:txBody>
          <a:bodyPr lIns="0" tIns="0" rIns="0" bIns="0"/>
          <a:lstStyle/>
          <a:p>
            <a:endParaRPr/>
          </a:p>
        </p:txBody>
      </p:sp>
      <p:sp>
        <p:nvSpPr>
          <p:cNvPr id="104868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104868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1048695"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1048698"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48602" name="TextBox 13"/>
          <p:cNvSpPr txBox="1"/>
          <p:nvPr/>
        </p:nvSpPr>
        <p:spPr>
          <a:xfrm>
            <a:off x="2554542" y="3314150"/>
            <a:ext cx="8610600" cy="2225039"/>
          </a:xfrm>
          <a:prstGeom prst="rect">
            <a:avLst/>
          </a:prstGeom>
          <a:noFill/>
        </p:spPr>
        <p:txBody>
          <a:bodyPr wrap="square" rtlCol="0">
            <a:spAutoFit/>
          </a:bodyPr>
          <a:lstStyle/>
          <a:p>
            <a:r>
              <a:rPr lang="en-US" sz="2400"/>
              <a:t>STUDENT NAME: D. PAVITHRA</a:t>
            </a:r>
            <a:endParaRPr lang="en-US" sz="2400" dirty="0"/>
          </a:p>
          <a:p>
            <a:r>
              <a:rPr lang="en-US" sz="2400" dirty="0"/>
              <a:t>REGISTER NO:122203087 [unm14512022h25]</a:t>
            </a:r>
            <a:endParaRPr lang="zh-CN" altLang="en-US"/>
          </a:p>
          <a:p>
            <a:r>
              <a:rPr lang="en-US" sz="2400" dirty="0"/>
              <a:t>DEPARTMENT:B.COM(CORPORATE SECRETARYSHIP)</a:t>
            </a:r>
            <a:endParaRPr lang="zh-CN" altLang="en-US"/>
          </a:p>
          <a:p>
            <a:r>
              <a:rPr lang="en-US" sz="2400" dirty="0"/>
              <a:t>COLLEGE: MAHALASHMI WOMENS COLLEGE OF ARTS AND SCIENCE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7"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8"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609600" y="1219200"/>
            <a:ext cx="8077200" cy="3785652"/>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Summary:</a:t>
            </a:r>
          </a:p>
          <a:p>
            <a:pPr>
              <a:buFont typeface="Wingdings" pitchFamily="2" charset="2"/>
              <a:buChar char="§"/>
            </a:pPr>
            <a:r>
              <a:rPr lang="en-US" sz="2400" dirty="0" smtClean="0">
                <a:latin typeface="Times New Roman" panose="02020603050405020304" pitchFamily="18" charset="0"/>
                <a:cs typeface="Times New Roman" panose="02020603050405020304" pitchFamily="18" charset="0"/>
              </a:rPr>
              <a:t>  Pivot table is created to summarize the data.</a:t>
            </a:r>
          </a:p>
          <a:p>
            <a:pPr>
              <a:buFont typeface="Wingdings" pitchFamily="2" charset="2"/>
              <a:buChar char="§"/>
            </a:pPr>
            <a:r>
              <a:rPr lang="en-US" sz="2400" dirty="0" smtClean="0">
                <a:latin typeface="Times New Roman" panose="02020603050405020304" pitchFamily="18" charset="0"/>
                <a:cs typeface="Times New Roman" panose="02020603050405020304" pitchFamily="18" charset="0"/>
              </a:rPr>
              <a:t>  Row labels - It is considered as </a:t>
            </a:r>
            <a:r>
              <a:rPr lang="en-US" sz="2400" dirty="0" smtClean="0">
                <a:latin typeface="Times New Roman" panose="02020603050405020304" pitchFamily="18" charset="0"/>
                <a:cs typeface="Times New Roman" panose="02020603050405020304" pitchFamily="18" charset="0"/>
              </a:rPr>
              <a:t>work location and gender</a:t>
            </a: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
            </a:pPr>
            <a:r>
              <a:rPr lang="en-US" sz="2400" dirty="0" smtClean="0">
                <a:latin typeface="Times New Roman" panose="02020603050405020304" pitchFamily="18" charset="0"/>
                <a:cs typeface="Times New Roman" panose="02020603050405020304" pitchFamily="18" charset="0"/>
              </a:rPr>
              <a:t>  Filter  - By </a:t>
            </a:r>
            <a:r>
              <a:rPr lang="en-US" sz="2400" dirty="0" smtClean="0">
                <a:latin typeface="Times New Roman" panose="02020603050405020304" pitchFamily="18" charset="0"/>
                <a:cs typeface="Times New Roman" panose="02020603050405020304" pitchFamily="18" charset="0"/>
              </a:rPr>
              <a:t>employee ID we can know the all employees </a:t>
            </a:r>
            <a:endParaRPr lang="en-US" sz="2400" dirty="0" smtClean="0">
              <a:latin typeface="Times New Roman" panose="02020603050405020304" pitchFamily="18" charset="0"/>
              <a:cs typeface="Times New Roman" panose="02020603050405020304" pitchFamily="18" charset="0"/>
            </a:endParaRPr>
          </a:p>
          <a:p>
            <a:pPr>
              <a:buFont typeface="Wingdings" pitchFamily="2" charset="2"/>
              <a:buChar char="§"/>
            </a:pPr>
            <a:r>
              <a:rPr lang="en-US" sz="2400" dirty="0" smtClean="0">
                <a:latin typeface="Times New Roman" panose="02020603050405020304" pitchFamily="18" charset="0"/>
                <a:cs typeface="Times New Roman" panose="02020603050405020304" pitchFamily="18" charset="0"/>
              </a:rPr>
              <a:t> Values – To </a:t>
            </a:r>
            <a:r>
              <a:rPr lang="en-US" sz="2400" dirty="0" smtClean="0">
                <a:latin typeface="Times New Roman" panose="02020603050405020304" pitchFamily="18" charset="0"/>
                <a:cs typeface="Times New Roman" panose="02020603050405020304" pitchFamily="18" charset="0"/>
              </a:rPr>
              <a:t>know the starting date of all employees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Visualization:</a:t>
            </a:r>
          </a:p>
          <a:p>
            <a:pPr marL="342900" indent="-342900">
              <a:buFont typeface="Wingdings" pitchFamily="2" charset="2"/>
              <a:buChar char="§"/>
            </a:pPr>
            <a:r>
              <a:rPr lang="en-US" sz="2400" dirty="0" smtClean="0">
                <a:latin typeface="Times New Roman" panose="02020603050405020304" pitchFamily="18" charset="0"/>
                <a:cs typeface="Times New Roman" panose="02020603050405020304" pitchFamily="18" charset="0"/>
              </a:rPr>
              <a:t>Used the graph chart to analyze the employees (in units) in the Employee type category .</a:t>
            </a:r>
          </a:p>
          <a:p>
            <a:pPr marL="342900" indent="-342900">
              <a:buFont typeface="Wingdings" pitchFamily="2" charset="2"/>
              <a:buChar char="§"/>
            </a:pPr>
            <a:r>
              <a:rPr lang="en-US" sz="2400" dirty="0" smtClean="0">
                <a:latin typeface="Times New Roman" panose="02020603050405020304" pitchFamily="18" charset="0"/>
                <a:cs typeface="Times New Roman" panose="02020603050405020304" pitchFamily="18" charset="0"/>
              </a:rPr>
              <a:t>Used the pie chart to analyze the employees overall percentage in the Employee type category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2"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609600" y="1219200"/>
          <a:ext cx="7772400" cy="5257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914400" y="685800"/>
          <a:ext cx="7467600" cy="5257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5" name="TextBox 1048704"/>
          <p:cNvSpPr txBox="1"/>
          <p:nvPr/>
        </p:nvSpPr>
        <p:spPr>
          <a:xfrm>
            <a:off x="1590066" y="1661159"/>
            <a:ext cx="7429500" cy="1767840"/>
          </a:xfrm>
          <a:prstGeom prst="rect">
            <a:avLst/>
          </a:prstGeom>
        </p:spPr>
        <p:txBody>
          <a:bodyPr wrap="square" rtlCol="0">
            <a:spAutoFit/>
          </a:bodyPr>
          <a:lstStyle/>
          <a:p>
            <a:r>
              <a:rPr lang="en-US" sz="2800">
                <a:solidFill>
                  <a:srgbClr val="000000"/>
                </a:solidFill>
              </a:rPr>
              <a:t>Therefore, the male employees performs higher and whereas female employees performs lower comparing to male employees.</a:t>
            </a:r>
          </a:p>
        </p:txBody>
      </p:sp>
      <p:sp>
        <p:nvSpPr>
          <p:cNvPr id="1048706" name="TextBox 1048705"/>
          <p:cNvSpPr txBox="1"/>
          <p:nvPr/>
        </p:nvSpPr>
        <p:spPr>
          <a:xfrm>
            <a:off x="1590065" y="3738537"/>
            <a:ext cx="6528955" cy="1767840"/>
          </a:xfrm>
          <a:prstGeom prst="rect">
            <a:avLst/>
          </a:prstGeom>
        </p:spPr>
        <p:txBody>
          <a:bodyPr wrap="square" rtlCol="0">
            <a:spAutoFit/>
          </a:bodyPr>
          <a:lstStyle/>
          <a:p>
            <a:r>
              <a:rPr lang="en-US" sz="2800">
                <a:solidFill>
                  <a:srgbClr val="000000"/>
                </a:solidFill>
              </a:rPr>
              <a:t>Hence the male employees works more efficiently and effectively comparing to female employees according to the employee dataset given.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676275" y="434339"/>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048648" name="TextBox 1048647"/>
          <p:cNvSpPr txBox="1"/>
          <p:nvPr/>
        </p:nvSpPr>
        <p:spPr>
          <a:xfrm rot="21600000">
            <a:off x="676275" y="1794509"/>
            <a:ext cx="7061303" cy="4282441"/>
          </a:xfrm>
          <a:prstGeom prst="rect">
            <a:avLst/>
          </a:prstGeom>
        </p:spPr>
        <p:txBody>
          <a:bodyPr wrap="square" rtlCol="0">
            <a:spAutoFit/>
          </a:bodyPr>
          <a:lstStyle/>
          <a:p>
            <a:r>
              <a:rPr lang="en-US" sz="2800">
                <a:solidFill>
                  <a:srgbClr val="000000"/>
                </a:solidFill>
              </a:rPr>
              <a:t>Employee performance analysis involves assessing how well employees fulfill their job responsibilities and contribute to organizational goals. This process includes evaluating productivity, quality of work, adherence to company standards, and personal development. It helps identify strengths, areas for improvement, and informs decisions on promotions, training, and compensation.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048653"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4" name="TextBox 1048653"/>
          <p:cNvSpPr txBox="1"/>
          <p:nvPr/>
        </p:nvSpPr>
        <p:spPr>
          <a:xfrm>
            <a:off x="990600" y="1826735"/>
            <a:ext cx="7083082" cy="4282440"/>
          </a:xfrm>
          <a:prstGeom prst="rect">
            <a:avLst/>
          </a:prstGeom>
        </p:spPr>
        <p:txBody>
          <a:bodyPr wrap="square" rtlCol="0">
            <a:spAutoFit/>
          </a:bodyPr>
          <a:lstStyle/>
          <a:p>
            <a:r>
              <a:rPr lang="en-US" sz="2800">
                <a:solidFill>
                  <a:srgbClr val="000000"/>
                </a:solidFill>
              </a:rPr>
              <a:t>The employee data analysis project aims
to evaluate workforce performance,
engagement, and retention trends
Utilizing data visualization and statistical
tools, we willidentify key patterns
assess departmental efficiencies, and
recommend strategies for improving
employee satisfaction and productivity,
ultimately enhancing organizational
effectiveness and employee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48660" name="TextBox 1048659"/>
          <p:cNvSpPr txBox="1"/>
          <p:nvPr/>
        </p:nvSpPr>
        <p:spPr>
          <a:xfrm>
            <a:off x="4096000" y="3219450"/>
            <a:ext cx="4000000" cy="929639"/>
          </a:xfrm>
          <a:prstGeom prst="rect">
            <a:avLst/>
          </a:prstGeom>
        </p:spPr>
        <p:txBody>
          <a:bodyPr wrap="square" rtlCol="0">
            <a:spAutoFit/>
          </a:bodyPr>
          <a:lstStyle/>
          <a:p>
            <a:endParaRPr lang="en-US" sz="2800">
              <a:solidFill>
                <a:srgbClr val="000000"/>
              </a:solidFill>
            </a:endParaRPr>
          </a:p>
          <a:p>
            <a:endParaRPr lang="en-US" sz="2800">
              <a:solidFill>
                <a:srgbClr val="000000"/>
              </a:solidFill>
            </a:endParaRPr>
          </a:p>
        </p:txBody>
      </p:sp>
      <p:sp>
        <p:nvSpPr>
          <p:cNvPr id="1048661" name="TextBox 1048660"/>
          <p:cNvSpPr txBox="1"/>
          <p:nvPr/>
        </p:nvSpPr>
        <p:spPr>
          <a:xfrm>
            <a:off x="2159211" y="2800349"/>
            <a:ext cx="3896090" cy="1815882"/>
          </a:xfrm>
          <a:prstGeom prst="rect">
            <a:avLst/>
          </a:prstGeom>
        </p:spPr>
        <p:txBody>
          <a:bodyPr wrap="square" rtlCol="0">
            <a:spAutoFit/>
          </a:bodyPr>
          <a:lstStyle/>
          <a:p>
            <a:pPr>
              <a:buFont typeface="Wingdings" pitchFamily="2" charset="2"/>
              <a:buChar char="§"/>
            </a:pPr>
            <a:r>
              <a:rPr lang="en-US" sz="2800" dirty="0">
                <a:solidFill>
                  <a:srgbClr val="000000"/>
                </a:solidFill>
              </a:rPr>
              <a:t>IT COMPANIES </a:t>
            </a:r>
          </a:p>
          <a:p>
            <a:pPr>
              <a:buFont typeface="Wingdings" pitchFamily="2" charset="2"/>
              <a:buChar char="§"/>
            </a:pPr>
            <a:r>
              <a:rPr lang="en-US" sz="2800" dirty="0">
                <a:solidFill>
                  <a:srgbClr val="000000"/>
                </a:solidFill>
              </a:rPr>
              <a:t>INDUSTRIES </a:t>
            </a:r>
          </a:p>
          <a:p>
            <a:pPr>
              <a:buFont typeface="Wingdings" pitchFamily="2" charset="2"/>
              <a:buChar char="§"/>
            </a:pPr>
            <a:r>
              <a:rPr lang="en-US" sz="2800" dirty="0">
                <a:solidFill>
                  <a:srgbClr val="000000"/>
                </a:solidFill>
              </a:rPr>
              <a:t>HR MANAGER </a:t>
            </a:r>
          </a:p>
          <a:p>
            <a:pPr>
              <a:buFont typeface="Wingdings" pitchFamily="2" charset="2"/>
              <a:buChar char="§"/>
            </a:pPr>
            <a:r>
              <a:rPr lang="en-US" sz="2800" dirty="0">
                <a:solidFill>
                  <a:srgbClr val="000000"/>
                </a:solidFill>
              </a:rPr>
              <a:t>MARKETING FIELD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9" name="Rectangle 8"/>
          <p:cNvSpPr/>
          <p:nvPr/>
        </p:nvSpPr>
        <p:spPr>
          <a:xfrm>
            <a:off x="3048000" y="2057400"/>
            <a:ext cx="6096000" cy="2677656"/>
          </a:xfrm>
          <a:prstGeom prst="rect">
            <a:avLst/>
          </a:prstGeom>
        </p:spPr>
        <p:txBody>
          <a:bodyPr>
            <a:spAutoFit/>
          </a:bodyPr>
          <a:lstStyle/>
          <a:p>
            <a:pPr marL="342900" indent="-342900">
              <a:buFont typeface="Wingdings" panose="05000000000000000000" charset="0"/>
              <a:buChar char="ü"/>
            </a:pPr>
            <a:r>
              <a:rPr lang="en-IN" altLang="en-US" sz="2800" dirty="0" smtClean="0">
                <a:latin typeface="Times New Roman" panose="02020603050405020304" pitchFamily="18" charset="0"/>
                <a:cs typeface="Times New Roman" panose="02020603050405020304" pitchFamily="18" charset="0"/>
              </a:rPr>
              <a:t>Filter</a:t>
            </a:r>
          </a:p>
          <a:p>
            <a:pPr marL="342900" indent="-342900">
              <a:buFont typeface="Wingdings" panose="05000000000000000000" charset="0"/>
              <a:buChar char="ü"/>
            </a:pPr>
            <a:r>
              <a:rPr lang="en-IN" altLang="en-US" sz="2800" dirty="0" smtClean="0">
                <a:latin typeface="Times New Roman" panose="02020603050405020304" pitchFamily="18" charset="0"/>
                <a:cs typeface="Times New Roman" panose="02020603050405020304" pitchFamily="18" charset="0"/>
              </a:rPr>
              <a:t>Formatting </a:t>
            </a:r>
          </a:p>
          <a:p>
            <a:pPr marL="342900" indent="-342900">
              <a:buFont typeface="Wingdings" panose="05000000000000000000" charset="0"/>
              <a:buChar char="ü"/>
            </a:pPr>
            <a:r>
              <a:rPr lang="en-IN" altLang="en-US" sz="2800" dirty="0" smtClean="0">
                <a:latin typeface="Times New Roman" panose="02020603050405020304" pitchFamily="18" charset="0"/>
                <a:cs typeface="Times New Roman" panose="02020603050405020304" pitchFamily="18" charset="0"/>
              </a:rPr>
              <a:t>Pivot table for summarising</a:t>
            </a:r>
          </a:p>
          <a:p>
            <a:pPr marL="342900" indent="-342900">
              <a:buFont typeface="Wingdings" panose="05000000000000000000" charset="0"/>
              <a:buChar char="ü"/>
            </a:pPr>
            <a:r>
              <a:rPr lang="en-IN" altLang="en-US" sz="2800" dirty="0" smtClean="0">
                <a:latin typeface="Times New Roman" panose="02020603050405020304" pitchFamily="18" charset="0"/>
                <a:cs typeface="Times New Roman" panose="02020603050405020304" pitchFamily="18" charset="0"/>
              </a:rPr>
              <a:t>Bar graph – data visualizing</a:t>
            </a:r>
          </a:p>
          <a:p>
            <a:pPr marL="342900" indent="-342900">
              <a:buFont typeface="Wingdings" panose="05000000000000000000" charset="0"/>
              <a:buChar char="ü"/>
            </a:pPr>
            <a:r>
              <a:rPr lang="en-IN" altLang="en-US" sz="2800" dirty="0" smtClean="0">
                <a:latin typeface="Times New Roman" panose="02020603050405020304" pitchFamily="18" charset="0"/>
                <a:cs typeface="Times New Roman" panose="02020603050405020304" pitchFamily="18" charset="0"/>
              </a:rPr>
              <a:t>Pie chart – to figure out overall performance percentage </a:t>
            </a:r>
            <a:endParaRPr lang="en-I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lstStyle/>
          <a:p>
            <a:r>
              <a:rPr lang="en-IN" dirty="0"/>
              <a:t>Dataset Description</a:t>
            </a:r>
          </a:p>
        </p:txBody>
      </p:sp>
      <p:sp>
        <p:nvSpPr>
          <p:cNvPr id="3" name="Rectangle 2"/>
          <p:cNvSpPr/>
          <p:nvPr/>
        </p:nvSpPr>
        <p:spPr>
          <a:xfrm>
            <a:off x="838200" y="1524000"/>
            <a:ext cx="8229600" cy="2677656"/>
          </a:xfrm>
          <a:prstGeom prst="rect">
            <a:avLst/>
          </a:prstGeom>
        </p:spPr>
        <p:txBody>
          <a:bodyPr wrap="square">
            <a:spAutoFit/>
          </a:bodyPr>
          <a:lstStyle/>
          <a:p>
            <a:pPr marL="457200" indent="-457200">
              <a:buFont typeface="Wingdings" pitchFamily="2" charset="2"/>
              <a:buChar char="q"/>
            </a:pPr>
            <a:r>
              <a:rPr lang="en-IN" altLang="en-US" sz="2400" dirty="0" smtClean="0">
                <a:latin typeface="Times New Roman" panose="02020603050405020304" pitchFamily="18" charset="0"/>
                <a:cs typeface="Times New Roman" panose="02020603050405020304" pitchFamily="18" charset="0"/>
              </a:rPr>
              <a:t>Employee dataset –  downloaded from </a:t>
            </a:r>
            <a:r>
              <a:rPr lang="en-IN" altLang="en-US" sz="2400" dirty="0" err="1" smtClean="0">
                <a:latin typeface="Times New Roman" panose="02020603050405020304" pitchFamily="18" charset="0"/>
                <a:cs typeface="Times New Roman" panose="02020603050405020304" pitchFamily="18" charset="0"/>
              </a:rPr>
              <a:t>edunet</a:t>
            </a:r>
            <a:r>
              <a:rPr lang="en-IN" altLang="en-US" sz="2400" dirty="0" smtClean="0">
                <a:latin typeface="Times New Roman" panose="02020603050405020304" pitchFamily="18" charset="0"/>
                <a:cs typeface="Times New Roman" panose="02020603050405020304" pitchFamily="18" charset="0"/>
              </a:rPr>
              <a:t> dashboard</a:t>
            </a:r>
          </a:p>
          <a:p>
            <a:pPr marL="457200" indent="-457200">
              <a:buFont typeface="Wingdings" pitchFamily="2" charset="2"/>
              <a:buChar char="q"/>
            </a:pPr>
            <a:r>
              <a:rPr lang="en-IN" altLang="en-US" sz="2400" dirty="0" smtClean="0">
                <a:latin typeface="Times New Roman" panose="02020603050405020304" pitchFamily="18" charset="0"/>
                <a:cs typeface="Times New Roman" panose="02020603050405020304" pitchFamily="18" charset="0"/>
              </a:rPr>
              <a:t>Features –  totally 9 features were available in that 4 features were considered </a:t>
            </a:r>
          </a:p>
          <a:p>
            <a:pPr marL="457200" indent="-457200">
              <a:buFont typeface="Wingdings" pitchFamily="2" charset="2"/>
              <a:buChar char="q"/>
            </a:pPr>
            <a:r>
              <a:rPr lang="en-IN" altLang="en-US" sz="2400" dirty="0" smtClean="0">
                <a:latin typeface="Times New Roman" panose="02020603050405020304" pitchFamily="18" charset="0"/>
                <a:cs typeface="Times New Roman" panose="02020603050405020304" pitchFamily="18" charset="0"/>
              </a:rPr>
              <a:t>Gender – male, female</a:t>
            </a:r>
          </a:p>
          <a:p>
            <a:pPr marL="457200" indent="-457200">
              <a:buFont typeface="Wingdings" pitchFamily="2" charset="2"/>
              <a:buChar char="q"/>
            </a:pPr>
            <a:r>
              <a:rPr lang="en-IN" altLang="en-US" sz="2400" dirty="0" smtClean="0">
                <a:latin typeface="Times New Roman" panose="02020603050405020304" pitchFamily="18" charset="0"/>
                <a:cs typeface="Times New Roman" panose="02020603050405020304" pitchFamily="18" charset="0"/>
              </a:rPr>
              <a:t>Employee ID </a:t>
            </a:r>
          </a:p>
          <a:p>
            <a:pPr marL="457200" indent="-457200">
              <a:buFont typeface="Wingdings" pitchFamily="2" charset="2"/>
              <a:buChar char="q"/>
            </a:pPr>
            <a:r>
              <a:rPr lang="en-IN" altLang="en-US" sz="2400" dirty="0" smtClean="0">
                <a:latin typeface="Times New Roman" panose="02020603050405020304" pitchFamily="18" charset="0"/>
                <a:cs typeface="Times New Roman" panose="02020603050405020304" pitchFamily="18" charset="0"/>
              </a:rPr>
              <a:t>Start date</a:t>
            </a:r>
          </a:p>
          <a:p>
            <a:pPr marL="457200" indent="-457200">
              <a:buFont typeface="Wingdings" pitchFamily="2" charset="2"/>
              <a:buChar char="q"/>
            </a:pPr>
            <a:r>
              <a:rPr lang="en-IN" altLang="en-US" sz="2400" dirty="0" smtClean="0">
                <a:latin typeface="Times New Roman" panose="02020603050405020304" pitchFamily="18" charset="0"/>
                <a:cs typeface="Times New Roman" panose="02020603050405020304" pitchFamily="18" charset="0"/>
              </a:rPr>
              <a:t>Work location</a:t>
            </a:r>
            <a:endParaRPr lang="en-IN" alt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2"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4"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276600" y="2209800"/>
            <a:ext cx="7120860" cy="1200329"/>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To identify the performance </a:t>
            </a:r>
            <a:r>
              <a:rPr lang="en-US" sz="2400" dirty="0" smtClean="0">
                <a:latin typeface="Times New Roman" panose="02020603050405020304" pitchFamily="18" charset="0"/>
                <a:cs typeface="Times New Roman" panose="02020603050405020304" pitchFamily="18" charset="0"/>
              </a:rPr>
              <a:t>level, </a:t>
            </a:r>
          </a:p>
          <a:p>
            <a:pPr>
              <a:buFont typeface="Wingdings" pitchFamily="2" charset="2"/>
              <a:buChar char="§"/>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In this data, it was found that female employees are working more than male employees by using pivot table     </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368</Words>
  <Application>Microsoft Office PowerPoint</Application>
  <PresentationFormat>Custom</PresentationFormat>
  <Paragraphs>71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Slide 12</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keerthi</cp:lastModifiedBy>
  <cp:revision>1</cp:revision>
  <dcterms:created xsi:type="dcterms:W3CDTF">2024-03-27T19:07:22Z</dcterms:created>
  <dcterms:modified xsi:type="dcterms:W3CDTF">2024-08-30T14:16:19Z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1023289c0c80423dad1a37621c682bfb</vt:lpwstr>
  </property>
</Properties>
</file>