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2" r:id="rId9"/>
    <p:sldId id="261" r:id="rId10"/>
    <p:sldId id="264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4" autoAdjust="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9a043014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9a043014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8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a043014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a043014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a043014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9a043014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9a043014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9a043014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9a5f836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9a5f836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9a5f836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9a5f836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9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9a043014c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9a043014c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9a5f836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9a5f836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9a043014c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9a043014c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615475" y="1276750"/>
            <a:ext cx="7285200" cy="15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Street Crossing Aid For Visually Impaired By Using CNN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5E641-2061-4F83-9223-096CA9FCD1FB}"/>
              </a:ext>
            </a:extLst>
          </p:cNvPr>
          <p:cNvSpPr txBox="1"/>
          <p:nvPr/>
        </p:nvSpPr>
        <p:spPr>
          <a:xfrm>
            <a:off x="7230676" y="4103275"/>
            <a:ext cx="1913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       </a:t>
            </a:r>
            <a:r>
              <a:rPr lang="en-US" dirty="0" err="1"/>
              <a:t>G.Pavithra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K.Sivasakthi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C.Gayathiri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2DA29-49A1-4DA1-A35F-7CB3424CA287}"/>
              </a:ext>
            </a:extLst>
          </p:cNvPr>
          <p:cNvSpPr txBox="1"/>
          <p:nvPr/>
        </p:nvSpPr>
        <p:spPr>
          <a:xfrm>
            <a:off x="437990" y="4233903"/>
            <a:ext cx="2520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</a:t>
            </a:r>
          </a:p>
          <a:p>
            <a:r>
              <a:rPr lang="en-US" dirty="0"/>
              <a:t>DR.M.VENKATESAN</a:t>
            </a:r>
          </a:p>
          <a:p>
            <a:r>
              <a:rPr lang="en-US" dirty="0"/>
              <a:t>HOD OF CSE</a:t>
            </a:r>
          </a:p>
          <a:p>
            <a:r>
              <a:rPr lang="en-US" dirty="0"/>
              <a:t>NIT PUDUCHERRY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646200" y="432525"/>
            <a:ext cx="7678500" cy="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2358997" y="1764926"/>
            <a:ext cx="5117568" cy="113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400" dirty="0">
                <a:solidFill>
                  <a:schemeClr val="accent1"/>
                </a:solidFill>
              </a:rPr>
              <a:t>THANK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>
                <a:solidFill>
                  <a:schemeClr val="accent1"/>
                </a:solidFill>
              </a:rPr>
              <a:t>YOU</a:t>
            </a:r>
            <a:endParaRPr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7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0" y="177374"/>
            <a:ext cx="8150400" cy="660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Smart Street Crossing Aid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45350" y="937452"/>
            <a:ext cx="7905449" cy="402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AI-powered real-time guidance system using YOLOv10 and CNN to help visually impaired individuals cross streets safely and Independently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Technologies: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              </a:t>
            </a:r>
            <a:r>
              <a:rPr lang="en-GB" sz="15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YOLOv10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                     CNN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                    </a:t>
            </a:r>
            <a:r>
              <a:rPr lang="en-GB" sz="15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PyTorch</a:t>
            </a:r>
            <a:r>
              <a:rPr lang="en-GB" sz="15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endParaRPr sz="1500" i="1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                    </a:t>
            </a:r>
            <a:r>
              <a:rPr lang="en-GB" sz="1500" i="1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gTTS</a:t>
            </a:r>
            <a:r>
              <a:rPr lang="en-GB" sz="1500" i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(Google Text-to-Speech)</a:t>
            </a:r>
            <a:br>
              <a:rPr lang="en-GB" sz="466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66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4" name="Google Shape;74;p14"/>
          <p:cNvSpPr txBox="1"/>
          <p:nvPr/>
        </p:nvSpPr>
        <p:spPr>
          <a:xfrm>
            <a:off x="4961100" y="2152250"/>
            <a:ext cx="42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740B7-DBAA-4F60-891E-3F895BEA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85" y="2563820"/>
            <a:ext cx="447737" cy="209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98AC9-8929-4832-8157-5DF01A39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27" y="2988167"/>
            <a:ext cx="447737" cy="20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8ABF6-0450-45D1-B44C-00D36012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26" y="3352520"/>
            <a:ext cx="447737" cy="209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79D1F-0D3B-4411-9E8D-839244C2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26" y="3767567"/>
            <a:ext cx="447737" cy="209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24825" cy="676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Overview &amp; Dataset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968187" y="791455"/>
            <a:ext cx="7210641" cy="4352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Flow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Camera → YOLOv10: Detect traffic lights, vehicles, pedestrians</a:t>
            </a:r>
            <a:b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CNN: Predict direction (angle + midline path points)</a:t>
            </a:r>
            <a:b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gTTS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Convert output to audio</a:t>
            </a:r>
            <a:b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YOLOv10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VisDrone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Custom dataset (small object focus)</a:t>
            </a:r>
            <a:b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Cropped traffic images + CSV (angle, start/end coordinates)</a:t>
            </a:r>
            <a:b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 Used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Car, Pedestrian, Traffic Light, Direction Angle, Start &amp; End Points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" y="1"/>
            <a:ext cx="8291072" cy="537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Architecture &amp; Training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53250" y="-238204"/>
            <a:ext cx="7891501" cy="4081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90183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lang="en-GB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lang="en-GB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lang="en-GB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6906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lang="en-GB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EE895-5751-45B0-9261-A4328738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71" y="4162343"/>
            <a:ext cx="447737" cy="209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6B8429-4ED4-463D-AB5B-AA496374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72" y="4691342"/>
            <a:ext cx="447737" cy="20957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AAC056-9F8B-4031-AE91-4B746CB82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13626"/>
              </p:ext>
            </p:extLst>
          </p:nvPr>
        </p:nvGraphicFramePr>
        <p:xfrm>
          <a:off x="822191" y="681013"/>
          <a:ext cx="6006353" cy="107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6353">
                  <a:extLst>
                    <a:ext uri="{9D8B030D-6E8A-4147-A177-3AD203B41FA5}">
                      <a16:colId xmlns:a16="http://schemas.microsoft.com/office/drawing/2014/main" val="1877674952"/>
                    </a:ext>
                  </a:extLst>
                </a:gridCol>
              </a:tblGrid>
              <a:tr h="313371">
                <a:tc>
                  <a:txBody>
                    <a:bodyPr/>
                    <a:lstStyle/>
                    <a:p>
                      <a:r>
                        <a:rPr lang="en-US" dirty="0"/>
                        <a:t>YOLOv10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99584"/>
                  </a:ext>
                </a:extLst>
              </a:tr>
              <a:tr h="381197">
                <a:tc>
                  <a:txBody>
                    <a:bodyPr/>
                    <a:lstStyle/>
                    <a:p>
                      <a:r>
                        <a:rPr lang="en-US" dirty="0"/>
                        <a:t>               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Handles small object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08299"/>
                  </a:ext>
                </a:extLst>
              </a:tr>
              <a:tr h="381197">
                <a:tc>
                  <a:txBody>
                    <a:bodyPr/>
                    <a:lstStyle/>
                    <a:p>
                      <a:r>
                        <a:rPr lang="en-US" dirty="0"/>
                        <a:t>               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Outputs bounding boxes + class labels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1208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D415E2-5CC4-4C25-A1AC-3D06BA522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51921"/>
              </p:ext>
            </p:extLst>
          </p:nvPr>
        </p:nvGraphicFramePr>
        <p:xfrm>
          <a:off x="1097537" y="1728503"/>
          <a:ext cx="6096000" cy="135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558554985"/>
                    </a:ext>
                  </a:extLst>
                </a:gridCol>
              </a:tblGrid>
              <a:tr h="338081">
                <a:tc>
                  <a:txBody>
                    <a:bodyPr/>
                    <a:lstStyle/>
                    <a:p>
                      <a:r>
                        <a:rPr lang="en-US" dirty="0"/>
                        <a:t>CNN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73527"/>
                  </a:ext>
                </a:extLst>
              </a:tr>
              <a:tr h="338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            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Input:Cropped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image patches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13871"/>
                  </a:ext>
                </a:extLst>
              </a:tr>
              <a:tr h="338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            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Output:Direction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angle+start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&amp; end points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10202"/>
                  </a:ext>
                </a:extLst>
              </a:tr>
              <a:tr h="3380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              CNN/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ResNet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-based model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7239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6812B2-CB6C-46D5-ABBF-34AA33D15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83222"/>
              </p:ext>
            </p:extLst>
          </p:nvPr>
        </p:nvGraphicFramePr>
        <p:xfrm>
          <a:off x="1372883" y="306827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242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9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    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Framework:PyTorch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6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    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Loss:MSE+Angle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error+Classification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loss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    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Optimizer:Adam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2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           Data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Augmentations:Flip,Rotate,Resize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5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2300" cy="722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YOLOv10-Architecture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11871-345E-487C-B96C-E2D465AC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4" y="860613"/>
            <a:ext cx="8619995" cy="3888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2300" cy="57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FLOW SUMMARY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875955-3853-40D4-9687-F3673FAFD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22320"/>
              </p:ext>
            </p:extLst>
          </p:nvPr>
        </p:nvGraphicFramePr>
        <p:xfrm>
          <a:off x="311700" y="2796872"/>
          <a:ext cx="8520600" cy="16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31">
                  <a:extLst>
                    <a:ext uri="{9D8B030D-6E8A-4147-A177-3AD203B41FA5}">
                      <a16:colId xmlns:a16="http://schemas.microsoft.com/office/drawing/2014/main" val="2189411960"/>
                    </a:ext>
                  </a:extLst>
                </a:gridCol>
                <a:gridCol w="4250469">
                  <a:extLst>
                    <a:ext uri="{9D8B030D-6E8A-4147-A177-3AD203B41FA5}">
                      <a16:colId xmlns:a16="http://schemas.microsoft.com/office/drawing/2014/main" val="1770799396"/>
                    </a:ext>
                  </a:extLst>
                </a:gridCol>
              </a:tblGrid>
              <a:tr h="3330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REQUIREMENT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THIS MODEL SUPPORTS 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05790"/>
                  </a:ext>
                </a:extLst>
              </a:tr>
              <a:tr h="3330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Detect small &amp; distant traffic lights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Multi-scale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fusion+attention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(AFM-GFPN)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31661"/>
                  </a:ext>
                </a:extLst>
              </a:tr>
              <a:tr h="3330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Handle overlapping vehicles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One-to-many head for dense object detection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14087"/>
                  </a:ext>
                </a:extLst>
              </a:tr>
              <a:tr h="333007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Understant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spatial layout(zebra)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Fusion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layers+attention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focus ground-level info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307855"/>
                  </a:ext>
                </a:extLst>
              </a:tr>
              <a:tr h="33300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Give decision(go/stop/wait)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Custom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loss+logic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based on prediction branches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1731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9D4228-6B75-4A61-8D55-2216B98BF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58071"/>
              </p:ext>
            </p:extLst>
          </p:nvPr>
        </p:nvGraphicFramePr>
        <p:xfrm>
          <a:off x="315045" y="830410"/>
          <a:ext cx="8517255" cy="185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955">
                  <a:extLst>
                    <a:ext uri="{9D8B030D-6E8A-4147-A177-3AD203B41FA5}">
                      <a16:colId xmlns:a16="http://schemas.microsoft.com/office/drawing/2014/main" val="3801384651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3675077298"/>
                    </a:ext>
                  </a:extLst>
                </a:gridCol>
              </a:tblGrid>
              <a:tr h="37598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Backbone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Extracts low-to-high-level image features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7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AFM-GFPN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Enhances and merges features via attention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Head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Predicts bounding </a:t>
                      </a:r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boxes+class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per object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21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Guidance Loss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Guides model training to align with navigation logic</a:t>
                      </a:r>
                      <a:endParaRPr lang="en-IN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1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0" y="-92207"/>
            <a:ext cx="8398649" cy="661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Results, Accuracy &amp; Audio Output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960504" y="637775"/>
            <a:ext cx="8022131" cy="4144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Results</a:t>
            </a:r>
            <a:r>
              <a:rPr lang="en-GB" sz="4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4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High accuracy in small object detection</a:t>
            </a:r>
            <a:b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5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mAP@50 for YOLOv10: ~89%</a:t>
            </a:r>
            <a:b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5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Model</a:t>
            </a:r>
            <a:r>
              <a:rPr lang="en-GB" sz="7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4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sz="4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IN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Accuracy: ~93%</a:t>
            </a:r>
            <a:br>
              <a:rPr lang="en-IN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sz="5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Angle Error: ~0.99°</a:t>
            </a:r>
            <a:b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5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Start/End Point Error: ~4.68/11.48</a:t>
            </a:r>
            <a:br>
              <a:rPr lang="en-GB" sz="4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Audio Feedback (</a:t>
            </a:r>
            <a:r>
              <a:rPr lang="en-GB" sz="72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gTTS</a:t>
            </a:r>
            <a:r>
              <a:rPr lang="en-GB" sz="7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7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4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183" indent="0">
              <a:spcBef>
                <a:spcPts val="1200"/>
              </a:spcBef>
              <a:buClr>
                <a:srgbClr val="000000"/>
              </a:buClr>
              <a:buSzPct val="100000"/>
              <a:buNone/>
            </a:pPr>
            <a:r>
              <a:rPr lang="en-US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“Wait – traffic light is red”             </a:t>
            </a:r>
            <a:r>
              <a:rPr lang="en-GB" sz="5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“vehicle  detect– wait”                           “Green-Go”</a:t>
            </a:r>
          </a:p>
          <a:p>
            <a:pPr marL="190183" indent="0">
              <a:spcBef>
                <a:spcPts val="1200"/>
              </a:spcBef>
              <a:buClr>
                <a:srgbClr val="000000"/>
              </a:buClr>
              <a:buSzPct val="100000"/>
              <a:buNone/>
            </a:pPr>
            <a:endParaRPr lang="en-GB" sz="4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A0FCC-2296-4D1F-BA81-AFCF55A6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77" y="1297663"/>
            <a:ext cx="447737" cy="209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B26BB-0526-4CA2-8C05-EC6F0393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77" y="1720008"/>
            <a:ext cx="447737" cy="209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15E8-0416-49C3-ABBC-CF19054D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34" y="2828786"/>
            <a:ext cx="447737" cy="209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76D9D-C129-4F9C-B36C-A1A511FFC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33" y="3251131"/>
            <a:ext cx="447737" cy="209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D213B-3A3F-4467-BC69-CA376701D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32" y="3607339"/>
            <a:ext cx="447737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EEF63-9CDA-444B-8F5F-61F9E503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55" y="4735389"/>
            <a:ext cx="447737" cy="209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155F9-586D-45BE-BF03-BDD8B3B7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55" y="4758822"/>
            <a:ext cx="447737" cy="209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CAFA6F-8135-490E-9A29-51A507D18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38" y="4770539"/>
            <a:ext cx="447737" cy="2095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215153" y="2435839"/>
            <a:ext cx="8617147" cy="213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6" name="Google Shape;106;p19" title="Screenshot 2025-06-24 2115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369"/>
            <a:ext cx="9143999" cy="228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88A93E-6AB1-4B53-AD9B-3658B7ECA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3" y="2827724"/>
            <a:ext cx="2851330" cy="215178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2145907-6B93-4E3D-9AC0-0D47A6C75B45}"/>
              </a:ext>
            </a:extLst>
          </p:cNvPr>
          <p:cNvSpPr/>
          <p:nvPr/>
        </p:nvSpPr>
        <p:spPr>
          <a:xfrm>
            <a:off x="3496235" y="3281083"/>
            <a:ext cx="1429231" cy="79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E8B88-92CD-4105-93AE-491C6002F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136" y="2827724"/>
            <a:ext cx="2851330" cy="2135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324700" cy="760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Conclusion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819300" y="760719"/>
            <a:ext cx="7863658" cy="4310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4944" lvl="0" indent="0">
              <a:buClr>
                <a:srgbClr val="000000"/>
              </a:buClr>
              <a:buSzPct val="100000"/>
              <a:buNone/>
            </a:pPr>
            <a:b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5988" lvl="1" indent="-285750"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smart, accessible system improving independence and safety for visually impaired users.</a:t>
            </a:r>
            <a:endParaRPr lang="en-GB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722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endParaRPr lang="en-GB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7225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endParaRPr lang="en-GB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944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GB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Improvements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5988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GPS for navigation</a:t>
            </a:r>
            <a:b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5988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Obstacle detection</a:t>
            </a:r>
            <a:b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5988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Multi-language support</a:t>
            </a:r>
            <a:b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444</Words>
  <Application>Microsoft Office PowerPoint</Application>
  <PresentationFormat>On-screen Show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Open Sans</vt:lpstr>
      <vt:lpstr>PT Sans Narrow</vt:lpstr>
      <vt:lpstr>Wingdings</vt:lpstr>
      <vt:lpstr>Tropic</vt:lpstr>
      <vt:lpstr>Street Crossing Aid For Visually Impaired By Using CNN</vt:lpstr>
      <vt:lpstr>Smart Street Crossing Aid</vt:lpstr>
      <vt:lpstr>System Overview &amp; Dataset</vt:lpstr>
      <vt:lpstr>Model Architecture &amp; Training</vt:lpstr>
      <vt:lpstr>YOLOv10-Architecture</vt:lpstr>
      <vt:lpstr>WORK FLOW SUMMARY</vt:lpstr>
      <vt:lpstr>Results, Accuracy &amp; Audio Output</vt:lpstr>
      <vt:lpstr>PowerPoint Presentation</vt:lpstr>
      <vt:lpstr> 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Crossing Aid For Visually Impaired By Using CNN</dc:title>
  <dc:creator>Dell</dc:creator>
  <cp:lastModifiedBy>Dell</cp:lastModifiedBy>
  <cp:revision>21</cp:revision>
  <dcterms:modified xsi:type="dcterms:W3CDTF">2025-06-25T06:07:40Z</dcterms:modified>
</cp:coreProperties>
</file>