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3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1AF4-D897-43BF-83D7-7FCC46916377}"/>
              </a:ext>
            </a:extLst>
          </p:cNvPr>
          <p:cNvSpPr>
            <a:spLocks noGrp="1"/>
          </p:cNvSpPr>
          <p:nvPr>
            <p:ph type="ctrTitle"/>
          </p:nvPr>
        </p:nvSpPr>
        <p:spPr>
          <a:xfrm>
            <a:off x="2433918" y="1842248"/>
            <a:ext cx="9345705" cy="3039034"/>
          </a:xfrm>
        </p:spPr>
        <p:txBody>
          <a:bodyPr/>
          <a:lstStyle/>
          <a:p>
            <a:r>
              <a:rPr lang="en-IN" b="1" i="0" dirty="0">
                <a:effectLst/>
                <a:latin typeface="Helvetica Neue"/>
              </a:rPr>
              <a:t>BASIC PYTHON DATAMANIPULATION </a:t>
            </a:r>
            <a:br>
              <a:rPr lang="en-IN" b="1" i="0" dirty="0">
                <a:solidFill>
                  <a:srgbClr val="000000"/>
                </a:solidFill>
                <a:effectLst/>
                <a:latin typeface="Helvetica Neue"/>
              </a:rPr>
            </a:br>
            <a:endParaRPr lang="en-IN" dirty="0"/>
          </a:p>
        </p:txBody>
      </p:sp>
    </p:spTree>
    <p:extLst>
      <p:ext uri="{BB962C8B-B14F-4D97-AF65-F5344CB8AC3E}">
        <p14:creationId xmlns:p14="http://schemas.microsoft.com/office/powerpoint/2010/main" val="36960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54AA-34E1-4495-B6E7-B8D0D3FFFA59}"/>
              </a:ext>
            </a:extLst>
          </p:cNvPr>
          <p:cNvSpPr>
            <a:spLocks noGrp="1"/>
          </p:cNvSpPr>
          <p:nvPr>
            <p:ph type="title"/>
          </p:nvPr>
        </p:nvSpPr>
        <p:spPr>
          <a:xfrm>
            <a:off x="685801" y="1479176"/>
            <a:ext cx="10131425" cy="586691"/>
          </a:xfrm>
        </p:spPr>
        <p:txBody>
          <a:bodyPr>
            <a:normAutofit fontScale="90000"/>
          </a:bodyPr>
          <a:lstStyle/>
          <a:p>
            <a:r>
              <a:rPr lang="en-US" sz="2700" b="1" i="0" dirty="0">
                <a:solidFill>
                  <a:srgbClr val="FFFF00"/>
                </a:solidFill>
                <a:effectLst/>
                <a:latin typeface="-apple-system"/>
              </a:rPr>
              <a:t>Question No(6) create a simple calculator program with a menu that allows users to perform </a:t>
            </a:r>
            <a:r>
              <a:rPr lang="en-US" sz="2700" b="1" i="0" dirty="0" err="1">
                <a:solidFill>
                  <a:srgbClr val="FFFF00"/>
                </a:solidFill>
                <a:effectLst/>
                <a:latin typeface="-apple-system"/>
              </a:rPr>
              <a:t>addition,subtraction,multiplication,division</a:t>
            </a:r>
            <a:r>
              <a:rPr lang="en-US" sz="2700" b="1" i="0" dirty="0">
                <a:solidFill>
                  <a:srgbClr val="FFFF00"/>
                </a:solidFill>
                <a:effectLst/>
                <a:latin typeface="-apple-system"/>
              </a:rPr>
              <a:t> based on their choice?</a:t>
            </a:r>
            <a:br>
              <a:rPr lang="en-US" b="1" i="0" dirty="0">
                <a:solidFill>
                  <a:srgbClr val="1F2328"/>
                </a:solidFill>
                <a:effectLst/>
                <a:latin typeface="-apple-system"/>
              </a:rPr>
            </a:b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0C6A7837-3B24-4AB9-9EF6-2AB4E2AA3DB4}"/>
              </a:ext>
            </a:extLst>
          </p:cNvPr>
          <p:cNvSpPr>
            <a:spLocks noGrp="1"/>
          </p:cNvSpPr>
          <p:nvPr>
            <p:ph idx="1"/>
          </p:nvPr>
        </p:nvSpPr>
        <p:spPr>
          <a:xfrm>
            <a:off x="685801" y="2716306"/>
            <a:ext cx="10131425" cy="712694"/>
          </a:xfrm>
        </p:spPr>
        <p:txBody>
          <a:bodyPr/>
          <a:lstStyle/>
          <a:p>
            <a:r>
              <a:rPr lang="en-IN" dirty="0"/>
              <a:t>Code:</a:t>
            </a:r>
          </a:p>
        </p:txBody>
      </p:sp>
      <p:pic>
        <p:nvPicPr>
          <p:cNvPr id="5" name="Picture 4">
            <a:extLst>
              <a:ext uri="{FF2B5EF4-FFF2-40B4-BE49-F238E27FC236}">
                <a16:creationId xmlns:a16="http://schemas.microsoft.com/office/drawing/2014/main" id="{D2CFC82D-217C-4EC4-B87F-E056559C24AB}"/>
              </a:ext>
            </a:extLst>
          </p:cNvPr>
          <p:cNvPicPr>
            <a:picLocks noChangeAspect="1"/>
          </p:cNvPicPr>
          <p:nvPr/>
        </p:nvPicPr>
        <p:blipFill>
          <a:blip r:embed="rId2"/>
          <a:stretch>
            <a:fillRect/>
          </a:stretch>
        </p:blipFill>
        <p:spPr>
          <a:xfrm>
            <a:off x="2635624" y="2904564"/>
            <a:ext cx="6131857" cy="3442448"/>
          </a:xfrm>
          <a:prstGeom prst="rect">
            <a:avLst/>
          </a:prstGeom>
        </p:spPr>
      </p:pic>
    </p:spTree>
    <p:extLst>
      <p:ext uri="{BB962C8B-B14F-4D97-AF65-F5344CB8AC3E}">
        <p14:creationId xmlns:p14="http://schemas.microsoft.com/office/powerpoint/2010/main" val="1111970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33F8-2E2F-495C-9C42-007DA6199122}"/>
              </a:ext>
            </a:extLst>
          </p:cNvPr>
          <p:cNvSpPr>
            <a:spLocks noGrp="1"/>
          </p:cNvSpPr>
          <p:nvPr>
            <p:ph type="title"/>
          </p:nvPr>
        </p:nvSpPr>
        <p:spPr/>
        <p:txBody>
          <a:bodyPr>
            <a:normAutofit fontScale="90000"/>
          </a:bodyPr>
          <a:lstStyle/>
          <a:p>
            <a:r>
              <a:rPr lang="en-US" sz="2700" b="1" i="0" dirty="0">
                <a:solidFill>
                  <a:srgbClr val="FFFF00"/>
                </a:solidFill>
                <a:effectLst/>
                <a:latin typeface="-apple-system"/>
              </a:rPr>
              <a:t>Question No(7) write a program that find and print the greatest number among three input numbers?</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97B7ED1C-CD70-47C4-903B-61D9228BAEDD}"/>
              </a:ext>
            </a:extLst>
          </p:cNvPr>
          <p:cNvSpPr>
            <a:spLocks noGrp="1"/>
          </p:cNvSpPr>
          <p:nvPr>
            <p:ph idx="1"/>
          </p:nvPr>
        </p:nvSpPr>
        <p:spPr>
          <a:xfrm>
            <a:off x="685801" y="2142067"/>
            <a:ext cx="10131425" cy="1112121"/>
          </a:xfrm>
        </p:spPr>
        <p:txBody>
          <a:bodyPr/>
          <a:lstStyle/>
          <a:p>
            <a:r>
              <a:rPr lang="en-IN" dirty="0"/>
              <a:t>Code:</a:t>
            </a:r>
          </a:p>
        </p:txBody>
      </p:sp>
      <p:pic>
        <p:nvPicPr>
          <p:cNvPr id="5" name="Picture 4">
            <a:extLst>
              <a:ext uri="{FF2B5EF4-FFF2-40B4-BE49-F238E27FC236}">
                <a16:creationId xmlns:a16="http://schemas.microsoft.com/office/drawing/2014/main" id="{6C1FFC30-32AA-4BE8-A407-46581BFDDA40}"/>
              </a:ext>
            </a:extLst>
          </p:cNvPr>
          <p:cNvPicPr>
            <a:picLocks noChangeAspect="1"/>
          </p:cNvPicPr>
          <p:nvPr/>
        </p:nvPicPr>
        <p:blipFill>
          <a:blip r:embed="rId2"/>
          <a:stretch>
            <a:fillRect/>
          </a:stretch>
        </p:blipFill>
        <p:spPr>
          <a:xfrm>
            <a:off x="2662518" y="2528046"/>
            <a:ext cx="6938682" cy="3402107"/>
          </a:xfrm>
          <a:prstGeom prst="rect">
            <a:avLst/>
          </a:prstGeom>
        </p:spPr>
      </p:pic>
    </p:spTree>
    <p:extLst>
      <p:ext uri="{BB962C8B-B14F-4D97-AF65-F5344CB8AC3E}">
        <p14:creationId xmlns:p14="http://schemas.microsoft.com/office/powerpoint/2010/main" val="2193999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1952-E581-44E2-A0AD-310419AF9356}"/>
              </a:ext>
            </a:extLst>
          </p:cNvPr>
          <p:cNvSpPr>
            <a:spLocks noGrp="1"/>
          </p:cNvSpPr>
          <p:nvPr>
            <p:ph type="title"/>
          </p:nvPr>
        </p:nvSpPr>
        <p:spPr/>
        <p:txBody>
          <a:bodyPr>
            <a:normAutofit fontScale="90000"/>
          </a:bodyPr>
          <a:lstStyle/>
          <a:p>
            <a:r>
              <a:rPr lang="en-IN" sz="2700" b="1" i="0" dirty="0">
                <a:solidFill>
                  <a:srgbClr val="FFFF00"/>
                </a:solidFill>
                <a:effectLst/>
                <a:latin typeface="-apple-system"/>
              </a:rPr>
              <a:t>Question No(8) names = ['Kajol',23,42,'Dhivya',35,'Jyothi',40,'Gaya',81,'Pavithra',90,'Shiny',49,'Rasika'] Print only the even numbers present in the given list?</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CF224DE7-CFD1-4258-A07A-77842D563400}"/>
              </a:ext>
            </a:extLst>
          </p:cNvPr>
          <p:cNvSpPr>
            <a:spLocks noGrp="1"/>
          </p:cNvSpPr>
          <p:nvPr>
            <p:ph idx="1"/>
          </p:nvPr>
        </p:nvSpPr>
        <p:spPr>
          <a:xfrm>
            <a:off x="685801" y="2142068"/>
            <a:ext cx="10131425" cy="1192804"/>
          </a:xfrm>
        </p:spPr>
        <p:txBody>
          <a:bodyPr/>
          <a:lstStyle/>
          <a:p>
            <a:r>
              <a:rPr lang="en-IN" dirty="0"/>
              <a:t>Code:</a:t>
            </a:r>
          </a:p>
        </p:txBody>
      </p:sp>
      <p:pic>
        <p:nvPicPr>
          <p:cNvPr id="5" name="Picture 4">
            <a:extLst>
              <a:ext uri="{FF2B5EF4-FFF2-40B4-BE49-F238E27FC236}">
                <a16:creationId xmlns:a16="http://schemas.microsoft.com/office/drawing/2014/main" id="{79A11CD7-0332-4DC1-A0EE-6D7C89BCB2D0}"/>
              </a:ext>
            </a:extLst>
          </p:cNvPr>
          <p:cNvPicPr>
            <a:picLocks noChangeAspect="1"/>
          </p:cNvPicPr>
          <p:nvPr/>
        </p:nvPicPr>
        <p:blipFill>
          <a:blip r:embed="rId2"/>
          <a:stretch>
            <a:fillRect/>
          </a:stretch>
        </p:blipFill>
        <p:spPr>
          <a:xfrm>
            <a:off x="1855694" y="2452550"/>
            <a:ext cx="8189259" cy="3208661"/>
          </a:xfrm>
          <a:prstGeom prst="rect">
            <a:avLst/>
          </a:prstGeom>
        </p:spPr>
      </p:pic>
    </p:spTree>
    <p:extLst>
      <p:ext uri="{BB962C8B-B14F-4D97-AF65-F5344CB8AC3E}">
        <p14:creationId xmlns:p14="http://schemas.microsoft.com/office/powerpoint/2010/main" val="183886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118E-6461-494A-8D2A-77A039E93F88}"/>
              </a:ext>
            </a:extLst>
          </p:cNvPr>
          <p:cNvSpPr>
            <a:spLocks noGrp="1"/>
          </p:cNvSpPr>
          <p:nvPr>
            <p:ph type="title"/>
          </p:nvPr>
        </p:nvSpPr>
        <p:spPr/>
        <p:txBody>
          <a:bodyPr>
            <a:normAutofit fontScale="90000"/>
          </a:bodyPr>
          <a:lstStyle/>
          <a:p>
            <a:r>
              <a:rPr lang="en-US" b="1" i="0" dirty="0">
                <a:solidFill>
                  <a:srgbClr val="FFFF00"/>
                </a:solidFill>
                <a:effectLst/>
                <a:latin typeface="-apple-system"/>
              </a:rPr>
              <a:t>Question No(9) write a program that find and print x=10 and y=5 these values agree the condition that x&gt;5 and y&gt;2?</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DBFD052C-D6DC-4627-9DF1-A69674B92629}"/>
              </a:ext>
            </a:extLst>
          </p:cNvPr>
          <p:cNvSpPr>
            <a:spLocks noGrp="1"/>
          </p:cNvSpPr>
          <p:nvPr>
            <p:ph idx="1"/>
          </p:nvPr>
        </p:nvSpPr>
        <p:spPr>
          <a:xfrm>
            <a:off x="685801" y="2142067"/>
            <a:ext cx="10131425" cy="681815"/>
          </a:xfrm>
        </p:spPr>
        <p:txBody>
          <a:bodyPr/>
          <a:lstStyle/>
          <a:p>
            <a:r>
              <a:rPr lang="en-IN" dirty="0"/>
              <a:t>Code:</a:t>
            </a:r>
          </a:p>
        </p:txBody>
      </p:sp>
      <p:pic>
        <p:nvPicPr>
          <p:cNvPr id="5" name="Picture 4">
            <a:extLst>
              <a:ext uri="{FF2B5EF4-FFF2-40B4-BE49-F238E27FC236}">
                <a16:creationId xmlns:a16="http://schemas.microsoft.com/office/drawing/2014/main" id="{A9D1813A-5FE4-408A-965A-32FE825EBFFF}"/>
              </a:ext>
            </a:extLst>
          </p:cNvPr>
          <p:cNvPicPr>
            <a:picLocks noChangeAspect="1"/>
          </p:cNvPicPr>
          <p:nvPr/>
        </p:nvPicPr>
        <p:blipFill>
          <a:blip r:embed="rId2"/>
          <a:stretch>
            <a:fillRect/>
          </a:stretch>
        </p:blipFill>
        <p:spPr>
          <a:xfrm>
            <a:off x="2393576" y="2447788"/>
            <a:ext cx="6723530" cy="3468918"/>
          </a:xfrm>
          <a:prstGeom prst="rect">
            <a:avLst/>
          </a:prstGeom>
        </p:spPr>
      </p:pic>
    </p:spTree>
    <p:extLst>
      <p:ext uri="{BB962C8B-B14F-4D97-AF65-F5344CB8AC3E}">
        <p14:creationId xmlns:p14="http://schemas.microsoft.com/office/powerpoint/2010/main" val="91979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1E64-5D08-48D8-9FFD-F535CA345516}"/>
              </a:ext>
            </a:extLst>
          </p:cNvPr>
          <p:cNvSpPr>
            <a:spLocks noGrp="1"/>
          </p:cNvSpPr>
          <p:nvPr>
            <p:ph type="title"/>
          </p:nvPr>
        </p:nvSpPr>
        <p:spPr>
          <a:xfrm>
            <a:off x="685801" y="712694"/>
            <a:ext cx="10131425" cy="1210235"/>
          </a:xfrm>
        </p:spPr>
        <p:txBody>
          <a:bodyPr/>
          <a:lstStyle/>
          <a:p>
            <a:pPr algn="ctr"/>
            <a:r>
              <a:rPr lang="en-IN" sz="2800" b="1" i="0" dirty="0">
                <a:effectLst/>
                <a:latin typeface="-apple-system"/>
              </a:rPr>
              <a:t>String Indexing</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1355B2DD-8FF0-4F8C-A60E-37338A1A9333}"/>
              </a:ext>
            </a:extLst>
          </p:cNvPr>
          <p:cNvSpPr>
            <a:spLocks noGrp="1"/>
          </p:cNvSpPr>
          <p:nvPr>
            <p:ph idx="1"/>
          </p:nvPr>
        </p:nvSpPr>
        <p:spPr>
          <a:xfrm>
            <a:off x="685801" y="1922928"/>
            <a:ext cx="10131425" cy="3590365"/>
          </a:xfrm>
        </p:spPr>
        <p:txBody>
          <a:bodyPr/>
          <a:lstStyle/>
          <a:p>
            <a:r>
              <a:rPr lang="en-US" sz="2400" b="1" i="0" dirty="0">
                <a:effectLst/>
                <a:latin typeface="-apple-system"/>
              </a:rPr>
              <a:t>String indexing in python allows you to access individual characters in a string using their position. Indexing in python starts at 0. We can also use negative indexing, where -1 refers to the last character</a:t>
            </a:r>
            <a:r>
              <a:rPr lang="en-US" b="0" i="0" dirty="0">
                <a:solidFill>
                  <a:srgbClr val="1F2328"/>
                </a:solidFill>
                <a:effectLst/>
                <a:latin typeface="-apple-system"/>
              </a:rPr>
              <a:t>.</a:t>
            </a:r>
            <a:endParaRPr lang="en-IN" dirty="0"/>
          </a:p>
        </p:txBody>
      </p:sp>
    </p:spTree>
    <p:extLst>
      <p:ext uri="{BB962C8B-B14F-4D97-AF65-F5344CB8AC3E}">
        <p14:creationId xmlns:p14="http://schemas.microsoft.com/office/powerpoint/2010/main" val="306846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18B4-4570-4C64-85A5-1E5A60DF5735}"/>
              </a:ext>
            </a:extLst>
          </p:cNvPr>
          <p:cNvSpPr>
            <a:spLocks noGrp="1"/>
          </p:cNvSpPr>
          <p:nvPr>
            <p:ph type="title"/>
          </p:nvPr>
        </p:nvSpPr>
        <p:spPr/>
        <p:txBody>
          <a:bodyPr>
            <a:normAutofit fontScale="90000"/>
          </a:bodyPr>
          <a:lstStyle/>
          <a:p>
            <a:r>
              <a:rPr lang="en-US" sz="2700" b="1" i="0" dirty="0">
                <a:solidFill>
                  <a:srgbClr val="FFFF00"/>
                </a:solidFill>
                <a:effectLst/>
                <a:latin typeface="-apple-system"/>
              </a:rPr>
              <a:t>Question No(10) c ='Shah Rukh Khan' convert the string into list and convert back to </a:t>
            </a:r>
            <a:r>
              <a:rPr lang="en-US" sz="2700" b="1" i="0" dirty="0" err="1">
                <a:solidFill>
                  <a:srgbClr val="FFFF00"/>
                </a:solidFill>
                <a:effectLst/>
                <a:latin typeface="-apple-system"/>
              </a:rPr>
              <a:t>orginal</a:t>
            </a:r>
            <a:r>
              <a:rPr lang="en-US" sz="2700" b="1" i="0" dirty="0">
                <a:solidFill>
                  <a:srgbClr val="FFFF00"/>
                </a:solidFill>
                <a:effectLst/>
                <a:latin typeface="-apple-system"/>
              </a:rPr>
              <a:t> string?</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398C9186-D725-43C5-8FA7-9392735592D8}"/>
              </a:ext>
            </a:extLst>
          </p:cNvPr>
          <p:cNvSpPr>
            <a:spLocks noGrp="1"/>
          </p:cNvSpPr>
          <p:nvPr>
            <p:ph idx="1"/>
          </p:nvPr>
        </p:nvSpPr>
        <p:spPr>
          <a:xfrm>
            <a:off x="685801" y="2142067"/>
            <a:ext cx="10131425" cy="829733"/>
          </a:xfrm>
        </p:spPr>
        <p:txBody>
          <a:bodyPr/>
          <a:lstStyle/>
          <a:p>
            <a:r>
              <a:rPr lang="en-IN" dirty="0"/>
              <a:t>Code:</a:t>
            </a:r>
          </a:p>
        </p:txBody>
      </p:sp>
      <p:pic>
        <p:nvPicPr>
          <p:cNvPr id="5" name="Picture 4">
            <a:extLst>
              <a:ext uri="{FF2B5EF4-FFF2-40B4-BE49-F238E27FC236}">
                <a16:creationId xmlns:a16="http://schemas.microsoft.com/office/drawing/2014/main" id="{07E081D4-1029-4832-B339-8F0E916A7E77}"/>
              </a:ext>
            </a:extLst>
          </p:cNvPr>
          <p:cNvPicPr>
            <a:picLocks noChangeAspect="1"/>
          </p:cNvPicPr>
          <p:nvPr/>
        </p:nvPicPr>
        <p:blipFill>
          <a:blip r:embed="rId2"/>
          <a:stretch>
            <a:fillRect/>
          </a:stretch>
        </p:blipFill>
        <p:spPr>
          <a:xfrm>
            <a:off x="2111188" y="2850775"/>
            <a:ext cx="6904632" cy="2944907"/>
          </a:xfrm>
          <a:prstGeom prst="rect">
            <a:avLst/>
          </a:prstGeom>
        </p:spPr>
      </p:pic>
    </p:spTree>
    <p:extLst>
      <p:ext uri="{BB962C8B-B14F-4D97-AF65-F5344CB8AC3E}">
        <p14:creationId xmlns:p14="http://schemas.microsoft.com/office/powerpoint/2010/main" val="1618633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B85F-7F02-4B5F-AFE2-9FDCF0FC590B}"/>
              </a:ext>
            </a:extLst>
          </p:cNvPr>
          <p:cNvSpPr>
            <a:spLocks noGrp="1"/>
          </p:cNvSpPr>
          <p:nvPr>
            <p:ph type="title"/>
          </p:nvPr>
        </p:nvSpPr>
        <p:spPr>
          <a:xfrm>
            <a:off x="685801" y="609600"/>
            <a:ext cx="10131425" cy="1030941"/>
          </a:xfrm>
        </p:spPr>
        <p:txBody>
          <a:bodyPr>
            <a:normAutofit fontScale="90000"/>
          </a:bodyPr>
          <a:lstStyle/>
          <a:p>
            <a:r>
              <a:rPr lang="en-US" sz="2700" b="1" i="0" dirty="0">
                <a:solidFill>
                  <a:srgbClr val="FFFF00"/>
                </a:solidFill>
                <a:effectLst/>
                <a:latin typeface="-apple-system"/>
              </a:rPr>
              <a:t>Question No(11)  c='Salman Khan' display only 'Salman'?</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0A730248-AA60-45FA-9CEE-2F6D06FF5BE4}"/>
              </a:ext>
            </a:extLst>
          </p:cNvPr>
          <p:cNvSpPr>
            <a:spLocks noGrp="1"/>
          </p:cNvSpPr>
          <p:nvPr>
            <p:ph idx="1"/>
          </p:nvPr>
        </p:nvSpPr>
        <p:spPr>
          <a:xfrm>
            <a:off x="685801" y="2142067"/>
            <a:ext cx="10131425" cy="3021603"/>
          </a:xfrm>
        </p:spPr>
        <p:txBody>
          <a:bodyPr>
            <a:normAutofit fontScale="62500" lnSpcReduction="20000"/>
          </a:bodyPr>
          <a:lstStyle/>
          <a:p>
            <a:pPr marL="0" indent="0">
              <a:buNone/>
            </a:pPr>
            <a:r>
              <a:rPr lang="en-IN" dirty="0"/>
              <a:t>Code: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sz="2400" b="1" i="0" dirty="0">
              <a:solidFill>
                <a:srgbClr val="FFFF00"/>
              </a:solidFill>
              <a:effectLst/>
              <a:latin typeface="-apple-system"/>
            </a:endParaRPr>
          </a:p>
          <a:p>
            <a:pPr marL="0" indent="0">
              <a:buNone/>
            </a:pPr>
            <a:r>
              <a:rPr lang="en-US" sz="3800" b="1" i="0" dirty="0">
                <a:solidFill>
                  <a:srgbClr val="FFFF00"/>
                </a:solidFill>
                <a:effectLst/>
                <a:latin typeface="-apple-system"/>
              </a:rPr>
              <a:t>Question No(12)  d=(10,20,30,40,50,60,70,80,90,100) display only even index values?</a:t>
            </a:r>
          </a:p>
          <a:p>
            <a:pPr marL="0" indent="0">
              <a:buNone/>
            </a:pPr>
            <a:endParaRPr lang="en-IN" dirty="0"/>
          </a:p>
          <a:p>
            <a:pPr marL="0" indent="0">
              <a:buNone/>
            </a:pPr>
            <a:r>
              <a:rPr lang="en-IN" dirty="0"/>
              <a:t>Code:</a:t>
            </a:r>
          </a:p>
          <a:p>
            <a:pPr marL="0" indent="0">
              <a:buNone/>
            </a:pPr>
            <a:endParaRPr lang="en-IN" dirty="0"/>
          </a:p>
        </p:txBody>
      </p:sp>
      <p:pic>
        <p:nvPicPr>
          <p:cNvPr id="5" name="Picture 4">
            <a:extLst>
              <a:ext uri="{FF2B5EF4-FFF2-40B4-BE49-F238E27FC236}">
                <a16:creationId xmlns:a16="http://schemas.microsoft.com/office/drawing/2014/main" id="{AB3EFEC8-3EBB-4137-B99A-6B4601352B63}"/>
              </a:ext>
            </a:extLst>
          </p:cNvPr>
          <p:cNvPicPr>
            <a:picLocks noChangeAspect="1"/>
          </p:cNvPicPr>
          <p:nvPr/>
        </p:nvPicPr>
        <p:blipFill>
          <a:blip r:embed="rId2"/>
          <a:stretch>
            <a:fillRect/>
          </a:stretch>
        </p:blipFill>
        <p:spPr>
          <a:xfrm>
            <a:off x="2608730" y="2055186"/>
            <a:ext cx="5715000" cy="1286932"/>
          </a:xfrm>
          <a:prstGeom prst="rect">
            <a:avLst/>
          </a:prstGeom>
        </p:spPr>
      </p:pic>
      <p:pic>
        <p:nvPicPr>
          <p:cNvPr id="7" name="Picture 6">
            <a:extLst>
              <a:ext uri="{FF2B5EF4-FFF2-40B4-BE49-F238E27FC236}">
                <a16:creationId xmlns:a16="http://schemas.microsoft.com/office/drawing/2014/main" id="{D0881C95-768D-4C23-B985-708C9449B12A}"/>
              </a:ext>
            </a:extLst>
          </p:cNvPr>
          <p:cNvPicPr>
            <a:picLocks noChangeAspect="1"/>
          </p:cNvPicPr>
          <p:nvPr/>
        </p:nvPicPr>
        <p:blipFill>
          <a:blip r:embed="rId3"/>
          <a:stretch>
            <a:fillRect/>
          </a:stretch>
        </p:blipFill>
        <p:spPr>
          <a:xfrm>
            <a:off x="2191870" y="4542169"/>
            <a:ext cx="5930153" cy="1488835"/>
          </a:xfrm>
          <a:prstGeom prst="rect">
            <a:avLst/>
          </a:prstGeom>
        </p:spPr>
      </p:pic>
    </p:spTree>
    <p:extLst>
      <p:ext uri="{BB962C8B-B14F-4D97-AF65-F5344CB8AC3E}">
        <p14:creationId xmlns:p14="http://schemas.microsoft.com/office/powerpoint/2010/main" val="3494003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4709-C229-4131-8FBE-2F254D6642C8}"/>
              </a:ext>
            </a:extLst>
          </p:cNvPr>
          <p:cNvSpPr>
            <a:spLocks noGrp="1"/>
          </p:cNvSpPr>
          <p:nvPr>
            <p:ph type="title"/>
          </p:nvPr>
        </p:nvSpPr>
        <p:spPr>
          <a:xfrm>
            <a:off x="685801" y="609601"/>
            <a:ext cx="10131425" cy="1367118"/>
          </a:xfrm>
        </p:spPr>
        <p:txBody>
          <a:bodyPr>
            <a:normAutofit fontScale="90000"/>
          </a:bodyPr>
          <a:lstStyle/>
          <a:p>
            <a:r>
              <a:rPr lang="en-US" sz="2700" b="1" i="0" dirty="0">
                <a:solidFill>
                  <a:srgbClr val="FFFF00"/>
                </a:solidFill>
                <a:effectLst/>
                <a:latin typeface="-apple-system"/>
              </a:rPr>
              <a:t>Question No(13)  m= ['gaya',23,'yash',24,'vijay',25,'shiny',26] get only the integers?</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CBC5115F-1C22-47C6-80D4-CCE3306D04DC}"/>
              </a:ext>
            </a:extLst>
          </p:cNvPr>
          <p:cNvSpPr>
            <a:spLocks noGrp="1"/>
          </p:cNvSpPr>
          <p:nvPr>
            <p:ph idx="1"/>
          </p:nvPr>
        </p:nvSpPr>
        <p:spPr>
          <a:xfrm>
            <a:off x="685801" y="2142067"/>
            <a:ext cx="10131425" cy="883521"/>
          </a:xfrm>
        </p:spPr>
        <p:txBody>
          <a:bodyPr/>
          <a:lstStyle/>
          <a:p>
            <a:r>
              <a:rPr lang="en-IN" dirty="0"/>
              <a:t>Code:</a:t>
            </a:r>
          </a:p>
        </p:txBody>
      </p:sp>
      <p:pic>
        <p:nvPicPr>
          <p:cNvPr id="5" name="Picture 4">
            <a:extLst>
              <a:ext uri="{FF2B5EF4-FFF2-40B4-BE49-F238E27FC236}">
                <a16:creationId xmlns:a16="http://schemas.microsoft.com/office/drawing/2014/main" id="{9FD17022-7C15-4FA8-B10F-A6E5DC9FBA46}"/>
              </a:ext>
            </a:extLst>
          </p:cNvPr>
          <p:cNvPicPr>
            <a:picLocks noChangeAspect="1"/>
          </p:cNvPicPr>
          <p:nvPr/>
        </p:nvPicPr>
        <p:blipFill>
          <a:blip r:embed="rId2"/>
          <a:stretch>
            <a:fillRect/>
          </a:stretch>
        </p:blipFill>
        <p:spPr>
          <a:xfrm>
            <a:off x="2124636" y="2675966"/>
            <a:ext cx="7516906" cy="3146610"/>
          </a:xfrm>
          <a:prstGeom prst="rect">
            <a:avLst/>
          </a:prstGeom>
        </p:spPr>
      </p:pic>
    </p:spTree>
    <p:extLst>
      <p:ext uri="{BB962C8B-B14F-4D97-AF65-F5344CB8AC3E}">
        <p14:creationId xmlns:p14="http://schemas.microsoft.com/office/powerpoint/2010/main" val="1010802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83A6-B65E-4E32-B9CF-D73C133F4C87}"/>
              </a:ext>
            </a:extLst>
          </p:cNvPr>
          <p:cNvSpPr>
            <a:spLocks noGrp="1"/>
          </p:cNvSpPr>
          <p:nvPr>
            <p:ph type="title"/>
          </p:nvPr>
        </p:nvSpPr>
        <p:spPr>
          <a:xfrm>
            <a:off x="685801" y="470647"/>
            <a:ext cx="10131425" cy="1089212"/>
          </a:xfrm>
        </p:spPr>
        <p:txBody>
          <a:bodyPr>
            <a:normAutofit/>
          </a:bodyPr>
          <a:lstStyle/>
          <a:p>
            <a:pPr algn="ctr"/>
            <a:r>
              <a:rPr lang="nl-NL" sz="2700" b="1" i="0" dirty="0">
                <a:effectLst/>
                <a:latin typeface="-apple-system"/>
              </a:rPr>
              <a:t>Loop : While loop , For loop , Nested loop</a:t>
            </a:r>
            <a:br>
              <a:rPr lang="nl-NL"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A32E0AE9-EE50-4456-8007-0665E166ABF6}"/>
              </a:ext>
            </a:extLst>
          </p:cNvPr>
          <p:cNvSpPr>
            <a:spLocks noGrp="1"/>
          </p:cNvSpPr>
          <p:nvPr>
            <p:ph idx="1"/>
          </p:nvPr>
        </p:nvSpPr>
        <p:spPr>
          <a:xfrm>
            <a:off x="685801" y="1183341"/>
            <a:ext cx="10131425" cy="6575612"/>
          </a:xfrm>
        </p:spPr>
        <p:txBody>
          <a:bodyPr>
            <a:normAutofit/>
          </a:bodyPr>
          <a:lstStyle/>
          <a:p>
            <a:r>
              <a:rPr lang="en-IN" sz="2400" b="1" i="0" dirty="0">
                <a:effectLst/>
                <a:latin typeface="-apple-system"/>
              </a:rPr>
              <a:t>While loop: </a:t>
            </a:r>
            <a:r>
              <a:rPr lang="en-US" sz="2400" b="1" i="0" dirty="0">
                <a:effectLst/>
                <a:latin typeface="-apple-system"/>
              </a:rPr>
              <a:t>While loop is entry controlled loop. Four components of while loop are: (1) Initialization: to initialize a value. (2) Entry condition: to enter a while loop, the entry condition should be satisfied. (3) stopping condition: to stop the loop. (4) Increment or Decrement criteria: to move forward or backward the loop.</a:t>
            </a:r>
          </a:p>
          <a:p>
            <a:endParaRPr lang="en-IN" sz="2400" b="1" i="0" dirty="0">
              <a:effectLst/>
              <a:latin typeface="-apple-system"/>
            </a:endParaRPr>
          </a:p>
          <a:p>
            <a:r>
              <a:rPr lang="en-IN" sz="2400" b="1" i="0" dirty="0">
                <a:effectLst/>
                <a:latin typeface="-apple-system"/>
              </a:rPr>
              <a:t>For loop: </a:t>
            </a:r>
            <a:r>
              <a:rPr lang="en-US" sz="2400" b="1" i="0" dirty="0">
                <a:effectLst/>
                <a:latin typeface="-apple-system"/>
              </a:rPr>
              <a:t>For loop in python is used to iterate over a sequence such as list, tuple, dictionary, set.it allows you to execute a block of code multiple times.</a:t>
            </a:r>
          </a:p>
          <a:p>
            <a:endParaRPr lang="en-US" sz="2400" b="1" i="0" dirty="0">
              <a:effectLst/>
              <a:latin typeface="-apple-system"/>
            </a:endParaRPr>
          </a:p>
          <a:p>
            <a:r>
              <a:rPr lang="en-IN" sz="2400" b="1" i="0" dirty="0">
                <a:effectLst/>
                <a:latin typeface="-apple-system"/>
              </a:rPr>
              <a:t>Nested loop: </a:t>
            </a:r>
            <a:r>
              <a:rPr lang="en-US" sz="2400" b="1" i="0" dirty="0">
                <a:effectLst/>
                <a:latin typeface="-apple-system"/>
              </a:rPr>
              <a:t>Nested loop in python is a loop inside another loop. This means that one loop is placed inside the body of another loop.</a:t>
            </a:r>
            <a:endParaRPr lang="en-IN" sz="2400" b="1" i="0" dirty="0">
              <a:effectLst/>
              <a:latin typeface="-apple-system"/>
            </a:endParaRPr>
          </a:p>
          <a:p>
            <a:endParaRPr lang="en-US" sz="2400" b="1" i="0" dirty="0">
              <a:effectLst/>
              <a:latin typeface="-apple-system"/>
            </a:endParaRPr>
          </a:p>
          <a:p>
            <a:endParaRPr lang="en-IN" sz="2400" b="1" i="0" dirty="0">
              <a:effectLst/>
              <a:latin typeface="-apple-system"/>
            </a:endParaRPr>
          </a:p>
          <a:p>
            <a:endParaRPr lang="en-IN" dirty="0"/>
          </a:p>
        </p:txBody>
      </p:sp>
    </p:spTree>
    <p:extLst>
      <p:ext uri="{BB962C8B-B14F-4D97-AF65-F5344CB8AC3E}">
        <p14:creationId xmlns:p14="http://schemas.microsoft.com/office/powerpoint/2010/main" val="3682450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9C60-5774-4280-96A8-9A9E26A06F63}"/>
              </a:ext>
            </a:extLst>
          </p:cNvPr>
          <p:cNvSpPr>
            <a:spLocks noGrp="1"/>
          </p:cNvSpPr>
          <p:nvPr>
            <p:ph type="title"/>
          </p:nvPr>
        </p:nvSpPr>
        <p:spPr/>
        <p:txBody>
          <a:bodyPr>
            <a:normAutofit fontScale="90000"/>
          </a:bodyPr>
          <a:lstStyle/>
          <a:p>
            <a:pPr algn="ctr"/>
            <a:r>
              <a:rPr lang="en-IN" sz="2800" b="1" i="0" dirty="0">
                <a:effectLst/>
                <a:latin typeface="-apple-system"/>
              </a:rPr>
              <a:t>While loop</a:t>
            </a:r>
            <a:br>
              <a:rPr lang="en-IN" sz="2800" b="1" i="0" dirty="0">
                <a:effectLst/>
                <a:latin typeface="-apple-system"/>
              </a:rPr>
            </a:br>
            <a:br>
              <a:rPr lang="en-US" sz="2700" b="1" i="0" dirty="0">
                <a:solidFill>
                  <a:srgbClr val="FFFF00"/>
                </a:solidFill>
                <a:effectLst/>
                <a:latin typeface="-apple-system"/>
              </a:rPr>
            </a:br>
            <a:r>
              <a:rPr lang="en-US" sz="2700" b="1" i="0" dirty="0">
                <a:solidFill>
                  <a:srgbClr val="FFFF00"/>
                </a:solidFill>
                <a:effectLst/>
                <a:latin typeface="-apple-system"/>
              </a:rPr>
              <a:t>Question No(14)  Print the table of 4 using while loop?</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79F68CE2-F2F1-406D-87B0-1E0CA7E92C88}"/>
              </a:ext>
            </a:extLst>
          </p:cNvPr>
          <p:cNvSpPr>
            <a:spLocks noGrp="1"/>
          </p:cNvSpPr>
          <p:nvPr>
            <p:ph idx="1"/>
          </p:nvPr>
        </p:nvSpPr>
        <p:spPr>
          <a:xfrm>
            <a:off x="685801" y="2142067"/>
            <a:ext cx="10131425" cy="722157"/>
          </a:xfrm>
        </p:spPr>
        <p:txBody>
          <a:bodyPr/>
          <a:lstStyle/>
          <a:p>
            <a:r>
              <a:rPr lang="en-IN" dirty="0"/>
              <a:t>Code:</a:t>
            </a:r>
          </a:p>
        </p:txBody>
      </p:sp>
      <p:pic>
        <p:nvPicPr>
          <p:cNvPr id="5" name="Picture 4">
            <a:extLst>
              <a:ext uri="{FF2B5EF4-FFF2-40B4-BE49-F238E27FC236}">
                <a16:creationId xmlns:a16="http://schemas.microsoft.com/office/drawing/2014/main" id="{5C32B63F-D3F5-4C6B-980F-0D6417CE3741}"/>
              </a:ext>
            </a:extLst>
          </p:cNvPr>
          <p:cNvPicPr>
            <a:picLocks noChangeAspect="1"/>
          </p:cNvPicPr>
          <p:nvPr/>
        </p:nvPicPr>
        <p:blipFill>
          <a:blip r:embed="rId2"/>
          <a:stretch>
            <a:fillRect/>
          </a:stretch>
        </p:blipFill>
        <p:spPr>
          <a:xfrm>
            <a:off x="2501153" y="2503145"/>
            <a:ext cx="5849471" cy="3977994"/>
          </a:xfrm>
          <a:prstGeom prst="rect">
            <a:avLst/>
          </a:prstGeom>
        </p:spPr>
      </p:pic>
    </p:spTree>
    <p:extLst>
      <p:ext uri="{BB962C8B-B14F-4D97-AF65-F5344CB8AC3E}">
        <p14:creationId xmlns:p14="http://schemas.microsoft.com/office/powerpoint/2010/main" val="84141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8134A-2816-48AA-BDB3-9FFF4D58B80F}"/>
              </a:ext>
            </a:extLst>
          </p:cNvPr>
          <p:cNvSpPr>
            <a:spLocks noGrp="1"/>
          </p:cNvSpPr>
          <p:nvPr>
            <p:ph type="title"/>
          </p:nvPr>
        </p:nvSpPr>
        <p:spPr>
          <a:xfrm>
            <a:off x="685801" y="282387"/>
            <a:ext cx="10131425" cy="1546413"/>
          </a:xfrm>
        </p:spPr>
        <p:txBody>
          <a:bodyPr>
            <a:normAutofit fontScale="90000"/>
          </a:bodyPr>
          <a:lstStyle/>
          <a:p>
            <a:pPr algn="ctr"/>
            <a:r>
              <a:rPr lang="en-IN" b="1" i="0" dirty="0">
                <a:solidFill>
                  <a:srgbClr val="FF0000"/>
                </a:solidFill>
                <a:effectLst/>
                <a:latin typeface="Helvetica Neue"/>
              </a:rPr>
              <a:t>BASIC PYTHON DATAMANIPULATION    OBJECTIVES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59B7D6D1-11BF-4551-A781-F5DCA3AC95C5}"/>
              </a:ext>
            </a:extLst>
          </p:cNvPr>
          <p:cNvSpPr>
            <a:spLocks noGrp="1"/>
          </p:cNvSpPr>
          <p:nvPr>
            <p:ph idx="1"/>
          </p:nvPr>
        </p:nvSpPr>
        <p:spPr>
          <a:xfrm>
            <a:off x="685801" y="2581834"/>
            <a:ext cx="10131425" cy="5419165"/>
          </a:xfrm>
        </p:spPr>
        <p:txBody>
          <a:bodyPr>
            <a:noAutofit/>
          </a:bodyPr>
          <a:lstStyle/>
          <a:p>
            <a:r>
              <a:rPr lang="en-US" sz="2800" b="0" i="0" dirty="0">
                <a:solidFill>
                  <a:srgbClr val="92D050"/>
                </a:solidFill>
                <a:effectLst/>
                <a:latin typeface="-apple-system"/>
              </a:rPr>
              <a:t>Base Python Manipulation project is focused on mastering fundamental data manipulation techniques using base python. By diving deep into these foundational aspects of python, you will build a solid understanding that forms the basis for more advanced programming concepts and applications.</a:t>
            </a:r>
          </a:p>
          <a:p>
            <a:r>
              <a:rPr lang="en-US" sz="2800" b="0" i="0" dirty="0">
                <a:solidFill>
                  <a:srgbClr val="92D050"/>
                </a:solidFill>
                <a:effectLst/>
                <a:latin typeface="-apple-system"/>
              </a:rPr>
              <a:t>Working with python data structures list, tuple, set and dictionary to store and manipulate data.</a:t>
            </a:r>
          </a:p>
          <a:p>
            <a:r>
              <a:rPr lang="en-US" sz="2800" dirty="0">
                <a:solidFill>
                  <a:srgbClr val="92D050"/>
                </a:solidFill>
                <a:latin typeface="-apple-system"/>
              </a:rPr>
              <a:t>Using List comprehension, Set comprehension and Dictionary comprehension in python that allow for concise and efficient way to create lists, sets and dictionaries.</a:t>
            </a:r>
          </a:p>
          <a:p>
            <a:endParaRPr lang="en-US" sz="2800" b="0" i="0" dirty="0">
              <a:effectLst/>
              <a:latin typeface="-apple-system"/>
            </a:endParaRPr>
          </a:p>
          <a:p>
            <a:endParaRPr lang="en-US" sz="2800" b="0" i="0" dirty="0">
              <a:effectLst/>
              <a:latin typeface="-apple-system"/>
            </a:endParaRPr>
          </a:p>
          <a:p>
            <a:endParaRPr lang="en-US" sz="2800" b="0" i="0" dirty="0">
              <a:effectLst/>
              <a:latin typeface="-apple-system"/>
            </a:endParaRPr>
          </a:p>
          <a:p>
            <a:endParaRPr lang="en-US" sz="2800" b="0" i="0" dirty="0">
              <a:effectLst/>
              <a:latin typeface="-apple-system"/>
            </a:endParaRPr>
          </a:p>
          <a:p>
            <a:endParaRPr lang="en-IN" sz="3200" dirty="0"/>
          </a:p>
        </p:txBody>
      </p:sp>
    </p:spTree>
    <p:extLst>
      <p:ext uri="{BB962C8B-B14F-4D97-AF65-F5344CB8AC3E}">
        <p14:creationId xmlns:p14="http://schemas.microsoft.com/office/powerpoint/2010/main" val="2379321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022E-AAA2-45C7-B331-43DE14106A23}"/>
              </a:ext>
            </a:extLst>
          </p:cNvPr>
          <p:cNvSpPr>
            <a:spLocks noGrp="1"/>
          </p:cNvSpPr>
          <p:nvPr>
            <p:ph type="title"/>
          </p:nvPr>
        </p:nvSpPr>
        <p:spPr>
          <a:xfrm>
            <a:off x="685801" y="497542"/>
            <a:ext cx="10131425" cy="1331258"/>
          </a:xfrm>
        </p:spPr>
        <p:txBody>
          <a:bodyPr>
            <a:normAutofit fontScale="90000"/>
          </a:bodyPr>
          <a:lstStyle/>
          <a:p>
            <a:r>
              <a:rPr lang="en-US" sz="2700" b="1" i="0" dirty="0">
                <a:solidFill>
                  <a:srgbClr val="FFFF00"/>
                </a:solidFill>
                <a:effectLst/>
                <a:latin typeface="-apple-system"/>
              </a:rPr>
              <a:t>Question No(15) print the even numbers till 100 using while numbers?</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8795B58F-26CE-4AFB-984F-A6DDA1822311}"/>
              </a:ext>
            </a:extLst>
          </p:cNvPr>
          <p:cNvSpPr>
            <a:spLocks noGrp="1"/>
          </p:cNvSpPr>
          <p:nvPr>
            <p:ph idx="1"/>
          </p:nvPr>
        </p:nvSpPr>
        <p:spPr>
          <a:xfrm>
            <a:off x="685801" y="1707776"/>
            <a:ext cx="10131425" cy="887506"/>
          </a:xfrm>
        </p:spPr>
        <p:txBody>
          <a:bodyPr/>
          <a:lstStyle/>
          <a:p>
            <a:r>
              <a:rPr lang="en-IN" dirty="0"/>
              <a:t>Code:</a:t>
            </a:r>
          </a:p>
        </p:txBody>
      </p:sp>
      <p:pic>
        <p:nvPicPr>
          <p:cNvPr id="5" name="Picture 4">
            <a:extLst>
              <a:ext uri="{FF2B5EF4-FFF2-40B4-BE49-F238E27FC236}">
                <a16:creationId xmlns:a16="http://schemas.microsoft.com/office/drawing/2014/main" id="{80E8537D-864A-4723-B50D-02B67E72478D}"/>
              </a:ext>
            </a:extLst>
          </p:cNvPr>
          <p:cNvPicPr>
            <a:picLocks noChangeAspect="1"/>
          </p:cNvPicPr>
          <p:nvPr/>
        </p:nvPicPr>
        <p:blipFill>
          <a:blip r:embed="rId2"/>
          <a:stretch>
            <a:fillRect/>
          </a:stretch>
        </p:blipFill>
        <p:spPr>
          <a:xfrm>
            <a:off x="3025587" y="2254375"/>
            <a:ext cx="4370295" cy="4335231"/>
          </a:xfrm>
          <a:prstGeom prst="rect">
            <a:avLst/>
          </a:prstGeom>
        </p:spPr>
      </p:pic>
    </p:spTree>
    <p:extLst>
      <p:ext uri="{BB962C8B-B14F-4D97-AF65-F5344CB8AC3E}">
        <p14:creationId xmlns:p14="http://schemas.microsoft.com/office/powerpoint/2010/main" val="130674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2AFC-0CDB-4610-9CA7-40B38437884D}"/>
              </a:ext>
            </a:extLst>
          </p:cNvPr>
          <p:cNvSpPr>
            <a:spLocks noGrp="1"/>
          </p:cNvSpPr>
          <p:nvPr>
            <p:ph type="title"/>
          </p:nvPr>
        </p:nvSpPr>
        <p:spPr>
          <a:xfrm>
            <a:off x="685801" y="605118"/>
            <a:ext cx="10131425" cy="1371600"/>
          </a:xfrm>
        </p:spPr>
        <p:txBody>
          <a:bodyPr>
            <a:normAutofit fontScale="90000"/>
          </a:bodyPr>
          <a:lstStyle/>
          <a:p>
            <a:r>
              <a:rPr lang="en-US" sz="2700" b="1" i="0" dirty="0">
                <a:solidFill>
                  <a:srgbClr val="FFFF00"/>
                </a:solidFill>
                <a:effectLst/>
                <a:latin typeface="-apple-system"/>
              </a:rPr>
              <a:t>Question No(16) data = [88,39,80,31,70,90,100,121] Print only the odd values and their indexes from the given list using the while loop?</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EEACD741-0E71-4076-9D60-E565D61F9B3F}"/>
              </a:ext>
            </a:extLst>
          </p:cNvPr>
          <p:cNvSpPr>
            <a:spLocks noGrp="1"/>
          </p:cNvSpPr>
          <p:nvPr>
            <p:ph idx="1"/>
          </p:nvPr>
        </p:nvSpPr>
        <p:spPr>
          <a:xfrm>
            <a:off x="685801" y="2142068"/>
            <a:ext cx="10131425" cy="735604"/>
          </a:xfrm>
        </p:spPr>
        <p:txBody>
          <a:bodyPr/>
          <a:lstStyle/>
          <a:p>
            <a:r>
              <a:rPr lang="en-IN" dirty="0"/>
              <a:t>Code:</a:t>
            </a:r>
          </a:p>
        </p:txBody>
      </p:sp>
      <p:pic>
        <p:nvPicPr>
          <p:cNvPr id="5" name="Picture 4">
            <a:extLst>
              <a:ext uri="{FF2B5EF4-FFF2-40B4-BE49-F238E27FC236}">
                <a16:creationId xmlns:a16="http://schemas.microsoft.com/office/drawing/2014/main" id="{9F59D771-C268-4EAC-83A5-BE5684BC0AB8}"/>
              </a:ext>
            </a:extLst>
          </p:cNvPr>
          <p:cNvPicPr>
            <a:picLocks noChangeAspect="1"/>
          </p:cNvPicPr>
          <p:nvPr/>
        </p:nvPicPr>
        <p:blipFill>
          <a:blip r:embed="rId2"/>
          <a:stretch>
            <a:fillRect/>
          </a:stretch>
        </p:blipFill>
        <p:spPr>
          <a:xfrm>
            <a:off x="2393575" y="2509870"/>
            <a:ext cx="6078071" cy="3130797"/>
          </a:xfrm>
          <a:prstGeom prst="rect">
            <a:avLst/>
          </a:prstGeom>
        </p:spPr>
      </p:pic>
    </p:spTree>
    <p:extLst>
      <p:ext uri="{BB962C8B-B14F-4D97-AF65-F5344CB8AC3E}">
        <p14:creationId xmlns:p14="http://schemas.microsoft.com/office/powerpoint/2010/main" val="1201746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2AD7F-8EE1-48C1-AF2E-B73D85EB8FE4}"/>
              </a:ext>
            </a:extLst>
          </p:cNvPr>
          <p:cNvSpPr>
            <a:spLocks noGrp="1"/>
          </p:cNvSpPr>
          <p:nvPr>
            <p:ph type="title"/>
          </p:nvPr>
        </p:nvSpPr>
        <p:spPr>
          <a:xfrm>
            <a:off x="685801" y="874060"/>
            <a:ext cx="10131425" cy="1021976"/>
          </a:xfrm>
        </p:spPr>
        <p:txBody>
          <a:bodyPr>
            <a:normAutofit fontScale="90000"/>
          </a:bodyPr>
          <a:lstStyle/>
          <a:p>
            <a:pPr algn="ctr"/>
            <a:r>
              <a:rPr lang="en-IN" sz="2400" b="1" i="0" dirty="0">
                <a:effectLst/>
                <a:latin typeface="-apple-system"/>
              </a:rPr>
              <a:t>For loop:</a:t>
            </a:r>
            <a:br>
              <a:rPr lang="en-IN" b="1" i="0" dirty="0">
                <a:solidFill>
                  <a:srgbClr val="1F2328"/>
                </a:solidFill>
                <a:effectLst/>
                <a:latin typeface="-apple-system"/>
              </a:rPr>
            </a:br>
            <a:br>
              <a:rPr lang="en-IN" b="1" i="0" dirty="0">
                <a:solidFill>
                  <a:srgbClr val="1F2328"/>
                </a:solidFill>
                <a:effectLst/>
                <a:latin typeface="-apple-system"/>
              </a:rPr>
            </a:br>
            <a:r>
              <a:rPr lang="en-US" sz="2700" b="1" i="0" dirty="0">
                <a:solidFill>
                  <a:srgbClr val="FFFF00"/>
                </a:solidFill>
                <a:effectLst/>
                <a:latin typeface="-apple-system"/>
              </a:rPr>
              <a:t>Question No(17) Factorial of any number using the for loop?</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0BD2642F-FC57-40D7-865D-9F7A8B3EA68B}"/>
              </a:ext>
            </a:extLst>
          </p:cNvPr>
          <p:cNvSpPr>
            <a:spLocks noGrp="1"/>
          </p:cNvSpPr>
          <p:nvPr>
            <p:ph idx="1"/>
          </p:nvPr>
        </p:nvSpPr>
        <p:spPr>
          <a:xfrm>
            <a:off x="685801" y="2142068"/>
            <a:ext cx="10131425" cy="1021976"/>
          </a:xfrm>
        </p:spPr>
        <p:txBody>
          <a:bodyPr/>
          <a:lstStyle/>
          <a:p>
            <a:r>
              <a:rPr lang="en-IN" dirty="0"/>
              <a:t>Code:</a:t>
            </a:r>
          </a:p>
        </p:txBody>
      </p:sp>
      <p:pic>
        <p:nvPicPr>
          <p:cNvPr id="5" name="Picture 4">
            <a:extLst>
              <a:ext uri="{FF2B5EF4-FFF2-40B4-BE49-F238E27FC236}">
                <a16:creationId xmlns:a16="http://schemas.microsoft.com/office/drawing/2014/main" id="{3D350DA2-F086-4D15-B565-2DD61A71E9A6}"/>
              </a:ext>
            </a:extLst>
          </p:cNvPr>
          <p:cNvPicPr>
            <a:picLocks noChangeAspect="1"/>
          </p:cNvPicPr>
          <p:nvPr/>
        </p:nvPicPr>
        <p:blipFill>
          <a:blip r:embed="rId2"/>
          <a:stretch>
            <a:fillRect/>
          </a:stretch>
        </p:blipFill>
        <p:spPr>
          <a:xfrm>
            <a:off x="2407024" y="2743200"/>
            <a:ext cx="7409329" cy="3240740"/>
          </a:xfrm>
          <a:prstGeom prst="rect">
            <a:avLst/>
          </a:prstGeom>
        </p:spPr>
      </p:pic>
    </p:spTree>
    <p:extLst>
      <p:ext uri="{BB962C8B-B14F-4D97-AF65-F5344CB8AC3E}">
        <p14:creationId xmlns:p14="http://schemas.microsoft.com/office/powerpoint/2010/main" val="1593115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58E5-D7A5-4FF7-B5DB-89F16261E852}"/>
              </a:ext>
            </a:extLst>
          </p:cNvPr>
          <p:cNvSpPr>
            <a:spLocks noGrp="1"/>
          </p:cNvSpPr>
          <p:nvPr>
            <p:ph type="title"/>
          </p:nvPr>
        </p:nvSpPr>
        <p:spPr>
          <a:xfrm>
            <a:off x="685801" y="739588"/>
            <a:ext cx="10131425" cy="995083"/>
          </a:xfrm>
        </p:spPr>
        <p:txBody>
          <a:bodyPr>
            <a:normAutofit fontScale="90000"/>
          </a:bodyPr>
          <a:lstStyle/>
          <a:p>
            <a:r>
              <a:rPr lang="en-US" sz="2700" b="1" i="0" dirty="0">
                <a:solidFill>
                  <a:srgbClr val="FFFF00"/>
                </a:solidFill>
                <a:effectLst/>
                <a:latin typeface="-apple-system"/>
              </a:rPr>
              <a:t>Question No(18) Take a input value from the users to check whether it is prime or not?</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E924C2EA-20DC-4EEF-B048-C0ADA9AF016A}"/>
              </a:ext>
            </a:extLst>
          </p:cNvPr>
          <p:cNvSpPr>
            <a:spLocks noGrp="1"/>
          </p:cNvSpPr>
          <p:nvPr>
            <p:ph idx="1"/>
          </p:nvPr>
        </p:nvSpPr>
        <p:spPr>
          <a:xfrm>
            <a:off x="685801" y="2142067"/>
            <a:ext cx="10131425" cy="681815"/>
          </a:xfrm>
        </p:spPr>
        <p:txBody>
          <a:bodyPr/>
          <a:lstStyle/>
          <a:p>
            <a:r>
              <a:rPr lang="en-IN" dirty="0"/>
              <a:t>Code:</a:t>
            </a:r>
          </a:p>
        </p:txBody>
      </p:sp>
      <p:pic>
        <p:nvPicPr>
          <p:cNvPr id="5" name="Picture 4">
            <a:extLst>
              <a:ext uri="{FF2B5EF4-FFF2-40B4-BE49-F238E27FC236}">
                <a16:creationId xmlns:a16="http://schemas.microsoft.com/office/drawing/2014/main" id="{2C73BFAF-3A64-4421-BDE3-2443283F5A27}"/>
              </a:ext>
            </a:extLst>
          </p:cNvPr>
          <p:cNvPicPr>
            <a:picLocks noChangeAspect="1"/>
          </p:cNvPicPr>
          <p:nvPr/>
        </p:nvPicPr>
        <p:blipFill>
          <a:blip r:embed="rId2"/>
          <a:stretch>
            <a:fillRect/>
          </a:stretch>
        </p:blipFill>
        <p:spPr>
          <a:xfrm>
            <a:off x="2299447" y="2482974"/>
            <a:ext cx="6145306" cy="3686921"/>
          </a:xfrm>
          <a:prstGeom prst="rect">
            <a:avLst/>
          </a:prstGeom>
        </p:spPr>
      </p:pic>
    </p:spTree>
    <p:extLst>
      <p:ext uri="{BB962C8B-B14F-4D97-AF65-F5344CB8AC3E}">
        <p14:creationId xmlns:p14="http://schemas.microsoft.com/office/powerpoint/2010/main" val="3833018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7126-DBFA-461B-89DE-B87DD4C264F4}"/>
              </a:ext>
            </a:extLst>
          </p:cNvPr>
          <p:cNvSpPr>
            <a:spLocks noGrp="1"/>
          </p:cNvSpPr>
          <p:nvPr>
            <p:ph type="title"/>
          </p:nvPr>
        </p:nvSpPr>
        <p:spPr>
          <a:xfrm>
            <a:off x="685801" y="887506"/>
            <a:ext cx="10131425" cy="1075765"/>
          </a:xfrm>
        </p:spPr>
        <p:txBody>
          <a:bodyPr>
            <a:normAutofit fontScale="90000"/>
          </a:bodyPr>
          <a:lstStyle/>
          <a:p>
            <a:r>
              <a:rPr lang="en-US" sz="2700" b="1" i="0" dirty="0">
                <a:solidFill>
                  <a:srgbClr val="FFFF00"/>
                </a:solidFill>
                <a:effectLst/>
                <a:latin typeface="-apple-system"/>
              </a:rPr>
              <a:t>Question No(19) data = [88,39,80,31,70,90,100,121] Print only the odd numbers from the given list using the for loop?</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48129423-22AE-496F-AFDD-4C9B61C012D2}"/>
              </a:ext>
            </a:extLst>
          </p:cNvPr>
          <p:cNvSpPr>
            <a:spLocks noGrp="1"/>
          </p:cNvSpPr>
          <p:nvPr>
            <p:ph idx="1"/>
          </p:nvPr>
        </p:nvSpPr>
        <p:spPr>
          <a:xfrm>
            <a:off x="685801" y="2142068"/>
            <a:ext cx="10131425" cy="614580"/>
          </a:xfrm>
        </p:spPr>
        <p:txBody>
          <a:bodyPr/>
          <a:lstStyle/>
          <a:p>
            <a:r>
              <a:rPr lang="en-IN" dirty="0"/>
              <a:t>Code:</a:t>
            </a:r>
          </a:p>
        </p:txBody>
      </p:sp>
      <p:pic>
        <p:nvPicPr>
          <p:cNvPr id="5" name="Picture 4">
            <a:extLst>
              <a:ext uri="{FF2B5EF4-FFF2-40B4-BE49-F238E27FC236}">
                <a16:creationId xmlns:a16="http://schemas.microsoft.com/office/drawing/2014/main" id="{67D17370-D5BA-4ECD-99B6-889B9DFB9D8F}"/>
              </a:ext>
            </a:extLst>
          </p:cNvPr>
          <p:cNvPicPr>
            <a:picLocks noChangeAspect="1"/>
          </p:cNvPicPr>
          <p:nvPr/>
        </p:nvPicPr>
        <p:blipFill>
          <a:blip r:embed="rId2"/>
          <a:stretch>
            <a:fillRect/>
          </a:stretch>
        </p:blipFill>
        <p:spPr>
          <a:xfrm>
            <a:off x="2407024" y="2485893"/>
            <a:ext cx="6306670" cy="2933272"/>
          </a:xfrm>
          <a:prstGeom prst="rect">
            <a:avLst/>
          </a:prstGeom>
        </p:spPr>
      </p:pic>
    </p:spTree>
    <p:extLst>
      <p:ext uri="{BB962C8B-B14F-4D97-AF65-F5344CB8AC3E}">
        <p14:creationId xmlns:p14="http://schemas.microsoft.com/office/powerpoint/2010/main" val="903975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E5DD-E101-4867-A8CF-B73DE4A9371F}"/>
              </a:ext>
            </a:extLst>
          </p:cNvPr>
          <p:cNvSpPr>
            <a:spLocks noGrp="1"/>
          </p:cNvSpPr>
          <p:nvPr>
            <p:ph type="title"/>
          </p:nvPr>
        </p:nvSpPr>
        <p:spPr>
          <a:xfrm>
            <a:off x="685801" y="820270"/>
            <a:ext cx="10131425" cy="954741"/>
          </a:xfrm>
        </p:spPr>
        <p:txBody>
          <a:bodyPr>
            <a:normAutofit fontScale="90000"/>
          </a:bodyPr>
          <a:lstStyle/>
          <a:p>
            <a:pPr algn="ctr"/>
            <a:r>
              <a:rPr lang="en-IN" sz="2400" b="1" i="0" dirty="0">
                <a:effectLst/>
                <a:latin typeface="-apple-system"/>
              </a:rPr>
              <a:t>Nested loop</a:t>
            </a:r>
            <a:br>
              <a:rPr lang="en-IN" sz="2400" b="1" i="0" dirty="0">
                <a:effectLst/>
                <a:latin typeface="-apple-system"/>
              </a:rPr>
            </a:br>
            <a:br>
              <a:rPr lang="en-IN" b="1" i="0" dirty="0">
                <a:solidFill>
                  <a:srgbClr val="1F2328"/>
                </a:solidFill>
                <a:effectLst/>
                <a:latin typeface="-apple-system"/>
              </a:rPr>
            </a:br>
            <a:r>
              <a:rPr lang="en-US" sz="2700" b="1" i="0" dirty="0">
                <a:solidFill>
                  <a:srgbClr val="FFFF00"/>
                </a:solidFill>
                <a:effectLst/>
                <a:latin typeface="-apple-system"/>
              </a:rPr>
              <a:t>Question No(20) Get the sum of all the prime numbers between 1 to 100?</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635DEF06-209B-4677-8615-09C60C04C793}"/>
              </a:ext>
            </a:extLst>
          </p:cNvPr>
          <p:cNvSpPr>
            <a:spLocks noGrp="1"/>
          </p:cNvSpPr>
          <p:nvPr>
            <p:ph idx="1"/>
          </p:nvPr>
        </p:nvSpPr>
        <p:spPr>
          <a:xfrm>
            <a:off x="685801" y="2312894"/>
            <a:ext cx="10131425" cy="793377"/>
          </a:xfrm>
        </p:spPr>
        <p:txBody>
          <a:bodyPr/>
          <a:lstStyle/>
          <a:p>
            <a:r>
              <a:rPr lang="en-IN" dirty="0"/>
              <a:t>Code:</a:t>
            </a:r>
          </a:p>
        </p:txBody>
      </p:sp>
      <p:pic>
        <p:nvPicPr>
          <p:cNvPr id="5" name="Picture 4">
            <a:extLst>
              <a:ext uri="{FF2B5EF4-FFF2-40B4-BE49-F238E27FC236}">
                <a16:creationId xmlns:a16="http://schemas.microsoft.com/office/drawing/2014/main" id="{B61155E9-4209-44BE-A0B6-8CA8B00E2B46}"/>
              </a:ext>
            </a:extLst>
          </p:cNvPr>
          <p:cNvPicPr>
            <a:picLocks noChangeAspect="1"/>
          </p:cNvPicPr>
          <p:nvPr/>
        </p:nvPicPr>
        <p:blipFill>
          <a:blip r:embed="rId2"/>
          <a:stretch>
            <a:fillRect/>
          </a:stretch>
        </p:blipFill>
        <p:spPr>
          <a:xfrm>
            <a:off x="2426261" y="2803712"/>
            <a:ext cx="8390965" cy="3823337"/>
          </a:xfrm>
          <a:prstGeom prst="rect">
            <a:avLst/>
          </a:prstGeom>
        </p:spPr>
      </p:pic>
    </p:spTree>
    <p:extLst>
      <p:ext uri="{BB962C8B-B14F-4D97-AF65-F5344CB8AC3E}">
        <p14:creationId xmlns:p14="http://schemas.microsoft.com/office/powerpoint/2010/main" val="1212793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5710-6136-45FC-9A93-E32BBC1A31E2}"/>
              </a:ext>
            </a:extLst>
          </p:cNvPr>
          <p:cNvSpPr>
            <a:spLocks noGrp="1"/>
          </p:cNvSpPr>
          <p:nvPr>
            <p:ph type="title"/>
          </p:nvPr>
        </p:nvSpPr>
        <p:spPr/>
        <p:txBody>
          <a:bodyPr/>
          <a:lstStyle/>
          <a:p>
            <a:r>
              <a:rPr lang="en-US" sz="2400" b="1" i="0" dirty="0">
                <a:solidFill>
                  <a:srgbClr val="FFFF00"/>
                </a:solidFill>
                <a:effectLst/>
                <a:latin typeface="-apple-system"/>
              </a:rPr>
              <a:t>Question No(21)  Make a </a:t>
            </a:r>
            <a:r>
              <a:rPr lang="en-US" sz="2400" b="1" i="0" dirty="0" err="1">
                <a:solidFill>
                  <a:srgbClr val="FFFF00"/>
                </a:solidFill>
                <a:effectLst/>
                <a:latin typeface="-apple-system"/>
              </a:rPr>
              <a:t>floyd's</a:t>
            </a:r>
            <a:r>
              <a:rPr lang="en-US" sz="2400" b="1" i="0" dirty="0">
                <a:solidFill>
                  <a:srgbClr val="FFFF00"/>
                </a:solidFill>
                <a:effectLst/>
                <a:latin typeface="-apple-system"/>
              </a:rPr>
              <a:t> triangle?</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84926C78-7031-41A3-944B-AE7CE90713A1}"/>
              </a:ext>
            </a:extLst>
          </p:cNvPr>
          <p:cNvSpPr>
            <a:spLocks noGrp="1"/>
          </p:cNvSpPr>
          <p:nvPr>
            <p:ph idx="1"/>
          </p:nvPr>
        </p:nvSpPr>
        <p:spPr>
          <a:xfrm>
            <a:off x="685801" y="2142068"/>
            <a:ext cx="10131425" cy="614580"/>
          </a:xfrm>
        </p:spPr>
        <p:txBody>
          <a:bodyPr/>
          <a:lstStyle/>
          <a:p>
            <a:r>
              <a:rPr lang="en-IN" dirty="0"/>
              <a:t>Code:</a:t>
            </a:r>
          </a:p>
        </p:txBody>
      </p:sp>
      <p:pic>
        <p:nvPicPr>
          <p:cNvPr id="5" name="Picture 4">
            <a:extLst>
              <a:ext uri="{FF2B5EF4-FFF2-40B4-BE49-F238E27FC236}">
                <a16:creationId xmlns:a16="http://schemas.microsoft.com/office/drawing/2014/main" id="{D1739C13-DB75-47F7-A875-B5D27CE25078}"/>
              </a:ext>
            </a:extLst>
          </p:cNvPr>
          <p:cNvPicPr>
            <a:picLocks noChangeAspect="1"/>
          </p:cNvPicPr>
          <p:nvPr/>
        </p:nvPicPr>
        <p:blipFill>
          <a:blip r:embed="rId2"/>
          <a:stretch>
            <a:fillRect/>
          </a:stretch>
        </p:blipFill>
        <p:spPr>
          <a:xfrm>
            <a:off x="2423366" y="2449358"/>
            <a:ext cx="6656294" cy="3907097"/>
          </a:xfrm>
          <a:prstGeom prst="rect">
            <a:avLst/>
          </a:prstGeom>
        </p:spPr>
      </p:pic>
    </p:spTree>
    <p:extLst>
      <p:ext uri="{BB962C8B-B14F-4D97-AF65-F5344CB8AC3E}">
        <p14:creationId xmlns:p14="http://schemas.microsoft.com/office/powerpoint/2010/main" val="292858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C325-9F3A-47DB-9055-7FB53ED39D01}"/>
              </a:ext>
            </a:extLst>
          </p:cNvPr>
          <p:cNvSpPr>
            <a:spLocks noGrp="1"/>
          </p:cNvSpPr>
          <p:nvPr>
            <p:ph type="title"/>
          </p:nvPr>
        </p:nvSpPr>
        <p:spPr>
          <a:xfrm>
            <a:off x="685801" y="685799"/>
            <a:ext cx="10131425" cy="1116107"/>
          </a:xfrm>
        </p:spPr>
        <p:txBody>
          <a:bodyPr>
            <a:normAutofit fontScale="90000"/>
          </a:bodyPr>
          <a:lstStyle/>
          <a:p>
            <a:r>
              <a:rPr lang="en-US" sz="2700" b="1" i="0" dirty="0">
                <a:solidFill>
                  <a:srgbClr val="FFFF00"/>
                </a:solidFill>
                <a:effectLst/>
                <a:latin typeface="-apple-system"/>
              </a:rPr>
              <a:t>Question No(22)  Construct a Right angle triangle pattern for '#'?</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492F5708-409C-4E3F-BF9C-5EDCDEC8CC04}"/>
              </a:ext>
            </a:extLst>
          </p:cNvPr>
          <p:cNvSpPr>
            <a:spLocks noGrp="1"/>
          </p:cNvSpPr>
          <p:nvPr>
            <p:ph idx="1"/>
          </p:nvPr>
        </p:nvSpPr>
        <p:spPr>
          <a:xfrm>
            <a:off x="685801" y="2142068"/>
            <a:ext cx="10131425" cy="762498"/>
          </a:xfrm>
        </p:spPr>
        <p:txBody>
          <a:bodyPr/>
          <a:lstStyle/>
          <a:p>
            <a:r>
              <a:rPr lang="en-IN" dirty="0"/>
              <a:t>Code:</a:t>
            </a:r>
          </a:p>
        </p:txBody>
      </p:sp>
      <p:pic>
        <p:nvPicPr>
          <p:cNvPr id="5" name="Picture 4">
            <a:extLst>
              <a:ext uri="{FF2B5EF4-FFF2-40B4-BE49-F238E27FC236}">
                <a16:creationId xmlns:a16="http://schemas.microsoft.com/office/drawing/2014/main" id="{1E56F418-3747-43BF-BE6B-B18A1830D917}"/>
              </a:ext>
            </a:extLst>
          </p:cNvPr>
          <p:cNvPicPr>
            <a:picLocks noChangeAspect="1"/>
          </p:cNvPicPr>
          <p:nvPr/>
        </p:nvPicPr>
        <p:blipFill>
          <a:blip r:embed="rId2"/>
          <a:stretch>
            <a:fillRect/>
          </a:stretch>
        </p:blipFill>
        <p:spPr>
          <a:xfrm>
            <a:off x="2595281" y="2523317"/>
            <a:ext cx="6104965" cy="3873723"/>
          </a:xfrm>
          <a:prstGeom prst="rect">
            <a:avLst/>
          </a:prstGeom>
        </p:spPr>
      </p:pic>
    </p:spTree>
    <p:extLst>
      <p:ext uri="{BB962C8B-B14F-4D97-AF65-F5344CB8AC3E}">
        <p14:creationId xmlns:p14="http://schemas.microsoft.com/office/powerpoint/2010/main" val="1074907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1669-75EA-4084-B683-74ECE432333C}"/>
              </a:ext>
            </a:extLst>
          </p:cNvPr>
          <p:cNvSpPr>
            <a:spLocks noGrp="1"/>
          </p:cNvSpPr>
          <p:nvPr>
            <p:ph type="title"/>
          </p:nvPr>
        </p:nvSpPr>
        <p:spPr>
          <a:xfrm>
            <a:off x="685801" y="806824"/>
            <a:ext cx="10131425" cy="981635"/>
          </a:xfrm>
        </p:spPr>
        <p:txBody>
          <a:bodyPr>
            <a:normAutofit fontScale="90000"/>
          </a:bodyPr>
          <a:lstStyle/>
          <a:p>
            <a:r>
              <a:rPr lang="en-US" sz="2700" b="1" i="0" dirty="0">
                <a:solidFill>
                  <a:srgbClr val="FFFF00"/>
                </a:solidFill>
                <a:effectLst/>
                <a:latin typeface="-apple-system"/>
              </a:rPr>
              <a:t>Question No(23)  Construct a Inverted right angled triangle?</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C5B0C32A-573B-4A7F-A5FA-CD885F2C97D6}"/>
              </a:ext>
            </a:extLst>
          </p:cNvPr>
          <p:cNvSpPr>
            <a:spLocks noGrp="1"/>
          </p:cNvSpPr>
          <p:nvPr>
            <p:ph idx="1"/>
          </p:nvPr>
        </p:nvSpPr>
        <p:spPr>
          <a:xfrm>
            <a:off x="685801" y="2142068"/>
            <a:ext cx="10131425" cy="614580"/>
          </a:xfrm>
        </p:spPr>
        <p:txBody>
          <a:bodyPr/>
          <a:lstStyle/>
          <a:p>
            <a:r>
              <a:rPr lang="en-IN" dirty="0"/>
              <a:t>Code:</a:t>
            </a:r>
          </a:p>
        </p:txBody>
      </p:sp>
      <p:pic>
        <p:nvPicPr>
          <p:cNvPr id="5" name="Picture 4">
            <a:extLst>
              <a:ext uri="{FF2B5EF4-FFF2-40B4-BE49-F238E27FC236}">
                <a16:creationId xmlns:a16="http://schemas.microsoft.com/office/drawing/2014/main" id="{4063F5EB-3079-4A9A-B0E2-F7CA9D5B241C}"/>
              </a:ext>
            </a:extLst>
          </p:cNvPr>
          <p:cNvPicPr>
            <a:picLocks noChangeAspect="1"/>
          </p:cNvPicPr>
          <p:nvPr/>
        </p:nvPicPr>
        <p:blipFill>
          <a:blip r:embed="rId2"/>
          <a:stretch>
            <a:fillRect/>
          </a:stretch>
        </p:blipFill>
        <p:spPr>
          <a:xfrm>
            <a:off x="2638519" y="2716307"/>
            <a:ext cx="6225988" cy="3687149"/>
          </a:xfrm>
          <a:prstGeom prst="rect">
            <a:avLst/>
          </a:prstGeom>
        </p:spPr>
      </p:pic>
    </p:spTree>
    <p:extLst>
      <p:ext uri="{BB962C8B-B14F-4D97-AF65-F5344CB8AC3E}">
        <p14:creationId xmlns:p14="http://schemas.microsoft.com/office/powerpoint/2010/main" val="306599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303C-4826-41AA-910F-E90668BC7C9E}"/>
              </a:ext>
            </a:extLst>
          </p:cNvPr>
          <p:cNvSpPr>
            <a:spLocks noGrp="1"/>
          </p:cNvSpPr>
          <p:nvPr>
            <p:ph type="title"/>
          </p:nvPr>
        </p:nvSpPr>
        <p:spPr>
          <a:xfrm>
            <a:off x="685801" y="726141"/>
            <a:ext cx="10131425" cy="1425388"/>
          </a:xfrm>
        </p:spPr>
        <p:txBody>
          <a:bodyPr>
            <a:normAutofit/>
          </a:bodyPr>
          <a:lstStyle/>
          <a:p>
            <a:pPr algn="ctr"/>
            <a:r>
              <a:rPr lang="en-US" sz="2700" b="1" i="0" dirty="0">
                <a:effectLst/>
                <a:latin typeface="-apple-system"/>
              </a:rPr>
              <a:t>Control Flow Statement : Break, Continue, Pass</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AFA61278-B928-42AA-86FB-A8F38B4E031B}"/>
              </a:ext>
            </a:extLst>
          </p:cNvPr>
          <p:cNvSpPr>
            <a:spLocks noGrp="1"/>
          </p:cNvSpPr>
          <p:nvPr>
            <p:ph idx="1"/>
          </p:nvPr>
        </p:nvSpPr>
        <p:spPr>
          <a:xfrm>
            <a:off x="685801" y="3052481"/>
            <a:ext cx="9197787" cy="4168589"/>
          </a:xfrm>
        </p:spPr>
        <p:txBody>
          <a:bodyPr>
            <a:normAutofit/>
          </a:bodyPr>
          <a:lstStyle/>
          <a:p>
            <a:r>
              <a:rPr lang="en-IN" sz="2400" b="1" i="0" dirty="0">
                <a:effectLst/>
                <a:latin typeface="-apple-system"/>
              </a:rPr>
              <a:t>Break: </a:t>
            </a:r>
            <a:r>
              <a:rPr lang="en-US" sz="2400" b="1" i="0" dirty="0">
                <a:effectLst/>
                <a:latin typeface="-apple-system"/>
              </a:rPr>
              <a:t>Break is the terminator. it terminates the loop as soon as it gets executed</a:t>
            </a:r>
            <a:r>
              <a:rPr lang="en-US" sz="2400" b="1" dirty="0">
                <a:latin typeface="-apple-system"/>
              </a:rPr>
              <a:t>.</a:t>
            </a:r>
          </a:p>
          <a:p>
            <a:endParaRPr lang="en-US" sz="2400" b="1" i="0" dirty="0">
              <a:solidFill>
                <a:srgbClr val="1F2328"/>
              </a:solidFill>
              <a:effectLst/>
              <a:latin typeface="-apple-system"/>
            </a:endParaRPr>
          </a:p>
          <a:p>
            <a:r>
              <a:rPr lang="en-US" sz="2400" b="1" i="0" dirty="0">
                <a:effectLst/>
                <a:latin typeface="-apple-system"/>
              </a:rPr>
              <a:t>Continue:  it skips the present position and moves to the next position. </a:t>
            </a:r>
            <a:r>
              <a:rPr lang="en-US" sz="2400" b="1" dirty="0">
                <a:latin typeface="-apple-system"/>
              </a:rPr>
              <a:t>C</a:t>
            </a:r>
            <a:r>
              <a:rPr lang="en-US" sz="2400" b="1" i="0" dirty="0">
                <a:effectLst/>
                <a:latin typeface="-apple-system"/>
              </a:rPr>
              <a:t>ontinue does not terminate the loop.</a:t>
            </a:r>
          </a:p>
          <a:p>
            <a:endParaRPr lang="en-US" sz="2400" b="1" dirty="0">
              <a:latin typeface="-apple-system"/>
            </a:endParaRPr>
          </a:p>
          <a:p>
            <a:r>
              <a:rPr lang="en-US" sz="2400" b="1" i="0" dirty="0">
                <a:effectLst/>
                <a:latin typeface="-apple-system"/>
              </a:rPr>
              <a:t>Pass: it is just pass the loop.</a:t>
            </a:r>
          </a:p>
          <a:p>
            <a:endParaRPr lang="en-US" sz="2400" b="1" dirty="0">
              <a:latin typeface="-apple-system"/>
            </a:endParaRPr>
          </a:p>
          <a:p>
            <a:endParaRPr lang="en-US" sz="2400" b="1" i="0" dirty="0">
              <a:effectLst/>
              <a:latin typeface="-apple-system"/>
            </a:endParaRPr>
          </a:p>
          <a:p>
            <a:endParaRPr lang="en-US" sz="2400" b="1" dirty="0">
              <a:latin typeface="-apple-system"/>
            </a:endParaRPr>
          </a:p>
          <a:p>
            <a:endParaRPr lang="en-US" sz="2400" b="1" i="0" dirty="0">
              <a:effectLst/>
              <a:latin typeface="-apple-system"/>
            </a:endParaRPr>
          </a:p>
          <a:p>
            <a:endParaRPr lang="en-US" b="1" i="0" dirty="0">
              <a:solidFill>
                <a:srgbClr val="1F2328"/>
              </a:solidFill>
              <a:effectLst/>
              <a:latin typeface="-apple-system"/>
            </a:endParaRPr>
          </a:p>
          <a:p>
            <a:endParaRPr lang="en-IN" b="1" i="0" dirty="0">
              <a:solidFill>
                <a:srgbClr val="1F2328"/>
              </a:solidFill>
              <a:effectLst/>
              <a:latin typeface="-apple-system"/>
            </a:endParaRPr>
          </a:p>
          <a:p>
            <a:endParaRPr lang="en-IN" dirty="0"/>
          </a:p>
        </p:txBody>
      </p:sp>
    </p:spTree>
    <p:extLst>
      <p:ext uri="{BB962C8B-B14F-4D97-AF65-F5344CB8AC3E}">
        <p14:creationId xmlns:p14="http://schemas.microsoft.com/office/powerpoint/2010/main" val="209992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D3B4F-5381-457E-AB9E-DF133C89E451}"/>
              </a:ext>
            </a:extLst>
          </p:cNvPr>
          <p:cNvSpPr>
            <a:spLocks noGrp="1"/>
          </p:cNvSpPr>
          <p:nvPr>
            <p:ph idx="1"/>
          </p:nvPr>
        </p:nvSpPr>
        <p:spPr>
          <a:xfrm>
            <a:off x="685801" y="753035"/>
            <a:ext cx="10131425" cy="5150224"/>
          </a:xfrm>
        </p:spPr>
        <p:txBody>
          <a:bodyPr>
            <a:normAutofit/>
          </a:bodyPr>
          <a:lstStyle/>
          <a:p>
            <a:r>
              <a:rPr lang="en-IN" sz="2400" dirty="0">
                <a:solidFill>
                  <a:srgbClr val="92D050"/>
                </a:solidFill>
              </a:rPr>
              <a:t>Using Conditional statements like if, </a:t>
            </a:r>
            <a:r>
              <a:rPr lang="en-IN" sz="2400" dirty="0" err="1">
                <a:solidFill>
                  <a:srgbClr val="92D050"/>
                </a:solidFill>
              </a:rPr>
              <a:t>elif</a:t>
            </a:r>
            <a:r>
              <a:rPr lang="en-IN" sz="2400" dirty="0">
                <a:solidFill>
                  <a:srgbClr val="92D050"/>
                </a:solidFill>
              </a:rPr>
              <a:t>, else and nested if for </a:t>
            </a:r>
            <a:r>
              <a:rPr lang="en-US" sz="2400" b="0" i="0" dirty="0">
                <a:solidFill>
                  <a:srgbClr val="92D050"/>
                </a:solidFill>
                <a:effectLst/>
                <a:latin typeface="-apple-system"/>
              </a:rPr>
              <a:t>perform different actions based on whether a certain condition evaluates to true or false.</a:t>
            </a:r>
            <a:r>
              <a:rPr lang="en-IN" sz="2400" dirty="0">
                <a:solidFill>
                  <a:srgbClr val="92D050"/>
                </a:solidFill>
              </a:rPr>
              <a:t> </a:t>
            </a:r>
          </a:p>
          <a:p>
            <a:r>
              <a:rPr lang="en-IN" sz="2400" dirty="0">
                <a:solidFill>
                  <a:srgbClr val="92D050"/>
                </a:solidFill>
              </a:rPr>
              <a:t>Using Loop for performing the same or different operations on multiple elements at the same time.</a:t>
            </a:r>
          </a:p>
          <a:p>
            <a:r>
              <a:rPr lang="en-IN" sz="2400" dirty="0">
                <a:solidFill>
                  <a:srgbClr val="92D050"/>
                </a:solidFill>
              </a:rPr>
              <a:t> To show the control flow statement in python for controlling the flow of execution in a program.</a:t>
            </a:r>
          </a:p>
          <a:p>
            <a:r>
              <a:rPr lang="en-IN" sz="2400" dirty="0">
                <a:solidFill>
                  <a:srgbClr val="92D050"/>
                </a:solidFill>
              </a:rPr>
              <a:t>Using Function to organize code by  breaking  it into smaller, logical units, making it easier to understand and maintain.</a:t>
            </a:r>
          </a:p>
        </p:txBody>
      </p:sp>
    </p:spTree>
    <p:extLst>
      <p:ext uri="{BB962C8B-B14F-4D97-AF65-F5344CB8AC3E}">
        <p14:creationId xmlns:p14="http://schemas.microsoft.com/office/powerpoint/2010/main" val="2364047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C5451-9308-4D54-BC30-61BBA6E50A6A}"/>
              </a:ext>
            </a:extLst>
          </p:cNvPr>
          <p:cNvSpPr>
            <a:spLocks noGrp="1"/>
          </p:cNvSpPr>
          <p:nvPr>
            <p:ph type="title"/>
          </p:nvPr>
        </p:nvSpPr>
        <p:spPr>
          <a:xfrm>
            <a:off x="685801" y="0"/>
            <a:ext cx="10131425" cy="1694329"/>
          </a:xfrm>
        </p:spPr>
        <p:txBody>
          <a:bodyPr>
            <a:normAutofit fontScale="90000"/>
          </a:bodyPr>
          <a:lstStyle/>
          <a:p>
            <a:pPr algn="ctr"/>
            <a:r>
              <a:rPr lang="en-IN" sz="2400" b="1" dirty="0"/>
              <a:t>Break</a:t>
            </a:r>
            <a:br>
              <a:rPr lang="en-IN" sz="2400" b="1" dirty="0"/>
            </a:br>
            <a:br>
              <a:rPr lang="en-IN" sz="2400" b="1" dirty="0"/>
            </a:br>
            <a:r>
              <a:rPr lang="en-US" sz="2400" b="1" i="0" dirty="0">
                <a:solidFill>
                  <a:srgbClr val="FFFF00"/>
                </a:solidFill>
                <a:effectLst/>
                <a:latin typeface="-apple-system"/>
              </a:rPr>
              <a:t>Question No(24) Write a program to get the prime numbers between 1 to 100?</a:t>
            </a:r>
            <a:br>
              <a:rPr lang="en-US" sz="1200" b="1" i="0" dirty="0">
                <a:solidFill>
                  <a:srgbClr val="1F2328"/>
                </a:solidFill>
                <a:effectLst/>
                <a:latin typeface="-apple-system"/>
              </a:rPr>
            </a:br>
            <a:endParaRPr lang="en-IN" sz="2400" b="1" dirty="0"/>
          </a:p>
        </p:txBody>
      </p:sp>
      <p:sp>
        <p:nvSpPr>
          <p:cNvPr id="3" name="Content Placeholder 2">
            <a:extLst>
              <a:ext uri="{FF2B5EF4-FFF2-40B4-BE49-F238E27FC236}">
                <a16:creationId xmlns:a16="http://schemas.microsoft.com/office/drawing/2014/main" id="{134B8F5F-98CE-430A-A449-6A652202EDD2}"/>
              </a:ext>
            </a:extLst>
          </p:cNvPr>
          <p:cNvSpPr>
            <a:spLocks noGrp="1"/>
          </p:cNvSpPr>
          <p:nvPr>
            <p:ph idx="1"/>
          </p:nvPr>
        </p:nvSpPr>
        <p:spPr>
          <a:xfrm>
            <a:off x="685801" y="2142067"/>
            <a:ext cx="10131425" cy="654921"/>
          </a:xfrm>
        </p:spPr>
        <p:txBody>
          <a:bodyPr/>
          <a:lstStyle/>
          <a:p>
            <a:r>
              <a:rPr lang="en-IN" dirty="0"/>
              <a:t>Code:</a:t>
            </a:r>
          </a:p>
        </p:txBody>
      </p:sp>
      <p:pic>
        <p:nvPicPr>
          <p:cNvPr id="5" name="Picture 4">
            <a:extLst>
              <a:ext uri="{FF2B5EF4-FFF2-40B4-BE49-F238E27FC236}">
                <a16:creationId xmlns:a16="http://schemas.microsoft.com/office/drawing/2014/main" id="{B9209901-1057-4DEE-89E3-461519DE2C7B}"/>
              </a:ext>
            </a:extLst>
          </p:cNvPr>
          <p:cNvPicPr>
            <a:picLocks noChangeAspect="1"/>
          </p:cNvPicPr>
          <p:nvPr/>
        </p:nvPicPr>
        <p:blipFill>
          <a:blip r:embed="rId2"/>
          <a:stretch>
            <a:fillRect/>
          </a:stretch>
        </p:blipFill>
        <p:spPr>
          <a:xfrm>
            <a:off x="2326341" y="2783541"/>
            <a:ext cx="7732059" cy="2875822"/>
          </a:xfrm>
          <a:prstGeom prst="rect">
            <a:avLst/>
          </a:prstGeom>
        </p:spPr>
      </p:pic>
    </p:spTree>
    <p:extLst>
      <p:ext uri="{BB962C8B-B14F-4D97-AF65-F5344CB8AC3E}">
        <p14:creationId xmlns:p14="http://schemas.microsoft.com/office/powerpoint/2010/main" val="1701731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4E56-E53B-491F-A6A9-41772B24773B}"/>
              </a:ext>
            </a:extLst>
          </p:cNvPr>
          <p:cNvSpPr>
            <a:spLocks noGrp="1"/>
          </p:cNvSpPr>
          <p:nvPr>
            <p:ph type="title"/>
          </p:nvPr>
        </p:nvSpPr>
        <p:spPr>
          <a:xfrm>
            <a:off x="685801" y="1277471"/>
            <a:ext cx="10131425" cy="564776"/>
          </a:xfrm>
        </p:spPr>
        <p:txBody>
          <a:bodyPr>
            <a:normAutofit fontScale="90000"/>
          </a:bodyPr>
          <a:lstStyle/>
          <a:p>
            <a:r>
              <a:rPr lang="en-US" sz="2700" b="1" i="0" dirty="0">
                <a:solidFill>
                  <a:srgbClr val="FFFF00"/>
                </a:solidFill>
                <a:effectLst/>
                <a:latin typeface="-apple-system"/>
              </a:rPr>
              <a:t>Question No(25) li = ['Satya','Pavs','Bilal','Yash','Himan',2,32,283,20,387,28,19] Get only the names from the list using break statement in the loop?</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507E8BA6-01F1-481C-B7ED-970F02FA1026}"/>
              </a:ext>
            </a:extLst>
          </p:cNvPr>
          <p:cNvSpPr>
            <a:spLocks noGrp="1"/>
          </p:cNvSpPr>
          <p:nvPr>
            <p:ph idx="1"/>
          </p:nvPr>
        </p:nvSpPr>
        <p:spPr>
          <a:xfrm>
            <a:off x="685801" y="2142067"/>
            <a:ext cx="10131425" cy="564777"/>
          </a:xfrm>
        </p:spPr>
        <p:txBody>
          <a:bodyPr/>
          <a:lstStyle/>
          <a:p>
            <a:r>
              <a:rPr lang="en-IN" dirty="0"/>
              <a:t>Code:</a:t>
            </a:r>
          </a:p>
        </p:txBody>
      </p:sp>
      <p:pic>
        <p:nvPicPr>
          <p:cNvPr id="5" name="Picture 4">
            <a:extLst>
              <a:ext uri="{FF2B5EF4-FFF2-40B4-BE49-F238E27FC236}">
                <a16:creationId xmlns:a16="http://schemas.microsoft.com/office/drawing/2014/main" id="{4237D643-FBBC-45C0-A1F6-990D6B1DB661}"/>
              </a:ext>
            </a:extLst>
          </p:cNvPr>
          <p:cNvPicPr>
            <a:picLocks noChangeAspect="1"/>
          </p:cNvPicPr>
          <p:nvPr/>
        </p:nvPicPr>
        <p:blipFill>
          <a:blip r:embed="rId2"/>
          <a:stretch>
            <a:fillRect/>
          </a:stretch>
        </p:blipFill>
        <p:spPr>
          <a:xfrm>
            <a:off x="2641124" y="2706844"/>
            <a:ext cx="6650793" cy="3091590"/>
          </a:xfrm>
          <a:prstGeom prst="rect">
            <a:avLst/>
          </a:prstGeom>
        </p:spPr>
      </p:pic>
    </p:spTree>
    <p:extLst>
      <p:ext uri="{BB962C8B-B14F-4D97-AF65-F5344CB8AC3E}">
        <p14:creationId xmlns:p14="http://schemas.microsoft.com/office/powerpoint/2010/main" val="4209198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71DC-2085-4DA2-BC27-3245959F85A9}"/>
              </a:ext>
            </a:extLst>
          </p:cNvPr>
          <p:cNvSpPr>
            <a:spLocks noGrp="1"/>
          </p:cNvSpPr>
          <p:nvPr>
            <p:ph type="title"/>
          </p:nvPr>
        </p:nvSpPr>
        <p:spPr/>
        <p:txBody>
          <a:bodyPr>
            <a:normAutofit fontScale="90000"/>
          </a:bodyPr>
          <a:lstStyle/>
          <a:p>
            <a:r>
              <a:rPr lang="en-US" sz="2700" b="1" i="0" dirty="0">
                <a:solidFill>
                  <a:srgbClr val="FFFF00"/>
                </a:solidFill>
                <a:effectLst/>
                <a:latin typeface="-apple-system"/>
              </a:rPr>
              <a:t>Question No(26) Take a input number from the user and check whether it is prime or not?</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0E201377-02A3-4FFA-9129-C9366577ABAD}"/>
              </a:ext>
            </a:extLst>
          </p:cNvPr>
          <p:cNvSpPr>
            <a:spLocks noGrp="1"/>
          </p:cNvSpPr>
          <p:nvPr>
            <p:ph idx="1"/>
          </p:nvPr>
        </p:nvSpPr>
        <p:spPr>
          <a:xfrm>
            <a:off x="685801" y="2142067"/>
            <a:ext cx="10131425" cy="654921"/>
          </a:xfrm>
        </p:spPr>
        <p:txBody>
          <a:bodyPr/>
          <a:lstStyle/>
          <a:p>
            <a:r>
              <a:rPr lang="en-IN" dirty="0"/>
              <a:t>Code:</a:t>
            </a:r>
          </a:p>
        </p:txBody>
      </p:sp>
      <p:pic>
        <p:nvPicPr>
          <p:cNvPr id="5" name="Picture 4">
            <a:extLst>
              <a:ext uri="{FF2B5EF4-FFF2-40B4-BE49-F238E27FC236}">
                <a16:creationId xmlns:a16="http://schemas.microsoft.com/office/drawing/2014/main" id="{B3B79AAB-22DE-4103-A728-0CB67B349549}"/>
              </a:ext>
            </a:extLst>
          </p:cNvPr>
          <p:cNvPicPr>
            <a:picLocks noChangeAspect="1"/>
          </p:cNvPicPr>
          <p:nvPr/>
        </p:nvPicPr>
        <p:blipFill>
          <a:blip r:embed="rId2"/>
          <a:stretch>
            <a:fillRect/>
          </a:stretch>
        </p:blipFill>
        <p:spPr>
          <a:xfrm>
            <a:off x="2716306" y="3124580"/>
            <a:ext cx="6078070" cy="3123820"/>
          </a:xfrm>
          <a:prstGeom prst="rect">
            <a:avLst/>
          </a:prstGeom>
        </p:spPr>
      </p:pic>
    </p:spTree>
    <p:extLst>
      <p:ext uri="{BB962C8B-B14F-4D97-AF65-F5344CB8AC3E}">
        <p14:creationId xmlns:p14="http://schemas.microsoft.com/office/powerpoint/2010/main" val="1801226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2A44-752D-4DD0-A9EC-64A6C42A9ACC}"/>
              </a:ext>
            </a:extLst>
          </p:cNvPr>
          <p:cNvSpPr>
            <a:spLocks noGrp="1"/>
          </p:cNvSpPr>
          <p:nvPr>
            <p:ph type="title"/>
          </p:nvPr>
        </p:nvSpPr>
        <p:spPr>
          <a:xfrm>
            <a:off x="685801" y="1277471"/>
            <a:ext cx="10131425" cy="658905"/>
          </a:xfrm>
        </p:spPr>
        <p:txBody>
          <a:bodyPr>
            <a:normAutofit fontScale="90000"/>
          </a:bodyPr>
          <a:lstStyle/>
          <a:p>
            <a:pPr algn="ctr"/>
            <a:r>
              <a:rPr lang="en-IN" sz="2700" b="1" i="0" dirty="0">
                <a:effectLst/>
                <a:latin typeface="-apple-system"/>
              </a:rPr>
              <a:t>Continue</a:t>
            </a:r>
            <a:br>
              <a:rPr lang="en-IN" sz="2700" b="1" i="0" dirty="0">
                <a:effectLst/>
                <a:latin typeface="-apple-system"/>
              </a:rPr>
            </a:br>
            <a:br>
              <a:rPr lang="en-IN" sz="2700" b="1" i="0" dirty="0">
                <a:effectLst/>
                <a:latin typeface="-apple-system"/>
              </a:rPr>
            </a:br>
            <a:r>
              <a:rPr lang="en-US" sz="2700" b="1" i="0" dirty="0">
                <a:solidFill>
                  <a:srgbClr val="FFFF00"/>
                </a:solidFill>
                <a:effectLst/>
                <a:latin typeface="-apple-system"/>
              </a:rPr>
              <a:t>Question No(27)  </a:t>
            </a:r>
            <a:r>
              <a:rPr lang="en-US" sz="2700" b="1" i="0" dirty="0" err="1">
                <a:solidFill>
                  <a:srgbClr val="FFFF00"/>
                </a:solidFill>
                <a:effectLst/>
                <a:latin typeface="-apple-system"/>
              </a:rPr>
              <a:t>lis</a:t>
            </a:r>
            <a:r>
              <a:rPr lang="en-US" sz="2700" b="1" i="0" dirty="0">
                <a:solidFill>
                  <a:srgbClr val="FFFF00"/>
                </a:solidFill>
                <a:effectLst/>
                <a:latin typeface="-apple-system"/>
              </a:rPr>
              <a:t> = ['Satya',21,56,'Pavs',72,90,16,'Bilal',56,'Yash',81,67,'Himan',34] Get only the names from given list?</a:t>
            </a:r>
            <a:br>
              <a:rPr lang="en-US" b="1" i="0" dirty="0">
                <a:solidFill>
                  <a:srgbClr val="1F2328"/>
                </a:solidFill>
                <a:effectLst/>
                <a:latin typeface="-apple-system"/>
              </a:rPr>
            </a:b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7C64FC22-0C9E-433C-AC9F-7080EC6FEB44}"/>
              </a:ext>
            </a:extLst>
          </p:cNvPr>
          <p:cNvSpPr>
            <a:spLocks noGrp="1"/>
          </p:cNvSpPr>
          <p:nvPr>
            <p:ph idx="1"/>
          </p:nvPr>
        </p:nvSpPr>
        <p:spPr>
          <a:xfrm>
            <a:off x="685801" y="2142067"/>
            <a:ext cx="10131425" cy="658905"/>
          </a:xfrm>
        </p:spPr>
        <p:txBody>
          <a:bodyPr/>
          <a:lstStyle/>
          <a:p>
            <a:r>
              <a:rPr lang="en-IN" dirty="0"/>
              <a:t>Code:</a:t>
            </a:r>
          </a:p>
        </p:txBody>
      </p:sp>
      <p:pic>
        <p:nvPicPr>
          <p:cNvPr id="5" name="Picture 4">
            <a:extLst>
              <a:ext uri="{FF2B5EF4-FFF2-40B4-BE49-F238E27FC236}">
                <a16:creationId xmlns:a16="http://schemas.microsoft.com/office/drawing/2014/main" id="{DFC29BDB-B4C4-439D-9502-4E8913D10FEC}"/>
              </a:ext>
            </a:extLst>
          </p:cNvPr>
          <p:cNvPicPr>
            <a:picLocks noChangeAspect="1"/>
          </p:cNvPicPr>
          <p:nvPr/>
        </p:nvPicPr>
        <p:blipFill>
          <a:blip r:embed="rId2"/>
          <a:stretch>
            <a:fillRect/>
          </a:stretch>
        </p:blipFill>
        <p:spPr>
          <a:xfrm>
            <a:off x="1680882" y="2649071"/>
            <a:ext cx="7853083" cy="3091649"/>
          </a:xfrm>
          <a:prstGeom prst="rect">
            <a:avLst/>
          </a:prstGeom>
        </p:spPr>
      </p:pic>
    </p:spTree>
    <p:extLst>
      <p:ext uri="{BB962C8B-B14F-4D97-AF65-F5344CB8AC3E}">
        <p14:creationId xmlns:p14="http://schemas.microsoft.com/office/powerpoint/2010/main" val="1106781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F313-D862-4930-AB29-F22D17659E29}"/>
              </a:ext>
            </a:extLst>
          </p:cNvPr>
          <p:cNvSpPr>
            <a:spLocks noGrp="1"/>
          </p:cNvSpPr>
          <p:nvPr>
            <p:ph type="title"/>
          </p:nvPr>
        </p:nvSpPr>
        <p:spPr>
          <a:xfrm>
            <a:off x="685801" y="578224"/>
            <a:ext cx="10131425" cy="1277470"/>
          </a:xfrm>
        </p:spPr>
        <p:txBody>
          <a:bodyPr>
            <a:normAutofit fontScale="90000"/>
          </a:bodyPr>
          <a:lstStyle/>
          <a:p>
            <a:r>
              <a:rPr lang="en-US" sz="2700" b="1" i="0" dirty="0">
                <a:solidFill>
                  <a:srgbClr val="FFFF00"/>
                </a:solidFill>
                <a:effectLst/>
                <a:latin typeface="-apple-system"/>
              </a:rPr>
              <a:t>Question No(28) ['Satya',21,56,'Pavs',72,90,16,'Bilal',56,'Yash',81,67,'Himan',34] Get only the numbers from given list?</a:t>
            </a:r>
            <a:br>
              <a:rPr lang="en-US" b="1" i="0" dirty="0">
                <a:solidFill>
                  <a:srgbClr val="1F2328"/>
                </a:solidFill>
                <a:effectLst/>
                <a:latin typeface="-apple-system"/>
              </a:rPr>
            </a:br>
            <a:endParaRPr lang="en-IN" dirty="0"/>
          </a:p>
        </p:txBody>
      </p:sp>
      <p:sp>
        <p:nvSpPr>
          <p:cNvPr id="7" name="Content Placeholder 6">
            <a:extLst>
              <a:ext uri="{FF2B5EF4-FFF2-40B4-BE49-F238E27FC236}">
                <a16:creationId xmlns:a16="http://schemas.microsoft.com/office/drawing/2014/main" id="{8472577E-31D4-4251-8A57-6A4D86363C63}"/>
              </a:ext>
            </a:extLst>
          </p:cNvPr>
          <p:cNvSpPr>
            <a:spLocks noGrp="1"/>
          </p:cNvSpPr>
          <p:nvPr>
            <p:ph idx="1"/>
          </p:nvPr>
        </p:nvSpPr>
        <p:spPr>
          <a:xfrm>
            <a:off x="685801" y="2142067"/>
            <a:ext cx="10131425" cy="708709"/>
          </a:xfrm>
        </p:spPr>
        <p:txBody>
          <a:bodyPr/>
          <a:lstStyle/>
          <a:p>
            <a:r>
              <a:rPr lang="en-IN" dirty="0"/>
              <a:t>Code:</a:t>
            </a:r>
          </a:p>
        </p:txBody>
      </p:sp>
      <p:pic>
        <p:nvPicPr>
          <p:cNvPr id="9" name="Picture 8">
            <a:extLst>
              <a:ext uri="{FF2B5EF4-FFF2-40B4-BE49-F238E27FC236}">
                <a16:creationId xmlns:a16="http://schemas.microsoft.com/office/drawing/2014/main" id="{5E42A9ED-DCAB-4D1D-9F72-0BC394DD11F9}"/>
              </a:ext>
            </a:extLst>
          </p:cNvPr>
          <p:cNvPicPr>
            <a:picLocks noChangeAspect="1"/>
          </p:cNvPicPr>
          <p:nvPr/>
        </p:nvPicPr>
        <p:blipFill>
          <a:blip r:embed="rId2"/>
          <a:stretch>
            <a:fillRect/>
          </a:stretch>
        </p:blipFill>
        <p:spPr>
          <a:xfrm>
            <a:off x="2232212" y="2850776"/>
            <a:ext cx="8054788" cy="3238952"/>
          </a:xfrm>
          <a:prstGeom prst="rect">
            <a:avLst/>
          </a:prstGeom>
        </p:spPr>
      </p:pic>
    </p:spTree>
    <p:extLst>
      <p:ext uri="{BB962C8B-B14F-4D97-AF65-F5344CB8AC3E}">
        <p14:creationId xmlns:p14="http://schemas.microsoft.com/office/powerpoint/2010/main" val="1309810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F3C0-8875-43B1-B950-2E2F17C9BA3C}"/>
              </a:ext>
            </a:extLst>
          </p:cNvPr>
          <p:cNvSpPr>
            <a:spLocks noGrp="1"/>
          </p:cNvSpPr>
          <p:nvPr>
            <p:ph type="title"/>
          </p:nvPr>
        </p:nvSpPr>
        <p:spPr>
          <a:xfrm>
            <a:off x="685801" y="609601"/>
            <a:ext cx="10131425" cy="1340224"/>
          </a:xfrm>
        </p:spPr>
        <p:txBody>
          <a:bodyPr>
            <a:normAutofit fontScale="90000"/>
          </a:bodyPr>
          <a:lstStyle/>
          <a:p>
            <a:r>
              <a:rPr lang="en-US" sz="2700" b="1" i="0" dirty="0">
                <a:solidFill>
                  <a:srgbClr val="FFFF00"/>
                </a:solidFill>
                <a:effectLst/>
                <a:latin typeface="-apple-system"/>
              </a:rPr>
              <a:t>Question No(29) Print only the odd numbers between 1 to 10 using continue statement?</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4D83E18E-BA83-4E36-86C4-1E8933E79A86}"/>
              </a:ext>
            </a:extLst>
          </p:cNvPr>
          <p:cNvSpPr>
            <a:spLocks noGrp="1"/>
          </p:cNvSpPr>
          <p:nvPr>
            <p:ph idx="1"/>
          </p:nvPr>
        </p:nvSpPr>
        <p:spPr>
          <a:xfrm>
            <a:off x="685801" y="2142067"/>
            <a:ext cx="10131425" cy="775945"/>
          </a:xfrm>
        </p:spPr>
        <p:txBody>
          <a:bodyPr/>
          <a:lstStyle/>
          <a:p>
            <a:r>
              <a:rPr lang="en-IN" dirty="0"/>
              <a:t>Code:</a:t>
            </a:r>
          </a:p>
        </p:txBody>
      </p:sp>
      <p:pic>
        <p:nvPicPr>
          <p:cNvPr id="5" name="Picture 4">
            <a:extLst>
              <a:ext uri="{FF2B5EF4-FFF2-40B4-BE49-F238E27FC236}">
                <a16:creationId xmlns:a16="http://schemas.microsoft.com/office/drawing/2014/main" id="{3373A33F-D5B9-4600-B3AA-85B83A4DEACD}"/>
              </a:ext>
            </a:extLst>
          </p:cNvPr>
          <p:cNvPicPr>
            <a:picLocks noChangeAspect="1"/>
          </p:cNvPicPr>
          <p:nvPr/>
        </p:nvPicPr>
        <p:blipFill>
          <a:blip r:embed="rId2"/>
          <a:stretch>
            <a:fillRect/>
          </a:stretch>
        </p:blipFill>
        <p:spPr>
          <a:xfrm>
            <a:off x="2810435" y="2796861"/>
            <a:ext cx="5311589" cy="2998822"/>
          </a:xfrm>
          <a:prstGeom prst="rect">
            <a:avLst/>
          </a:prstGeom>
        </p:spPr>
      </p:pic>
    </p:spTree>
    <p:extLst>
      <p:ext uri="{BB962C8B-B14F-4D97-AF65-F5344CB8AC3E}">
        <p14:creationId xmlns:p14="http://schemas.microsoft.com/office/powerpoint/2010/main" val="1902810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96DD-9AEF-481F-B7DA-EFEED51B5BC8}"/>
              </a:ext>
            </a:extLst>
          </p:cNvPr>
          <p:cNvSpPr>
            <a:spLocks noGrp="1"/>
          </p:cNvSpPr>
          <p:nvPr>
            <p:ph type="title"/>
          </p:nvPr>
        </p:nvSpPr>
        <p:spPr>
          <a:xfrm>
            <a:off x="685801" y="201707"/>
            <a:ext cx="10131425" cy="1788458"/>
          </a:xfrm>
        </p:spPr>
        <p:txBody>
          <a:bodyPr>
            <a:noAutofit/>
          </a:bodyPr>
          <a:lstStyle/>
          <a:p>
            <a:pPr algn="ctr"/>
            <a:r>
              <a:rPr lang="en-US" sz="2400" b="1" i="0" dirty="0">
                <a:effectLst/>
                <a:latin typeface="-apple-system"/>
              </a:rPr>
              <a:t>Pass</a:t>
            </a:r>
            <a:br>
              <a:rPr lang="en-US" sz="2400" b="1" i="0" dirty="0">
                <a:solidFill>
                  <a:srgbClr val="FFFF00"/>
                </a:solidFill>
                <a:effectLst/>
                <a:latin typeface="-apple-system"/>
              </a:rPr>
            </a:br>
            <a:br>
              <a:rPr lang="en-US" sz="2400" b="1" i="0" dirty="0">
                <a:solidFill>
                  <a:srgbClr val="FFFF00"/>
                </a:solidFill>
                <a:effectLst/>
                <a:latin typeface="-apple-system"/>
              </a:rPr>
            </a:br>
            <a:r>
              <a:rPr lang="en-US" sz="2400" b="1" i="0" dirty="0">
                <a:solidFill>
                  <a:srgbClr val="FFFF00"/>
                </a:solidFill>
                <a:effectLst/>
                <a:latin typeface="-apple-system"/>
              </a:rPr>
              <a:t>Question No(30) Using pass statement print only the even numbers between 1 to 11?</a:t>
            </a:r>
          </a:p>
        </p:txBody>
      </p:sp>
      <p:sp>
        <p:nvSpPr>
          <p:cNvPr id="3" name="Content Placeholder 2">
            <a:extLst>
              <a:ext uri="{FF2B5EF4-FFF2-40B4-BE49-F238E27FC236}">
                <a16:creationId xmlns:a16="http://schemas.microsoft.com/office/drawing/2014/main" id="{60CB52E5-6551-43FE-9135-42E99235EE59}"/>
              </a:ext>
            </a:extLst>
          </p:cNvPr>
          <p:cNvSpPr>
            <a:spLocks noGrp="1"/>
          </p:cNvSpPr>
          <p:nvPr>
            <p:ph idx="1"/>
          </p:nvPr>
        </p:nvSpPr>
        <p:spPr>
          <a:xfrm>
            <a:off x="685801" y="2142068"/>
            <a:ext cx="10131425" cy="668368"/>
          </a:xfrm>
        </p:spPr>
        <p:txBody>
          <a:bodyPr/>
          <a:lstStyle/>
          <a:p>
            <a:r>
              <a:rPr lang="en-IN" dirty="0"/>
              <a:t>Code:</a:t>
            </a:r>
          </a:p>
        </p:txBody>
      </p:sp>
      <p:pic>
        <p:nvPicPr>
          <p:cNvPr id="5" name="Picture 4">
            <a:extLst>
              <a:ext uri="{FF2B5EF4-FFF2-40B4-BE49-F238E27FC236}">
                <a16:creationId xmlns:a16="http://schemas.microsoft.com/office/drawing/2014/main" id="{D2571DBE-11DB-4971-96FC-AD3D310F714E}"/>
              </a:ext>
            </a:extLst>
          </p:cNvPr>
          <p:cNvPicPr>
            <a:picLocks noChangeAspect="1"/>
          </p:cNvPicPr>
          <p:nvPr/>
        </p:nvPicPr>
        <p:blipFill>
          <a:blip r:embed="rId2"/>
          <a:stretch>
            <a:fillRect/>
          </a:stretch>
        </p:blipFill>
        <p:spPr>
          <a:xfrm>
            <a:off x="2528047" y="2528047"/>
            <a:ext cx="5661212" cy="2823882"/>
          </a:xfrm>
          <a:prstGeom prst="rect">
            <a:avLst/>
          </a:prstGeom>
        </p:spPr>
      </p:pic>
    </p:spTree>
    <p:extLst>
      <p:ext uri="{BB962C8B-B14F-4D97-AF65-F5344CB8AC3E}">
        <p14:creationId xmlns:p14="http://schemas.microsoft.com/office/powerpoint/2010/main" val="4089269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8CF7-FCBB-45FD-A413-4DF1428C9E4C}"/>
              </a:ext>
            </a:extLst>
          </p:cNvPr>
          <p:cNvSpPr>
            <a:spLocks noGrp="1"/>
          </p:cNvSpPr>
          <p:nvPr>
            <p:ph type="title"/>
          </p:nvPr>
        </p:nvSpPr>
        <p:spPr/>
        <p:txBody>
          <a:bodyPr/>
          <a:lstStyle/>
          <a:p>
            <a:pPr algn="ctr"/>
            <a:r>
              <a:rPr lang="en-IN" b="1" i="0" dirty="0">
                <a:effectLst/>
                <a:latin typeface="-apple-system"/>
              </a:rPr>
              <a:t>List Comprehensions</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9815B795-6CB0-495E-A8C9-30C0749B682C}"/>
              </a:ext>
            </a:extLst>
          </p:cNvPr>
          <p:cNvSpPr>
            <a:spLocks noGrp="1"/>
          </p:cNvSpPr>
          <p:nvPr>
            <p:ph idx="1"/>
          </p:nvPr>
        </p:nvSpPr>
        <p:spPr>
          <a:xfrm>
            <a:off x="685801" y="1358152"/>
            <a:ext cx="10131425" cy="5069542"/>
          </a:xfrm>
        </p:spPr>
        <p:txBody>
          <a:bodyPr>
            <a:normAutofit/>
          </a:bodyPr>
          <a:lstStyle/>
          <a:p>
            <a:r>
              <a:rPr lang="en-US" sz="2400" b="0" i="0" dirty="0">
                <a:effectLst/>
                <a:latin typeface="-apple-system"/>
              </a:rPr>
              <a:t>Only one line of code for looping.</a:t>
            </a:r>
          </a:p>
          <a:p>
            <a:r>
              <a:rPr lang="en-US" sz="2400" b="0" i="0" dirty="0">
                <a:effectLst/>
                <a:latin typeface="-apple-system"/>
              </a:rPr>
              <a:t>It uses 'For Loop’.</a:t>
            </a:r>
          </a:p>
          <a:p>
            <a:r>
              <a:rPr lang="en-US" sz="2400" b="0" i="0" dirty="0">
                <a:effectLst/>
                <a:latin typeface="-apple-system"/>
              </a:rPr>
              <a:t>It always gives a list as an output.</a:t>
            </a:r>
          </a:p>
          <a:p>
            <a:r>
              <a:rPr lang="en-US" sz="2400" b="0" i="0" dirty="0">
                <a:effectLst/>
                <a:latin typeface="-apple-system"/>
              </a:rPr>
              <a:t> syntax: output= [(</a:t>
            </a:r>
            <a:r>
              <a:rPr lang="en-US" sz="2400" b="0" i="0" dirty="0" err="1">
                <a:effectLst/>
                <a:latin typeface="-apple-system"/>
              </a:rPr>
              <a:t>output_value</a:t>
            </a:r>
            <a:r>
              <a:rPr lang="en-US" sz="2400" b="0" i="0" dirty="0">
                <a:effectLst/>
                <a:latin typeface="-apple-system"/>
              </a:rPr>
              <a:t>) for </a:t>
            </a:r>
            <a:r>
              <a:rPr lang="en-US" sz="2400" b="0" i="0" dirty="0" err="1">
                <a:effectLst/>
                <a:latin typeface="-apple-system"/>
              </a:rPr>
              <a:t>alias_name</a:t>
            </a:r>
            <a:r>
              <a:rPr lang="en-US" sz="2400" b="0" i="0" dirty="0">
                <a:effectLst/>
                <a:latin typeface="-apple-system"/>
              </a:rPr>
              <a:t> in list if </a:t>
            </a:r>
            <a:r>
              <a:rPr lang="en-US" sz="2400" b="0" i="0" dirty="0" err="1">
                <a:effectLst/>
                <a:latin typeface="-apple-system"/>
              </a:rPr>
              <a:t>priority_condition</a:t>
            </a:r>
            <a:r>
              <a:rPr lang="en-US" sz="2400" b="0" i="0" dirty="0">
                <a:effectLst/>
                <a:latin typeface="-apple-system"/>
              </a:rPr>
              <a:t>()]</a:t>
            </a:r>
            <a:endParaRPr lang="en-IN" sz="2400" dirty="0"/>
          </a:p>
        </p:txBody>
      </p:sp>
    </p:spTree>
    <p:extLst>
      <p:ext uri="{BB962C8B-B14F-4D97-AF65-F5344CB8AC3E}">
        <p14:creationId xmlns:p14="http://schemas.microsoft.com/office/powerpoint/2010/main" val="4269350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EF47-7303-4F1B-9B7C-C307A4575643}"/>
              </a:ext>
            </a:extLst>
          </p:cNvPr>
          <p:cNvSpPr>
            <a:spLocks noGrp="1"/>
          </p:cNvSpPr>
          <p:nvPr>
            <p:ph type="title"/>
          </p:nvPr>
        </p:nvSpPr>
        <p:spPr>
          <a:xfrm>
            <a:off x="685801" y="609600"/>
            <a:ext cx="10131425" cy="2537012"/>
          </a:xfrm>
        </p:spPr>
        <p:txBody>
          <a:bodyPr>
            <a:normAutofit/>
          </a:bodyPr>
          <a:lstStyle/>
          <a:p>
            <a:r>
              <a:rPr lang="en-US" sz="2700" b="1" i="0" dirty="0">
                <a:solidFill>
                  <a:srgbClr val="FFFF00"/>
                </a:solidFill>
                <a:effectLst/>
                <a:latin typeface="-apple-system"/>
              </a:rPr>
              <a:t>Question No(31) p = [14,102,121,23,130,26,34,45,148,131,128,21,118,133,144,44,33] From the given list , get only odd numbers and add them into a new list after multiplying them with 1000?</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A202B7F1-2377-4830-97DD-C73B71F9309D}"/>
              </a:ext>
            </a:extLst>
          </p:cNvPr>
          <p:cNvSpPr>
            <a:spLocks noGrp="1"/>
          </p:cNvSpPr>
          <p:nvPr>
            <p:ph idx="1"/>
          </p:nvPr>
        </p:nvSpPr>
        <p:spPr>
          <a:xfrm>
            <a:off x="685801" y="3146612"/>
            <a:ext cx="10131425" cy="712694"/>
          </a:xfrm>
        </p:spPr>
        <p:txBody>
          <a:bodyPr/>
          <a:lstStyle/>
          <a:p>
            <a:r>
              <a:rPr lang="en-IN" dirty="0"/>
              <a:t>Code:</a:t>
            </a:r>
          </a:p>
        </p:txBody>
      </p:sp>
      <p:pic>
        <p:nvPicPr>
          <p:cNvPr id="5" name="Picture 4">
            <a:extLst>
              <a:ext uri="{FF2B5EF4-FFF2-40B4-BE49-F238E27FC236}">
                <a16:creationId xmlns:a16="http://schemas.microsoft.com/office/drawing/2014/main" id="{90AD2D73-19C3-445F-8966-278D304217EA}"/>
              </a:ext>
            </a:extLst>
          </p:cNvPr>
          <p:cNvPicPr>
            <a:picLocks noChangeAspect="1"/>
          </p:cNvPicPr>
          <p:nvPr/>
        </p:nvPicPr>
        <p:blipFill>
          <a:blip r:embed="rId2"/>
          <a:stretch>
            <a:fillRect/>
          </a:stretch>
        </p:blipFill>
        <p:spPr>
          <a:xfrm>
            <a:off x="2124635" y="3536576"/>
            <a:ext cx="7463118" cy="2711824"/>
          </a:xfrm>
          <a:prstGeom prst="rect">
            <a:avLst/>
          </a:prstGeom>
        </p:spPr>
      </p:pic>
    </p:spTree>
    <p:extLst>
      <p:ext uri="{BB962C8B-B14F-4D97-AF65-F5344CB8AC3E}">
        <p14:creationId xmlns:p14="http://schemas.microsoft.com/office/powerpoint/2010/main" val="1903695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141B-6024-4358-8E6C-AB59BB4234AE}"/>
              </a:ext>
            </a:extLst>
          </p:cNvPr>
          <p:cNvSpPr>
            <a:spLocks noGrp="1"/>
          </p:cNvSpPr>
          <p:nvPr>
            <p:ph type="title"/>
          </p:nvPr>
        </p:nvSpPr>
        <p:spPr>
          <a:xfrm>
            <a:off x="685801" y="609600"/>
            <a:ext cx="10131425" cy="1837765"/>
          </a:xfrm>
        </p:spPr>
        <p:txBody>
          <a:bodyPr>
            <a:normAutofit fontScale="90000"/>
          </a:bodyPr>
          <a:lstStyle/>
          <a:p>
            <a:r>
              <a:rPr lang="en-US" sz="2700" b="1" i="0" dirty="0">
                <a:solidFill>
                  <a:srgbClr val="FFFF00"/>
                </a:solidFill>
                <a:effectLst/>
                <a:latin typeface="-apple-system"/>
              </a:rPr>
              <a:t>Question No(32) l = [10,20,30,40,50,60] add the data which is divisible by 3 in a new list after multiplying each number by 10?</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1774F7FB-68ED-4453-B2EC-3DC2962FACD4}"/>
              </a:ext>
            </a:extLst>
          </p:cNvPr>
          <p:cNvSpPr>
            <a:spLocks noGrp="1"/>
          </p:cNvSpPr>
          <p:nvPr>
            <p:ph idx="1"/>
          </p:nvPr>
        </p:nvSpPr>
        <p:spPr>
          <a:xfrm>
            <a:off x="685800" y="2070847"/>
            <a:ext cx="10131425" cy="793378"/>
          </a:xfrm>
        </p:spPr>
        <p:txBody>
          <a:bodyPr/>
          <a:lstStyle/>
          <a:p>
            <a:r>
              <a:rPr lang="en-IN" dirty="0"/>
              <a:t>Code:</a:t>
            </a:r>
          </a:p>
        </p:txBody>
      </p:sp>
      <p:pic>
        <p:nvPicPr>
          <p:cNvPr id="5" name="Picture 4">
            <a:extLst>
              <a:ext uri="{FF2B5EF4-FFF2-40B4-BE49-F238E27FC236}">
                <a16:creationId xmlns:a16="http://schemas.microsoft.com/office/drawing/2014/main" id="{FFC944C2-EAD8-4260-967D-9917EE3C0605}"/>
              </a:ext>
            </a:extLst>
          </p:cNvPr>
          <p:cNvPicPr>
            <a:picLocks noChangeAspect="1"/>
          </p:cNvPicPr>
          <p:nvPr/>
        </p:nvPicPr>
        <p:blipFill>
          <a:blip r:embed="rId2"/>
          <a:stretch>
            <a:fillRect/>
          </a:stretch>
        </p:blipFill>
        <p:spPr>
          <a:xfrm>
            <a:off x="2635624" y="2859744"/>
            <a:ext cx="5255829" cy="2931456"/>
          </a:xfrm>
          <a:prstGeom prst="rect">
            <a:avLst/>
          </a:prstGeom>
        </p:spPr>
      </p:pic>
    </p:spTree>
    <p:extLst>
      <p:ext uri="{BB962C8B-B14F-4D97-AF65-F5344CB8AC3E}">
        <p14:creationId xmlns:p14="http://schemas.microsoft.com/office/powerpoint/2010/main" val="2525064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D794-A35C-4B8E-A2BD-F49264659FAA}"/>
              </a:ext>
            </a:extLst>
          </p:cNvPr>
          <p:cNvSpPr>
            <a:spLocks noGrp="1"/>
          </p:cNvSpPr>
          <p:nvPr>
            <p:ph type="title"/>
          </p:nvPr>
        </p:nvSpPr>
        <p:spPr>
          <a:xfrm>
            <a:off x="685801" y="748055"/>
            <a:ext cx="10131425" cy="959721"/>
          </a:xfrm>
        </p:spPr>
        <p:txBody>
          <a:bodyPr>
            <a:normAutofit fontScale="90000"/>
          </a:bodyPr>
          <a:lstStyle/>
          <a:p>
            <a:pPr algn="ctr"/>
            <a:r>
              <a:rPr lang="en-US" sz="2800" b="1" i="0" dirty="0">
                <a:solidFill>
                  <a:schemeClr val="tx2"/>
                </a:solidFill>
                <a:effectLst/>
                <a:latin typeface="-apple-system"/>
              </a:rPr>
              <a:t>Conditional Statement : if statement, else statement, </a:t>
            </a:r>
            <a:r>
              <a:rPr lang="en-US" sz="2800" b="1" i="0" dirty="0" err="1">
                <a:solidFill>
                  <a:schemeClr val="tx2"/>
                </a:solidFill>
                <a:effectLst/>
                <a:latin typeface="-apple-system"/>
              </a:rPr>
              <a:t>elif</a:t>
            </a:r>
            <a:r>
              <a:rPr lang="en-US" sz="2800" b="1" i="0" dirty="0">
                <a:solidFill>
                  <a:schemeClr val="tx2"/>
                </a:solidFill>
                <a:effectLst/>
                <a:latin typeface="-apple-system"/>
              </a:rPr>
              <a:t>-statement, Nested-if</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150C6AFE-2A3A-4C4C-A8E9-40D00C640D7A}"/>
              </a:ext>
            </a:extLst>
          </p:cNvPr>
          <p:cNvSpPr>
            <a:spLocks noGrp="1"/>
          </p:cNvSpPr>
          <p:nvPr>
            <p:ph idx="1"/>
          </p:nvPr>
        </p:nvSpPr>
        <p:spPr>
          <a:xfrm>
            <a:off x="685801" y="3200399"/>
            <a:ext cx="10131425" cy="4074459"/>
          </a:xfrm>
        </p:spPr>
        <p:txBody>
          <a:bodyPr>
            <a:normAutofit fontScale="25000" lnSpcReduction="20000"/>
          </a:bodyPr>
          <a:lstStyle/>
          <a:p>
            <a:r>
              <a:rPr lang="en-US" sz="9600" b="1" i="0" dirty="0">
                <a:effectLst/>
                <a:latin typeface="-apple-system"/>
              </a:rPr>
              <a:t>Conditional statement in python are used to perform different actions based on whether a certain condition evaluates to true or false.</a:t>
            </a:r>
          </a:p>
          <a:p>
            <a:endParaRPr lang="en-US" sz="9600" b="1" i="0" dirty="0">
              <a:effectLst/>
              <a:latin typeface="-apple-system"/>
            </a:endParaRPr>
          </a:p>
          <a:p>
            <a:r>
              <a:rPr lang="en-IN" sz="9600" b="1" i="0" dirty="0">
                <a:effectLst/>
                <a:latin typeface="-apple-system"/>
              </a:rPr>
              <a:t>if statement: </a:t>
            </a:r>
            <a:r>
              <a:rPr lang="en-US" sz="9600" b="1" i="0" dirty="0">
                <a:effectLst/>
                <a:latin typeface="-apple-system"/>
              </a:rPr>
              <a:t>Executes a block of code only if a specified condition is true.</a:t>
            </a:r>
          </a:p>
          <a:p>
            <a:r>
              <a:rPr lang="en-IN" sz="9600" b="1" i="0" dirty="0">
                <a:effectLst/>
                <a:latin typeface="-apple-system"/>
              </a:rPr>
              <a:t>else statement: </a:t>
            </a:r>
            <a:r>
              <a:rPr lang="en-US" sz="9600" b="1" i="0" dirty="0">
                <a:effectLst/>
                <a:latin typeface="-apple-system"/>
              </a:rPr>
              <a:t>It checks a condition and executes one block of code if the condition is true, and another block if it's false.</a:t>
            </a:r>
          </a:p>
          <a:p>
            <a:r>
              <a:rPr lang="en-IN" sz="9600" b="1" i="0" dirty="0" err="1">
                <a:effectLst/>
                <a:latin typeface="-apple-system"/>
              </a:rPr>
              <a:t>elif</a:t>
            </a:r>
            <a:r>
              <a:rPr lang="en-IN" sz="9600" b="1" i="0" dirty="0">
                <a:effectLst/>
                <a:latin typeface="-apple-system"/>
              </a:rPr>
              <a:t>-statement: </a:t>
            </a:r>
            <a:r>
              <a:rPr lang="en-US" sz="9600" b="1" i="0" dirty="0">
                <a:effectLst/>
                <a:latin typeface="-apple-system"/>
              </a:rPr>
              <a:t>It checks multiple condition in sequence and executes the block of code associated with the first true condition. If none of the conditions are true, the else block is executed.</a:t>
            </a:r>
          </a:p>
          <a:p>
            <a:r>
              <a:rPr lang="en-IN" sz="9600" b="1" i="0" dirty="0">
                <a:effectLst/>
                <a:latin typeface="-apple-system"/>
              </a:rPr>
              <a:t>Nested-if: </a:t>
            </a:r>
            <a:r>
              <a:rPr lang="en-US" sz="9600" b="1" i="0" dirty="0">
                <a:effectLst/>
                <a:latin typeface="-apple-system"/>
              </a:rPr>
              <a:t>Nested if statement in python allow you to have an if statement inside another if statement.</a:t>
            </a:r>
            <a:endParaRPr lang="en-IN" sz="9600" b="1" i="0" dirty="0">
              <a:effectLst/>
              <a:latin typeface="-apple-system"/>
            </a:endParaRPr>
          </a:p>
          <a:p>
            <a:endParaRPr lang="en-IN" sz="9600" b="1" i="0" dirty="0">
              <a:effectLst/>
              <a:latin typeface="-apple-system"/>
            </a:endParaRPr>
          </a:p>
          <a:p>
            <a:endParaRPr lang="en-US" sz="9600" b="1" i="0" dirty="0">
              <a:effectLst/>
              <a:latin typeface="-apple-system"/>
            </a:endParaRPr>
          </a:p>
          <a:p>
            <a:endParaRPr lang="en-US" sz="9600" b="1" i="0" dirty="0">
              <a:effectLst/>
              <a:latin typeface="-apple-system"/>
            </a:endParaRPr>
          </a:p>
          <a:p>
            <a:endParaRPr lang="en-IN" sz="9600" b="1" i="0" dirty="0">
              <a:effectLst/>
              <a:latin typeface="-apple-system"/>
            </a:endParaRPr>
          </a:p>
          <a:p>
            <a:endParaRPr lang="en-IN" sz="9600" b="1" i="0" dirty="0">
              <a:effectLst/>
              <a:latin typeface="-apple-system"/>
            </a:endParaRPr>
          </a:p>
          <a:p>
            <a:endParaRPr lang="en-IN" dirty="0"/>
          </a:p>
        </p:txBody>
      </p:sp>
    </p:spTree>
    <p:extLst>
      <p:ext uri="{BB962C8B-B14F-4D97-AF65-F5344CB8AC3E}">
        <p14:creationId xmlns:p14="http://schemas.microsoft.com/office/powerpoint/2010/main" val="1386344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77B2-F346-40D3-89B5-0348D82E2DC6}"/>
              </a:ext>
            </a:extLst>
          </p:cNvPr>
          <p:cNvSpPr>
            <a:spLocks noGrp="1"/>
          </p:cNvSpPr>
          <p:nvPr>
            <p:ph type="title"/>
          </p:nvPr>
        </p:nvSpPr>
        <p:spPr>
          <a:xfrm>
            <a:off x="685801" y="609600"/>
            <a:ext cx="10131425" cy="2294965"/>
          </a:xfrm>
        </p:spPr>
        <p:txBody>
          <a:bodyPr>
            <a:normAutofit fontScale="90000"/>
          </a:bodyPr>
          <a:lstStyle/>
          <a:p>
            <a:r>
              <a:rPr lang="en-IN" sz="2700" b="1" i="0" dirty="0">
                <a:solidFill>
                  <a:srgbClr val="FFFF00"/>
                </a:solidFill>
                <a:effectLst/>
                <a:latin typeface="-apple-system"/>
              </a:rPr>
              <a:t>Question No(33) ['Himanshu','Swagath','Vijay','Gaya','Siddhant','Pavithra','Dhivya','Chetan','Bilal','Yashwanth','Yash','Jyothi','Shiny','Kajol','Jaspreet','Shankar','Rasika','Akash','Satyajit'] =names, enter the lengths of each name which is present at even indexes in a new list?</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2667F59E-C9D2-4A7B-9B55-490649DE4519}"/>
              </a:ext>
            </a:extLst>
          </p:cNvPr>
          <p:cNvSpPr>
            <a:spLocks noGrp="1"/>
          </p:cNvSpPr>
          <p:nvPr>
            <p:ph idx="1"/>
          </p:nvPr>
        </p:nvSpPr>
        <p:spPr>
          <a:xfrm>
            <a:off x="685801" y="3039035"/>
            <a:ext cx="10131425" cy="699247"/>
          </a:xfrm>
        </p:spPr>
        <p:txBody>
          <a:bodyPr/>
          <a:lstStyle/>
          <a:p>
            <a:r>
              <a:rPr lang="en-IN" dirty="0"/>
              <a:t>Code:</a:t>
            </a:r>
          </a:p>
        </p:txBody>
      </p:sp>
      <p:pic>
        <p:nvPicPr>
          <p:cNvPr id="5" name="Picture 4">
            <a:extLst>
              <a:ext uri="{FF2B5EF4-FFF2-40B4-BE49-F238E27FC236}">
                <a16:creationId xmlns:a16="http://schemas.microsoft.com/office/drawing/2014/main" id="{1F4CF22F-E8FA-40BD-BBB2-C40B62D55BC7}"/>
              </a:ext>
            </a:extLst>
          </p:cNvPr>
          <p:cNvPicPr>
            <a:picLocks noChangeAspect="1"/>
          </p:cNvPicPr>
          <p:nvPr/>
        </p:nvPicPr>
        <p:blipFill>
          <a:blip r:embed="rId2"/>
          <a:stretch>
            <a:fillRect/>
          </a:stretch>
        </p:blipFill>
        <p:spPr>
          <a:xfrm>
            <a:off x="1990152" y="3738282"/>
            <a:ext cx="8211696" cy="2510118"/>
          </a:xfrm>
          <a:prstGeom prst="rect">
            <a:avLst/>
          </a:prstGeom>
        </p:spPr>
      </p:pic>
    </p:spTree>
    <p:extLst>
      <p:ext uri="{BB962C8B-B14F-4D97-AF65-F5344CB8AC3E}">
        <p14:creationId xmlns:p14="http://schemas.microsoft.com/office/powerpoint/2010/main" val="2721739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6B77-A3D6-48FB-97B7-194A47F49A33}"/>
              </a:ext>
            </a:extLst>
          </p:cNvPr>
          <p:cNvSpPr>
            <a:spLocks noGrp="1"/>
          </p:cNvSpPr>
          <p:nvPr>
            <p:ph type="title"/>
          </p:nvPr>
        </p:nvSpPr>
        <p:spPr>
          <a:xfrm>
            <a:off x="685801" y="609600"/>
            <a:ext cx="10131425" cy="2631141"/>
          </a:xfrm>
        </p:spPr>
        <p:txBody>
          <a:bodyPr>
            <a:normAutofit fontScale="90000"/>
          </a:bodyPr>
          <a:lstStyle/>
          <a:p>
            <a:r>
              <a:rPr lang="en-IN" sz="2700" b="1" i="0" dirty="0">
                <a:solidFill>
                  <a:srgbClr val="FFFF00"/>
                </a:solidFill>
                <a:effectLst/>
                <a:latin typeface="-apple-system"/>
              </a:rPr>
              <a:t>Question No(34) ['Himanshu','Swagath','Vijay','Gaya','Siddhant','Pavithra','Dhivya','Chetan','Bilal','Yashwanth','Yash','Jyothi','Shiny','Kajol','Jaspreet','Shankar','Rasika','Akash','Satyajit'] = names From the given list if the length of the name is odd, then store the name in Upper case and if the length of the name is even, then store the name in Lower case?</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54CE273D-67CF-4922-8DA3-B8B835501568}"/>
              </a:ext>
            </a:extLst>
          </p:cNvPr>
          <p:cNvSpPr>
            <a:spLocks noGrp="1"/>
          </p:cNvSpPr>
          <p:nvPr>
            <p:ph idx="1"/>
          </p:nvPr>
        </p:nvSpPr>
        <p:spPr>
          <a:xfrm>
            <a:off x="685801" y="3160061"/>
            <a:ext cx="10131425" cy="820268"/>
          </a:xfrm>
        </p:spPr>
        <p:txBody>
          <a:bodyPr/>
          <a:lstStyle/>
          <a:p>
            <a:r>
              <a:rPr lang="en-IN" dirty="0"/>
              <a:t>Code:</a:t>
            </a:r>
          </a:p>
        </p:txBody>
      </p:sp>
      <p:pic>
        <p:nvPicPr>
          <p:cNvPr id="7" name="Picture 6">
            <a:extLst>
              <a:ext uri="{FF2B5EF4-FFF2-40B4-BE49-F238E27FC236}">
                <a16:creationId xmlns:a16="http://schemas.microsoft.com/office/drawing/2014/main" id="{90A8320E-10C2-4963-9F24-82BC73C6C0C5}"/>
              </a:ext>
            </a:extLst>
          </p:cNvPr>
          <p:cNvPicPr>
            <a:picLocks noChangeAspect="1"/>
          </p:cNvPicPr>
          <p:nvPr/>
        </p:nvPicPr>
        <p:blipFill>
          <a:blip r:embed="rId2"/>
          <a:stretch>
            <a:fillRect/>
          </a:stretch>
        </p:blipFill>
        <p:spPr>
          <a:xfrm>
            <a:off x="2285999" y="3429000"/>
            <a:ext cx="8323730" cy="2819399"/>
          </a:xfrm>
          <a:prstGeom prst="rect">
            <a:avLst/>
          </a:prstGeom>
        </p:spPr>
      </p:pic>
    </p:spTree>
    <p:extLst>
      <p:ext uri="{BB962C8B-B14F-4D97-AF65-F5344CB8AC3E}">
        <p14:creationId xmlns:p14="http://schemas.microsoft.com/office/powerpoint/2010/main" val="4173151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E1A0-823B-4806-9D01-7E6381B59CE5}"/>
              </a:ext>
            </a:extLst>
          </p:cNvPr>
          <p:cNvSpPr>
            <a:spLocks noGrp="1"/>
          </p:cNvSpPr>
          <p:nvPr>
            <p:ph type="title"/>
          </p:nvPr>
        </p:nvSpPr>
        <p:spPr>
          <a:xfrm>
            <a:off x="685801" y="609600"/>
            <a:ext cx="10131425" cy="2362200"/>
          </a:xfrm>
        </p:spPr>
        <p:txBody>
          <a:bodyPr>
            <a:normAutofit fontScale="90000"/>
          </a:bodyPr>
          <a:lstStyle/>
          <a:p>
            <a:r>
              <a:rPr lang="en-US" sz="2700" b="1" i="0" dirty="0">
                <a:solidFill>
                  <a:srgbClr val="FFFF00"/>
                </a:solidFill>
                <a:effectLst/>
                <a:latin typeface="-apple-system"/>
              </a:rPr>
              <a:t>Question No(35) [101,23.5,102,24.6,103,31.2,104,32.4,105,25.6,106,34.5,107,31.5,108,40.6,109,41.5,110,36.5] = emp In the list, ten employees ids and their salaries are given. You have to store their salaries in a new list after multiplying each value with 1000?</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F7108181-A8B0-4733-8BE2-792664087AF4}"/>
              </a:ext>
            </a:extLst>
          </p:cNvPr>
          <p:cNvSpPr>
            <a:spLocks noGrp="1"/>
          </p:cNvSpPr>
          <p:nvPr>
            <p:ph idx="1"/>
          </p:nvPr>
        </p:nvSpPr>
        <p:spPr>
          <a:xfrm>
            <a:off x="685801" y="2971800"/>
            <a:ext cx="10131425" cy="672353"/>
          </a:xfrm>
        </p:spPr>
        <p:txBody>
          <a:bodyPr/>
          <a:lstStyle/>
          <a:p>
            <a:r>
              <a:rPr lang="en-IN" dirty="0"/>
              <a:t>Code:</a:t>
            </a:r>
          </a:p>
        </p:txBody>
      </p:sp>
      <p:pic>
        <p:nvPicPr>
          <p:cNvPr id="5" name="Picture 4">
            <a:extLst>
              <a:ext uri="{FF2B5EF4-FFF2-40B4-BE49-F238E27FC236}">
                <a16:creationId xmlns:a16="http://schemas.microsoft.com/office/drawing/2014/main" id="{24A45FBC-96FB-47F4-9731-5A3F61511457}"/>
              </a:ext>
            </a:extLst>
          </p:cNvPr>
          <p:cNvPicPr>
            <a:picLocks noChangeAspect="1"/>
          </p:cNvPicPr>
          <p:nvPr/>
        </p:nvPicPr>
        <p:blipFill>
          <a:blip r:embed="rId2"/>
          <a:stretch>
            <a:fillRect/>
          </a:stretch>
        </p:blipFill>
        <p:spPr>
          <a:xfrm>
            <a:off x="2095816" y="3429000"/>
            <a:ext cx="7516274" cy="2366682"/>
          </a:xfrm>
          <a:prstGeom prst="rect">
            <a:avLst/>
          </a:prstGeom>
        </p:spPr>
      </p:pic>
    </p:spTree>
    <p:extLst>
      <p:ext uri="{BB962C8B-B14F-4D97-AF65-F5344CB8AC3E}">
        <p14:creationId xmlns:p14="http://schemas.microsoft.com/office/powerpoint/2010/main" val="350032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2D95-1D2F-4EE2-AF2F-B74AFC3B3935}"/>
              </a:ext>
            </a:extLst>
          </p:cNvPr>
          <p:cNvSpPr>
            <a:spLocks noGrp="1"/>
          </p:cNvSpPr>
          <p:nvPr>
            <p:ph type="title"/>
          </p:nvPr>
        </p:nvSpPr>
        <p:spPr>
          <a:xfrm>
            <a:off x="685801" y="537882"/>
            <a:ext cx="10131425" cy="1909484"/>
          </a:xfrm>
        </p:spPr>
        <p:txBody>
          <a:bodyPr>
            <a:normAutofit/>
          </a:bodyPr>
          <a:lstStyle/>
          <a:p>
            <a:r>
              <a:rPr lang="en-IN" sz="2700" b="1" i="0" dirty="0">
                <a:solidFill>
                  <a:srgbClr val="FFFF00"/>
                </a:solidFill>
                <a:effectLst/>
                <a:latin typeface="-apple-system"/>
              </a:rPr>
              <a:t>Question No(36) l = From the list, store the names of only females from both the blocks and store them in two new lists </a:t>
            </a:r>
            <a:r>
              <a:rPr lang="en-IN" sz="2700" b="1" i="0" dirty="0" err="1">
                <a:solidFill>
                  <a:srgbClr val="FFFF00"/>
                </a:solidFill>
                <a:effectLst/>
                <a:latin typeface="-apple-system"/>
              </a:rPr>
              <a:t>A_block</a:t>
            </a:r>
            <a:r>
              <a:rPr lang="en-IN" sz="2700" b="1" i="0" dirty="0">
                <a:solidFill>
                  <a:srgbClr val="FFFF00"/>
                </a:solidFill>
                <a:effectLst/>
                <a:latin typeface="-apple-system"/>
              </a:rPr>
              <a:t> and </a:t>
            </a:r>
            <a:r>
              <a:rPr lang="en-IN" sz="2700" b="1" i="0" dirty="0" err="1">
                <a:solidFill>
                  <a:srgbClr val="FFFF00"/>
                </a:solidFill>
                <a:effectLst/>
                <a:latin typeface="-apple-system"/>
              </a:rPr>
              <a:t>B_block</a:t>
            </a:r>
            <a:r>
              <a:rPr lang="en-IN" sz="2700" b="1" i="0" dirty="0">
                <a:solidFill>
                  <a:srgbClr val="FFFF00"/>
                </a:solidFill>
                <a:effectLst/>
                <a:latin typeface="-apple-system"/>
              </a:rPr>
              <a:t>?</a:t>
            </a:r>
            <a:br>
              <a:rPr lang="en-IN" b="1" i="0" dirty="0">
                <a:solidFill>
                  <a:srgbClr val="FFFF00"/>
                </a:solidFill>
                <a:effectLst/>
                <a:latin typeface="-apple-system"/>
              </a:rPr>
            </a:br>
            <a:endParaRPr lang="en-IN" dirty="0">
              <a:solidFill>
                <a:srgbClr val="FFFF00"/>
              </a:solidFill>
            </a:endParaRPr>
          </a:p>
        </p:txBody>
      </p:sp>
      <p:sp>
        <p:nvSpPr>
          <p:cNvPr id="3" name="Content Placeholder 2">
            <a:extLst>
              <a:ext uri="{FF2B5EF4-FFF2-40B4-BE49-F238E27FC236}">
                <a16:creationId xmlns:a16="http://schemas.microsoft.com/office/drawing/2014/main" id="{24E50D90-53B8-4278-AF79-B6F9E36F5206}"/>
              </a:ext>
            </a:extLst>
          </p:cNvPr>
          <p:cNvSpPr>
            <a:spLocks noGrp="1"/>
          </p:cNvSpPr>
          <p:nvPr>
            <p:ph idx="1"/>
          </p:nvPr>
        </p:nvSpPr>
        <p:spPr>
          <a:xfrm>
            <a:off x="685801" y="2447366"/>
            <a:ext cx="10131425" cy="1102658"/>
          </a:xfrm>
        </p:spPr>
        <p:txBody>
          <a:bodyPr/>
          <a:lstStyle/>
          <a:p>
            <a:r>
              <a:rPr lang="en-IN" dirty="0"/>
              <a:t>Code:</a:t>
            </a:r>
          </a:p>
        </p:txBody>
      </p:sp>
      <p:pic>
        <p:nvPicPr>
          <p:cNvPr id="5" name="Picture 4">
            <a:extLst>
              <a:ext uri="{FF2B5EF4-FFF2-40B4-BE49-F238E27FC236}">
                <a16:creationId xmlns:a16="http://schemas.microsoft.com/office/drawing/2014/main" id="{8B6FD8F6-7CB8-499D-91BB-1CBB0D055F11}"/>
              </a:ext>
            </a:extLst>
          </p:cNvPr>
          <p:cNvPicPr>
            <a:picLocks noChangeAspect="1"/>
          </p:cNvPicPr>
          <p:nvPr/>
        </p:nvPicPr>
        <p:blipFill>
          <a:blip r:embed="rId2"/>
          <a:stretch>
            <a:fillRect/>
          </a:stretch>
        </p:blipFill>
        <p:spPr>
          <a:xfrm>
            <a:off x="2138083" y="2635623"/>
            <a:ext cx="9654988" cy="3953436"/>
          </a:xfrm>
          <a:prstGeom prst="rect">
            <a:avLst/>
          </a:prstGeom>
        </p:spPr>
      </p:pic>
    </p:spTree>
    <p:extLst>
      <p:ext uri="{BB962C8B-B14F-4D97-AF65-F5344CB8AC3E}">
        <p14:creationId xmlns:p14="http://schemas.microsoft.com/office/powerpoint/2010/main" val="3978591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249C-9AA4-4A7B-BAD3-4589E905939E}"/>
              </a:ext>
            </a:extLst>
          </p:cNvPr>
          <p:cNvSpPr>
            <a:spLocks noGrp="1"/>
          </p:cNvSpPr>
          <p:nvPr>
            <p:ph type="title"/>
          </p:nvPr>
        </p:nvSpPr>
        <p:spPr>
          <a:xfrm>
            <a:off x="685801" y="609600"/>
            <a:ext cx="10131425" cy="1532468"/>
          </a:xfrm>
        </p:spPr>
        <p:txBody>
          <a:bodyPr>
            <a:normAutofit/>
          </a:bodyPr>
          <a:lstStyle/>
          <a:p>
            <a:pPr algn="ctr"/>
            <a:r>
              <a:rPr lang="en-IN" sz="2700" b="1" i="0" dirty="0">
                <a:effectLst/>
                <a:latin typeface="-apple-system"/>
              </a:rPr>
              <a:t>Set Comprehension</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BEC10B52-647F-4621-8920-F8A8AFC668E0}"/>
              </a:ext>
            </a:extLst>
          </p:cNvPr>
          <p:cNvSpPr>
            <a:spLocks noGrp="1"/>
          </p:cNvSpPr>
          <p:nvPr>
            <p:ph idx="1"/>
          </p:nvPr>
        </p:nvSpPr>
        <p:spPr>
          <a:xfrm>
            <a:off x="685801" y="1909482"/>
            <a:ext cx="10131425" cy="3133165"/>
          </a:xfrm>
        </p:spPr>
        <p:txBody>
          <a:bodyPr>
            <a:normAutofit/>
          </a:bodyPr>
          <a:lstStyle/>
          <a:p>
            <a:r>
              <a:rPr lang="en-US" sz="2400" b="0" i="0" dirty="0">
                <a:effectLst/>
                <a:latin typeface="-apple-system"/>
              </a:rPr>
              <a:t>It always gives a set as an output.</a:t>
            </a:r>
          </a:p>
          <a:p>
            <a:r>
              <a:rPr lang="en-US" sz="2400" b="0" i="0" dirty="0">
                <a:effectLst/>
                <a:latin typeface="-apple-system"/>
              </a:rPr>
              <a:t>Only one line of code for looping.</a:t>
            </a:r>
          </a:p>
          <a:p>
            <a:r>
              <a:rPr lang="en-US" sz="2400" b="0" i="0" dirty="0">
                <a:effectLst/>
                <a:latin typeface="-apple-system"/>
              </a:rPr>
              <a:t> syntax: {expression for element in </a:t>
            </a:r>
            <a:r>
              <a:rPr lang="en-US" sz="2400" b="0" i="0" dirty="0" err="1">
                <a:effectLst/>
                <a:latin typeface="-apple-system"/>
              </a:rPr>
              <a:t>iterable</a:t>
            </a:r>
            <a:r>
              <a:rPr lang="en-US" sz="2400" b="0" i="0" dirty="0">
                <a:effectLst/>
                <a:latin typeface="-apple-system"/>
              </a:rPr>
              <a:t>(if condition)</a:t>
            </a:r>
            <a:endParaRPr lang="en-IN" sz="2400" dirty="0"/>
          </a:p>
        </p:txBody>
      </p:sp>
    </p:spTree>
    <p:extLst>
      <p:ext uri="{BB962C8B-B14F-4D97-AF65-F5344CB8AC3E}">
        <p14:creationId xmlns:p14="http://schemas.microsoft.com/office/powerpoint/2010/main" val="2925733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6045-48F7-4477-A460-19049E364E03}"/>
              </a:ext>
            </a:extLst>
          </p:cNvPr>
          <p:cNvSpPr>
            <a:spLocks noGrp="1"/>
          </p:cNvSpPr>
          <p:nvPr>
            <p:ph type="title"/>
          </p:nvPr>
        </p:nvSpPr>
        <p:spPr>
          <a:xfrm>
            <a:off x="685801" y="726141"/>
            <a:ext cx="10131425" cy="1546412"/>
          </a:xfrm>
        </p:spPr>
        <p:txBody>
          <a:bodyPr>
            <a:normAutofit fontScale="90000"/>
          </a:bodyPr>
          <a:lstStyle/>
          <a:p>
            <a:r>
              <a:rPr lang="en-US" sz="2700" b="1" i="0" dirty="0">
                <a:solidFill>
                  <a:srgbClr val="FFFF00"/>
                </a:solidFill>
                <a:effectLst/>
                <a:latin typeface="-apple-system"/>
              </a:rPr>
              <a:t>Question No(37)  num={25,36,56,78,90} create a new set containing the squares of the numbers?</a:t>
            </a:r>
            <a:br>
              <a:rPr lang="en-US" sz="1400" b="1" i="0" dirty="0">
                <a:solidFill>
                  <a:srgbClr val="1F2328"/>
                </a:solidFill>
                <a:effectLst/>
                <a:latin typeface="-apple-system"/>
              </a:rPr>
            </a:br>
            <a:r>
              <a:rPr lang="en-US" sz="2700" b="1" i="0" dirty="0">
                <a:solidFill>
                  <a:srgbClr val="FFFF00"/>
                </a:solidFill>
                <a:effectLst/>
                <a:latin typeface="-apple-system"/>
              </a:rPr>
              <a:t> </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05257C64-1465-4274-86C8-D8267F6A2854}"/>
              </a:ext>
            </a:extLst>
          </p:cNvPr>
          <p:cNvSpPr>
            <a:spLocks noGrp="1"/>
          </p:cNvSpPr>
          <p:nvPr>
            <p:ph idx="1"/>
          </p:nvPr>
        </p:nvSpPr>
        <p:spPr>
          <a:xfrm>
            <a:off x="685801" y="2142067"/>
            <a:ext cx="10131425" cy="574239"/>
          </a:xfrm>
        </p:spPr>
        <p:txBody>
          <a:bodyPr/>
          <a:lstStyle/>
          <a:p>
            <a:r>
              <a:rPr lang="en-IN" dirty="0"/>
              <a:t>Code:</a:t>
            </a:r>
          </a:p>
        </p:txBody>
      </p:sp>
      <p:pic>
        <p:nvPicPr>
          <p:cNvPr id="5" name="Picture 4">
            <a:extLst>
              <a:ext uri="{FF2B5EF4-FFF2-40B4-BE49-F238E27FC236}">
                <a16:creationId xmlns:a16="http://schemas.microsoft.com/office/drawing/2014/main" id="{5CD980BD-7937-4609-A1FE-6A5EC35C8136}"/>
              </a:ext>
            </a:extLst>
          </p:cNvPr>
          <p:cNvPicPr>
            <a:picLocks noChangeAspect="1"/>
          </p:cNvPicPr>
          <p:nvPr/>
        </p:nvPicPr>
        <p:blipFill>
          <a:blip r:embed="rId2"/>
          <a:stretch>
            <a:fillRect/>
          </a:stretch>
        </p:blipFill>
        <p:spPr>
          <a:xfrm>
            <a:off x="2460811" y="2571630"/>
            <a:ext cx="5983041" cy="2713064"/>
          </a:xfrm>
          <a:prstGeom prst="rect">
            <a:avLst/>
          </a:prstGeom>
        </p:spPr>
      </p:pic>
    </p:spTree>
    <p:extLst>
      <p:ext uri="{BB962C8B-B14F-4D97-AF65-F5344CB8AC3E}">
        <p14:creationId xmlns:p14="http://schemas.microsoft.com/office/powerpoint/2010/main" val="4133000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1CA3-C3CC-47A5-AD85-C83AC545E37C}"/>
              </a:ext>
            </a:extLst>
          </p:cNvPr>
          <p:cNvSpPr>
            <a:spLocks noGrp="1"/>
          </p:cNvSpPr>
          <p:nvPr>
            <p:ph type="title"/>
          </p:nvPr>
        </p:nvSpPr>
        <p:spPr>
          <a:xfrm>
            <a:off x="685801" y="609600"/>
            <a:ext cx="10131425" cy="1716741"/>
          </a:xfrm>
        </p:spPr>
        <p:txBody>
          <a:bodyPr>
            <a:normAutofit/>
          </a:bodyPr>
          <a:lstStyle/>
          <a:p>
            <a:r>
              <a:rPr lang="en-US" sz="2400" b="1" i="0" dirty="0">
                <a:solidFill>
                  <a:srgbClr val="FFFF00"/>
                </a:solidFill>
                <a:effectLst/>
                <a:latin typeface="-apple-system"/>
              </a:rPr>
              <a:t>Question No(38) p= {12,13,34,31,46,17,18,19,67,40,41,21,77,84,55} create a new set containing the odd numbers?</a:t>
            </a:r>
            <a:br>
              <a:rPr lang="en-US" sz="2400" b="1" i="0" dirty="0">
                <a:solidFill>
                  <a:srgbClr val="1F2328"/>
                </a:solidFill>
                <a:effectLst/>
                <a:latin typeface="-apple-system"/>
              </a:rPr>
            </a:br>
            <a:endParaRPr lang="en-IN" sz="2400" dirty="0"/>
          </a:p>
        </p:txBody>
      </p:sp>
      <p:sp>
        <p:nvSpPr>
          <p:cNvPr id="3" name="Content Placeholder 2">
            <a:extLst>
              <a:ext uri="{FF2B5EF4-FFF2-40B4-BE49-F238E27FC236}">
                <a16:creationId xmlns:a16="http://schemas.microsoft.com/office/drawing/2014/main" id="{BBF5B606-E6E9-4C2C-994C-0B4C8EFC6906}"/>
              </a:ext>
            </a:extLst>
          </p:cNvPr>
          <p:cNvSpPr>
            <a:spLocks noGrp="1"/>
          </p:cNvSpPr>
          <p:nvPr>
            <p:ph idx="1"/>
          </p:nvPr>
        </p:nvSpPr>
        <p:spPr>
          <a:xfrm>
            <a:off x="685801" y="2142068"/>
            <a:ext cx="10131425" cy="695262"/>
          </a:xfrm>
        </p:spPr>
        <p:txBody>
          <a:bodyPr/>
          <a:lstStyle/>
          <a:p>
            <a:r>
              <a:rPr lang="en-IN" dirty="0"/>
              <a:t>Code:</a:t>
            </a:r>
          </a:p>
        </p:txBody>
      </p:sp>
      <p:pic>
        <p:nvPicPr>
          <p:cNvPr id="5" name="Picture 4">
            <a:extLst>
              <a:ext uri="{FF2B5EF4-FFF2-40B4-BE49-F238E27FC236}">
                <a16:creationId xmlns:a16="http://schemas.microsoft.com/office/drawing/2014/main" id="{E689FD08-77EC-4E0B-AFF4-5FFEA48F674F}"/>
              </a:ext>
            </a:extLst>
          </p:cNvPr>
          <p:cNvPicPr>
            <a:picLocks noChangeAspect="1"/>
          </p:cNvPicPr>
          <p:nvPr/>
        </p:nvPicPr>
        <p:blipFill>
          <a:blip r:embed="rId2"/>
          <a:stretch>
            <a:fillRect/>
          </a:stretch>
        </p:blipFill>
        <p:spPr>
          <a:xfrm>
            <a:off x="2272553" y="2837330"/>
            <a:ext cx="8296835" cy="2537669"/>
          </a:xfrm>
          <a:prstGeom prst="rect">
            <a:avLst/>
          </a:prstGeom>
        </p:spPr>
      </p:pic>
    </p:spTree>
    <p:extLst>
      <p:ext uri="{BB962C8B-B14F-4D97-AF65-F5344CB8AC3E}">
        <p14:creationId xmlns:p14="http://schemas.microsoft.com/office/powerpoint/2010/main" val="1128292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AC14-3087-4FBD-948A-5712BA776176}"/>
              </a:ext>
            </a:extLst>
          </p:cNvPr>
          <p:cNvSpPr>
            <a:spLocks noGrp="1"/>
          </p:cNvSpPr>
          <p:nvPr>
            <p:ph type="title"/>
          </p:nvPr>
        </p:nvSpPr>
        <p:spPr>
          <a:xfrm>
            <a:off x="685801" y="609600"/>
            <a:ext cx="10131425" cy="2012576"/>
          </a:xfrm>
        </p:spPr>
        <p:txBody>
          <a:bodyPr>
            <a:normAutofit fontScale="90000"/>
          </a:bodyPr>
          <a:lstStyle/>
          <a:p>
            <a:r>
              <a:rPr lang="en-IN" sz="2700" b="1" i="0" dirty="0">
                <a:solidFill>
                  <a:srgbClr val="FFFF00"/>
                </a:solidFill>
                <a:effectLst/>
                <a:latin typeface="-apple-system"/>
              </a:rPr>
              <a:t>Question No(39)  l = {'Mr Samuel Jacobs </a:t>
            </a:r>
            <a:r>
              <a:rPr lang="en-IN" sz="2700" b="1" i="0" dirty="0" err="1">
                <a:solidFill>
                  <a:srgbClr val="FFFF00"/>
                </a:solidFill>
                <a:effectLst/>
                <a:latin typeface="-apple-system"/>
              </a:rPr>
              <a:t>A','Mr</a:t>
            </a:r>
            <a:r>
              <a:rPr lang="en-IN" sz="2700" b="1" i="0" dirty="0">
                <a:solidFill>
                  <a:srgbClr val="FFFF00"/>
                </a:solidFill>
                <a:effectLst/>
                <a:latin typeface="-apple-system"/>
              </a:rPr>
              <a:t> </a:t>
            </a:r>
            <a:r>
              <a:rPr lang="en-IN" sz="2700" b="1" i="0" dirty="0" err="1">
                <a:solidFill>
                  <a:srgbClr val="FFFF00"/>
                </a:solidFill>
                <a:effectLst/>
                <a:latin typeface="-apple-system"/>
              </a:rPr>
              <a:t>Gagan</a:t>
            </a:r>
            <a:r>
              <a:rPr lang="en-IN" sz="2700" b="1" i="0" dirty="0">
                <a:solidFill>
                  <a:srgbClr val="FFFF00"/>
                </a:solidFill>
                <a:effectLst/>
                <a:latin typeface="-apple-system"/>
              </a:rPr>
              <a:t> Anand </a:t>
            </a:r>
            <a:r>
              <a:rPr lang="en-IN" sz="2700" b="1" i="0" dirty="0" err="1">
                <a:solidFill>
                  <a:srgbClr val="FFFF00"/>
                </a:solidFill>
                <a:effectLst/>
                <a:latin typeface="-apple-system"/>
              </a:rPr>
              <a:t>B','Mrs</a:t>
            </a:r>
            <a:r>
              <a:rPr lang="en-IN" sz="2700" b="1" i="0" dirty="0">
                <a:solidFill>
                  <a:srgbClr val="FFFF00"/>
                </a:solidFill>
                <a:effectLst/>
                <a:latin typeface="-apple-system"/>
              </a:rPr>
              <a:t> </a:t>
            </a:r>
            <a:r>
              <a:rPr lang="en-IN" sz="2700" b="1" i="0" dirty="0" err="1">
                <a:solidFill>
                  <a:srgbClr val="FFFF00"/>
                </a:solidFill>
                <a:effectLst/>
                <a:latin typeface="-apple-system"/>
              </a:rPr>
              <a:t>Mamta</a:t>
            </a:r>
            <a:r>
              <a:rPr lang="en-IN" sz="2700" b="1" i="0" dirty="0">
                <a:solidFill>
                  <a:srgbClr val="FFFF00"/>
                </a:solidFill>
                <a:effectLst/>
                <a:latin typeface="-apple-system"/>
              </a:rPr>
              <a:t> Upadhyay </a:t>
            </a:r>
            <a:r>
              <a:rPr lang="en-IN" sz="2700" b="1" i="0" dirty="0" err="1">
                <a:solidFill>
                  <a:srgbClr val="FFFF00"/>
                </a:solidFill>
                <a:effectLst/>
                <a:latin typeface="-apple-system"/>
              </a:rPr>
              <a:t>A','Mrs</a:t>
            </a:r>
            <a:r>
              <a:rPr lang="en-IN" sz="2700" b="1" i="0" dirty="0">
                <a:solidFill>
                  <a:srgbClr val="FFFF00"/>
                </a:solidFill>
                <a:effectLst/>
                <a:latin typeface="-apple-system"/>
              </a:rPr>
              <a:t> Aditya Smith </a:t>
            </a:r>
            <a:r>
              <a:rPr lang="en-IN" sz="2700" b="1" i="0" dirty="0" err="1">
                <a:solidFill>
                  <a:srgbClr val="FFFF00"/>
                </a:solidFill>
                <a:effectLst/>
                <a:latin typeface="-apple-system"/>
              </a:rPr>
              <a:t>B','Mr</a:t>
            </a:r>
            <a:r>
              <a:rPr lang="en-IN" sz="2700" b="1" i="0" dirty="0">
                <a:solidFill>
                  <a:srgbClr val="FFFF00"/>
                </a:solidFill>
                <a:effectLst/>
                <a:latin typeface="-apple-system"/>
              </a:rPr>
              <a:t> Kapil Gupta </a:t>
            </a:r>
            <a:r>
              <a:rPr lang="en-IN" sz="2700" b="1" i="0" dirty="0" err="1">
                <a:solidFill>
                  <a:srgbClr val="FFFF00"/>
                </a:solidFill>
                <a:effectLst/>
                <a:latin typeface="-apple-system"/>
              </a:rPr>
              <a:t>A','Mr</a:t>
            </a:r>
            <a:r>
              <a:rPr lang="en-IN" sz="2700" b="1" i="0" dirty="0">
                <a:solidFill>
                  <a:srgbClr val="FFFF00"/>
                </a:solidFill>
                <a:effectLst/>
                <a:latin typeface="-apple-system"/>
              </a:rPr>
              <a:t> Ajay Malhotra </a:t>
            </a:r>
            <a:r>
              <a:rPr lang="en-IN" sz="2700" b="1" i="0" dirty="0" err="1">
                <a:solidFill>
                  <a:srgbClr val="FFFF00"/>
                </a:solidFill>
                <a:effectLst/>
                <a:latin typeface="-apple-system"/>
              </a:rPr>
              <a:t>B','Mrs</a:t>
            </a:r>
            <a:r>
              <a:rPr lang="en-IN" sz="2700" b="1" i="0" dirty="0">
                <a:solidFill>
                  <a:srgbClr val="FFFF00"/>
                </a:solidFill>
                <a:effectLst/>
                <a:latin typeface="-apple-system"/>
              </a:rPr>
              <a:t> Shalini </a:t>
            </a:r>
            <a:r>
              <a:rPr lang="en-IN" sz="2700" b="1" i="0" dirty="0" err="1">
                <a:solidFill>
                  <a:srgbClr val="FFFF00"/>
                </a:solidFill>
                <a:effectLst/>
                <a:latin typeface="-apple-system"/>
              </a:rPr>
              <a:t>Iyer</a:t>
            </a:r>
            <a:r>
              <a:rPr lang="en-IN" sz="2700" b="1" i="0" dirty="0">
                <a:solidFill>
                  <a:srgbClr val="FFFF00"/>
                </a:solidFill>
                <a:effectLst/>
                <a:latin typeface="-apple-system"/>
              </a:rPr>
              <a:t> </a:t>
            </a:r>
            <a:r>
              <a:rPr lang="en-IN" sz="2700" b="1" i="0" dirty="0" err="1">
                <a:solidFill>
                  <a:srgbClr val="FFFF00"/>
                </a:solidFill>
                <a:effectLst/>
                <a:latin typeface="-apple-system"/>
              </a:rPr>
              <a:t>A','Mrs</a:t>
            </a:r>
            <a:r>
              <a:rPr lang="en-IN" sz="2700" b="1" i="0" dirty="0">
                <a:solidFill>
                  <a:srgbClr val="FFFF00"/>
                </a:solidFill>
                <a:effectLst/>
                <a:latin typeface="-apple-system"/>
              </a:rPr>
              <a:t> Meenakshi </a:t>
            </a:r>
            <a:r>
              <a:rPr lang="en-IN" sz="2700" b="1" i="0" dirty="0" err="1">
                <a:solidFill>
                  <a:srgbClr val="FFFF00"/>
                </a:solidFill>
                <a:effectLst/>
                <a:latin typeface="-apple-system"/>
              </a:rPr>
              <a:t>Iyer</a:t>
            </a:r>
            <a:r>
              <a:rPr lang="en-IN" sz="2700" b="1" i="0" dirty="0">
                <a:solidFill>
                  <a:srgbClr val="FFFF00"/>
                </a:solidFill>
                <a:effectLst/>
                <a:latin typeface="-apple-system"/>
              </a:rPr>
              <a:t> B'} create a new set containing only female names?</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D8C3D24F-F3CF-4930-84C0-1A9EF5E507F3}"/>
              </a:ext>
            </a:extLst>
          </p:cNvPr>
          <p:cNvSpPr>
            <a:spLocks noGrp="1"/>
          </p:cNvSpPr>
          <p:nvPr>
            <p:ph idx="1"/>
          </p:nvPr>
        </p:nvSpPr>
        <p:spPr>
          <a:xfrm>
            <a:off x="685801" y="2743200"/>
            <a:ext cx="10131425" cy="779929"/>
          </a:xfrm>
        </p:spPr>
        <p:txBody>
          <a:bodyPr/>
          <a:lstStyle/>
          <a:p>
            <a:r>
              <a:rPr lang="en-IN" dirty="0"/>
              <a:t>Code:</a:t>
            </a:r>
          </a:p>
        </p:txBody>
      </p:sp>
      <p:pic>
        <p:nvPicPr>
          <p:cNvPr id="5" name="Picture 4">
            <a:extLst>
              <a:ext uri="{FF2B5EF4-FFF2-40B4-BE49-F238E27FC236}">
                <a16:creationId xmlns:a16="http://schemas.microsoft.com/office/drawing/2014/main" id="{6EF09A0A-EFEE-4509-9E91-00BDB0535215}"/>
              </a:ext>
            </a:extLst>
          </p:cNvPr>
          <p:cNvPicPr>
            <a:picLocks noChangeAspect="1"/>
          </p:cNvPicPr>
          <p:nvPr/>
        </p:nvPicPr>
        <p:blipFill>
          <a:blip r:embed="rId2"/>
          <a:stretch>
            <a:fillRect/>
          </a:stretch>
        </p:blipFill>
        <p:spPr>
          <a:xfrm>
            <a:off x="2423645" y="2885967"/>
            <a:ext cx="9450108" cy="3245892"/>
          </a:xfrm>
          <a:prstGeom prst="rect">
            <a:avLst/>
          </a:prstGeom>
        </p:spPr>
      </p:pic>
    </p:spTree>
    <p:extLst>
      <p:ext uri="{BB962C8B-B14F-4D97-AF65-F5344CB8AC3E}">
        <p14:creationId xmlns:p14="http://schemas.microsoft.com/office/powerpoint/2010/main" val="2555696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A8CF-7D27-4CE6-9108-581089D55A04}"/>
              </a:ext>
            </a:extLst>
          </p:cNvPr>
          <p:cNvSpPr>
            <a:spLocks noGrp="1"/>
          </p:cNvSpPr>
          <p:nvPr>
            <p:ph type="title"/>
          </p:nvPr>
        </p:nvSpPr>
        <p:spPr>
          <a:xfrm>
            <a:off x="685801" y="609600"/>
            <a:ext cx="10131425" cy="1662953"/>
          </a:xfrm>
        </p:spPr>
        <p:txBody>
          <a:bodyPr/>
          <a:lstStyle/>
          <a:p>
            <a:pPr algn="ctr"/>
            <a:r>
              <a:rPr lang="en-IN" sz="2400" b="1" i="0" dirty="0">
                <a:effectLst/>
                <a:latin typeface="-apple-system"/>
              </a:rPr>
              <a:t>Dictionary Comprehension</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A5E00D4E-58C5-4F6D-9ED3-51AE37A7A9AE}"/>
              </a:ext>
            </a:extLst>
          </p:cNvPr>
          <p:cNvSpPr>
            <a:spLocks noGrp="1"/>
          </p:cNvSpPr>
          <p:nvPr>
            <p:ph idx="1"/>
          </p:nvPr>
        </p:nvSpPr>
        <p:spPr>
          <a:xfrm>
            <a:off x="685801" y="1775013"/>
            <a:ext cx="10131425" cy="3765176"/>
          </a:xfrm>
        </p:spPr>
        <p:txBody>
          <a:bodyPr>
            <a:normAutofit/>
          </a:bodyPr>
          <a:lstStyle/>
          <a:p>
            <a:r>
              <a:rPr lang="en-US" sz="2400" b="0" i="0" dirty="0">
                <a:effectLst/>
                <a:latin typeface="-apple-system"/>
              </a:rPr>
              <a:t>It always gives a dictionary as an output.</a:t>
            </a:r>
          </a:p>
          <a:p>
            <a:r>
              <a:rPr lang="en-US" sz="2400" b="0" i="0" dirty="0">
                <a:effectLst/>
                <a:latin typeface="-apple-system"/>
              </a:rPr>
              <a:t>Only one line of code for looping.</a:t>
            </a:r>
          </a:p>
          <a:p>
            <a:r>
              <a:rPr lang="en-US" sz="2400" b="0" i="0" dirty="0">
                <a:effectLst/>
                <a:latin typeface="-apple-system"/>
              </a:rPr>
              <a:t> syntax: {</a:t>
            </a:r>
            <a:r>
              <a:rPr lang="en-US" sz="2400" b="0" i="0" dirty="0" err="1">
                <a:effectLst/>
                <a:latin typeface="-apple-system"/>
              </a:rPr>
              <a:t>key_expression:value_expression</a:t>
            </a:r>
            <a:r>
              <a:rPr lang="en-US" sz="2400" b="0" i="0" dirty="0">
                <a:effectLst/>
                <a:latin typeface="-apple-system"/>
              </a:rPr>
              <a:t> for element in </a:t>
            </a:r>
            <a:r>
              <a:rPr lang="en-US" sz="2400" b="0" i="0" dirty="0" err="1">
                <a:effectLst/>
                <a:latin typeface="-apple-system"/>
              </a:rPr>
              <a:t>iterable</a:t>
            </a:r>
            <a:r>
              <a:rPr lang="en-US" sz="2400" b="0" i="0" dirty="0">
                <a:effectLst/>
                <a:latin typeface="-apple-system"/>
              </a:rPr>
              <a:t>}</a:t>
            </a:r>
            <a:endParaRPr lang="en-IN" sz="2400" dirty="0"/>
          </a:p>
        </p:txBody>
      </p:sp>
    </p:spTree>
    <p:extLst>
      <p:ext uri="{BB962C8B-B14F-4D97-AF65-F5344CB8AC3E}">
        <p14:creationId xmlns:p14="http://schemas.microsoft.com/office/powerpoint/2010/main" val="2529938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26AB-35B6-47A9-AEA8-8E154F7E2113}"/>
              </a:ext>
            </a:extLst>
          </p:cNvPr>
          <p:cNvSpPr>
            <a:spLocks noGrp="1"/>
          </p:cNvSpPr>
          <p:nvPr>
            <p:ph type="title"/>
          </p:nvPr>
        </p:nvSpPr>
        <p:spPr>
          <a:xfrm>
            <a:off x="685801" y="609600"/>
            <a:ext cx="10131425" cy="2967318"/>
          </a:xfrm>
        </p:spPr>
        <p:txBody>
          <a:bodyPr>
            <a:noAutofit/>
          </a:bodyPr>
          <a:lstStyle/>
          <a:p>
            <a:r>
              <a:rPr lang="en-IN" sz="2400" b="1" i="0" dirty="0">
                <a:solidFill>
                  <a:srgbClr val="FFFF00"/>
                </a:solidFill>
                <a:effectLst/>
                <a:latin typeface="-apple-system"/>
              </a:rPr>
              <a:t>Question No(40) ['Normal','Normal','Normal','Normal','Fraud','Normal','Normal','Normal','Normal','Normal','Normal','Normal','Normal','Fraud','Normal','Normal','Fraud','Normal','Normal','Normal','Normal','Normal','Normal','Fraud','Normal','Normal','Normal','Normal','Normal','Normal','Normal','Normal','Fraud','Normal','Normal','Fraud','Normal','Normal'] = data Find the count of fraud?</a:t>
            </a:r>
            <a:br>
              <a:rPr lang="en-IN" sz="2400" b="1" i="0" dirty="0">
                <a:solidFill>
                  <a:srgbClr val="FFFF00"/>
                </a:solidFill>
                <a:effectLst/>
                <a:latin typeface="-apple-system"/>
              </a:rPr>
            </a:br>
            <a:endParaRPr lang="en-IN" sz="2400" dirty="0">
              <a:solidFill>
                <a:srgbClr val="FFFF00"/>
              </a:solidFill>
            </a:endParaRPr>
          </a:p>
        </p:txBody>
      </p:sp>
      <p:sp>
        <p:nvSpPr>
          <p:cNvPr id="3" name="Content Placeholder 2">
            <a:extLst>
              <a:ext uri="{FF2B5EF4-FFF2-40B4-BE49-F238E27FC236}">
                <a16:creationId xmlns:a16="http://schemas.microsoft.com/office/drawing/2014/main" id="{27E9BB34-3AFA-4A96-8DF4-16139E3F301D}"/>
              </a:ext>
            </a:extLst>
          </p:cNvPr>
          <p:cNvSpPr>
            <a:spLocks noGrp="1"/>
          </p:cNvSpPr>
          <p:nvPr>
            <p:ph idx="1"/>
          </p:nvPr>
        </p:nvSpPr>
        <p:spPr>
          <a:xfrm>
            <a:off x="685801" y="3576918"/>
            <a:ext cx="10131425" cy="416858"/>
          </a:xfrm>
        </p:spPr>
        <p:txBody>
          <a:bodyPr>
            <a:normAutofit/>
          </a:bodyPr>
          <a:lstStyle/>
          <a:p>
            <a:r>
              <a:rPr lang="en-IN" dirty="0"/>
              <a:t>Code:</a:t>
            </a:r>
          </a:p>
        </p:txBody>
      </p:sp>
      <p:pic>
        <p:nvPicPr>
          <p:cNvPr id="5" name="Picture 4">
            <a:extLst>
              <a:ext uri="{FF2B5EF4-FFF2-40B4-BE49-F238E27FC236}">
                <a16:creationId xmlns:a16="http://schemas.microsoft.com/office/drawing/2014/main" id="{DDB6DA78-51BB-4DA0-B603-0034BBDD49EB}"/>
              </a:ext>
            </a:extLst>
          </p:cNvPr>
          <p:cNvPicPr>
            <a:picLocks noChangeAspect="1"/>
          </p:cNvPicPr>
          <p:nvPr/>
        </p:nvPicPr>
        <p:blipFill>
          <a:blip r:embed="rId2"/>
          <a:stretch>
            <a:fillRect/>
          </a:stretch>
        </p:blipFill>
        <p:spPr>
          <a:xfrm>
            <a:off x="1849906" y="3724835"/>
            <a:ext cx="10131424" cy="2689412"/>
          </a:xfrm>
          <a:prstGeom prst="rect">
            <a:avLst/>
          </a:prstGeom>
        </p:spPr>
      </p:pic>
    </p:spTree>
    <p:extLst>
      <p:ext uri="{BB962C8B-B14F-4D97-AF65-F5344CB8AC3E}">
        <p14:creationId xmlns:p14="http://schemas.microsoft.com/office/powerpoint/2010/main" val="187261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01C8-5BA8-49C9-8756-2359C8920D68}"/>
              </a:ext>
            </a:extLst>
          </p:cNvPr>
          <p:cNvSpPr>
            <a:spLocks noGrp="1"/>
          </p:cNvSpPr>
          <p:nvPr>
            <p:ph type="title"/>
          </p:nvPr>
        </p:nvSpPr>
        <p:spPr>
          <a:xfrm>
            <a:off x="685801" y="1066801"/>
            <a:ext cx="10131425" cy="963706"/>
          </a:xfrm>
        </p:spPr>
        <p:txBody>
          <a:bodyPr>
            <a:normAutofit fontScale="90000"/>
          </a:bodyPr>
          <a:lstStyle/>
          <a:p>
            <a:r>
              <a:rPr lang="en-US" sz="2700" b="1" i="0" dirty="0">
                <a:solidFill>
                  <a:srgbClr val="FFFF00"/>
                </a:solidFill>
                <a:effectLst/>
                <a:latin typeface="-apple-system"/>
              </a:rPr>
              <a:t>Question No(1) write a program that takes an integer as input and prints whether it is an odd or even number?</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3D5C2A9A-2422-443E-9F29-8D092C076324}"/>
              </a:ext>
            </a:extLst>
          </p:cNvPr>
          <p:cNvSpPr>
            <a:spLocks noGrp="1"/>
          </p:cNvSpPr>
          <p:nvPr>
            <p:ph idx="1"/>
          </p:nvPr>
        </p:nvSpPr>
        <p:spPr>
          <a:xfrm>
            <a:off x="685801" y="1936376"/>
            <a:ext cx="10131425" cy="4383741"/>
          </a:xfrm>
        </p:spPr>
        <p:txBody>
          <a:bodyPr>
            <a:normAutofit/>
          </a:bodyPr>
          <a:lstStyle/>
          <a:p>
            <a:pPr marL="0" indent="0">
              <a:buNone/>
            </a:pPr>
            <a:r>
              <a:rPr lang="en-IN" dirty="0"/>
              <a:t>Code:</a:t>
            </a:r>
          </a:p>
          <a:p>
            <a:pPr marL="0" indent="0">
              <a:buNone/>
            </a:pPr>
            <a:endParaRPr lang="en-IN" dirty="0"/>
          </a:p>
          <a:p>
            <a:pPr marL="0" indent="0">
              <a:buNone/>
            </a:pPr>
            <a:endParaRPr lang="en-IN" dirty="0"/>
          </a:p>
          <a:p>
            <a:pPr marL="0" indent="0">
              <a:buNone/>
            </a:pPr>
            <a:endParaRPr lang="en-IN" dirty="0"/>
          </a:p>
          <a:p>
            <a:pPr marL="0" indent="0">
              <a:buNone/>
            </a:pPr>
            <a:r>
              <a:rPr lang="en-IN" dirty="0"/>
              <a:t>Result:</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ED82D476-E887-4E61-AE80-F77A66E9D11D}"/>
              </a:ext>
            </a:extLst>
          </p:cNvPr>
          <p:cNvPicPr>
            <a:picLocks noChangeAspect="1"/>
          </p:cNvPicPr>
          <p:nvPr/>
        </p:nvPicPr>
        <p:blipFill>
          <a:blip r:embed="rId2"/>
          <a:stretch>
            <a:fillRect/>
          </a:stretch>
        </p:blipFill>
        <p:spPr>
          <a:xfrm>
            <a:off x="2124636" y="2353234"/>
            <a:ext cx="5191090" cy="3052483"/>
          </a:xfrm>
          <a:prstGeom prst="rect">
            <a:avLst/>
          </a:prstGeom>
        </p:spPr>
      </p:pic>
    </p:spTree>
    <p:extLst>
      <p:ext uri="{BB962C8B-B14F-4D97-AF65-F5344CB8AC3E}">
        <p14:creationId xmlns:p14="http://schemas.microsoft.com/office/powerpoint/2010/main" val="31327302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73D44-8122-4DEB-BE11-CC929CF967A1}"/>
              </a:ext>
            </a:extLst>
          </p:cNvPr>
          <p:cNvSpPr>
            <a:spLocks noGrp="1"/>
          </p:cNvSpPr>
          <p:nvPr>
            <p:ph type="title"/>
          </p:nvPr>
        </p:nvSpPr>
        <p:spPr>
          <a:xfrm>
            <a:off x="685801" y="609600"/>
            <a:ext cx="10131425" cy="1972235"/>
          </a:xfrm>
        </p:spPr>
        <p:txBody>
          <a:bodyPr>
            <a:normAutofit/>
          </a:bodyPr>
          <a:lstStyle/>
          <a:p>
            <a:r>
              <a:rPr lang="en-US" sz="2700" b="1" i="0" dirty="0">
                <a:solidFill>
                  <a:srgbClr val="FFFF00"/>
                </a:solidFill>
                <a:effectLst/>
                <a:latin typeface="-apple-system"/>
              </a:rPr>
              <a:t>Question No(41) names={'</a:t>
            </a:r>
            <a:r>
              <a:rPr lang="en-US" sz="2700" b="1" i="0" dirty="0" err="1">
                <a:solidFill>
                  <a:srgbClr val="FFFF00"/>
                </a:solidFill>
                <a:effectLst/>
                <a:latin typeface="-apple-system"/>
              </a:rPr>
              <a:t>Alice','Bob','Charlie','David','Eve</a:t>
            </a:r>
            <a:r>
              <a:rPr lang="en-US" sz="2700" b="1" i="0" dirty="0">
                <a:solidFill>
                  <a:srgbClr val="FFFF00"/>
                </a:solidFill>
                <a:effectLst/>
                <a:latin typeface="-apple-system"/>
              </a:rPr>
              <a:t>'} create a dictionary with name and length of the names?</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5F6E82EF-FF8C-4219-8839-8D10503A19D4}"/>
              </a:ext>
            </a:extLst>
          </p:cNvPr>
          <p:cNvSpPr>
            <a:spLocks noGrp="1"/>
          </p:cNvSpPr>
          <p:nvPr>
            <p:ph idx="1"/>
          </p:nvPr>
        </p:nvSpPr>
        <p:spPr>
          <a:xfrm>
            <a:off x="685801" y="2581836"/>
            <a:ext cx="10131425" cy="847164"/>
          </a:xfrm>
        </p:spPr>
        <p:txBody>
          <a:bodyPr/>
          <a:lstStyle/>
          <a:p>
            <a:r>
              <a:rPr lang="en-IN" dirty="0"/>
              <a:t>Code:</a:t>
            </a:r>
          </a:p>
        </p:txBody>
      </p:sp>
      <p:pic>
        <p:nvPicPr>
          <p:cNvPr id="5" name="Picture 4">
            <a:extLst>
              <a:ext uri="{FF2B5EF4-FFF2-40B4-BE49-F238E27FC236}">
                <a16:creationId xmlns:a16="http://schemas.microsoft.com/office/drawing/2014/main" id="{95419496-01C6-4134-8759-72CCE9ED0426}"/>
              </a:ext>
            </a:extLst>
          </p:cNvPr>
          <p:cNvPicPr>
            <a:picLocks noChangeAspect="1"/>
          </p:cNvPicPr>
          <p:nvPr/>
        </p:nvPicPr>
        <p:blipFill>
          <a:blip r:embed="rId2"/>
          <a:stretch>
            <a:fillRect/>
          </a:stretch>
        </p:blipFill>
        <p:spPr>
          <a:xfrm>
            <a:off x="2635623" y="3005418"/>
            <a:ext cx="7140389" cy="2685878"/>
          </a:xfrm>
          <a:prstGeom prst="rect">
            <a:avLst/>
          </a:prstGeom>
        </p:spPr>
      </p:pic>
    </p:spTree>
    <p:extLst>
      <p:ext uri="{BB962C8B-B14F-4D97-AF65-F5344CB8AC3E}">
        <p14:creationId xmlns:p14="http://schemas.microsoft.com/office/powerpoint/2010/main" val="16215157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248D-519F-4110-9177-721CF43925A7}"/>
              </a:ext>
            </a:extLst>
          </p:cNvPr>
          <p:cNvSpPr>
            <a:spLocks noGrp="1"/>
          </p:cNvSpPr>
          <p:nvPr>
            <p:ph type="title"/>
          </p:nvPr>
        </p:nvSpPr>
        <p:spPr>
          <a:xfrm>
            <a:off x="685801" y="484095"/>
            <a:ext cx="10131425" cy="2837330"/>
          </a:xfrm>
        </p:spPr>
        <p:txBody>
          <a:bodyPr>
            <a:normAutofit fontScale="90000"/>
          </a:bodyPr>
          <a:lstStyle/>
          <a:p>
            <a:r>
              <a:rPr lang="en-IN" sz="2700" b="1" i="0" dirty="0">
                <a:solidFill>
                  <a:srgbClr val="FFFF00"/>
                </a:solidFill>
                <a:effectLst/>
                <a:latin typeface="-apple-system"/>
              </a:rPr>
              <a:t>Question No(42) ['Himanshu218627','Swagath122','Vijay21','Gaya13210983','Siddhant1232143','Pavithra12328372080','Dhivya213','Chetan2321','Bilal213','Yashwanth23982093','Yash238029u309','Jyothi23098203u09','Shiny23230909','Kajol32013','Jaspreet213e','Shankar231','Rasika','Akash','Satyajit'] = names create a new dictionary with names and length of names?</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CED3E301-736C-472E-B5EE-2B75C0A9E833}"/>
              </a:ext>
            </a:extLst>
          </p:cNvPr>
          <p:cNvSpPr>
            <a:spLocks noGrp="1"/>
          </p:cNvSpPr>
          <p:nvPr>
            <p:ph idx="1"/>
          </p:nvPr>
        </p:nvSpPr>
        <p:spPr>
          <a:xfrm>
            <a:off x="685801" y="3321425"/>
            <a:ext cx="10131425" cy="793375"/>
          </a:xfrm>
        </p:spPr>
        <p:txBody>
          <a:bodyPr/>
          <a:lstStyle/>
          <a:p>
            <a:r>
              <a:rPr lang="en-IN" dirty="0"/>
              <a:t>Code:</a:t>
            </a:r>
          </a:p>
        </p:txBody>
      </p:sp>
      <p:pic>
        <p:nvPicPr>
          <p:cNvPr id="5" name="Picture 4">
            <a:extLst>
              <a:ext uri="{FF2B5EF4-FFF2-40B4-BE49-F238E27FC236}">
                <a16:creationId xmlns:a16="http://schemas.microsoft.com/office/drawing/2014/main" id="{F5926AA4-3151-4C57-A25E-51187A12E4BD}"/>
              </a:ext>
            </a:extLst>
          </p:cNvPr>
          <p:cNvPicPr>
            <a:picLocks noChangeAspect="1"/>
          </p:cNvPicPr>
          <p:nvPr/>
        </p:nvPicPr>
        <p:blipFill>
          <a:blip r:embed="rId2"/>
          <a:stretch>
            <a:fillRect/>
          </a:stretch>
        </p:blipFill>
        <p:spPr>
          <a:xfrm>
            <a:off x="1936376" y="3644153"/>
            <a:ext cx="10004612" cy="2729751"/>
          </a:xfrm>
          <a:prstGeom prst="rect">
            <a:avLst/>
          </a:prstGeom>
        </p:spPr>
      </p:pic>
    </p:spTree>
    <p:extLst>
      <p:ext uri="{BB962C8B-B14F-4D97-AF65-F5344CB8AC3E}">
        <p14:creationId xmlns:p14="http://schemas.microsoft.com/office/powerpoint/2010/main" val="3454432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5BC3-CC10-43DD-9212-65D2192A6FC1}"/>
              </a:ext>
            </a:extLst>
          </p:cNvPr>
          <p:cNvSpPr>
            <a:spLocks noGrp="1"/>
          </p:cNvSpPr>
          <p:nvPr>
            <p:ph type="title"/>
          </p:nvPr>
        </p:nvSpPr>
        <p:spPr>
          <a:xfrm>
            <a:off x="685801" y="609599"/>
            <a:ext cx="10131425" cy="2039472"/>
          </a:xfrm>
        </p:spPr>
        <p:txBody>
          <a:bodyPr>
            <a:normAutofit fontScale="90000"/>
          </a:bodyPr>
          <a:lstStyle/>
          <a:p>
            <a:r>
              <a:rPr lang="en-IN" sz="2700" b="1" i="0" dirty="0">
                <a:solidFill>
                  <a:srgbClr val="FFFF00"/>
                </a:solidFill>
                <a:effectLst/>
                <a:latin typeface="-apple-system"/>
              </a:rPr>
              <a:t>Question No(43) {'MSD':'CSK','Virat':'RCB','Hardik':'MI','Rohit':'MI','Jadeja':'CSK','Conway':'CSK','Surya':'MI','ABD':'RCB','Gayle':'RCB','Bumrah':'MI','Raina':'CSK'}=</a:t>
            </a:r>
            <a:r>
              <a:rPr lang="en-IN" sz="2700" b="1" i="0" dirty="0" err="1">
                <a:solidFill>
                  <a:srgbClr val="FFFF00"/>
                </a:solidFill>
                <a:effectLst/>
                <a:latin typeface="-apple-system"/>
              </a:rPr>
              <a:t>ipl</a:t>
            </a:r>
            <a:r>
              <a:rPr lang="en-IN" sz="2700" b="1" i="0" dirty="0">
                <a:solidFill>
                  <a:srgbClr val="FFFF00"/>
                </a:solidFill>
                <a:effectLst/>
                <a:latin typeface="-apple-system"/>
              </a:rPr>
              <a:t> create a new dictionary with output like {'CSK' :4,'RCB' :3,'MI' :4}?</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5F931CE7-FC8B-4661-BE23-F5B73646B77D}"/>
              </a:ext>
            </a:extLst>
          </p:cNvPr>
          <p:cNvSpPr>
            <a:spLocks noGrp="1"/>
          </p:cNvSpPr>
          <p:nvPr>
            <p:ph idx="1"/>
          </p:nvPr>
        </p:nvSpPr>
        <p:spPr>
          <a:xfrm>
            <a:off x="685801" y="3092824"/>
            <a:ext cx="10131425" cy="645458"/>
          </a:xfrm>
        </p:spPr>
        <p:txBody>
          <a:bodyPr/>
          <a:lstStyle/>
          <a:p>
            <a:r>
              <a:rPr lang="en-IN" dirty="0"/>
              <a:t>Code:</a:t>
            </a:r>
          </a:p>
        </p:txBody>
      </p:sp>
      <p:pic>
        <p:nvPicPr>
          <p:cNvPr id="5" name="Picture 4">
            <a:extLst>
              <a:ext uri="{FF2B5EF4-FFF2-40B4-BE49-F238E27FC236}">
                <a16:creationId xmlns:a16="http://schemas.microsoft.com/office/drawing/2014/main" id="{B9EF7B5D-E383-4C82-8298-3FD71EEFF7B3}"/>
              </a:ext>
            </a:extLst>
          </p:cNvPr>
          <p:cNvPicPr>
            <a:picLocks noChangeAspect="1"/>
          </p:cNvPicPr>
          <p:nvPr/>
        </p:nvPicPr>
        <p:blipFill>
          <a:blip r:embed="rId2"/>
          <a:stretch>
            <a:fillRect/>
          </a:stretch>
        </p:blipFill>
        <p:spPr>
          <a:xfrm>
            <a:off x="2232212" y="3231638"/>
            <a:ext cx="9677398" cy="3303633"/>
          </a:xfrm>
          <a:prstGeom prst="rect">
            <a:avLst/>
          </a:prstGeom>
        </p:spPr>
      </p:pic>
    </p:spTree>
    <p:extLst>
      <p:ext uri="{BB962C8B-B14F-4D97-AF65-F5344CB8AC3E}">
        <p14:creationId xmlns:p14="http://schemas.microsoft.com/office/powerpoint/2010/main" val="669973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2037-10B0-4A47-BCE3-8FD005FF4D27}"/>
              </a:ext>
            </a:extLst>
          </p:cNvPr>
          <p:cNvSpPr>
            <a:spLocks noGrp="1"/>
          </p:cNvSpPr>
          <p:nvPr>
            <p:ph type="title"/>
          </p:nvPr>
        </p:nvSpPr>
        <p:spPr>
          <a:xfrm>
            <a:off x="685801" y="591671"/>
            <a:ext cx="10131425" cy="1317812"/>
          </a:xfrm>
        </p:spPr>
        <p:txBody>
          <a:bodyPr/>
          <a:lstStyle/>
          <a:p>
            <a:pPr algn="ctr"/>
            <a:r>
              <a:rPr lang="en-IN" sz="2400" b="1" i="0" dirty="0">
                <a:effectLst/>
                <a:latin typeface="-apple-system"/>
              </a:rPr>
              <a:t>User-Defined Function</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62734F02-7AF7-4D14-A3A2-31306A83A658}"/>
              </a:ext>
            </a:extLst>
          </p:cNvPr>
          <p:cNvSpPr>
            <a:spLocks noGrp="1"/>
          </p:cNvSpPr>
          <p:nvPr>
            <p:ph idx="1"/>
          </p:nvPr>
        </p:nvSpPr>
        <p:spPr>
          <a:xfrm>
            <a:off x="685801" y="1909483"/>
            <a:ext cx="10131425" cy="3738283"/>
          </a:xfrm>
        </p:spPr>
        <p:txBody>
          <a:bodyPr>
            <a:normAutofit/>
          </a:bodyPr>
          <a:lstStyle/>
          <a:p>
            <a:r>
              <a:rPr lang="en-US" sz="2400" b="0" i="0" dirty="0">
                <a:effectLst/>
                <a:latin typeface="-apple-system"/>
              </a:rPr>
              <a:t>In python ,user defined functions allows you to create reusable block of code to perform specific tasks. </a:t>
            </a:r>
          </a:p>
          <a:p>
            <a:r>
              <a:rPr lang="en-US" sz="2400" b="0" i="0" dirty="0">
                <a:effectLst/>
                <a:latin typeface="-apple-system"/>
              </a:rPr>
              <a:t>They are defined using the def keyword followed by the function name and parentheses containing any parameters.</a:t>
            </a:r>
            <a:endParaRPr lang="en-IN" sz="2400" dirty="0"/>
          </a:p>
        </p:txBody>
      </p:sp>
    </p:spTree>
    <p:extLst>
      <p:ext uri="{BB962C8B-B14F-4D97-AF65-F5344CB8AC3E}">
        <p14:creationId xmlns:p14="http://schemas.microsoft.com/office/powerpoint/2010/main" val="3193064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C9AB-E5FE-4817-B13B-CA419C956B29}"/>
              </a:ext>
            </a:extLst>
          </p:cNvPr>
          <p:cNvSpPr>
            <a:spLocks noGrp="1"/>
          </p:cNvSpPr>
          <p:nvPr>
            <p:ph type="title"/>
          </p:nvPr>
        </p:nvSpPr>
        <p:spPr>
          <a:xfrm>
            <a:off x="685801" y="537882"/>
            <a:ext cx="10131425" cy="1604185"/>
          </a:xfrm>
        </p:spPr>
        <p:txBody>
          <a:bodyPr>
            <a:normAutofit/>
          </a:bodyPr>
          <a:lstStyle/>
          <a:p>
            <a:r>
              <a:rPr lang="en-US" sz="2700" b="1" i="0" dirty="0">
                <a:solidFill>
                  <a:srgbClr val="FFFF00"/>
                </a:solidFill>
                <a:effectLst/>
                <a:latin typeface="-apple-system"/>
              </a:rPr>
              <a:t>Question No(44) Create a UDF to find the smallest 'n' digit number divisible by 'n'?</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08BC9238-9EB8-4DA2-887F-49A0BA133AA8}"/>
              </a:ext>
            </a:extLst>
          </p:cNvPr>
          <p:cNvSpPr>
            <a:spLocks noGrp="1"/>
          </p:cNvSpPr>
          <p:nvPr>
            <p:ph idx="1"/>
          </p:nvPr>
        </p:nvSpPr>
        <p:spPr>
          <a:xfrm>
            <a:off x="685801" y="2568388"/>
            <a:ext cx="10131425" cy="726141"/>
          </a:xfrm>
        </p:spPr>
        <p:txBody>
          <a:bodyPr/>
          <a:lstStyle/>
          <a:p>
            <a:r>
              <a:rPr lang="en-IN" dirty="0"/>
              <a:t>Code:</a:t>
            </a:r>
          </a:p>
        </p:txBody>
      </p:sp>
      <p:pic>
        <p:nvPicPr>
          <p:cNvPr id="5" name="Picture 4">
            <a:extLst>
              <a:ext uri="{FF2B5EF4-FFF2-40B4-BE49-F238E27FC236}">
                <a16:creationId xmlns:a16="http://schemas.microsoft.com/office/drawing/2014/main" id="{2377513E-846D-468B-B180-1C1FA83971F0}"/>
              </a:ext>
            </a:extLst>
          </p:cNvPr>
          <p:cNvPicPr>
            <a:picLocks noChangeAspect="1"/>
          </p:cNvPicPr>
          <p:nvPr/>
        </p:nvPicPr>
        <p:blipFill>
          <a:blip r:embed="rId2"/>
          <a:stretch>
            <a:fillRect/>
          </a:stretch>
        </p:blipFill>
        <p:spPr>
          <a:xfrm>
            <a:off x="2891118" y="2931458"/>
            <a:ext cx="7342094" cy="3429000"/>
          </a:xfrm>
          <a:prstGeom prst="rect">
            <a:avLst/>
          </a:prstGeom>
        </p:spPr>
      </p:pic>
    </p:spTree>
    <p:extLst>
      <p:ext uri="{BB962C8B-B14F-4D97-AF65-F5344CB8AC3E}">
        <p14:creationId xmlns:p14="http://schemas.microsoft.com/office/powerpoint/2010/main" val="1334109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1AE6-2584-4E7F-AB58-8C159B1AD7CE}"/>
              </a:ext>
            </a:extLst>
          </p:cNvPr>
          <p:cNvSpPr>
            <a:spLocks noGrp="1"/>
          </p:cNvSpPr>
          <p:nvPr>
            <p:ph type="title"/>
          </p:nvPr>
        </p:nvSpPr>
        <p:spPr/>
        <p:txBody>
          <a:bodyPr>
            <a:normAutofit fontScale="90000"/>
          </a:bodyPr>
          <a:lstStyle/>
          <a:p>
            <a:r>
              <a:rPr lang="en-US" sz="2700" b="1" i="0" dirty="0">
                <a:solidFill>
                  <a:srgbClr val="FFFF00"/>
                </a:solidFill>
                <a:effectLst/>
                <a:latin typeface="-apple-system"/>
              </a:rPr>
              <a:t>Question No(45) Create a UDF which gives the factorial of any number?</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64444B7B-10DA-4911-8FC4-0D1BD8946187}"/>
              </a:ext>
            </a:extLst>
          </p:cNvPr>
          <p:cNvSpPr>
            <a:spLocks noGrp="1"/>
          </p:cNvSpPr>
          <p:nvPr>
            <p:ph idx="1"/>
          </p:nvPr>
        </p:nvSpPr>
        <p:spPr>
          <a:xfrm>
            <a:off x="685801" y="2142068"/>
            <a:ext cx="10131425" cy="843180"/>
          </a:xfrm>
        </p:spPr>
        <p:txBody>
          <a:bodyPr/>
          <a:lstStyle/>
          <a:p>
            <a:r>
              <a:rPr lang="en-IN" dirty="0"/>
              <a:t>Code:</a:t>
            </a:r>
          </a:p>
        </p:txBody>
      </p:sp>
      <p:pic>
        <p:nvPicPr>
          <p:cNvPr id="5" name="Picture 4">
            <a:extLst>
              <a:ext uri="{FF2B5EF4-FFF2-40B4-BE49-F238E27FC236}">
                <a16:creationId xmlns:a16="http://schemas.microsoft.com/office/drawing/2014/main" id="{B7F7F878-91FF-47A4-A380-7A42BC8489D0}"/>
              </a:ext>
            </a:extLst>
          </p:cNvPr>
          <p:cNvPicPr>
            <a:picLocks noChangeAspect="1"/>
          </p:cNvPicPr>
          <p:nvPr/>
        </p:nvPicPr>
        <p:blipFill>
          <a:blip r:embed="rId2"/>
          <a:stretch>
            <a:fillRect/>
          </a:stretch>
        </p:blipFill>
        <p:spPr>
          <a:xfrm>
            <a:off x="2810434" y="2838594"/>
            <a:ext cx="7584142" cy="3293264"/>
          </a:xfrm>
          <a:prstGeom prst="rect">
            <a:avLst/>
          </a:prstGeom>
        </p:spPr>
      </p:pic>
    </p:spTree>
    <p:extLst>
      <p:ext uri="{BB962C8B-B14F-4D97-AF65-F5344CB8AC3E}">
        <p14:creationId xmlns:p14="http://schemas.microsoft.com/office/powerpoint/2010/main" val="17520487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BEAA-D374-430D-A140-113382303F4C}"/>
              </a:ext>
            </a:extLst>
          </p:cNvPr>
          <p:cNvSpPr>
            <a:spLocks noGrp="1"/>
          </p:cNvSpPr>
          <p:nvPr>
            <p:ph type="title"/>
          </p:nvPr>
        </p:nvSpPr>
        <p:spPr>
          <a:xfrm>
            <a:off x="685801" y="609600"/>
            <a:ext cx="10131425" cy="1743635"/>
          </a:xfrm>
        </p:spPr>
        <p:txBody>
          <a:bodyPr>
            <a:noAutofit/>
          </a:bodyPr>
          <a:lstStyle/>
          <a:p>
            <a:r>
              <a:rPr lang="en-US" sz="2400" b="1" i="0" dirty="0">
                <a:solidFill>
                  <a:srgbClr val="FFFF00"/>
                </a:solidFill>
                <a:effectLst/>
                <a:latin typeface="-apple-system"/>
              </a:rPr>
              <a:t>Question No(46) create a UDF which take a username as an input and password as an input and your favorite question as an </a:t>
            </a:r>
            <a:r>
              <a:rPr lang="en-US" sz="2400" b="1" i="0" dirty="0" err="1">
                <a:solidFill>
                  <a:srgbClr val="FFFF00"/>
                </a:solidFill>
                <a:effectLst/>
                <a:latin typeface="-apple-system"/>
              </a:rPr>
              <a:t>input.if</a:t>
            </a:r>
            <a:r>
              <a:rPr lang="en-US" sz="2400" b="1" i="0" dirty="0">
                <a:solidFill>
                  <a:srgbClr val="FFFF00"/>
                </a:solidFill>
                <a:effectLst/>
                <a:latin typeface="-apple-system"/>
              </a:rPr>
              <a:t> the password ,username and question matches: print("</a:t>
            </a:r>
            <a:r>
              <a:rPr lang="en-US" sz="2400" b="1" i="0" dirty="0" err="1">
                <a:solidFill>
                  <a:srgbClr val="FFFF00"/>
                </a:solidFill>
                <a:effectLst/>
                <a:latin typeface="-apple-system"/>
              </a:rPr>
              <a:t>Welecome</a:t>
            </a:r>
            <a:r>
              <a:rPr lang="en-US" sz="2400" b="1" i="0" dirty="0">
                <a:solidFill>
                  <a:srgbClr val="FFFF00"/>
                </a:solidFill>
                <a:effectLst/>
                <a:latin typeface="-apple-system"/>
              </a:rPr>
              <a:t> to the lab") else print("Security Alarms Activated")?</a:t>
            </a:r>
            <a:br>
              <a:rPr lang="en-US" sz="2400" b="1" i="0" dirty="0">
                <a:solidFill>
                  <a:srgbClr val="FFFF00"/>
                </a:solidFill>
                <a:effectLst/>
                <a:latin typeface="-apple-system"/>
              </a:rPr>
            </a:br>
            <a:endParaRPr lang="en-IN" sz="2400" dirty="0">
              <a:solidFill>
                <a:srgbClr val="FFFF00"/>
              </a:solidFill>
            </a:endParaRPr>
          </a:p>
        </p:txBody>
      </p:sp>
      <p:sp>
        <p:nvSpPr>
          <p:cNvPr id="3" name="Content Placeholder 2">
            <a:extLst>
              <a:ext uri="{FF2B5EF4-FFF2-40B4-BE49-F238E27FC236}">
                <a16:creationId xmlns:a16="http://schemas.microsoft.com/office/drawing/2014/main" id="{2FEFDE5D-053C-4276-A0A0-CAAB04D470C1}"/>
              </a:ext>
            </a:extLst>
          </p:cNvPr>
          <p:cNvSpPr>
            <a:spLocks noGrp="1"/>
          </p:cNvSpPr>
          <p:nvPr>
            <p:ph idx="1"/>
          </p:nvPr>
        </p:nvSpPr>
        <p:spPr>
          <a:xfrm>
            <a:off x="685801" y="2568388"/>
            <a:ext cx="10131425" cy="416859"/>
          </a:xfrm>
        </p:spPr>
        <p:txBody>
          <a:bodyPr/>
          <a:lstStyle/>
          <a:p>
            <a:r>
              <a:rPr lang="en-IN" dirty="0"/>
              <a:t>Code:</a:t>
            </a:r>
          </a:p>
        </p:txBody>
      </p:sp>
      <p:pic>
        <p:nvPicPr>
          <p:cNvPr id="5" name="Picture 4">
            <a:extLst>
              <a:ext uri="{FF2B5EF4-FFF2-40B4-BE49-F238E27FC236}">
                <a16:creationId xmlns:a16="http://schemas.microsoft.com/office/drawing/2014/main" id="{41674F09-513F-46DB-891D-15EDF9D2D059}"/>
              </a:ext>
            </a:extLst>
          </p:cNvPr>
          <p:cNvPicPr>
            <a:picLocks noChangeAspect="1"/>
          </p:cNvPicPr>
          <p:nvPr/>
        </p:nvPicPr>
        <p:blipFill>
          <a:blip r:embed="rId2"/>
          <a:stretch>
            <a:fillRect/>
          </a:stretch>
        </p:blipFill>
        <p:spPr>
          <a:xfrm>
            <a:off x="2514600" y="2985247"/>
            <a:ext cx="7745505" cy="3429000"/>
          </a:xfrm>
          <a:prstGeom prst="rect">
            <a:avLst/>
          </a:prstGeom>
        </p:spPr>
      </p:pic>
    </p:spTree>
    <p:extLst>
      <p:ext uri="{BB962C8B-B14F-4D97-AF65-F5344CB8AC3E}">
        <p14:creationId xmlns:p14="http://schemas.microsoft.com/office/powerpoint/2010/main" val="7235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CC1E-6A73-4BA0-BFF3-9FBC0A9FD0C3}"/>
              </a:ext>
            </a:extLst>
          </p:cNvPr>
          <p:cNvSpPr>
            <a:spLocks noGrp="1"/>
          </p:cNvSpPr>
          <p:nvPr>
            <p:ph type="title"/>
          </p:nvPr>
        </p:nvSpPr>
        <p:spPr>
          <a:xfrm>
            <a:off x="685801" y="609601"/>
            <a:ext cx="10131425" cy="1272988"/>
          </a:xfrm>
        </p:spPr>
        <p:txBody>
          <a:bodyPr>
            <a:normAutofit fontScale="90000"/>
          </a:bodyPr>
          <a:lstStyle/>
          <a:p>
            <a:r>
              <a:rPr lang="en-US" sz="2700" b="1" i="0" dirty="0">
                <a:solidFill>
                  <a:srgbClr val="FFFF00"/>
                </a:solidFill>
                <a:effectLst/>
                <a:latin typeface="-apple-system"/>
              </a:rPr>
              <a:t>Question No(47) Create a UDF to find the greatest 'n' digit number divisible by 'n'?</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385F1331-5F8C-4EA1-9814-840BE6869F06}"/>
              </a:ext>
            </a:extLst>
          </p:cNvPr>
          <p:cNvSpPr>
            <a:spLocks noGrp="1"/>
          </p:cNvSpPr>
          <p:nvPr>
            <p:ph idx="1"/>
          </p:nvPr>
        </p:nvSpPr>
        <p:spPr>
          <a:xfrm>
            <a:off x="685801" y="2142067"/>
            <a:ext cx="10131425" cy="910415"/>
          </a:xfrm>
        </p:spPr>
        <p:txBody>
          <a:bodyPr/>
          <a:lstStyle/>
          <a:p>
            <a:r>
              <a:rPr lang="en-IN" dirty="0"/>
              <a:t>Code:</a:t>
            </a:r>
          </a:p>
        </p:txBody>
      </p:sp>
      <p:pic>
        <p:nvPicPr>
          <p:cNvPr id="5" name="Picture 4">
            <a:extLst>
              <a:ext uri="{FF2B5EF4-FFF2-40B4-BE49-F238E27FC236}">
                <a16:creationId xmlns:a16="http://schemas.microsoft.com/office/drawing/2014/main" id="{83D7377F-3899-44A1-B841-732426B18348}"/>
              </a:ext>
            </a:extLst>
          </p:cNvPr>
          <p:cNvPicPr>
            <a:picLocks noChangeAspect="1"/>
          </p:cNvPicPr>
          <p:nvPr/>
        </p:nvPicPr>
        <p:blipFill>
          <a:blip r:embed="rId2"/>
          <a:stretch>
            <a:fillRect/>
          </a:stretch>
        </p:blipFill>
        <p:spPr>
          <a:xfrm>
            <a:off x="2708649" y="2787853"/>
            <a:ext cx="8108577" cy="3774311"/>
          </a:xfrm>
          <a:prstGeom prst="rect">
            <a:avLst/>
          </a:prstGeom>
        </p:spPr>
      </p:pic>
    </p:spTree>
    <p:extLst>
      <p:ext uri="{BB962C8B-B14F-4D97-AF65-F5344CB8AC3E}">
        <p14:creationId xmlns:p14="http://schemas.microsoft.com/office/powerpoint/2010/main" val="18716142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9C1C-8BC2-4F90-8881-6F4407802084}"/>
              </a:ext>
            </a:extLst>
          </p:cNvPr>
          <p:cNvSpPr>
            <a:spLocks noGrp="1"/>
          </p:cNvSpPr>
          <p:nvPr>
            <p:ph type="title"/>
          </p:nvPr>
        </p:nvSpPr>
        <p:spPr>
          <a:xfrm>
            <a:off x="685801" y="609600"/>
            <a:ext cx="10131425" cy="2026024"/>
          </a:xfrm>
        </p:spPr>
        <p:txBody>
          <a:bodyPr/>
          <a:lstStyle/>
          <a:p>
            <a:pPr algn="ctr"/>
            <a:r>
              <a:rPr lang="en-IN" sz="2400" b="1" i="0" dirty="0">
                <a:effectLst/>
                <a:latin typeface="-apple-system"/>
              </a:rPr>
              <a:t>Lambda Function</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81C52AD4-0D54-4F1C-9CE1-F6082C178CDC}"/>
              </a:ext>
            </a:extLst>
          </p:cNvPr>
          <p:cNvSpPr>
            <a:spLocks noGrp="1"/>
          </p:cNvSpPr>
          <p:nvPr>
            <p:ph idx="1"/>
          </p:nvPr>
        </p:nvSpPr>
        <p:spPr>
          <a:xfrm>
            <a:off x="685801" y="1465730"/>
            <a:ext cx="10131425" cy="4782670"/>
          </a:xfrm>
        </p:spPr>
        <p:txBody>
          <a:bodyPr>
            <a:normAutofit/>
          </a:bodyPr>
          <a:lstStyle/>
          <a:p>
            <a:r>
              <a:rPr lang="en-US" sz="2400" b="0" i="0" dirty="0">
                <a:effectLst/>
                <a:latin typeface="-apple-system"/>
              </a:rPr>
              <a:t>Lambda functions are anonymous functions.</a:t>
            </a:r>
          </a:p>
          <a:p>
            <a:r>
              <a:rPr lang="en-US" sz="2400" b="0" i="0" dirty="0">
                <a:effectLst/>
                <a:latin typeface="-apple-system"/>
              </a:rPr>
              <a:t> It contains a single line code and they don't have any name like UDFs.</a:t>
            </a:r>
          </a:p>
          <a:p>
            <a:r>
              <a:rPr lang="en-US" sz="2400" b="0" i="0" dirty="0">
                <a:effectLst/>
                <a:latin typeface="-apple-system"/>
              </a:rPr>
              <a:t>There are 3 functions are used with lambda function: map(), filter(), reduce().</a:t>
            </a:r>
          </a:p>
          <a:p>
            <a:r>
              <a:rPr lang="en-US" sz="2400" b="0" i="0" dirty="0">
                <a:effectLst/>
                <a:latin typeface="-apple-system"/>
              </a:rPr>
              <a:t> For mathematical operation map() is used with lambda function and for filtering the data filter()is used with lambda function.</a:t>
            </a:r>
            <a:endParaRPr lang="en-IN" sz="2400" dirty="0"/>
          </a:p>
        </p:txBody>
      </p:sp>
    </p:spTree>
    <p:extLst>
      <p:ext uri="{BB962C8B-B14F-4D97-AF65-F5344CB8AC3E}">
        <p14:creationId xmlns:p14="http://schemas.microsoft.com/office/powerpoint/2010/main" val="42610426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50DE-8A80-4127-B6D6-AAAABA03D80D}"/>
              </a:ext>
            </a:extLst>
          </p:cNvPr>
          <p:cNvSpPr>
            <a:spLocks noGrp="1"/>
          </p:cNvSpPr>
          <p:nvPr>
            <p:ph type="title"/>
          </p:nvPr>
        </p:nvSpPr>
        <p:spPr>
          <a:xfrm>
            <a:off x="685801" y="609600"/>
            <a:ext cx="10131425" cy="1703294"/>
          </a:xfrm>
        </p:spPr>
        <p:txBody>
          <a:bodyPr>
            <a:noAutofit/>
          </a:bodyPr>
          <a:lstStyle/>
          <a:p>
            <a:r>
              <a:rPr lang="en-US" sz="2400" b="1" i="0" dirty="0">
                <a:solidFill>
                  <a:srgbClr val="FFFF00"/>
                </a:solidFill>
                <a:effectLst/>
                <a:latin typeface="-apple-system"/>
              </a:rPr>
              <a:t>Question No(48) [23.456,34.987,60.2826,27.2727,14.3898,9.2272,15.878937] = data , Using the lambda function, you have to get the floor value of each of the value given in the original list?</a:t>
            </a:r>
            <a:br>
              <a:rPr lang="en-US" sz="2400" b="1" i="0" dirty="0">
                <a:solidFill>
                  <a:srgbClr val="FFFF00"/>
                </a:solidFill>
                <a:effectLst/>
                <a:latin typeface="-apple-system"/>
              </a:rPr>
            </a:br>
            <a:endParaRPr lang="en-IN" sz="2400" dirty="0">
              <a:solidFill>
                <a:srgbClr val="FFFF00"/>
              </a:solidFill>
            </a:endParaRPr>
          </a:p>
        </p:txBody>
      </p:sp>
      <p:sp>
        <p:nvSpPr>
          <p:cNvPr id="3" name="Content Placeholder 2">
            <a:extLst>
              <a:ext uri="{FF2B5EF4-FFF2-40B4-BE49-F238E27FC236}">
                <a16:creationId xmlns:a16="http://schemas.microsoft.com/office/drawing/2014/main" id="{50ADBBD1-C7EA-4FF6-B1A7-52088CBB26C7}"/>
              </a:ext>
            </a:extLst>
          </p:cNvPr>
          <p:cNvSpPr>
            <a:spLocks noGrp="1"/>
          </p:cNvSpPr>
          <p:nvPr>
            <p:ph idx="1"/>
          </p:nvPr>
        </p:nvSpPr>
        <p:spPr>
          <a:xfrm>
            <a:off x="685801" y="2142068"/>
            <a:ext cx="10131425" cy="762498"/>
          </a:xfrm>
        </p:spPr>
        <p:txBody>
          <a:bodyPr/>
          <a:lstStyle/>
          <a:p>
            <a:r>
              <a:rPr lang="en-IN" dirty="0"/>
              <a:t>Code:</a:t>
            </a:r>
          </a:p>
        </p:txBody>
      </p:sp>
      <p:pic>
        <p:nvPicPr>
          <p:cNvPr id="5" name="Picture 4">
            <a:extLst>
              <a:ext uri="{FF2B5EF4-FFF2-40B4-BE49-F238E27FC236}">
                <a16:creationId xmlns:a16="http://schemas.microsoft.com/office/drawing/2014/main" id="{8369C962-1E7E-4174-82C6-BF3FFC0D8DF9}"/>
              </a:ext>
            </a:extLst>
          </p:cNvPr>
          <p:cNvPicPr>
            <a:picLocks noChangeAspect="1"/>
          </p:cNvPicPr>
          <p:nvPr/>
        </p:nvPicPr>
        <p:blipFill>
          <a:blip r:embed="rId2"/>
          <a:stretch>
            <a:fillRect/>
          </a:stretch>
        </p:blipFill>
        <p:spPr>
          <a:xfrm>
            <a:off x="2143874" y="2826984"/>
            <a:ext cx="8673352" cy="3220099"/>
          </a:xfrm>
          <a:prstGeom prst="rect">
            <a:avLst/>
          </a:prstGeom>
        </p:spPr>
      </p:pic>
    </p:spTree>
    <p:extLst>
      <p:ext uri="{BB962C8B-B14F-4D97-AF65-F5344CB8AC3E}">
        <p14:creationId xmlns:p14="http://schemas.microsoft.com/office/powerpoint/2010/main" val="226100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36A1-D82F-4659-8596-ADBD5F629577}"/>
              </a:ext>
            </a:extLst>
          </p:cNvPr>
          <p:cNvSpPr>
            <a:spLocks noGrp="1"/>
          </p:cNvSpPr>
          <p:nvPr>
            <p:ph type="title"/>
          </p:nvPr>
        </p:nvSpPr>
        <p:spPr>
          <a:xfrm>
            <a:off x="685801" y="609601"/>
            <a:ext cx="10131425" cy="1165411"/>
          </a:xfrm>
        </p:spPr>
        <p:txBody>
          <a:bodyPr>
            <a:normAutofit fontScale="90000"/>
          </a:bodyPr>
          <a:lstStyle/>
          <a:p>
            <a:r>
              <a:rPr lang="en-US" sz="2700" b="1" i="0" dirty="0">
                <a:solidFill>
                  <a:srgbClr val="FFFF00"/>
                </a:solidFill>
                <a:effectLst/>
                <a:latin typeface="-apple-system"/>
              </a:rPr>
              <a:t>Question No(2) write a program that check whether a given year is leap year?</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98197382-2A9C-43D5-811A-61ADBCF04432}"/>
              </a:ext>
            </a:extLst>
          </p:cNvPr>
          <p:cNvSpPr>
            <a:spLocks noGrp="1"/>
          </p:cNvSpPr>
          <p:nvPr>
            <p:ph idx="1"/>
          </p:nvPr>
        </p:nvSpPr>
        <p:spPr>
          <a:xfrm>
            <a:off x="685801" y="2142068"/>
            <a:ext cx="10131425" cy="695262"/>
          </a:xfrm>
        </p:spPr>
        <p:txBody>
          <a:bodyPr/>
          <a:lstStyle/>
          <a:p>
            <a:r>
              <a:rPr lang="en-IN" dirty="0"/>
              <a:t>Code:</a:t>
            </a:r>
          </a:p>
        </p:txBody>
      </p:sp>
      <p:pic>
        <p:nvPicPr>
          <p:cNvPr id="5" name="Picture 4">
            <a:extLst>
              <a:ext uri="{FF2B5EF4-FFF2-40B4-BE49-F238E27FC236}">
                <a16:creationId xmlns:a16="http://schemas.microsoft.com/office/drawing/2014/main" id="{A7CC9206-4407-451E-9ADA-C364BE47A2C3}"/>
              </a:ext>
            </a:extLst>
          </p:cNvPr>
          <p:cNvPicPr>
            <a:picLocks noChangeAspect="1"/>
          </p:cNvPicPr>
          <p:nvPr/>
        </p:nvPicPr>
        <p:blipFill>
          <a:blip r:embed="rId2"/>
          <a:stretch>
            <a:fillRect/>
          </a:stretch>
        </p:blipFill>
        <p:spPr>
          <a:xfrm>
            <a:off x="2178424" y="2393576"/>
            <a:ext cx="6938682" cy="3307977"/>
          </a:xfrm>
          <a:prstGeom prst="rect">
            <a:avLst/>
          </a:prstGeom>
        </p:spPr>
      </p:pic>
    </p:spTree>
    <p:extLst>
      <p:ext uri="{BB962C8B-B14F-4D97-AF65-F5344CB8AC3E}">
        <p14:creationId xmlns:p14="http://schemas.microsoft.com/office/powerpoint/2010/main" val="10956759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8F9B4-392B-4C5B-BB4E-14CDDE8D2480}"/>
              </a:ext>
            </a:extLst>
          </p:cNvPr>
          <p:cNvSpPr>
            <a:spLocks noGrp="1"/>
          </p:cNvSpPr>
          <p:nvPr>
            <p:ph type="title"/>
          </p:nvPr>
        </p:nvSpPr>
        <p:spPr>
          <a:xfrm>
            <a:off x="685801" y="609600"/>
            <a:ext cx="10131425" cy="1532467"/>
          </a:xfrm>
        </p:spPr>
        <p:txBody>
          <a:bodyPr>
            <a:noAutofit/>
          </a:bodyPr>
          <a:lstStyle/>
          <a:p>
            <a:r>
              <a:rPr lang="en-US" sz="2400" b="1" i="0" dirty="0">
                <a:solidFill>
                  <a:srgbClr val="FFFF00"/>
                </a:solidFill>
                <a:effectLst/>
                <a:latin typeface="-apple-system"/>
              </a:rPr>
              <a:t>Question No(49) F = [12,35,66,9,96,25,39,33,45,48,60,72,77,84,91,3,21] Get those even values which are greater than 50 from the list using lambda function?</a:t>
            </a:r>
            <a:br>
              <a:rPr lang="en-US" sz="2400" b="1" i="0" dirty="0">
                <a:solidFill>
                  <a:srgbClr val="FFFF00"/>
                </a:solidFill>
                <a:effectLst/>
                <a:latin typeface="-apple-system"/>
              </a:rPr>
            </a:br>
            <a:endParaRPr lang="en-IN" sz="2400" dirty="0">
              <a:solidFill>
                <a:srgbClr val="FFFF00"/>
              </a:solidFill>
            </a:endParaRPr>
          </a:p>
        </p:txBody>
      </p:sp>
      <p:sp>
        <p:nvSpPr>
          <p:cNvPr id="3" name="Content Placeholder 2">
            <a:extLst>
              <a:ext uri="{FF2B5EF4-FFF2-40B4-BE49-F238E27FC236}">
                <a16:creationId xmlns:a16="http://schemas.microsoft.com/office/drawing/2014/main" id="{5EDCC81B-361B-4205-82AF-AD9BFEEA5633}"/>
              </a:ext>
            </a:extLst>
          </p:cNvPr>
          <p:cNvSpPr>
            <a:spLocks noGrp="1"/>
          </p:cNvSpPr>
          <p:nvPr>
            <p:ph idx="1"/>
          </p:nvPr>
        </p:nvSpPr>
        <p:spPr>
          <a:xfrm>
            <a:off x="685801" y="2142067"/>
            <a:ext cx="10131425" cy="547345"/>
          </a:xfrm>
        </p:spPr>
        <p:txBody>
          <a:bodyPr/>
          <a:lstStyle/>
          <a:p>
            <a:r>
              <a:rPr lang="en-IN" dirty="0"/>
              <a:t>Code:</a:t>
            </a:r>
          </a:p>
        </p:txBody>
      </p:sp>
      <p:pic>
        <p:nvPicPr>
          <p:cNvPr id="5" name="Picture 4">
            <a:extLst>
              <a:ext uri="{FF2B5EF4-FFF2-40B4-BE49-F238E27FC236}">
                <a16:creationId xmlns:a16="http://schemas.microsoft.com/office/drawing/2014/main" id="{1430DB93-82F6-4BCF-A217-9A8D0C6AF4C3}"/>
              </a:ext>
            </a:extLst>
          </p:cNvPr>
          <p:cNvPicPr>
            <a:picLocks noChangeAspect="1"/>
          </p:cNvPicPr>
          <p:nvPr/>
        </p:nvPicPr>
        <p:blipFill>
          <a:blip r:embed="rId2"/>
          <a:stretch>
            <a:fillRect/>
          </a:stretch>
        </p:blipFill>
        <p:spPr>
          <a:xfrm>
            <a:off x="2245659" y="2781209"/>
            <a:ext cx="8202705" cy="2866556"/>
          </a:xfrm>
          <a:prstGeom prst="rect">
            <a:avLst/>
          </a:prstGeom>
        </p:spPr>
      </p:pic>
    </p:spTree>
    <p:extLst>
      <p:ext uri="{BB962C8B-B14F-4D97-AF65-F5344CB8AC3E}">
        <p14:creationId xmlns:p14="http://schemas.microsoft.com/office/powerpoint/2010/main" val="4121982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DA92-410E-4F8C-9430-862D414B97F6}"/>
              </a:ext>
            </a:extLst>
          </p:cNvPr>
          <p:cNvSpPr>
            <a:spLocks noGrp="1"/>
          </p:cNvSpPr>
          <p:nvPr>
            <p:ph type="title"/>
          </p:nvPr>
        </p:nvSpPr>
        <p:spPr>
          <a:xfrm>
            <a:off x="685801" y="609599"/>
            <a:ext cx="10131425" cy="1918447"/>
          </a:xfrm>
        </p:spPr>
        <p:txBody>
          <a:bodyPr>
            <a:noAutofit/>
          </a:bodyPr>
          <a:lstStyle/>
          <a:p>
            <a:r>
              <a:rPr lang="en-US" sz="2400" b="1" i="0" dirty="0">
                <a:solidFill>
                  <a:srgbClr val="FFFF00"/>
                </a:solidFill>
                <a:effectLst/>
                <a:latin typeface="-apple-system"/>
              </a:rPr>
              <a:t>Question No(50) n =['Himanshu’, '</a:t>
            </a:r>
            <a:r>
              <a:rPr lang="en-US" sz="2400" b="1" i="0" dirty="0" err="1">
                <a:solidFill>
                  <a:srgbClr val="FFFF00"/>
                </a:solidFill>
                <a:effectLst/>
                <a:latin typeface="-apple-system"/>
              </a:rPr>
              <a:t>Yahswanth</a:t>
            </a:r>
            <a:r>
              <a:rPr lang="en-US" sz="2400" b="1" i="0" dirty="0">
                <a:solidFill>
                  <a:srgbClr val="FFFF00"/>
                </a:solidFill>
                <a:effectLst/>
                <a:latin typeface="-apple-system"/>
              </a:rPr>
              <a:t>’, 'Siddhant’, 'Gaya’, 'Kajol’, 'Yash'] Display only the name whose length is greater than 5 using lambda function?</a:t>
            </a:r>
            <a:br>
              <a:rPr lang="en-US" sz="2400" b="1" i="0" dirty="0">
                <a:solidFill>
                  <a:srgbClr val="FFFF00"/>
                </a:solidFill>
                <a:effectLst/>
                <a:latin typeface="-apple-system"/>
              </a:rPr>
            </a:br>
            <a:endParaRPr lang="en-IN" sz="2400" dirty="0">
              <a:solidFill>
                <a:srgbClr val="FFFF00"/>
              </a:solidFill>
            </a:endParaRPr>
          </a:p>
        </p:txBody>
      </p:sp>
      <p:sp>
        <p:nvSpPr>
          <p:cNvPr id="3" name="Content Placeholder 2">
            <a:extLst>
              <a:ext uri="{FF2B5EF4-FFF2-40B4-BE49-F238E27FC236}">
                <a16:creationId xmlns:a16="http://schemas.microsoft.com/office/drawing/2014/main" id="{40F02548-B665-41F3-853A-EAC4E9EE4EBA}"/>
              </a:ext>
            </a:extLst>
          </p:cNvPr>
          <p:cNvSpPr>
            <a:spLocks noGrp="1"/>
          </p:cNvSpPr>
          <p:nvPr>
            <p:ph idx="1"/>
          </p:nvPr>
        </p:nvSpPr>
        <p:spPr>
          <a:xfrm>
            <a:off x="685801" y="2743201"/>
            <a:ext cx="10131425" cy="685799"/>
          </a:xfrm>
        </p:spPr>
        <p:txBody>
          <a:bodyPr/>
          <a:lstStyle/>
          <a:p>
            <a:r>
              <a:rPr lang="en-IN" dirty="0"/>
              <a:t>Code:</a:t>
            </a:r>
          </a:p>
        </p:txBody>
      </p:sp>
      <p:pic>
        <p:nvPicPr>
          <p:cNvPr id="5" name="Picture 4">
            <a:extLst>
              <a:ext uri="{FF2B5EF4-FFF2-40B4-BE49-F238E27FC236}">
                <a16:creationId xmlns:a16="http://schemas.microsoft.com/office/drawing/2014/main" id="{A9163938-A38A-479D-8A7C-B61689BBDE14}"/>
              </a:ext>
            </a:extLst>
          </p:cNvPr>
          <p:cNvPicPr>
            <a:picLocks noChangeAspect="1"/>
          </p:cNvPicPr>
          <p:nvPr/>
        </p:nvPicPr>
        <p:blipFill>
          <a:blip r:embed="rId2"/>
          <a:stretch>
            <a:fillRect/>
          </a:stretch>
        </p:blipFill>
        <p:spPr>
          <a:xfrm>
            <a:off x="2097741" y="3158283"/>
            <a:ext cx="9049871" cy="2666535"/>
          </a:xfrm>
          <a:prstGeom prst="rect">
            <a:avLst/>
          </a:prstGeom>
        </p:spPr>
      </p:pic>
    </p:spTree>
    <p:extLst>
      <p:ext uri="{BB962C8B-B14F-4D97-AF65-F5344CB8AC3E}">
        <p14:creationId xmlns:p14="http://schemas.microsoft.com/office/powerpoint/2010/main" val="4785093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92CA-4085-4DF9-9074-AF97F2916162}"/>
              </a:ext>
            </a:extLst>
          </p:cNvPr>
          <p:cNvSpPr>
            <a:spLocks noGrp="1"/>
          </p:cNvSpPr>
          <p:nvPr>
            <p:ph type="title"/>
          </p:nvPr>
        </p:nvSpPr>
        <p:spPr>
          <a:xfrm>
            <a:off x="685801" y="349624"/>
            <a:ext cx="10131425" cy="1021977"/>
          </a:xfrm>
        </p:spPr>
        <p:txBody>
          <a:bodyPr>
            <a:normAutofit/>
          </a:bodyPr>
          <a:lstStyle/>
          <a:p>
            <a:pPr algn="ctr"/>
            <a:r>
              <a:rPr lang="en-IN" sz="2400" b="1" i="0" dirty="0">
                <a:effectLst/>
                <a:latin typeface="-apple-system"/>
              </a:rPr>
              <a:t>Inheritance</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3F30811B-BB0E-4997-97B9-44A0F7DFD9A0}"/>
              </a:ext>
            </a:extLst>
          </p:cNvPr>
          <p:cNvSpPr>
            <a:spLocks noGrp="1"/>
          </p:cNvSpPr>
          <p:nvPr>
            <p:ph idx="1"/>
          </p:nvPr>
        </p:nvSpPr>
        <p:spPr>
          <a:xfrm>
            <a:off x="685801" y="1371601"/>
            <a:ext cx="10131425" cy="5674658"/>
          </a:xfrm>
        </p:spPr>
        <p:txBody>
          <a:bodyPr>
            <a:noAutofit/>
          </a:bodyPr>
          <a:lstStyle/>
          <a:p>
            <a:r>
              <a:rPr lang="en-US" sz="2400" b="0" i="0" dirty="0">
                <a:effectLst/>
                <a:latin typeface="-apple-system"/>
              </a:rPr>
              <a:t>Inheritance is a property in Object-Oriented programming (</a:t>
            </a:r>
            <a:r>
              <a:rPr lang="en-US" sz="2400" b="0" i="0" dirty="0" err="1">
                <a:effectLst/>
                <a:latin typeface="-apple-system"/>
              </a:rPr>
              <a:t>oop</a:t>
            </a:r>
            <a:r>
              <a:rPr lang="en-US" sz="2400" b="0" i="0" dirty="0">
                <a:effectLst/>
                <a:latin typeface="-apple-system"/>
              </a:rPr>
              <a:t>). In which derived class or child class inherits some properties of parent class. The child class able to access the methods and instance variables of a parent class then we don't want to create the object of a parent class.</a:t>
            </a:r>
          </a:p>
          <a:p>
            <a:endParaRPr lang="en-US" sz="2400" b="0" i="0" dirty="0">
              <a:effectLst/>
              <a:latin typeface="-apple-system"/>
            </a:endParaRPr>
          </a:p>
          <a:p>
            <a:r>
              <a:rPr lang="en-IN" sz="2400" b="1" i="0" dirty="0">
                <a:effectLst/>
                <a:latin typeface="-apple-system"/>
              </a:rPr>
              <a:t>Types of Inheritance:</a:t>
            </a:r>
          </a:p>
          <a:p>
            <a:pPr algn="l"/>
            <a:r>
              <a:rPr lang="en-US" sz="2400" b="0" i="0" dirty="0">
                <a:effectLst/>
                <a:latin typeface="-apple-system"/>
              </a:rPr>
              <a:t> Single Inheritance: A child class inherits only from base class. Here we have only one parent child relationship.</a:t>
            </a:r>
          </a:p>
          <a:p>
            <a:pPr algn="l"/>
            <a:r>
              <a:rPr lang="en-US" sz="2400" b="0" i="0" dirty="0">
                <a:effectLst/>
                <a:latin typeface="-apple-system"/>
              </a:rPr>
              <a:t>Multiple Inheritance: A single child class can inherits the properties of more than one parent class. Here a single child and multiple parents relationship.</a:t>
            </a:r>
          </a:p>
          <a:p>
            <a:endParaRPr lang="en-IN" sz="2400" b="1" i="0" dirty="0">
              <a:effectLst/>
              <a:latin typeface="-apple-system"/>
            </a:endParaRPr>
          </a:p>
          <a:p>
            <a:endParaRPr lang="en-IN" sz="2400" dirty="0"/>
          </a:p>
        </p:txBody>
      </p:sp>
    </p:spTree>
    <p:extLst>
      <p:ext uri="{BB962C8B-B14F-4D97-AF65-F5344CB8AC3E}">
        <p14:creationId xmlns:p14="http://schemas.microsoft.com/office/powerpoint/2010/main" val="3347103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3D010-C2BD-47C1-A749-3A707A1241A4}"/>
              </a:ext>
            </a:extLst>
          </p:cNvPr>
          <p:cNvSpPr>
            <a:spLocks noGrp="1"/>
          </p:cNvSpPr>
          <p:nvPr>
            <p:ph idx="1"/>
          </p:nvPr>
        </p:nvSpPr>
        <p:spPr>
          <a:xfrm>
            <a:off x="685800" y="927847"/>
            <a:ext cx="10131425" cy="5486400"/>
          </a:xfrm>
        </p:spPr>
        <p:txBody>
          <a:bodyPr>
            <a:noAutofit/>
          </a:bodyPr>
          <a:lstStyle/>
          <a:p>
            <a:pPr algn="l"/>
            <a:r>
              <a:rPr lang="en-US" sz="2400" b="0" i="0" dirty="0">
                <a:effectLst/>
                <a:latin typeface="-apple-system"/>
              </a:rPr>
              <a:t> Multilevel Inheritance: A class inherits properties and behaviors from another class, which in turn may inherit from another class. It is a step wise inheritance.</a:t>
            </a:r>
          </a:p>
          <a:p>
            <a:pPr algn="l"/>
            <a:r>
              <a:rPr lang="en-US" sz="2400" b="0" i="0" dirty="0">
                <a:effectLst/>
                <a:latin typeface="-apple-system"/>
              </a:rPr>
              <a:t> </a:t>
            </a:r>
            <a:r>
              <a:rPr lang="en-US" sz="2400" b="0" i="0" dirty="0" err="1">
                <a:effectLst/>
                <a:latin typeface="-apple-system"/>
              </a:rPr>
              <a:t>Hierarchial</a:t>
            </a:r>
            <a:r>
              <a:rPr lang="en-US" sz="2400" b="0" i="0" dirty="0">
                <a:effectLst/>
                <a:latin typeface="-apple-system"/>
              </a:rPr>
              <a:t> Inheritance: ability of a subclass to inherit properties and behavior from multiple </a:t>
            </a:r>
            <a:r>
              <a:rPr lang="en-US" sz="2400" b="0" i="0" dirty="0" err="1">
                <a:effectLst/>
                <a:latin typeface="-apple-system"/>
              </a:rPr>
              <a:t>superclasses</a:t>
            </a:r>
            <a:r>
              <a:rPr lang="en-US" sz="2400" b="0" i="0" dirty="0">
                <a:effectLst/>
                <a:latin typeface="-apple-system"/>
              </a:rPr>
              <a:t>, forming a hierarchical tree-like structure. This allows for the creation of increasingly specialized classes, each building upon the characteristics of its parent classes. Here one parent and two child relationship.</a:t>
            </a:r>
          </a:p>
          <a:p>
            <a:pPr algn="l"/>
            <a:r>
              <a:rPr lang="en-US" sz="2400" b="0" i="0" dirty="0">
                <a:effectLst/>
                <a:latin typeface="-apple-system"/>
              </a:rPr>
              <a:t>Hybrid Inheritance: It is the combination of single, multiple, multilevel and </a:t>
            </a:r>
            <a:r>
              <a:rPr lang="en-US" sz="2400" b="0" i="0" dirty="0" err="1">
                <a:effectLst/>
                <a:latin typeface="-apple-system"/>
              </a:rPr>
              <a:t>hierarchial</a:t>
            </a:r>
            <a:r>
              <a:rPr lang="en-US" sz="2400" b="0" i="0" dirty="0">
                <a:effectLst/>
                <a:latin typeface="-apple-system"/>
              </a:rPr>
              <a:t> inheritance.</a:t>
            </a:r>
          </a:p>
          <a:p>
            <a:br>
              <a:rPr lang="en-US" sz="2400" b="0" i="0" dirty="0">
                <a:effectLst/>
                <a:latin typeface="-apple-system"/>
              </a:rPr>
            </a:br>
            <a:endParaRPr lang="en-IN" sz="2400" dirty="0"/>
          </a:p>
        </p:txBody>
      </p:sp>
    </p:spTree>
    <p:extLst>
      <p:ext uri="{BB962C8B-B14F-4D97-AF65-F5344CB8AC3E}">
        <p14:creationId xmlns:p14="http://schemas.microsoft.com/office/powerpoint/2010/main" val="12174994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E767-C310-4478-9FA3-749C7E41538A}"/>
              </a:ext>
            </a:extLst>
          </p:cNvPr>
          <p:cNvSpPr>
            <a:spLocks noGrp="1"/>
          </p:cNvSpPr>
          <p:nvPr>
            <p:ph type="title"/>
          </p:nvPr>
        </p:nvSpPr>
        <p:spPr>
          <a:xfrm>
            <a:off x="685801" y="766481"/>
            <a:ext cx="10131425" cy="941295"/>
          </a:xfrm>
        </p:spPr>
        <p:txBody>
          <a:bodyPr>
            <a:normAutofit/>
          </a:bodyPr>
          <a:lstStyle/>
          <a:p>
            <a:r>
              <a:rPr lang="en-IN" sz="2400" b="1" i="0" dirty="0">
                <a:solidFill>
                  <a:srgbClr val="FFFF00"/>
                </a:solidFill>
                <a:effectLst/>
                <a:latin typeface="-apple-system"/>
              </a:rPr>
              <a:t>Question No(51) Create a single inheritance?</a:t>
            </a:r>
            <a:br>
              <a:rPr lang="en-IN" sz="2400" b="1" i="0" dirty="0">
                <a:solidFill>
                  <a:srgbClr val="1F2328"/>
                </a:solidFill>
                <a:effectLst/>
                <a:latin typeface="-apple-system"/>
              </a:rPr>
            </a:br>
            <a:endParaRPr lang="en-IN" sz="2400" dirty="0"/>
          </a:p>
        </p:txBody>
      </p:sp>
      <p:sp>
        <p:nvSpPr>
          <p:cNvPr id="3" name="Content Placeholder 2">
            <a:extLst>
              <a:ext uri="{FF2B5EF4-FFF2-40B4-BE49-F238E27FC236}">
                <a16:creationId xmlns:a16="http://schemas.microsoft.com/office/drawing/2014/main" id="{B6C92928-96D0-4855-8F8F-32A2C2390B89}"/>
              </a:ext>
            </a:extLst>
          </p:cNvPr>
          <p:cNvSpPr>
            <a:spLocks noGrp="1"/>
          </p:cNvSpPr>
          <p:nvPr>
            <p:ph idx="1"/>
          </p:nvPr>
        </p:nvSpPr>
        <p:spPr>
          <a:xfrm>
            <a:off x="685801" y="2142067"/>
            <a:ext cx="10131425" cy="547345"/>
          </a:xfrm>
        </p:spPr>
        <p:txBody>
          <a:bodyPr/>
          <a:lstStyle/>
          <a:p>
            <a:r>
              <a:rPr lang="en-IN" dirty="0"/>
              <a:t>Code:</a:t>
            </a:r>
          </a:p>
        </p:txBody>
      </p:sp>
      <p:pic>
        <p:nvPicPr>
          <p:cNvPr id="5" name="Picture 4">
            <a:extLst>
              <a:ext uri="{FF2B5EF4-FFF2-40B4-BE49-F238E27FC236}">
                <a16:creationId xmlns:a16="http://schemas.microsoft.com/office/drawing/2014/main" id="{C14C737D-E80D-4542-A52B-F806501C3ED7}"/>
              </a:ext>
            </a:extLst>
          </p:cNvPr>
          <p:cNvPicPr>
            <a:picLocks noChangeAspect="1"/>
          </p:cNvPicPr>
          <p:nvPr/>
        </p:nvPicPr>
        <p:blipFill>
          <a:blip r:embed="rId2"/>
          <a:stretch>
            <a:fillRect/>
          </a:stretch>
        </p:blipFill>
        <p:spPr>
          <a:xfrm>
            <a:off x="2124635" y="2589519"/>
            <a:ext cx="9036424" cy="3502000"/>
          </a:xfrm>
          <a:prstGeom prst="rect">
            <a:avLst/>
          </a:prstGeom>
        </p:spPr>
      </p:pic>
    </p:spTree>
    <p:extLst>
      <p:ext uri="{BB962C8B-B14F-4D97-AF65-F5344CB8AC3E}">
        <p14:creationId xmlns:p14="http://schemas.microsoft.com/office/powerpoint/2010/main" val="19968095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7728-5023-439E-85BD-EBED22E72DEF}"/>
              </a:ext>
            </a:extLst>
          </p:cNvPr>
          <p:cNvSpPr>
            <a:spLocks noGrp="1"/>
          </p:cNvSpPr>
          <p:nvPr>
            <p:ph type="title"/>
          </p:nvPr>
        </p:nvSpPr>
        <p:spPr/>
        <p:txBody>
          <a:bodyPr>
            <a:normAutofit/>
          </a:bodyPr>
          <a:lstStyle/>
          <a:p>
            <a:r>
              <a:rPr lang="en-US" sz="2700" b="1" i="0" dirty="0">
                <a:solidFill>
                  <a:srgbClr val="FFFF00"/>
                </a:solidFill>
                <a:effectLst/>
                <a:latin typeface="-apple-system"/>
              </a:rPr>
              <a:t>Question No(52) Create a single inheritance of class car?</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09E9EB31-8127-4393-AA58-5A3606FC1C3C}"/>
              </a:ext>
            </a:extLst>
          </p:cNvPr>
          <p:cNvSpPr>
            <a:spLocks noGrp="1"/>
          </p:cNvSpPr>
          <p:nvPr>
            <p:ph idx="1"/>
          </p:nvPr>
        </p:nvSpPr>
        <p:spPr>
          <a:xfrm>
            <a:off x="685801" y="2142067"/>
            <a:ext cx="10131425" cy="681815"/>
          </a:xfrm>
        </p:spPr>
        <p:txBody>
          <a:bodyPr/>
          <a:lstStyle/>
          <a:p>
            <a:r>
              <a:rPr lang="en-IN" dirty="0"/>
              <a:t>Code:</a:t>
            </a:r>
          </a:p>
        </p:txBody>
      </p:sp>
      <p:pic>
        <p:nvPicPr>
          <p:cNvPr id="5" name="Picture 4">
            <a:extLst>
              <a:ext uri="{FF2B5EF4-FFF2-40B4-BE49-F238E27FC236}">
                <a16:creationId xmlns:a16="http://schemas.microsoft.com/office/drawing/2014/main" id="{A7AB043C-FEA2-4EC0-85C8-1E5553D60D68}"/>
              </a:ext>
            </a:extLst>
          </p:cNvPr>
          <p:cNvPicPr>
            <a:picLocks noChangeAspect="1"/>
          </p:cNvPicPr>
          <p:nvPr/>
        </p:nvPicPr>
        <p:blipFill>
          <a:blip r:embed="rId2"/>
          <a:stretch>
            <a:fillRect/>
          </a:stretch>
        </p:blipFill>
        <p:spPr>
          <a:xfrm>
            <a:off x="2095255" y="2823882"/>
            <a:ext cx="9410944" cy="3749102"/>
          </a:xfrm>
          <a:prstGeom prst="rect">
            <a:avLst/>
          </a:prstGeom>
        </p:spPr>
      </p:pic>
    </p:spTree>
    <p:extLst>
      <p:ext uri="{BB962C8B-B14F-4D97-AF65-F5344CB8AC3E}">
        <p14:creationId xmlns:p14="http://schemas.microsoft.com/office/powerpoint/2010/main" val="1340701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CE47-FA89-4C73-9AF6-804D460DF3F3}"/>
              </a:ext>
            </a:extLst>
          </p:cNvPr>
          <p:cNvSpPr>
            <a:spLocks noGrp="1"/>
          </p:cNvSpPr>
          <p:nvPr>
            <p:ph type="title"/>
          </p:nvPr>
        </p:nvSpPr>
        <p:spPr>
          <a:xfrm>
            <a:off x="685801" y="779929"/>
            <a:ext cx="10131425" cy="1828800"/>
          </a:xfrm>
        </p:spPr>
        <p:txBody>
          <a:bodyPr>
            <a:normAutofit/>
          </a:bodyPr>
          <a:lstStyle/>
          <a:p>
            <a:r>
              <a:rPr lang="en-US" sz="2700" b="1" i="0" dirty="0">
                <a:solidFill>
                  <a:srgbClr val="FFFF00"/>
                </a:solidFill>
                <a:effectLst/>
                <a:latin typeface="-apple-system"/>
              </a:rPr>
              <a:t>Question No(53) Create a inheritance to show one parent - child relationship?</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DE3061CB-3625-440B-99FA-491F24342EFA}"/>
              </a:ext>
            </a:extLst>
          </p:cNvPr>
          <p:cNvSpPr>
            <a:spLocks noGrp="1"/>
          </p:cNvSpPr>
          <p:nvPr>
            <p:ph idx="1"/>
          </p:nvPr>
        </p:nvSpPr>
        <p:spPr>
          <a:xfrm>
            <a:off x="685801" y="1990165"/>
            <a:ext cx="10131425" cy="1277470"/>
          </a:xfrm>
        </p:spPr>
        <p:txBody>
          <a:bodyPr/>
          <a:lstStyle/>
          <a:p>
            <a:r>
              <a:rPr lang="en-IN" dirty="0"/>
              <a:t>Code:</a:t>
            </a:r>
          </a:p>
        </p:txBody>
      </p:sp>
      <p:pic>
        <p:nvPicPr>
          <p:cNvPr id="5" name="Picture 4">
            <a:extLst>
              <a:ext uri="{FF2B5EF4-FFF2-40B4-BE49-F238E27FC236}">
                <a16:creationId xmlns:a16="http://schemas.microsoft.com/office/drawing/2014/main" id="{1BEC7A75-BD69-4DC7-9226-EB97B86DB780}"/>
              </a:ext>
            </a:extLst>
          </p:cNvPr>
          <p:cNvPicPr>
            <a:picLocks noChangeAspect="1"/>
          </p:cNvPicPr>
          <p:nvPr/>
        </p:nvPicPr>
        <p:blipFill>
          <a:blip r:embed="rId2"/>
          <a:stretch>
            <a:fillRect/>
          </a:stretch>
        </p:blipFill>
        <p:spPr>
          <a:xfrm>
            <a:off x="2322041" y="2608729"/>
            <a:ext cx="9184158" cy="4149468"/>
          </a:xfrm>
          <a:prstGeom prst="rect">
            <a:avLst/>
          </a:prstGeom>
        </p:spPr>
      </p:pic>
    </p:spTree>
    <p:extLst>
      <p:ext uri="{BB962C8B-B14F-4D97-AF65-F5344CB8AC3E}">
        <p14:creationId xmlns:p14="http://schemas.microsoft.com/office/powerpoint/2010/main" val="4207859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CF48-F506-487F-A7E5-91FD8F33B9D0}"/>
              </a:ext>
            </a:extLst>
          </p:cNvPr>
          <p:cNvSpPr>
            <a:spLocks noGrp="1"/>
          </p:cNvSpPr>
          <p:nvPr>
            <p:ph type="title"/>
          </p:nvPr>
        </p:nvSpPr>
        <p:spPr>
          <a:xfrm>
            <a:off x="685801" y="609600"/>
            <a:ext cx="10131425" cy="1783976"/>
          </a:xfrm>
        </p:spPr>
        <p:txBody>
          <a:bodyPr>
            <a:normAutofit/>
          </a:bodyPr>
          <a:lstStyle/>
          <a:p>
            <a:r>
              <a:rPr lang="en-US" sz="2700" b="1" i="0" dirty="0">
                <a:solidFill>
                  <a:srgbClr val="FFFF00"/>
                </a:solidFill>
                <a:effectLst/>
                <a:latin typeface="-apple-system"/>
              </a:rPr>
              <a:t>Question No(54) Single Inheritance to show Manager and Employee relation ?</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E04F98A3-AE01-4CC7-BE85-5F71A766AA37}"/>
              </a:ext>
            </a:extLst>
          </p:cNvPr>
          <p:cNvSpPr>
            <a:spLocks noGrp="1"/>
          </p:cNvSpPr>
          <p:nvPr>
            <p:ph idx="1"/>
          </p:nvPr>
        </p:nvSpPr>
        <p:spPr>
          <a:xfrm>
            <a:off x="685801" y="2142068"/>
            <a:ext cx="10131425" cy="1125568"/>
          </a:xfrm>
        </p:spPr>
        <p:txBody>
          <a:bodyPr/>
          <a:lstStyle/>
          <a:p>
            <a:r>
              <a:rPr lang="en-IN" dirty="0"/>
              <a:t>Code:</a:t>
            </a:r>
          </a:p>
        </p:txBody>
      </p:sp>
      <p:pic>
        <p:nvPicPr>
          <p:cNvPr id="5" name="Picture 4">
            <a:extLst>
              <a:ext uri="{FF2B5EF4-FFF2-40B4-BE49-F238E27FC236}">
                <a16:creationId xmlns:a16="http://schemas.microsoft.com/office/drawing/2014/main" id="{0F72F3BE-56C1-4272-B50E-C557CBF3098E}"/>
              </a:ext>
            </a:extLst>
          </p:cNvPr>
          <p:cNvPicPr>
            <a:picLocks noChangeAspect="1"/>
          </p:cNvPicPr>
          <p:nvPr/>
        </p:nvPicPr>
        <p:blipFill>
          <a:blip r:embed="rId2"/>
          <a:stretch>
            <a:fillRect/>
          </a:stretch>
        </p:blipFill>
        <p:spPr>
          <a:xfrm>
            <a:off x="2769179" y="2888949"/>
            <a:ext cx="7316115" cy="3150951"/>
          </a:xfrm>
          <a:prstGeom prst="rect">
            <a:avLst/>
          </a:prstGeom>
        </p:spPr>
      </p:pic>
    </p:spTree>
    <p:extLst>
      <p:ext uri="{BB962C8B-B14F-4D97-AF65-F5344CB8AC3E}">
        <p14:creationId xmlns:p14="http://schemas.microsoft.com/office/powerpoint/2010/main" val="38424957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08CE-FA3B-4C2C-8C91-22CF606C1262}"/>
              </a:ext>
            </a:extLst>
          </p:cNvPr>
          <p:cNvSpPr>
            <a:spLocks noGrp="1"/>
          </p:cNvSpPr>
          <p:nvPr>
            <p:ph type="title"/>
          </p:nvPr>
        </p:nvSpPr>
        <p:spPr>
          <a:xfrm>
            <a:off x="685801" y="609600"/>
            <a:ext cx="10131425" cy="1380565"/>
          </a:xfrm>
        </p:spPr>
        <p:txBody>
          <a:bodyPr>
            <a:normAutofit/>
          </a:bodyPr>
          <a:lstStyle/>
          <a:p>
            <a:r>
              <a:rPr lang="en-IN" sz="2700" b="1" i="0" dirty="0">
                <a:solidFill>
                  <a:srgbClr val="FFFF00"/>
                </a:solidFill>
                <a:effectLst/>
                <a:latin typeface="-apple-system"/>
              </a:rPr>
              <a:t>Question No(55) Create a Multiple Inheritance?</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8774551D-3AC5-4F5B-838F-867582B95090}"/>
              </a:ext>
            </a:extLst>
          </p:cNvPr>
          <p:cNvSpPr>
            <a:spLocks noGrp="1"/>
          </p:cNvSpPr>
          <p:nvPr>
            <p:ph idx="1"/>
          </p:nvPr>
        </p:nvSpPr>
        <p:spPr>
          <a:xfrm>
            <a:off x="685801" y="2142067"/>
            <a:ext cx="10131425" cy="977651"/>
          </a:xfrm>
        </p:spPr>
        <p:txBody>
          <a:bodyPr/>
          <a:lstStyle/>
          <a:p>
            <a:r>
              <a:rPr lang="en-IN" dirty="0"/>
              <a:t>Code:</a:t>
            </a:r>
          </a:p>
        </p:txBody>
      </p:sp>
      <p:pic>
        <p:nvPicPr>
          <p:cNvPr id="5" name="Picture 4">
            <a:extLst>
              <a:ext uri="{FF2B5EF4-FFF2-40B4-BE49-F238E27FC236}">
                <a16:creationId xmlns:a16="http://schemas.microsoft.com/office/drawing/2014/main" id="{2591A0A4-6E24-4723-B4E0-0B3A27CE815D}"/>
              </a:ext>
            </a:extLst>
          </p:cNvPr>
          <p:cNvPicPr>
            <a:picLocks noChangeAspect="1"/>
          </p:cNvPicPr>
          <p:nvPr/>
        </p:nvPicPr>
        <p:blipFill>
          <a:blip r:embed="rId2"/>
          <a:stretch>
            <a:fillRect/>
          </a:stretch>
        </p:blipFill>
        <p:spPr>
          <a:xfrm>
            <a:off x="2958353" y="2630892"/>
            <a:ext cx="8269941" cy="3904379"/>
          </a:xfrm>
          <a:prstGeom prst="rect">
            <a:avLst/>
          </a:prstGeom>
        </p:spPr>
      </p:pic>
    </p:spTree>
    <p:extLst>
      <p:ext uri="{BB962C8B-B14F-4D97-AF65-F5344CB8AC3E}">
        <p14:creationId xmlns:p14="http://schemas.microsoft.com/office/powerpoint/2010/main" val="3238337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C107-E06E-435A-9747-F32BCBED408F}"/>
              </a:ext>
            </a:extLst>
          </p:cNvPr>
          <p:cNvSpPr>
            <a:spLocks noGrp="1"/>
          </p:cNvSpPr>
          <p:nvPr>
            <p:ph type="title"/>
          </p:nvPr>
        </p:nvSpPr>
        <p:spPr>
          <a:xfrm>
            <a:off x="685801" y="328778"/>
            <a:ext cx="10131425" cy="1500022"/>
          </a:xfrm>
        </p:spPr>
        <p:txBody>
          <a:bodyPr>
            <a:normAutofit/>
          </a:bodyPr>
          <a:lstStyle/>
          <a:p>
            <a:r>
              <a:rPr lang="en-US" sz="2700" b="1" i="0" dirty="0">
                <a:solidFill>
                  <a:srgbClr val="FFFF00"/>
                </a:solidFill>
                <a:effectLst/>
                <a:latin typeface="-apple-system"/>
              </a:rPr>
              <a:t>Question No(56) Create a inheritance to show multiple parent with one child relationship?</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AEF67204-4EFA-4892-BD7A-239D7C2BB88F}"/>
              </a:ext>
            </a:extLst>
          </p:cNvPr>
          <p:cNvSpPr>
            <a:spLocks noGrp="1"/>
          </p:cNvSpPr>
          <p:nvPr>
            <p:ph idx="1"/>
          </p:nvPr>
        </p:nvSpPr>
        <p:spPr>
          <a:xfrm>
            <a:off x="685801" y="1465729"/>
            <a:ext cx="10131425" cy="820271"/>
          </a:xfrm>
        </p:spPr>
        <p:txBody>
          <a:bodyPr/>
          <a:lstStyle/>
          <a:p>
            <a:r>
              <a:rPr lang="en-IN" dirty="0"/>
              <a:t>Code:</a:t>
            </a:r>
          </a:p>
        </p:txBody>
      </p:sp>
      <p:pic>
        <p:nvPicPr>
          <p:cNvPr id="5" name="Picture 4">
            <a:extLst>
              <a:ext uri="{FF2B5EF4-FFF2-40B4-BE49-F238E27FC236}">
                <a16:creationId xmlns:a16="http://schemas.microsoft.com/office/drawing/2014/main" id="{21CEB58E-1743-4262-8127-50B45559239A}"/>
              </a:ext>
            </a:extLst>
          </p:cNvPr>
          <p:cNvPicPr>
            <a:picLocks noChangeAspect="1"/>
          </p:cNvPicPr>
          <p:nvPr/>
        </p:nvPicPr>
        <p:blipFill>
          <a:blip r:embed="rId2"/>
          <a:stretch>
            <a:fillRect/>
          </a:stretch>
        </p:blipFill>
        <p:spPr>
          <a:xfrm>
            <a:off x="2891119" y="1640542"/>
            <a:ext cx="7530352" cy="5082988"/>
          </a:xfrm>
          <a:prstGeom prst="rect">
            <a:avLst/>
          </a:prstGeom>
        </p:spPr>
      </p:pic>
    </p:spTree>
    <p:extLst>
      <p:ext uri="{BB962C8B-B14F-4D97-AF65-F5344CB8AC3E}">
        <p14:creationId xmlns:p14="http://schemas.microsoft.com/office/powerpoint/2010/main" val="255353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799B-6FCA-4A20-A26E-96DA7FEE462B}"/>
              </a:ext>
            </a:extLst>
          </p:cNvPr>
          <p:cNvSpPr>
            <a:spLocks noGrp="1"/>
          </p:cNvSpPr>
          <p:nvPr>
            <p:ph type="title"/>
          </p:nvPr>
        </p:nvSpPr>
        <p:spPr>
          <a:xfrm>
            <a:off x="685801" y="609601"/>
            <a:ext cx="10131425" cy="1111624"/>
          </a:xfrm>
        </p:spPr>
        <p:txBody>
          <a:bodyPr>
            <a:normAutofit fontScale="90000"/>
          </a:bodyPr>
          <a:lstStyle/>
          <a:p>
            <a:r>
              <a:rPr lang="en-US" sz="2700" b="1" i="0" dirty="0">
                <a:solidFill>
                  <a:srgbClr val="FFFF00"/>
                </a:solidFill>
                <a:effectLst/>
                <a:latin typeface="-apple-system"/>
              </a:rPr>
              <a:t>Question No(3) write a program to check whether a person is eligible to vote?</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1B504C0C-085D-4327-BA7E-9EC89B85FE36}"/>
              </a:ext>
            </a:extLst>
          </p:cNvPr>
          <p:cNvSpPr>
            <a:spLocks noGrp="1"/>
          </p:cNvSpPr>
          <p:nvPr>
            <p:ph idx="1"/>
          </p:nvPr>
        </p:nvSpPr>
        <p:spPr>
          <a:xfrm>
            <a:off x="685801" y="2142067"/>
            <a:ext cx="10131425" cy="829733"/>
          </a:xfrm>
        </p:spPr>
        <p:txBody>
          <a:bodyPr/>
          <a:lstStyle/>
          <a:p>
            <a:r>
              <a:rPr lang="en-IN" dirty="0"/>
              <a:t>Code:</a:t>
            </a:r>
          </a:p>
          <a:p>
            <a:pPr marL="0" indent="0">
              <a:buNone/>
            </a:pPr>
            <a:endParaRPr lang="en-IN" dirty="0"/>
          </a:p>
        </p:txBody>
      </p:sp>
      <p:pic>
        <p:nvPicPr>
          <p:cNvPr id="5" name="Picture 4">
            <a:extLst>
              <a:ext uri="{FF2B5EF4-FFF2-40B4-BE49-F238E27FC236}">
                <a16:creationId xmlns:a16="http://schemas.microsoft.com/office/drawing/2014/main" id="{42A39460-AC51-40FE-A247-00B8FD5B2069}"/>
              </a:ext>
            </a:extLst>
          </p:cNvPr>
          <p:cNvPicPr>
            <a:picLocks noChangeAspect="1"/>
          </p:cNvPicPr>
          <p:nvPr/>
        </p:nvPicPr>
        <p:blipFill>
          <a:blip r:embed="rId2"/>
          <a:stretch>
            <a:fillRect/>
          </a:stretch>
        </p:blipFill>
        <p:spPr>
          <a:xfrm>
            <a:off x="2288896" y="2556932"/>
            <a:ext cx="6925234" cy="2579843"/>
          </a:xfrm>
          <a:prstGeom prst="rect">
            <a:avLst/>
          </a:prstGeom>
        </p:spPr>
      </p:pic>
    </p:spTree>
    <p:extLst>
      <p:ext uri="{BB962C8B-B14F-4D97-AF65-F5344CB8AC3E}">
        <p14:creationId xmlns:p14="http://schemas.microsoft.com/office/powerpoint/2010/main" val="17535804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61EC-5E3F-44DF-BDF0-C88F1D00F659}"/>
              </a:ext>
            </a:extLst>
          </p:cNvPr>
          <p:cNvSpPr>
            <a:spLocks noGrp="1"/>
          </p:cNvSpPr>
          <p:nvPr>
            <p:ph type="title"/>
          </p:nvPr>
        </p:nvSpPr>
        <p:spPr>
          <a:xfrm>
            <a:off x="685801" y="609600"/>
            <a:ext cx="10131425" cy="1353671"/>
          </a:xfrm>
        </p:spPr>
        <p:txBody>
          <a:bodyPr>
            <a:normAutofit fontScale="90000"/>
          </a:bodyPr>
          <a:lstStyle/>
          <a:p>
            <a:r>
              <a:rPr lang="en-US" sz="2700" b="1" i="0" dirty="0">
                <a:solidFill>
                  <a:srgbClr val="FFFF00"/>
                </a:solidFill>
                <a:effectLst/>
                <a:latin typeface="-apple-system"/>
              </a:rPr>
              <a:t>Question No(57) Multiple Inheritance to show the relation of Work from home, Work from Office and Hybrid?</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79306A5F-04F3-4533-B989-C2B83FD2090E}"/>
              </a:ext>
            </a:extLst>
          </p:cNvPr>
          <p:cNvSpPr>
            <a:spLocks noGrp="1"/>
          </p:cNvSpPr>
          <p:nvPr>
            <p:ph idx="1"/>
          </p:nvPr>
        </p:nvSpPr>
        <p:spPr>
          <a:xfrm>
            <a:off x="685801" y="2142068"/>
            <a:ext cx="10131425" cy="789392"/>
          </a:xfrm>
        </p:spPr>
        <p:txBody>
          <a:bodyPr/>
          <a:lstStyle/>
          <a:p>
            <a:r>
              <a:rPr lang="en-IN" dirty="0"/>
              <a:t>Code:</a:t>
            </a:r>
          </a:p>
        </p:txBody>
      </p:sp>
      <p:pic>
        <p:nvPicPr>
          <p:cNvPr id="5" name="Picture 4">
            <a:extLst>
              <a:ext uri="{FF2B5EF4-FFF2-40B4-BE49-F238E27FC236}">
                <a16:creationId xmlns:a16="http://schemas.microsoft.com/office/drawing/2014/main" id="{F964C104-8817-4B9B-A222-3BFF495633E1}"/>
              </a:ext>
            </a:extLst>
          </p:cNvPr>
          <p:cNvPicPr>
            <a:picLocks noChangeAspect="1"/>
          </p:cNvPicPr>
          <p:nvPr/>
        </p:nvPicPr>
        <p:blipFill>
          <a:blip r:embed="rId2"/>
          <a:stretch>
            <a:fillRect/>
          </a:stretch>
        </p:blipFill>
        <p:spPr>
          <a:xfrm>
            <a:off x="2493496" y="2536764"/>
            <a:ext cx="8323730" cy="3938744"/>
          </a:xfrm>
          <a:prstGeom prst="rect">
            <a:avLst/>
          </a:prstGeom>
        </p:spPr>
      </p:pic>
    </p:spTree>
    <p:extLst>
      <p:ext uri="{BB962C8B-B14F-4D97-AF65-F5344CB8AC3E}">
        <p14:creationId xmlns:p14="http://schemas.microsoft.com/office/powerpoint/2010/main" val="20439720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BC69-2410-483D-983B-6DB0CCA54FA7}"/>
              </a:ext>
            </a:extLst>
          </p:cNvPr>
          <p:cNvSpPr>
            <a:spLocks noGrp="1"/>
          </p:cNvSpPr>
          <p:nvPr>
            <p:ph type="title"/>
          </p:nvPr>
        </p:nvSpPr>
        <p:spPr/>
        <p:txBody>
          <a:bodyPr>
            <a:normAutofit/>
          </a:bodyPr>
          <a:lstStyle/>
          <a:p>
            <a:r>
              <a:rPr lang="en-IN" sz="2700" b="1" i="0" dirty="0">
                <a:solidFill>
                  <a:srgbClr val="FFFF00"/>
                </a:solidFill>
                <a:effectLst/>
                <a:latin typeface="-apple-system"/>
              </a:rPr>
              <a:t>Question No(58) Create a multilevel inheritance?</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800E7B91-86E1-467D-81E8-829536C37FC2}"/>
              </a:ext>
            </a:extLst>
          </p:cNvPr>
          <p:cNvSpPr>
            <a:spLocks noGrp="1"/>
          </p:cNvSpPr>
          <p:nvPr>
            <p:ph idx="1"/>
          </p:nvPr>
        </p:nvSpPr>
        <p:spPr>
          <a:xfrm>
            <a:off x="685801" y="2142068"/>
            <a:ext cx="10131425" cy="816286"/>
          </a:xfrm>
        </p:spPr>
        <p:txBody>
          <a:bodyPr/>
          <a:lstStyle/>
          <a:p>
            <a:r>
              <a:rPr lang="en-IN" dirty="0"/>
              <a:t>Code:</a:t>
            </a:r>
          </a:p>
        </p:txBody>
      </p:sp>
      <p:pic>
        <p:nvPicPr>
          <p:cNvPr id="5" name="Picture 4">
            <a:extLst>
              <a:ext uri="{FF2B5EF4-FFF2-40B4-BE49-F238E27FC236}">
                <a16:creationId xmlns:a16="http://schemas.microsoft.com/office/drawing/2014/main" id="{9BFB63C1-6AB9-41F7-ADE2-FDF759CBCD4F}"/>
              </a:ext>
            </a:extLst>
          </p:cNvPr>
          <p:cNvPicPr>
            <a:picLocks noChangeAspect="1"/>
          </p:cNvPicPr>
          <p:nvPr/>
        </p:nvPicPr>
        <p:blipFill>
          <a:blip r:embed="rId2"/>
          <a:stretch>
            <a:fillRect/>
          </a:stretch>
        </p:blipFill>
        <p:spPr>
          <a:xfrm>
            <a:off x="2635624" y="2701857"/>
            <a:ext cx="8181602" cy="3806520"/>
          </a:xfrm>
          <a:prstGeom prst="rect">
            <a:avLst/>
          </a:prstGeom>
        </p:spPr>
      </p:pic>
    </p:spTree>
    <p:extLst>
      <p:ext uri="{BB962C8B-B14F-4D97-AF65-F5344CB8AC3E}">
        <p14:creationId xmlns:p14="http://schemas.microsoft.com/office/powerpoint/2010/main" val="19367100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8E24-5CE4-4786-8AC8-FAF6E6C8B4BF}"/>
              </a:ext>
            </a:extLst>
          </p:cNvPr>
          <p:cNvSpPr>
            <a:spLocks noGrp="1"/>
          </p:cNvSpPr>
          <p:nvPr>
            <p:ph type="title"/>
          </p:nvPr>
        </p:nvSpPr>
        <p:spPr>
          <a:xfrm>
            <a:off x="685801" y="564776"/>
            <a:ext cx="10131425" cy="1501091"/>
          </a:xfrm>
        </p:spPr>
        <p:txBody>
          <a:bodyPr>
            <a:normAutofit/>
          </a:bodyPr>
          <a:lstStyle/>
          <a:p>
            <a:r>
              <a:rPr lang="en-US" sz="2700" b="1" i="0" dirty="0">
                <a:solidFill>
                  <a:srgbClr val="FFFF00"/>
                </a:solidFill>
                <a:effectLst/>
                <a:latin typeface="-apple-system"/>
              </a:rPr>
              <a:t>Question No(59) Multilevel Inheritance to show the iPhone 13, iPhone 14 and iPhone 15 relations?</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2C1C7FFC-8D48-410F-9952-1ED4C97CCA9E}"/>
              </a:ext>
            </a:extLst>
          </p:cNvPr>
          <p:cNvSpPr>
            <a:spLocks noGrp="1"/>
          </p:cNvSpPr>
          <p:nvPr>
            <p:ph idx="1"/>
          </p:nvPr>
        </p:nvSpPr>
        <p:spPr>
          <a:xfrm>
            <a:off x="685801" y="2142068"/>
            <a:ext cx="10131425" cy="870074"/>
          </a:xfrm>
        </p:spPr>
        <p:txBody>
          <a:bodyPr/>
          <a:lstStyle/>
          <a:p>
            <a:r>
              <a:rPr lang="en-IN" dirty="0"/>
              <a:t>Code:</a:t>
            </a:r>
          </a:p>
        </p:txBody>
      </p:sp>
      <p:pic>
        <p:nvPicPr>
          <p:cNvPr id="5" name="Picture 4">
            <a:extLst>
              <a:ext uri="{FF2B5EF4-FFF2-40B4-BE49-F238E27FC236}">
                <a16:creationId xmlns:a16="http://schemas.microsoft.com/office/drawing/2014/main" id="{AEB77D60-4B70-4E85-B50C-F5710BD523EF}"/>
              </a:ext>
            </a:extLst>
          </p:cNvPr>
          <p:cNvPicPr>
            <a:picLocks noChangeAspect="1"/>
          </p:cNvPicPr>
          <p:nvPr/>
        </p:nvPicPr>
        <p:blipFill>
          <a:blip r:embed="rId2"/>
          <a:stretch>
            <a:fillRect/>
          </a:stretch>
        </p:blipFill>
        <p:spPr>
          <a:xfrm>
            <a:off x="2595282" y="2721751"/>
            <a:ext cx="7826188" cy="3746284"/>
          </a:xfrm>
          <a:prstGeom prst="rect">
            <a:avLst/>
          </a:prstGeom>
        </p:spPr>
      </p:pic>
    </p:spTree>
    <p:extLst>
      <p:ext uri="{BB962C8B-B14F-4D97-AF65-F5344CB8AC3E}">
        <p14:creationId xmlns:p14="http://schemas.microsoft.com/office/powerpoint/2010/main" val="33527388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5E2F-8CDE-4A53-9180-7CF7B86CD9F3}"/>
              </a:ext>
            </a:extLst>
          </p:cNvPr>
          <p:cNvSpPr>
            <a:spLocks noGrp="1"/>
          </p:cNvSpPr>
          <p:nvPr>
            <p:ph type="title"/>
          </p:nvPr>
        </p:nvSpPr>
        <p:spPr/>
        <p:txBody>
          <a:bodyPr>
            <a:normAutofit fontScale="90000"/>
          </a:bodyPr>
          <a:lstStyle/>
          <a:p>
            <a:r>
              <a:rPr lang="en-US" sz="2700" b="1" i="0" dirty="0">
                <a:solidFill>
                  <a:srgbClr val="FFFF00"/>
                </a:solidFill>
                <a:effectLst/>
                <a:latin typeface="-apple-system"/>
              </a:rPr>
              <a:t>Question No(60) Create </a:t>
            </a:r>
            <a:r>
              <a:rPr lang="en-US" sz="2700" b="1" i="0" dirty="0" err="1">
                <a:solidFill>
                  <a:srgbClr val="FFFF00"/>
                </a:solidFill>
                <a:effectLst/>
                <a:latin typeface="-apple-system"/>
              </a:rPr>
              <a:t>Hierarchial</a:t>
            </a:r>
            <a:r>
              <a:rPr lang="en-US" sz="2700" b="1" i="0" dirty="0">
                <a:solidFill>
                  <a:srgbClr val="FFFF00"/>
                </a:solidFill>
                <a:effectLst/>
                <a:latin typeface="-apple-system"/>
              </a:rPr>
              <a:t> Inheritance in a company's </a:t>
            </a:r>
            <a:r>
              <a:rPr lang="en-US" sz="2700" b="1" i="0" dirty="0" err="1">
                <a:solidFill>
                  <a:srgbClr val="FFFF00"/>
                </a:solidFill>
                <a:effectLst/>
                <a:latin typeface="-apple-system"/>
              </a:rPr>
              <a:t>organisational</a:t>
            </a:r>
            <a:r>
              <a:rPr lang="en-US" sz="2700" b="1" i="0" dirty="0">
                <a:solidFill>
                  <a:srgbClr val="FFFF00"/>
                </a:solidFill>
                <a:effectLst/>
                <a:latin typeface="-apple-system"/>
              </a:rPr>
              <a:t> structure?</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01F3F7D7-D2D7-46D1-8927-0DCB0C94C595}"/>
              </a:ext>
            </a:extLst>
          </p:cNvPr>
          <p:cNvSpPr>
            <a:spLocks noGrp="1"/>
          </p:cNvSpPr>
          <p:nvPr>
            <p:ph idx="1"/>
          </p:nvPr>
        </p:nvSpPr>
        <p:spPr>
          <a:xfrm>
            <a:off x="685801" y="2142067"/>
            <a:ext cx="10131425" cy="856627"/>
          </a:xfrm>
        </p:spPr>
        <p:txBody>
          <a:bodyPr/>
          <a:lstStyle/>
          <a:p>
            <a:r>
              <a:rPr lang="en-IN" dirty="0"/>
              <a:t>Code:</a:t>
            </a:r>
          </a:p>
        </p:txBody>
      </p:sp>
      <p:pic>
        <p:nvPicPr>
          <p:cNvPr id="5" name="Picture 4">
            <a:extLst>
              <a:ext uri="{FF2B5EF4-FFF2-40B4-BE49-F238E27FC236}">
                <a16:creationId xmlns:a16="http://schemas.microsoft.com/office/drawing/2014/main" id="{08480A45-EF8B-4C7E-897C-2FD7109304D2}"/>
              </a:ext>
            </a:extLst>
          </p:cNvPr>
          <p:cNvPicPr>
            <a:picLocks noChangeAspect="1"/>
          </p:cNvPicPr>
          <p:nvPr/>
        </p:nvPicPr>
        <p:blipFill>
          <a:blip r:embed="rId2"/>
          <a:stretch>
            <a:fillRect/>
          </a:stretch>
        </p:blipFill>
        <p:spPr>
          <a:xfrm>
            <a:off x="3079376" y="2462013"/>
            <a:ext cx="7490012" cy="4243587"/>
          </a:xfrm>
          <a:prstGeom prst="rect">
            <a:avLst/>
          </a:prstGeom>
        </p:spPr>
      </p:pic>
    </p:spTree>
    <p:extLst>
      <p:ext uri="{BB962C8B-B14F-4D97-AF65-F5344CB8AC3E}">
        <p14:creationId xmlns:p14="http://schemas.microsoft.com/office/powerpoint/2010/main" val="31559162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6F11-5483-490F-B5E9-10CACCE8D9A9}"/>
              </a:ext>
            </a:extLst>
          </p:cNvPr>
          <p:cNvSpPr>
            <a:spLocks noGrp="1"/>
          </p:cNvSpPr>
          <p:nvPr>
            <p:ph type="title"/>
          </p:nvPr>
        </p:nvSpPr>
        <p:spPr>
          <a:xfrm>
            <a:off x="685801" y="632012"/>
            <a:ext cx="10131425" cy="1667435"/>
          </a:xfrm>
        </p:spPr>
        <p:txBody>
          <a:bodyPr/>
          <a:lstStyle/>
          <a:p>
            <a:r>
              <a:rPr lang="en-IN" sz="2400" b="1" i="0" dirty="0">
                <a:solidFill>
                  <a:srgbClr val="FFFF00"/>
                </a:solidFill>
                <a:effectLst/>
                <a:latin typeface="-apple-system"/>
              </a:rPr>
              <a:t>Question No(61) Create a Hybrid Inheritance?</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8F07FC20-E57C-42EF-89DF-1E7DFDCADDEA}"/>
              </a:ext>
            </a:extLst>
          </p:cNvPr>
          <p:cNvSpPr>
            <a:spLocks noGrp="1"/>
          </p:cNvSpPr>
          <p:nvPr>
            <p:ph idx="1"/>
          </p:nvPr>
        </p:nvSpPr>
        <p:spPr>
          <a:xfrm>
            <a:off x="685801" y="1694329"/>
            <a:ext cx="10131425" cy="1304365"/>
          </a:xfrm>
        </p:spPr>
        <p:txBody>
          <a:bodyPr/>
          <a:lstStyle/>
          <a:p>
            <a:r>
              <a:rPr lang="en-IN" dirty="0"/>
              <a:t>Code:</a:t>
            </a:r>
          </a:p>
        </p:txBody>
      </p:sp>
      <p:pic>
        <p:nvPicPr>
          <p:cNvPr id="5" name="Picture 4">
            <a:extLst>
              <a:ext uri="{FF2B5EF4-FFF2-40B4-BE49-F238E27FC236}">
                <a16:creationId xmlns:a16="http://schemas.microsoft.com/office/drawing/2014/main" id="{BBB5ADE1-0949-4B6D-B430-1A139B858058}"/>
              </a:ext>
            </a:extLst>
          </p:cNvPr>
          <p:cNvPicPr>
            <a:picLocks noChangeAspect="1"/>
          </p:cNvPicPr>
          <p:nvPr/>
        </p:nvPicPr>
        <p:blipFill>
          <a:blip r:embed="rId2"/>
          <a:stretch>
            <a:fillRect/>
          </a:stretch>
        </p:blipFill>
        <p:spPr>
          <a:xfrm>
            <a:off x="2675965" y="2299447"/>
            <a:ext cx="5647764" cy="4341002"/>
          </a:xfrm>
          <a:prstGeom prst="rect">
            <a:avLst/>
          </a:prstGeom>
        </p:spPr>
      </p:pic>
    </p:spTree>
    <p:extLst>
      <p:ext uri="{BB962C8B-B14F-4D97-AF65-F5344CB8AC3E}">
        <p14:creationId xmlns:p14="http://schemas.microsoft.com/office/powerpoint/2010/main" val="27273933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FE5A-2E3D-4916-B1FC-4FAE0D6C0F23}"/>
              </a:ext>
            </a:extLst>
          </p:cNvPr>
          <p:cNvSpPr>
            <a:spLocks noGrp="1"/>
          </p:cNvSpPr>
          <p:nvPr>
            <p:ph type="title"/>
          </p:nvPr>
        </p:nvSpPr>
        <p:spPr>
          <a:xfrm>
            <a:off x="685801" y="609600"/>
            <a:ext cx="10131425" cy="1878106"/>
          </a:xfrm>
        </p:spPr>
        <p:txBody>
          <a:bodyPr/>
          <a:lstStyle/>
          <a:p>
            <a:pPr algn="ctr"/>
            <a:r>
              <a:rPr lang="en-IN" sz="2400" b="1" i="0" dirty="0">
                <a:effectLst/>
                <a:latin typeface="-apple-system"/>
              </a:rPr>
              <a:t>Polymorphism</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1CF2A35F-6901-4796-84F8-B6A108FDE1BA}"/>
              </a:ext>
            </a:extLst>
          </p:cNvPr>
          <p:cNvSpPr>
            <a:spLocks noGrp="1"/>
          </p:cNvSpPr>
          <p:nvPr>
            <p:ph idx="1"/>
          </p:nvPr>
        </p:nvSpPr>
        <p:spPr>
          <a:xfrm>
            <a:off x="685801" y="1438836"/>
            <a:ext cx="10131425" cy="3953436"/>
          </a:xfrm>
        </p:spPr>
        <p:txBody>
          <a:bodyPr/>
          <a:lstStyle/>
          <a:p>
            <a:r>
              <a:rPr lang="en-US" sz="2400" b="0" i="0" dirty="0">
                <a:effectLst/>
                <a:latin typeface="-apple-system"/>
              </a:rPr>
              <a:t>Polymorphism is a property by which one method can perform multiple operation with same time</a:t>
            </a:r>
            <a:r>
              <a:rPr lang="en-US" b="0" i="0" dirty="0">
                <a:solidFill>
                  <a:srgbClr val="1F2328"/>
                </a:solidFill>
                <a:effectLst/>
                <a:latin typeface="-apple-system"/>
              </a:rPr>
              <a:t>.</a:t>
            </a:r>
            <a:r>
              <a:rPr lang="en-US" b="0" i="0" dirty="0">
                <a:effectLst/>
                <a:latin typeface="-apple-system"/>
              </a:rPr>
              <a:t>.</a:t>
            </a:r>
            <a:endParaRPr lang="en-IN" dirty="0"/>
          </a:p>
        </p:txBody>
      </p:sp>
    </p:spTree>
    <p:extLst>
      <p:ext uri="{BB962C8B-B14F-4D97-AF65-F5344CB8AC3E}">
        <p14:creationId xmlns:p14="http://schemas.microsoft.com/office/powerpoint/2010/main" val="459641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9B74-FE4F-4632-A672-1C5CEBCF0363}"/>
              </a:ext>
            </a:extLst>
          </p:cNvPr>
          <p:cNvSpPr>
            <a:spLocks noGrp="1"/>
          </p:cNvSpPr>
          <p:nvPr>
            <p:ph type="title"/>
          </p:nvPr>
        </p:nvSpPr>
        <p:spPr/>
        <p:txBody>
          <a:bodyPr>
            <a:normAutofit/>
          </a:bodyPr>
          <a:lstStyle/>
          <a:p>
            <a:r>
              <a:rPr lang="en-US" sz="2700" b="1" i="0" dirty="0">
                <a:solidFill>
                  <a:srgbClr val="FFFF00"/>
                </a:solidFill>
                <a:effectLst/>
                <a:latin typeface="-apple-system"/>
              </a:rPr>
              <a:t>Question No(62) Create a program to show polymorphism?</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A6D62030-F753-4ACD-943E-F27DF46BAF4C}"/>
              </a:ext>
            </a:extLst>
          </p:cNvPr>
          <p:cNvSpPr>
            <a:spLocks noGrp="1"/>
          </p:cNvSpPr>
          <p:nvPr>
            <p:ph idx="1"/>
          </p:nvPr>
        </p:nvSpPr>
        <p:spPr>
          <a:xfrm>
            <a:off x="685801" y="2142068"/>
            <a:ext cx="10131425" cy="1017992"/>
          </a:xfrm>
        </p:spPr>
        <p:txBody>
          <a:bodyPr/>
          <a:lstStyle/>
          <a:p>
            <a:r>
              <a:rPr lang="en-IN" dirty="0"/>
              <a:t>Code:</a:t>
            </a:r>
          </a:p>
        </p:txBody>
      </p:sp>
      <p:pic>
        <p:nvPicPr>
          <p:cNvPr id="5" name="Picture 4">
            <a:extLst>
              <a:ext uri="{FF2B5EF4-FFF2-40B4-BE49-F238E27FC236}">
                <a16:creationId xmlns:a16="http://schemas.microsoft.com/office/drawing/2014/main" id="{3ADCBFC3-7966-4023-B505-CD6358409C61}"/>
              </a:ext>
            </a:extLst>
          </p:cNvPr>
          <p:cNvPicPr>
            <a:picLocks noChangeAspect="1"/>
          </p:cNvPicPr>
          <p:nvPr/>
        </p:nvPicPr>
        <p:blipFill>
          <a:blip r:embed="rId2"/>
          <a:stretch>
            <a:fillRect/>
          </a:stretch>
        </p:blipFill>
        <p:spPr>
          <a:xfrm>
            <a:off x="2985247" y="2770094"/>
            <a:ext cx="5459506" cy="3886200"/>
          </a:xfrm>
          <a:prstGeom prst="rect">
            <a:avLst/>
          </a:prstGeom>
        </p:spPr>
      </p:pic>
    </p:spTree>
    <p:extLst>
      <p:ext uri="{BB962C8B-B14F-4D97-AF65-F5344CB8AC3E}">
        <p14:creationId xmlns:p14="http://schemas.microsoft.com/office/powerpoint/2010/main" val="395756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63DE-E139-4B85-A87F-37103AF0F0A8}"/>
              </a:ext>
            </a:extLst>
          </p:cNvPr>
          <p:cNvSpPr>
            <a:spLocks noGrp="1"/>
          </p:cNvSpPr>
          <p:nvPr>
            <p:ph type="title"/>
          </p:nvPr>
        </p:nvSpPr>
        <p:spPr/>
        <p:txBody>
          <a:bodyPr/>
          <a:lstStyle/>
          <a:p>
            <a:pPr algn="ctr"/>
            <a:r>
              <a:rPr lang="en-IN" sz="4400" b="1" i="0" dirty="0">
                <a:solidFill>
                  <a:srgbClr val="FF0000"/>
                </a:solidFill>
                <a:effectLst/>
                <a:latin typeface="-apple-system"/>
              </a:rPr>
              <a:t>CONCLUSION</a:t>
            </a:r>
            <a:br>
              <a:rPr lang="en-IN"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F4D0D6AF-FD0E-423E-B13D-973E6EA311D7}"/>
              </a:ext>
            </a:extLst>
          </p:cNvPr>
          <p:cNvSpPr>
            <a:spLocks noGrp="1"/>
          </p:cNvSpPr>
          <p:nvPr>
            <p:ph idx="1"/>
          </p:nvPr>
        </p:nvSpPr>
        <p:spPr>
          <a:xfrm>
            <a:off x="685801" y="1667434"/>
            <a:ext cx="10131425" cy="4580965"/>
          </a:xfrm>
        </p:spPr>
        <p:txBody>
          <a:bodyPr>
            <a:noAutofit/>
          </a:bodyPr>
          <a:lstStyle/>
          <a:p>
            <a:r>
              <a:rPr lang="en-US" sz="2800" b="0" i="0" dirty="0">
                <a:solidFill>
                  <a:srgbClr val="FF0000"/>
                </a:solidFill>
                <a:effectLst/>
                <a:latin typeface="-apple-system"/>
              </a:rPr>
              <a:t>Base Python Manipulation Objectives are focused on mastering fundamental data manipulation techniques using base python. Working with python data structures list, tuple, set and dictionary to store and manipulate data. Implementing user-defined functions to encapsulate reusable blocks of code. Using control flow statements and loops to create interactive functionality. Enhancing the user experience by providing clear prompts and instructions. Over all this project covers basic functionality and provided a solid foundation in python programming.</a:t>
            </a:r>
            <a:endParaRPr lang="en-IN" sz="2800" dirty="0">
              <a:solidFill>
                <a:srgbClr val="FF0000"/>
              </a:solidFill>
            </a:endParaRPr>
          </a:p>
        </p:txBody>
      </p:sp>
    </p:spTree>
    <p:extLst>
      <p:ext uri="{BB962C8B-B14F-4D97-AF65-F5344CB8AC3E}">
        <p14:creationId xmlns:p14="http://schemas.microsoft.com/office/powerpoint/2010/main" val="74445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9AFF-9088-44A5-9F56-AAC2E413D24D}"/>
              </a:ext>
            </a:extLst>
          </p:cNvPr>
          <p:cNvSpPr>
            <a:spLocks noGrp="1"/>
          </p:cNvSpPr>
          <p:nvPr>
            <p:ph type="title"/>
          </p:nvPr>
        </p:nvSpPr>
        <p:spPr>
          <a:xfrm>
            <a:off x="685801" y="609600"/>
            <a:ext cx="10131425" cy="1456267"/>
          </a:xfrm>
        </p:spPr>
        <p:txBody>
          <a:bodyPr>
            <a:normAutofit fontScale="90000"/>
          </a:bodyPr>
          <a:lstStyle/>
          <a:p>
            <a:r>
              <a:rPr lang="en-US" sz="2700" b="1" i="0" dirty="0">
                <a:solidFill>
                  <a:srgbClr val="FFFF00"/>
                </a:solidFill>
                <a:effectLst/>
                <a:latin typeface="-apple-system"/>
              </a:rPr>
              <a:t>Question No(4) write a program determining whether a given number is positive, negative or zero?</a:t>
            </a:r>
            <a:br>
              <a:rPr lang="en-US" b="1" i="0" dirty="0">
                <a:solidFill>
                  <a:srgbClr val="1F2328"/>
                </a:solidFill>
                <a:effectLst/>
                <a:latin typeface="-apple-system"/>
              </a:rPr>
            </a:br>
            <a:endParaRPr lang="en-IN" dirty="0"/>
          </a:p>
        </p:txBody>
      </p:sp>
      <p:sp>
        <p:nvSpPr>
          <p:cNvPr id="3" name="Content Placeholder 2">
            <a:extLst>
              <a:ext uri="{FF2B5EF4-FFF2-40B4-BE49-F238E27FC236}">
                <a16:creationId xmlns:a16="http://schemas.microsoft.com/office/drawing/2014/main" id="{F735A09E-9444-40AE-BC2B-E8CD15DAF3F0}"/>
              </a:ext>
            </a:extLst>
          </p:cNvPr>
          <p:cNvSpPr>
            <a:spLocks noGrp="1"/>
          </p:cNvSpPr>
          <p:nvPr>
            <p:ph idx="1"/>
          </p:nvPr>
        </p:nvSpPr>
        <p:spPr>
          <a:xfrm>
            <a:off x="685801" y="2142067"/>
            <a:ext cx="10131425" cy="829733"/>
          </a:xfrm>
        </p:spPr>
        <p:txBody>
          <a:bodyPr/>
          <a:lstStyle/>
          <a:p>
            <a:r>
              <a:rPr lang="en-IN" dirty="0"/>
              <a:t>Code:</a:t>
            </a:r>
          </a:p>
        </p:txBody>
      </p:sp>
      <p:pic>
        <p:nvPicPr>
          <p:cNvPr id="5" name="Picture 4">
            <a:extLst>
              <a:ext uri="{FF2B5EF4-FFF2-40B4-BE49-F238E27FC236}">
                <a16:creationId xmlns:a16="http://schemas.microsoft.com/office/drawing/2014/main" id="{31BF8E81-30EF-4AC7-A923-BFAEC7DF419D}"/>
              </a:ext>
            </a:extLst>
          </p:cNvPr>
          <p:cNvPicPr>
            <a:picLocks noChangeAspect="1"/>
          </p:cNvPicPr>
          <p:nvPr/>
        </p:nvPicPr>
        <p:blipFill>
          <a:blip r:embed="rId2"/>
          <a:stretch>
            <a:fillRect/>
          </a:stretch>
        </p:blipFill>
        <p:spPr>
          <a:xfrm>
            <a:off x="2326341" y="2552577"/>
            <a:ext cx="9049871" cy="2759011"/>
          </a:xfrm>
          <a:prstGeom prst="rect">
            <a:avLst/>
          </a:prstGeom>
        </p:spPr>
      </p:pic>
    </p:spTree>
    <p:extLst>
      <p:ext uri="{BB962C8B-B14F-4D97-AF65-F5344CB8AC3E}">
        <p14:creationId xmlns:p14="http://schemas.microsoft.com/office/powerpoint/2010/main" val="388285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D4D6A-46A8-4028-8A23-07F3B35DA4FF}"/>
              </a:ext>
            </a:extLst>
          </p:cNvPr>
          <p:cNvSpPr>
            <a:spLocks noGrp="1"/>
          </p:cNvSpPr>
          <p:nvPr>
            <p:ph type="title"/>
          </p:nvPr>
        </p:nvSpPr>
        <p:spPr>
          <a:xfrm>
            <a:off x="685801" y="609600"/>
            <a:ext cx="10131425" cy="1299881"/>
          </a:xfrm>
        </p:spPr>
        <p:txBody>
          <a:bodyPr>
            <a:normAutofit/>
          </a:bodyPr>
          <a:lstStyle/>
          <a:p>
            <a:pPr algn="l"/>
            <a:r>
              <a:rPr lang="en-US" sz="2400" b="1" i="0" dirty="0">
                <a:solidFill>
                  <a:srgbClr val="FFFF00"/>
                </a:solidFill>
                <a:effectLst/>
                <a:latin typeface="-apple-system"/>
              </a:rPr>
              <a:t>Question No(5) write a program that take a student's score as input and print their grade(A,B,C,D,E,F )based on the score?</a:t>
            </a:r>
          </a:p>
        </p:txBody>
      </p:sp>
      <p:sp>
        <p:nvSpPr>
          <p:cNvPr id="3" name="Content Placeholder 2">
            <a:extLst>
              <a:ext uri="{FF2B5EF4-FFF2-40B4-BE49-F238E27FC236}">
                <a16:creationId xmlns:a16="http://schemas.microsoft.com/office/drawing/2014/main" id="{28F7CB07-8C4A-4558-BEDE-049B1AB3C082}"/>
              </a:ext>
            </a:extLst>
          </p:cNvPr>
          <p:cNvSpPr>
            <a:spLocks noGrp="1"/>
          </p:cNvSpPr>
          <p:nvPr>
            <p:ph idx="1"/>
          </p:nvPr>
        </p:nvSpPr>
        <p:spPr>
          <a:xfrm>
            <a:off x="685801" y="2142067"/>
            <a:ext cx="10131425" cy="802839"/>
          </a:xfrm>
        </p:spPr>
        <p:txBody>
          <a:bodyPr/>
          <a:lstStyle/>
          <a:p>
            <a:r>
              <a:rPr lang="en-IN" dirty="0"/>
              <a:t>Code:</a:t>
            </a:r>
          </a:p>
        </p:txBody>
      </p:sp>
      <p:pic>
        <p:nvPicPr>
          <p:cNvPr id="5" name="Picture 4">
            <a:extLst>
              <a:ext uri="{FF2B5EF4-FFF2-40B4-BE49-F238E27FC236}">
                <a16:creationId xmlns:a16="http://schemas.microsoft.com/office/drawing/2014/main" id="{6E8EF3CB-C4D2-40AB-8C17-4464CA79F26C}"/>
              </a:ext>
            </a:extLst>
          </p:cNvPr>
          <p:cNvPicPr>
            <a:picLocks noChangeAspect="1"/>
          </p:cNvPicPr>
          <p:nvPr/>
        </p:nvPicPr>
        <p:blipFill>
          <a:blip r:embed="rId2"/>
          <a:stretch>
            <a:fillRect/>
          </a:stretch>
        </p:blipFill>
        <p:spPr>
          <a:xfrm>
            <a:off x="2182906" y="2702858"/>
            <a:ext cx="7826187" cy="3173505"/>
          </a:xfrm>
          <a:prstGeom prst="rect">
            <a:avLst/>
          </a:prstGeom>
        </p:spPr>
      </p:pic>
    </p:spTree>
    <p:extLst>
      <p:ext uri="{BB962C8B-B14F-4D97-AF65-F5344CB8AC3E}">
        <p14:creationId xmlns:p14="http://schemas.microsoft.com/office/powerpoint/2010/main" val="3608841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{94A65AC8-CEE4-4F09-BD9D-F860A7A8C293}tf03457452</Template>
  <TotalTime>802</TotalTime>
  <Words>2974</Words>
  <Application>Microsoft Office PowerPoint</Application>
  <PresentationFormat>Widescreen</PresentationFormat>
  <Paragraphs>212</Paragraphs>
  <Slides>77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-apple-system</vt:lpstr>
      <vt:lpstr>Arial</vt:lpstr>
      <vt:lpstr>Calibri</vt:lpstr>
      <vt:lpstr>Calibri Light</vt:lpstr>
      <vt:lpstr>Helvetica Neue</vt:lpstr>
      <vt:lpstr>Celestial</vt:lpstr>
      <vt:lpstr>BASIC PYTHON DATAMANIPULATION  </vt:lpstr>
      <vt:lpstr>BASIC PYTHON DATAMANIPULATION    OBJECTIVES </vt:lpstr>
      <vt:lpstr>PowerPoint Presentation</vt:lpstr>
      <vt:lpstr>Conditional Statement : if statement, else statement, elif-statement, Nested-if </vt:lpstr>
      <vt:lpstr>Question No(1) write a program that takes an integer as input and prints whether it is an odd or even number? </vt:lpstr>
      <vt:lpstr>Question No(2) write a program that check whether a given year is leap year? </vt:lpstr>
      <vt:lpstr>Question No(3) write a program to check whether a person is eligible to vote? </vt:lpstr>
      <vt:lpstr>Question No(4) write a program determining whether a given number is positive, negative or zero? </vt:lpstr>
      <vt:lpstr>Question No(5) write a program that take a student's score as input and print their grade(A,B,C,D,E,F )based on the score?</vt:lpstr>
      <vt:lpstr>Question No(6) create a simple calculator program with a menu that allows users to perform addition,subtraction,multiplication,division based on their choice?  </vt:lpstr>
      <vt:lpstr>Question No(7) write a program that find and print the greatest number among three input numbers? </vt:lpstr>
      <vt:lpstr>Question No(8) names = ['Kajol',23,42,'Dhivya',35,'Jyothi',40,'Gaya',81,'Pavithra',90,'Shiny',49,'Rasika'] Print only the even numbers present in the given list? </vt:lpstr>
      <vt:lpstr>Question No(9) write a program that find and print x=10 and y=5 these values agree the condition that x&gt;5 and y&gt;2? </vt:lpstr>
      <vt:lpstr>String Indexing </vt:lpstr>
      <vt:lpstr>Question No(10) c ='Shah Rukh Khan' convert the string into list and convert back to orginal string? </vt:lpstr>
      <vt:lpstr>Question No(11)  c='Salman Khan' display only 'Salman'? </vt:lpstr>
      <vt:lpstr>Question No(13)  m= ['gaya',23,'yash',24,'vijay',25,'shiny',26] get only the integers? </vt:lpstr>
      <vt:lpstr>Loop : While loop , For loop , Nested loop </vt:lpstr>
      <vt:lpstr>While loop  Question No(14)  Print the table of 4 using while loop? </vt:lpstr>
      <vt:lpstr>Question No(15) print the even numbers till 100 using while numbers? </vt:lpstr>
      <vt:lpstr>Question No(16) data = [88,39,80,31,70,90,100,121] Print only the odd values and their indexes from the given list using the while loop? </vt:lpstr>
      <vt:lpstr>For loop:  Question No(17) Factorial of any number using the for loop? </vt:lpstr>
      <vt:lpstr>Question No(18) Take a input value from the users to check whether it is prime or not? </vt:lpstr>
      <vt:lpstr>Question No(19) data = [88,39,80,31,70,90,100,121] Print only the odd numbers from the given list using the for loop? </vt:lpstr>
      <vt:lpstr>Nested loop  Question No(20) Get the sum of all the prime numbers between 1 to 100? </vt:lpstr>
      <vt:lpstr>Question No(21)  Make a floyd's triangle? </vt:lpstr>
      <vt:lpstr>Question No(22)  Construct a Right angle triangle pattern for '#'? </vt:lpstr>
      <vt:lpstr>Question No(23)  Construct a Inverted right angled triangle? </vt:lpstr>
      <vt:lpstr>Control Flow Statement : Break, Continue, Pass </vt:lpstr>
      <vt:lpstr>Break  Question No(24) Write a program to get the prime numbers between 1 to 100? </vt:lpstr>
      <vt:lpstr>Question No(25) li = ['Satya','Pavs','Bilal','Yash','Himan',2,32,283,20,387,28,19] Get only the names from the list using break statement in the loop? </vt:lpstr>
      <vt:lpstr>Question No(26) Take a input number from the user and check whether it is prime or not? </vt:lpstr>
      <vt:lpstr>Continue  Question No(27)  lis = ['Satya',21,56,'Pavs',72,90,16,'Bilal',56,'Yash',81,67,'Himan',34] Get only the names from given list?  </vt:lpstr>
      <vt:lpstr>Question No(28) ['Satya',21,56,'Pavs',72,90,16,'Bilal',56,'Yash',81,67,'Himan',34] Get only the numbers from given list? </vt:lpstr>
      <vt:lpstr>Question No(29) Print only the odd numbers between 1 to 10 using continue statement? </vt:lpstr>
      <vt:lpstr>Pass  Question No(30) Using pass statement print only the even numbers between 1 to 11?</vt:lpstr>
      <vt:lpstr>List Comprehensions </vt:lpstr>
      <vt:lpstr>Question No(31) p = [14,102,121,23,130,26,34,45,148,131,128,21,118,133,144,44,33] From the given list , get only odd numbers and add them into a new list after multiplying them with 1000? </vt:lpstr>
      <vt:lpstr>Question No(32) l = [10,20,30,40,50,60] add the data which is divisible by 3 in a new list after multiplying each number by 10? </vt:lpstr>
      <vt:lpstr>Question No(33) ['Himanshu','Swagath','Vijay','Gaya','Siddhant','Pavithra','Dhivya','Chetan','Bilal','Yashwanth','Yash','Jyothi','Shiny','Kajol','Jaspreet','Shankar','Rasika','Akash','Satyajit'] =names, enter the lengths of each name which is present at even indexes in a new list? </vt:lpstr>
      <vt:lpstr>Question No(34) ['Himanshu','Swagath','Vijay','Gaya','Siddhant','Pavithra','Dhivya','Chetan','Bilal','Yashwanth','Yash','Jyothi','Shiny','Kajol','Jaspreet','Shankar','Rasika','Akash','Satyajit'] = names From the given list if the length of the name is odd, then store the name in Upper case and if the length of the name is even, then store the name in Lower case? </vt:lpstr>
      <vt:lpstr>Question No(35) [101,23.5,102,24.6,103,31.2,104,32.4,105,25.6,106,34.5,107,31.5,108,40.6,109,41.5,110,36.5] = emp In the list, ten employees ids and their salaries are given. You have to store their salaries in a new list after multiplying each value with 1000? </vt:lpstr>
      <vt:lpstr>Question No(36) l = From the list, store the names of only females from both the blocks and store them in two new lists A_block and B_block? </vt:lpstr>
      <vt:lpstr>Set Comprehension </vt:lpstr>
      <vt:lpstr>Question No(37)  num={25,36,56,78,90} create a new set containing the squares of the numbers?   </vt:lpstr>
      <vt:lpstr>Question No(38) p= {12,13,34,31,46,17,18,19,67,40,41,21,77,84,55} create a new set containing the odd numbers? </vt:lpstr>
      <vt:lpstr>Question No(39)  l = {'Mr Samuel Jacobs A','Mr Gagan Anand B','Mrs Mamta Upadhyay A','Mrs Aditya Smith B','Mr Kapil Gupta A','Mr Ajay Malhotra B','Mrs Shalini Iyer A','Mrs Meenakshi Iyer B'} create a new set containing only female names? </vt:lpstr>
      <vt:lpstr>Dictionary Comprehension </vt:lpstr>
      <vt:lpstr>Question No(40) ['Normal','Normal','Normal','Normal','Fraud','Normal','Normal','Normal','Normal','Normal','Normal','Normal','Normal','Fraud','Normal','Normal','Fraud','Normal','Normal','Normal','Normal','Normal','Normal','Fraud','Normal','Normal','Normal','Normal','Normal','Normal','Normal','Normal','Fraud','Normal','Normal','Fraud','Normal','Normal'] = data Find the count of fraud? </vt:lpstr>
      <vt:lpstr>Question No(41) names={'Alice','Bob','Charlie','David','Eve'} create a dictionary with name and length of the names? </vt:lpstr>
      <vt:lpstr>Question No(42) ['Himanshu218627','Swagath122','Vijay21','Gaya13210983','Siddhant1232143','Pavithra12328372080','Dhivya213','Chetan2321','Bilal213','Yashwanth23982093','Yash238029u309','Jyothi23098203u09','Shiny23230909','Kajol32013','Jaspreet213e','Shankar231','Rasika','Akash','Satyajit'] = names create a new dictionary with names and length of names? </vt:lpstr>
      <vt:lpstr>Question No(43) {'MSD':'CSK','Virat':'RCB','Hardik':'MI','Rohit':'MI','Jadeja':'CSK','Conway':'CSK','Surya':'MI','ABD':'RCB','Gayle':'RCB','Bumrah':'MI','Raina':'CSK'}=ipl create a new dictionary with output like {'CSK' :4,'RCB' :3,'MI' :4}? </vt:lpstr>
      <vt:lpstr>User-Defined Function </vt:lpstr>
      <vt:lpstr>Question No(44) Create a UDF to find the smallest 'n' digit number divisible by 'n'? </vt:lpstr>
      <vt:lpstr>Question No(45) Create a UDF which gives the factorial of any number? </vt:lpstr>
      <vt:lpstr>Question No(46) create a UDF which take a username as an input and password as an input and your favorite question as an input.if the password ,username and question matches: print("Welecome to the lab") else print("Security Alarms Activated")? </vt:lpstr>
      <vt:lpstr>Question No(47) Create a UDF to find the greatest 'n' digit number divisible by 'n'? </vt:lpstr>
      <vt:lpstr>Lambda Function </vt:lpstr>
      <vt:lpstr>Question No(48) [23.456,34.987,60.2826,27.2727,14.3898,9.2272,15.878937] = data , Using the lambda function, you have to get the floor value of each of the value given in the original list? </vt:lpstr>
      <vt:lpstr>Question No(49) F = [12,35,66,9,96,25,39,33,45,48,60,72,77,84,91,3,21] Get those even values which are greater than 50 from the list using lambda function? </vt:lpstr>
      <vt:lpstr>Question No(50) n =['Himanshu’, 'Yahswanth’, 'Siddhant’, 'Gaya’, 'Kajol’, 'Yash'] Display only the name whose length is greater than 5 using lambda function? </vt:lpstr>
      <vt:lpstr>Inheritance </vt:lpstr>
      <vt:lpstr>PowerPoint Presentation</vt:lpstr>
      <vt:lpstr>Question No(51) Create a single inheritance? </vt:lpstr>
      <vt:lpstr>Question No(52) Create a single inheritance of class car? </vt:lpstr>
      <vt:lpstr>Question No(53) Create a inheritance to show one parent - child relationship? </vt:lpstr>
      <vt:lpstr>Question No(54) Single Inheritance to show Manager and Employee relation ? </vt:lpstr>
      <vt:lpstr>Question No(55) Create a Multiple Inheritance? </vt:lpstr>
      <vt:lpstr>Question No(56) Create a inheritance to show multiple parent with one child relationship? </vt:lpstr>
      <vt:lpstr>Question No(57) Multiple Inheritance to show the relation of Work from home, Work from Office and Hybrid? </vt:lpstr>
      <vt:lpstr>Question No(58) Create a multilevel inheritance? </vt:lpstr>
      <vt:lpstr>Question No(59) Multilevel Inheritance to show the iPhone 13, iPhone 14 and iPhone 15 relations? </vt:lpstr>
      <vt:lpstr>Question No(60) Create Hierarchial Inheritance in a company's organisational structure? </vt:lpstr>
      <vt:lpstr>Question No(61) Create a Hybrid Inheritance? </vt:lpstr>
      <vt:lpstr>Polymorphism </vt:lpstr>
      <vt:lpstr>Question No(62) Create a program to show polymorphism?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PYTHON DATAMANIPULATION  </dc:title>
  <dc:creator>Gaya Gopan</dc:creator>
  <cp:lastModifiedBy>Gaya Gopan</cp:lastModifiedBy>
  <cp:revision>3</cp:revision>
  <dcterms:created xsi:type="dcterms:W3CDTF">2024-04-23T07:20:49Z</dcterms:created>
  <dcterms:modified xsi:type="dcterms:W3CDTF">2024-04-25T14:53:28Z</dcterms:modified>
</cp:coreProperties>
</file>