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3810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4"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a:xfrm>
            <a:off x="609600" y="1577340"/>
            <a:ext cx="10972800" cy="228600"/>
          </a:xfrm>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9"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5842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7" name=""/>
        <p:cNvGrpSpPr/>
        <p:nvPr/>
      </p:nvGrpSpPr>
      <p:grpSpPr>
        <a:xfrm>
          <a:off x="0" y="0"/>
          <a:ext cx="0" cy="0"/>
          <a:chOff x="0" y="0"/>
          <a:chExt cx="0" cy="0"/>
        </a:xfrm>
      </p:grpSpPr>
      <p:sp>
        <p:nvSpPr>
          <p:cNvPr id="104865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5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4.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6.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108711"/>
          </a:xfrm>
          <a:prstGeom prst="rect"/>
        </p:spPr>
        <p:txBody>
          <a:bodyPr bIns="0" lIns="0" rIns="0" rtlCol="0" tIns="16510" vert="horz" wrap="square">
            <a:spAutoFit/>
          </a:bodyPr>
          <a:p>
            <a:pPr marL="3213735">
              <a:spcBef>
                <a:spcPts val="130"/>
              </a:spcBef>
            </a:pPr>
            <a:r>
              <a:rPr b="1" dirty="0" sz="3200" lang="en-US">
                <a:solidFill>
                  <a:srgbClr val="0F0F0F"/>
                </a:solidFill>
                <a:latin typeface="Noto Sans Buhid"/>
                <a:ea typeface="Noto Sans CJK HK"/>
                <a:cs typeface="Noto Sans Buhid"/>
              </a:rPr>
              <a:t>Employee Data Analysis using Excel</a:t>
            </a:r>
            <a:r>
              <a:rPr b="1" dirty="0" sz="3200" i="0" lang="en-US">
                <a:solidFill>
                  <a:srgbClr val="0F0F0F"/>
                </a:solidFill>
                <a:effectLst/>
                <a:latin typeface="Noto Sans Buhid"/>
                <a:ea typeface="Noto Sans CJK HK"/>
                <a:cs typeface="Noto Sans Buhid"/>
              </a:rPr>
              <a:t> </a:t>
            </a:r>
            <a:br>
              <a:rPr b="1" dirty="0" sz="3200" i="0" lang="en-US">
                <a:solidFill>
                  <a:srgbClr val="0F0F0F"/>
                </a:solidFill>
                <a:effectLst/>
                <a:latin typeface="Noto Sans Buhid"/>
                <a:ea typeface="Noto Sans CJK HK"/>
                <a:cs typeface="Noto Sans Buhid"/>
              </a:rPr>
            </a:br>
            <a:endParaRPr dirty="0" spc="15">
              <a:latin typeface="Noto Sans Buhid"/>
              <a:ea typeface="Noto Sans CJK HK"/>
              <a:cs typeface="Noto Sans Buhid"/>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459042" y="3314150"/>
            <a:ext cx="10706100" cy="2186941"/>
          </a:xfrm>
          <a:prstGeom prst="rect"/>
          <a:noFill/>
        </p:spPr>
        <p:txBody>
          <a:bodyPr rtlCol="0" wrap="square">
            <a:spAutoFit/>
          </a:bodyPr>
          <a:p>
            <a:r>
              <a:rPr b="1" sz="2400" lang="en-US">
                <a:latin typeface="Noto Sans Buhid"/>
                <a:cs typeface="Noto Sans Buhid"/>
              </a:rPr>
              <a:t>STUDENT NAME:</a:t>
            </a:r>
            <a:r>
              <a:rPr b="1" sz="2400" lang="en-US">
                <a:latin typeface="Noto Sans Buhid"/>
                <a:cs typeface="Noto Sans Buhid"/>
              </a:rPr>
              <a:t> </a:t>
            </a:r>
            <a:r>
              <a:rPr b="1" sz="2400" lang="en-US">
                <a:latin typeface="Noto Sans Buhid"/>
                <a:cs typeface="Noto Sans Buhid"/>
              </a:rPr>
              <a:t> </a:t>
            </a:r>
            <a:r>
              <a:rPr b="1" sz="2400" lang="en-US">
                <a:latin typeface="Noto Sans Buhid"/>
                <a:cs typeface="Noto Sans Buhid"/>
              </a:rPr>
              <a:t>P</a:t>
            </a:r>
            <a:r>
              <a:rPr b="1" sz="2400" lang="en-US">
                <a:latin typeface="Noto Sans Buhid"/>
                <a:cs typeface="Noto Sans Buhid"/>
              </a:rPr>
              <a:t>A</a:t>
            </a:r>
            <a:r>
              <a:rPr b="1" sz="2400" lang="en-US">
                <a:latin typeface="Noto Sans Buhid"/>
                <a:cs typeface="Noto Sans Buhid"/>
              </a:rPr>
              <a:t>V</a:t>
            </a:r>
            <a:r>
              <a:rPr b="1" sz="2400" lang="en-US">
                <a:latin typeface="Noto Sans Buhid"/>
                <a:cs typeface="Noto Sans Buhid"/>
              </a:rPr>
              <a:t>I</a:t>
            </a:r>
            <a:r>
              <a:rPr b="1" sz="2400" lang="en-US">
                <a:latin typeface="Noto Sans Buhid"/>
                <a:cs typeface="Noto Sans Buhid"/>
              </a:rPr>
              <a:t>THRA</a:t>
            </a:r>
            <a:r>
              <a:rPr b="1" sz="2400" lang="en-US">
                <a:latin typeface="Noto Sans Buhid"/>
                <a:cs typeface="Noto Sans Buhid"/>
              </a:rPr>
              <a:t> </a:t>
            </a:r>
            <a:r>
              <a:rPr b="1" sz="2400" lang="en-US">
                <a:latin typeface="Noto Sans Buhid"/>
                <a:cs typeface="Noto Sans Buhid"/>
              </a:rPr>
              <a:t>.</a:t>
            </a:r>
            <a:r>
              <a:rPr b="1" sz="2400" lang="en-US">
                <a:latin typeface="Noto Sans Buhid"/>
                <a:cs typeface="Noto Sans Buhid"/>
              </a:rPr>
              <a:t>M</a:t>
            </a:r>
            <a:endParaRPr b="1" dirty="0" sz="2400" lang="en-US">
              <a:latin typeface="Noto Sans Buhid"/>
              <a:cs typeface="Noto Sans Buhid"/>
            </a:endParaRPr>
          </a:p>
          <a:p>
            <a:r>
              <a:rPr b="1" dirty="0" sz="2400" lang="en-US">
                <a:latin typeface="Noto Sans Buhid"/>
                <a:cs typeface="Noto Sans Buhid"/>
              </a:rPr>
              <a:t>REGISTER NO:</a:t>
            </a:r>
            <a:r>
              <a:rPr b="1" dirty="0" sz="2400" lang="en-US">
                <a:latin typeface="Noto Sans Buhid"/>
                <a:cs typeface="Noto Sans Buhid"/>
              </a:rPr>
              <a:t> </a:t>
            </a:r>
            <a:r>
              <a:rPr b="1" dirty="0" sz="2400" lang="en-US">
                <a:latin typeface="Noto Sans Buhid"/>
                <a:cs typeface="Noto Sans Buhid"/>
              </a:rPr>
              <a:t>8E5F9A28A3A1A7DBB5041F083A2BB51A</a:t>
            </a:r>
            <a:r>
              <a:rPr b="1" dirty="0" sz="2400" lang="en-US">
                <a:latin typeface="Noto Sans Buhid"/>
                <a:cs typeface="Noto Sans Buhid"/>
              </a:rPr>
              <a:t>(</a:t>
            </a:r>
            <a:r>
              <a:rPr b="1" dirty="0" sz="2400" lang="en-US">
                <a:latin typeface="Noto Sans Buhid"/>
                <a:cs typeface="Noto Sans Buhid"/>
              </a:rPr>
              <a:t>312203204</a:t>
            </a:r>
            <a:r>
              <a:rPr b="1" dirty="0" sz="2400" lang="en-US">
                <a:latin typeface="Noto Sans Buhid"/>
                <a:cs typeface="Noto Sans Buhid"/>
              </a:rPr>
              <a:t>)</a:t>
            </a:r>
            <a:endParaRPr b="1" dirty="0" sz="2400" lang="en-US">
              <a:latin typeface="Noto Sans Buhid"/>
              <a:cs typeface="Noto Sans Buhid"/>
            </a:endParaRPr>
          </a:p>
          <a:p>
            <a:r>
              <a:rPr b="1" dirty="0" sz="2400" lang="en-US">
                <a:latin typeface="Noto Sans Buhid"/>
                <a:cs typeface="Noto Sans Buhid"/>
              </a:rPr>
              <a:t>DEPARTMENT:</a:t>
            </a:r>
            <a:r>
              <a:rPr b="1" dirty="0" sz="2400" lang="en-US">
                <a:latin typeface="Noto Sans Buhid"/>
                <a:cs typeface="Noto Sans Buhid"/>
              </a:rPr>
              <a:t> </a:t>
            </a:r>
            <a:r>
              <a:rPr b="1" dirty="0" sz="2400" lang="en-US">
                <a:latin typeface="Noto Sans Buhid"/>
                <a:cs typeface="Noto Sans Buhid"/>
              </a:rPr>
              <a:t>B</a:t>
            </a:r>
            <a:r>
              <a:rPr b="1" dirty="0" sz="2400" lang="en-US">
                <a:latin typeface="Noto Sans Buhid"/>
                <a:cs typeface="Noto Sans Buhid"/>
              </a:rPr>
              <a:t>.</a:t>
            </a:r>
            <a:r>
              <a:rPr b="1" dirty="0" sz="2400" lang="en-US">
                <a:latin typeface="Noto Sans Buhid"/>
                <a:cs typeface="Noto Sans Buhid"/>
              </a:rPr>
              <a:t>C</a:t>
            </a:r>
            <a:r>
              <a:rPr b="1" dirty="0" sz="2400" lang="en-US">
                <a:latin typeface="Noto Sans Buhid"/>
                <a:cs typeface="Noto Sans Buhid"/>
              </a:rPr>
              <a:t>O</a:t>
            </a:r>
            <a:r>
              <a:rPr b="1" dirty="0" sz="2400" lang="en-US">
                <a:latin typeface="Noto Sans Buhid"/>
                <a:cs typeface="Noto Sans Buhid"/>
              </a:rPr>
              <a:t>M</a:t>
            </a:r>
            <a:r>
              <a:rPr b="1" dirty="0" sz="2400" lang="en-US">
                <a:latin typeface="Noto Sans Buhid"/>
                <a:cs typeface="Noto Sans Buhid"/>
              </a:rPr>
              <a:t>(</a:t>
            </a:r>
            <a:r>
              <a:rPr b="1" dirty="0" sz="2400" lang="en-US">
                <a:latin typeface="Noto Sans Buhid"/>
                <a:cs typeface="Noto Sans Buhid"/>
              </a:rPr>
              <a:t> </a:t>
            </a:r>
            <a:r>
              <a:rPr b="1" dirty="0" sz="2400" lang="en-US">
                <a:latin typeface="Noto Sans Buhid"/>
                <a:cs typeface="Noto Sans Buhid"/>
              </a:rPr>
              <a:t>A</a:t>
            </a:r>
            <a:r>
              <a:rPr b="1" dirty="0" sz="2400" lang="en-US">
                <a:latin typeface="Noto Sans Buhid"/>
                <a:cs typeface="Noto Sans Buhid"/>
              </a:rPr>
              <a:t>C</a:t>
            </a:r>
            <a:r>
              <a:rPr b="1" dirty="0" sz="2400" lang="en-US">
                <a:latin typeface="Noto Sans Buhid"/>
                <a:cs typeface="Noto Sans Buhid"/>
              </a:rPr>
              <a:t>C</a:t>
            </a:r>
            <a:r>
              <a:rPr b="1" dirty="0" sz="2400" lang="en-US">
                <a:latin typeface="Noto Sans Buhid"/>
                <a:cs typeface="Noto Sans Buhid"/>
              </a:rPr>
              <a:t>O</a:t>
            </a:r>
            <a:r>
              <a:rPr b="1" dirty="0" sz="2400" lang="en-US">
                <a:latin typeface="Noto Sans Buhid"/>
                <a:cs typeface="Noto Sans Buhid"/>
              </a:rPr>
              <a:t>UNTING </a:t>
            </a:r>
            <a:r>
              <a:rPr b="1" dirty="0" sz="2400" lang="en-US">
                <a:latin typeface="Noto Sans Buhid"/>
                <a:cs typeface="Noto Sans Buhid"/>
              </a:rPr>
              <a:t>A</a:t>
            </a:r>
            <a:r>
              <a:rPr b="1" dirty="0" sz="2400" lang="en-US">
                <a:latin typeface="Noto Sans Buhid"/>
                <a:cs typeface="Noto Sans Buhid"/>
              </a:rPr>
              <a:t>N</a:t>
            </a:r>
            <a:r>
              <a:rPr b="1" dirty="0" sz="2400" lang="en-US">
                <a:latin typeface="Noto Sans Buhid"/>
                <a:cs typeface="Noto Sans Buhid"/>
              </a:rPr>
              <a:t>D </a:t>
            </a:r>
            <a:r>
              <a:rPr b="1" dirty="0" sz="2400" lang="en-US">
                <a:latin typeface="Noto Sans Buhid"/>
                <a:cs typeface="Noto Sans Buhid"/>
              </a:rPr>
              <a:t>F</a:t>
            </a:r>
            <a:r>
              <a:rPr b="1" dirty="0" sz="2400" lang="en-US">
                <a:latin typeface="Noto Sans Buhid"/>
                <a:cs typeface="Noto Sans Buhid"/>
              </a:rPr>
              <a:t>I</a:t>
            </a:r>
            <a:r>
              <a:rPr b="1" dirty="0" sz="2400" lang="en-US">
                <a:latin typeface="Noto Sans Buhid"/>
                <a:cs typeface="Noto Sans Buhid"/>
              </a:rPr>
              <a:t>N</a:t>
            </a:r>
            <a:r>
              <a:rPr b="1" dirty="0" sz="2400" lang="en-US">
                <a:latin typeface="Noto Sans Buhid"/>
                <a:cs typeface="Noto Sans Buhid"/>
              </a:rPr>
              <a:t>A</a:t>
            </a:r>
            <a:r>
              <a:rPr b="1" dirty="0" sz="2400" lang="en-US">
                <a:latin typeface="Noto Sans Buhid"/>
                <a:cs typeface="Noto Sans Buhid"/>
              </a:rPr>
              <a:t>N</a:t>
            </a:r>
            <a:r>
              <a:rPr b="1" dirty="0" sz="2400" lang="en-US">
                <a:latin typeface="Noto Sans Buhid"/>
                <a:cs typeface="Noto Sans Buhid"/>
              </a:rPr>
              <a:t>CE</a:t>
            </a:r>
            <a:r>
              <a:rPr b="1" dirty="0" sz="2400" lang="en-US">
                <a:latin typeface="Noto Sans Buhid"/>
                <a:cs typeface="Noto Sans Buhid"/>
              </a:rPr>
              <a:t>)</a:t>
            </a:r>
            <a:endParaRPr b="1" dirty="0" sz="2400" lang="en-US">
              <a:latin typeface="Noto Sans Buhid"/>
              <a:cs typeface="Noto Sans Buhid"/>
            </a:endParaRPr>
          </a:p>
          <a:p>
            <a:r>
              <a:rPr b="1" dirty="0" sz="2400" lang="en-US">
                <a:latin typeface="Noto Sans Buhid"/>
                <a:cs typeface="Noto Sans Buhid"/>
              </a:rPr>
              <a:t>COLLEGE</a:t>
            </a:r>
            <a:r>
              <a:rPr b="1" dirty="0" sz="2400" lang="en-US">
                <a:latin typeface="Noto Sans Buhid"/>
                <a:cs typeface="Noto Sans Buhid"/>
              </a:rPr>
              <a:t>:</a:t>
            </a:r>
            <a:r>
              <a:rPr b="1" dirty="0" sz="2400" lang="en-US">
                <a:latin typeface="Noto Sans Buhid"/>
                <a:cs typeface="Noto Sans Buhid"/>
              </a:rPr>
              <a:t> PRINCE </a:t>
            </a:r>
            <a:r>
              <a:rPr b="1" dirty="0" sz="2400" lang="en-US">
                <a:latin typeface="Noto Sans Buhid"/>
                <a:cs typeface="Noto Sans Buhid"/>
              </a:rPr>
              <a:t>SHRI </a:t>
            </a:r>
            <a:r>
              <a:rPr b="1" dirty="0" sz="2400" lang="en-US">
                <a:latin typeface="Noto Sans Buhid"/>
                <a:cs typeface="Noto Sans Buhid"/>
              </a:rPr>
              <a:t>VENKATESWARA </a:t>
            </a:r>
            <a:r>
              <a:rPr b="1" dirty="0" sz="2400" lang="en-US">
                <a:latin typeface="Noto Sans Buhid"/>
                <a:cs typeface="Noto Sans Buhid"/>
              </a:rPr>
              <a:t>ARTS </a:t>
            </a:r>
            <a:r>
              <a:rPr b="1" dirty="0" sz="2400" lang="en-US">
                <a:latin typeface="Noto Sans Buhid"/>
                <a:cs typeface="Noto Sans Buhid"/>
              </a:rPr>
              <a:t>AND </a:t>
            </a:r>
            <a:r>
              <a:rPr b="1" dirty="0" sz="2400" lang="en-US">
                <a:latin typeface="Noto Sans Buhid"/>
                <a:cs typeface="Noto Sans Buhid"/>
              </a:rPr>
              <a:t>SCIENCE </a:t>
            </a:r>
            <a:r>
              <a:rPr b="1" dirty="0" sz="2400" lang="en-US">
                <a:latin typeface="Noto Sans Buhid"/>
                <a:cs typeface="Noto Sans Buhid"/>
              </a:rPr>
              <a:t>COLLEGE </a:t>
            </a:r>
            <a:endParaRPr b="1" dirty="0" sz="2400" lang="en-US">
              <a:latin typeface="Noto Sans Buhid"/>
              <a:cs typeface="Noto Sans Buhid"/>
            </a:endParaRPr>
          </a:p>
          <a:p>
            <a:r>
              <a:rPr b="1" dirty="0" sz="2400" lang="en-US">
                <a:latin typeface="Noto Sans Buhid"/>
                <a:cs typeface="Noto Sans Buhid"/>
              </a:rPr>
              <a:t>           </a:t>
            </a:r>
            <a:endParaRPr b="1" dirty="0" sz="2400" lang="en-IN">
              <a:latin typeface="Noto Sans Buhid"/>
              <a:cs typeface="Noto Sans Buhi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400" spc="15"/>
              <a:t>THE</a:t>
            </a:r>
            <a:r>
              <a:rPr dirty="0" sz="4400" spc="20"/>
              <a:t> </a:t>
            </a:r>
            <a:r>
              <a:rPr dirty="0" sz="4400" lang="en-US" spc="20"/>
              <a:t>"</a:t>
            </a:r>
            <a:r>
              <a:rPr dirty="0" sz="4400" spc="10"/>
              <a:t>WOW</a:t>
            </a:r>
            <a:r>
              <a:rPr dirty="0" sz="4400" lang="en-US" spc="10"/>
              <a:t>"</a:t>
            </a:r>
            <a:r>
              <a:rPr dirty="0" sz="4400" spc="85"/>
              <a:t> </a:t>
            </a:r>
            <a:r>
              <a:rPr dirty="0" sz="4400" spc="10"/>
              <a:t>IN</a:t>
            </a:r>
            <a:r>
              <a:rPr dirty="0" sz="4400" spc="-5"/>
              <a:t> </a:t>
            </a:r>
            <a:r>
              <a:rPr dirty="0" sz="4400" spc="15"/>
              <a:t>OUR</a:t>
            </a:r>
            <a:r>
              <a:rPr dirty="0" sz="4400" spc="-10"/>
              <a:t> </a:t>
            </a:r>
            <a:r>
              <a:rPr dirty="0" sz="440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TextBox 9"/>
          <p:cNvSpPr txBox="1"/>
          <p:nvPr/>
        </p:nvSpPr>
        <p:spPr>
          <a:xfrm>
            <a:off x="990600" y="1717928"/>
            <a:ext cx="9525000" cy="1844040"/>
          </a:xfrm>
          <a:prstGeom prst="rect"/>
          <a:noFill/>
        </p:spPr>
        <p:txBody>
          <a:bodyPr rtlCol="0" wrap="square">
            <a:spAutoFit/>
          </a:bodyPr>
          <a:p>
            <a:r>
              <a:rPr b="1" dirty="0" sz="3200" lang="en-US">
                <a:latin typeface="Noto Sans Bhaiksuki"/>
              </a:rPr>
              <a:t>Performance level                                                         IFS(Z8-5,"VERY HIGH" 28 -4,"HIGH",28&gt;-3,"MED", TRUE, "LOW")</a:t>
            </a:r>
            <a:endParaRPr b="1" dirty="0" sz="3200" lang="en-IN">
              <a:latin typeface="Noto Sans Bhaiksuk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TextBox 3"/>
          <p:cNvSpPr txBox="1"/>
          <p:nvPr/>
        </p:nvSpPr>
        <p:spPr>
          <a:xfrm>
            <a:off x="1219200" y="1371600"/>
            <a:ext cx="6019800" cy="434340"/>
          </a:xfrm>
          <a:prstGeom prst="rect"/>
          <a:noFill/>
        </p:spPr>
        <p:txBody>
          <a:bodyPr rtlCol="0" wrap="square">
            <a:spAutoFit/>
          </a:bodyPr>
          <a:p>
            <a:r>
              <a:rPr b="1" dirty="0" sz="2000" lang="en-IN">
                <a:latin typeface="Noto Sans Bhaiksuki"/>
                <a:cs typeface="Noto Sans Buhid"/>
              </a:rPr>
              <a:t>Data collection :                                                                                        </a:t>
            </a:r>
            <a:endParaRPr b="1" dirty="0" sz="2000" lang="en-IN">
              <a:latin typeface="Noto Sans Bhaiksuki"/>
              <a:cs typeface="Noto Sans Buhid"/>
            </a:endParaRPr>
          </a:p>
        </p:txBody>
      </p:sp>
      <p:sp>
        <p:nvSpPr>
          <p:cNvPr id="1048683" name="TextBox 6"/>
          <p:cNvSpPr txBox="1"/>
          <p:nvPr/>
        </p:nvSpPr>
        <p:spPr>
          <a:xfrm>
            <a:off x="1751867" y="1771710"/>
            <a:ext cx="6654154" cy="1158241"/>
          </a:xfrm>
          <a:prstGeom prst="rect"/>
          <a:noFill/>
        </p:spPr>
        <p:txBody>
          <a:bodyPr rtlCol="0" wrap="square">
            <a:spAutoFit/>
          </a:bodyPr>
          <a:p>
            <a:r>
              <a:rPr b="1" dirty="0" sz="2000" lang="en-IN">
                <a:latin typeface="Noto Sans Bhaiksuki"/>
                <a:ea typeface="Calibri Light" panose="020F0302020204030204" pitchFamily="34" charset="0"/>
                <a:cs typeface="Noto Sans Buhid"/>
              </a:rPr>
              <a:t>1). Department                                                        2). Division                                                          3). Job Function                                                  4). Employee Classification</a:t>
            </a:r>
            <a:endParaRPr b="1" dirty="0" sz="2000" lang="en-IN">
              <a:latin typeface="Noto Sans Bhaiksuki"/>
              <a:ea typeface="Calibri Light" panose="020F0302020204030204" pitchFamily="34" charset="0"/>
              <a:cs typeface="Noto Sans Buhid"/>
            </a:endParaRPr>
          </a:p>
        </p:txBody>
      </p:sp>
      <p:sp>
        <p:nvSpPr>
          <p:cNvPr id="1048684" name="TextBox 10"/>
          <p:cNvSpPr txBox="1"/>
          <p:nvPr/>
        </p:nvSpPr>
        <p:spPr>
          <a:xfrm>
            <a:off x="1219200" y="3197164"/>
            <a:ext cx="2590800" cy="447039"/>
          </a:xfrm>
          <a:prstGeom prst="rect"/>
          <a:noFill/>
        </p:spPr>
        <p:txBody>
          <a:bodyPr rtlCol="0" wrap="square">
            <a:spAutoFit/>
          </a:bodyPr>
          <a:p>
            <a:r>
              <a:rPr b="1" dirty="0" lang="en-IN">
                <a:latin typeface="Noto Sans Bhaiksuki"/>
              </a:rPr>
              <a:t> </a:t>
            </a:r>
            <a:r>
              <a:rPr b="1" dirty="0" sz="2000" lang="en-IN">
                <a:latin typeface="Noto Sans Bhaiksuki"/>
              </a:rPr>
              <a:t>DATA CLEANING : </a:t>
            </a:r>
            <a:r>
              <a:rPr b="1" dirty="0" lang="en-IN">
                <a:latin typeface="Noto Sans Bhaiksuki"/>
              </a:rPr>
              <a:t> </a:t>
            </a:r>
            <a:endParaRPr b="1" dirty="0" lang="en-IN">
              <a:latin typeface="Noto Sans Bhaiksuki"/>
            </a:endParaRPr>
          </a:p>
        </p:txBody>
      </p:sp>
      <p:sp>
        <p:nvSpPr>
          <p:cNvPr id="1048685" name="TextBox 12"/>
          <p:cNvSpPr txBox="1"/>
          <p:nvPr/>
        </p:nvSpPr>
        <p:spPr>
          <a:xfrm>
            <a:off x="1751866" y="3699289"/>
            <a:ext cx="5867399" cy="434340"/>
          </a:xfrm>
          <a:prstGeom prst="rect"/>
          <a:noFill/>
        </p:spPr>
        <p:txBody>
          <a:bodyPr rtlCol="0" wrap="square">
            <a:spAutoFit/>
          </a:bodyPr>
          <a:p>
            <a:r>
              <a:rPr b="1" dirty="0" sz="2000" lang="en-IN">
                <a:latin typeface="Noto Sans Buhid"/>
                <a:ea typeface="Calibri Light" panose="020F0302020204030204" pitchFamily="34" charset="0"/>
                <a:cs typeface="Noto Sans Buhid"/>
              </a:rPr>
              <a:t>1). Start date                     2). End date</a:t>
            </a:r>
            <a:endParaRPr b="1" dirty="0" sz="2000" lang="en-IN">
              <a:latin typeface="Noto Sans Buhid"/>
              <a:ea typeface="Calibri Light" panose="020F0302020204030204" pitchFamily="34" charset="0"/>
              <a:cs typeface="Noto Sans Buhid"/>
            </a:endParaRPr>
          </a:p>
        </p:txBody>
      </p:sp>
      <p:sp>
        <p:nvSpPr>
          <p:cNvPr id="1048686" name="TextBox 14"/>
          <p:cNvSpPr txBox="1"/>
          <p:nvPr/>
        </p:nvSpPr>
        <p:spPr>
          <a:xfrm>
            <a:off x="1222131" y="4509190"/>
            <a:ext cx="3505200" cy="434339"/>
          </a:xfrm>
          <a:prstGeom prst="rect"/>
          <a:noFill/>
        </p:spPr>
        <p:txBody>
          <a:bodyPr rtlCol="0" wrap="square">
            <a:spAutoFit/>
          </a:bodyPr>
          <a:p>
            <a:r>
              <a:rPr b="1" dirty="0" sz="2000" lang="en-IN">
                <a:latin typeface="Noto Sans Buhid"/>
                <a:cs typeface="Noto Sans Buhid"/>
              </a:rPr>
              <a:t>PERFORMANCE LEVEL : </a:t>
            </a:r>
            <a:endParaRPr b="1" dirty="0" sz="2000" lang="en-IN">
              <a:latin typeface="Noto Sans Buhid"/>
              <a:cs typeface="Noto Sans Buhid"/>
            </a:endParaRPr>
          </a:p>
        </p:txBody>
      </p:sp>
      <p:sp>
        <p:nvSpPr>
          <p:cNvPr id="1048687" name="TextBox 15"/>
          <p:cNvSpPr txBox="1"/>
          <p:nvPr/>
        </p:nvSpPr>
        <p:spPr>
          <a:xfrm>
            <a:off x="1751867" y="4999902"/>
            <a:ext cx="5414862" cy="777241"/>
          </a:xfrm>
          <a:prstGeom prst="rect"/>
          <a:noFill/>
        </p:spPr>
        <p:txBody>
          <a:bodyPr rtlCol="0" wrap="square">
            <a:spAutoFit/>
          </a:bodyPr>
          <a:p>
            <a:r>
              <a:rPr b="1" dirty="0" sz="2000" lang="en-IN">
                <a:latin typeface="Noto Sans Buhid"/>
                <a:ea typeface="Calibri Light" panose="020F0302020204030204" pitchFamily="34" charset="0"/>
                <a:cs typeface="Noto Sans Buhid"/>
              </a:rPr>
              <a:t>1). Very high                        2). High                                   3). Medium                           4). Low </a:t>
            </a:r>
            <a:endParaRPr b="1" dirty="0" sz="2000" lang="en-IN">
              <a:latin typeface="Noto Sans Buhid"/>
              <a:ea typeface="Calibri Light" panose="020F0302020204030204" pitchFamily="34" charset="0"/>
              <a:cs typeface="Noto Sans Buhi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673735"/>
          </a:xfrm>
          <a:prstGeom prst="rect"/>
        </p:spPr>
        <p:txBody>
          <a:bodyPr bIns="0" lIns="0" rIns="0" rtlCol="0" tIns="13335" vert="horz" wrap="square">
            <a:spAutoFit/>
          </a:bodyPr>
          <a:p>
            <a:pPr marL="12700">
              <a:lnSpc>
                <a:spcPct val="100000"/>
              </a:lnSpc>
              <a:spcBef>
                <a:spcPts val="105"/>
              </a:spcBef>
            </a:pPr>
            <a:r>
              <a:rPr dirty="0" sz="5400"/>
              <a:t>R</a:t>
            </a:r>
            <a:r>
              <a:rPr dirty="0" sz="5400" spc="-40"/>
              <a:t>E</a:t>
            </a:r>
            <a:r>
              <a:rPr dirty="0" sz="5400" spc="15"/>
              <a:t>S</a:t>
            </a:r>
            <a:r>
              <a:rPr dirty="0" sz="5400" spc="-30"/>
              <a:t>U</a:t>
            </a:r>
            <a:r>
              <a:rPr dirty="0" sz="5400" spc="-405"/>
              <a:t>L</a:t>
            </a:r>
            <a:r>
              <a:rPr dirty="0" sz="5400"/>
              <a:t>TS</a:t>
            </a:r>
          </a:p>
        </p:txBody>
      </p:sp>
      <p:sp>
        <p:nvSpPr>
          <p:cNvPr id="104869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graphicFrame>
        <p:nvGraphicFramePr>
          <p:cNvPr id="4194304" name="Chart 9"/>
          <p:cNvGraphicFramePr>
            <a:graphicFrameLocks/>
          </p:cNvGraphicFramePr>
          <p:nvPr/>
        </p:nvGraphicFramePr>
        <p:xfrm>
          <a:off x="561108" y="421195"/>
          <a:ext cx="9948894" cy="60156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0"/>
          </a:xfrm>
        </p:spPr>
        <p:txBody>
          <a:bodyPr/>
          <a:p>
            <a:r>
              <a:rPr dirty="0" sz="600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TextBox 2"/>
          <p:cNvSpPr txBox="1"/>
          <p:nvPr/>
        </p:nvSpPr>
        <p:spPr>
          <a:xfrm>
            <a:off x="755332" y="2176779"/>
            <a:ext cx="8978842" cy="2504440"/>
          </a:xfrm>
          <a:prstGeom prst="rect"/>
          <a:noFill/>
        </p:spPr>
        <p:txBody>
          <a:bodyPr rtlCol="0" wrap="square">
            <a:spAutoFit/>
          </a:bodyPr>
          <a:p>
            <a:r>
              <a:rPr b="1" dirty="0" sz="2800" lang="en-US">
                <a:latin typeface="Noto Sans Buhid"/>
                <a:ea typeface="Noto Sans CJK HK"/>
                <a:cs typeface="Noto Sans Buhid"/>
              </a:rPr>
              <a:t>In summary, a comprehensive conclusion for a data analysis in a research study involves a strategic synthesis of key finding of the performance level of an each employee specifically and their implications,  contribution to the </a:t>
            </a:r>
            <a:r>
              <a:rPr b="1" dirty="0" sz="2800" lang="en-US" err="1">
                <a:latin typeface="Noto Sans Buhid"/>
                <a:ea typeface="Noto Sans CJK HK"/>
                <a:cs typeface="Noto Sans Buhid"/>
              </a:rPr>
              <a:t>organisation</a:t>
            </a:r>
            <a:r>
              <a:rPr b="1" dirty="0" sz="2800" lang="en-US">
                <a:latin typeface="Noto Sans Buhid"/>
                <a:ea typeface="Noto Sans CJK HK"/>
                <a:cs typeface="Noto Sans Buhid"/>
              </a:rPr>
              <a:t> as a brief </a:t>
            </a:r>
            <a:r>
              <a:rPr b="1" dirty="0" lang="en-US">
                <a:latin typeface="Noto Sans Buhid"/>
                <a:ea typeface="Noto Sans CJK HK"/>
                <a:cs typeface="Noto Sans Buhid"/>
              </a:rPr>
              <a:t>. </a:t>
            </a:r>
            <a:endParaRPr b="1" dirty="0" lang="en-IN">
              <a:latin typeface="Noto Sans Buhid"/>
              <a:ea typeface="Noto Sans CJK HK"/>
              <a:cs typeface="Noto Sans Buhi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447675" y="395605"/>
            <a:ext cx="3909695" cy="600709"/>
          </a:xfrm>
          <a:prstGeom prst="rect"/>
        </p:spPr>
        <p:txBody>
          <a:bodyPr bIns="0" lIns="0" rIns="0" rtlCol="0" tIns="16510" vert="horz" wrap="square">
            <a:spAutoFit/>
          </a:bodyPr>
          <a:p>
            <a:pPr marL="12700">
              <a:lnSpc>
                <a:spcPct val="100000"/>
              </a:lnSpc>
              <a:spcBef>
                <a:spcPts val="130"/>
              </a:spcBef>
            </a:pPr>
            <a:r>
              <a:rPr dirty="0" sz="4800" spc="5"/>
              <a:t>PROJECT</a:t>
            </a:r>
            <a:r>
              <a:rPr dirty="0" sz="4800" spc="-85"/>
              <a:t> </a:t>
            </a:r>
            <a:r>
              <a:rPr dirty="0" sz="480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001381" y="1336992"/>
            <a:ext cx="8593228" cy="1488441"/>
          </a:xfrm>
          <a:prstGeom prst="rect"/>
          <a:noFill/>
        </p:spPr>
        <p:txBody>
          <a:bodyPr rtlCol="0" wrap="square">
            <a:spAutoFit/>
          </a:bodyPr>
          <a:p>
            <a:r>
              <a:rPr b="1" dirty="0" sz="4000" lang="en-US">
                <a:solidFill>
                  <a:srgbClr val="0F0F0F"/>
                </a:solidFill>
                <a:latin typeface="Noto Sans Buhid"/>
                <a:cs typeface="Noto Sans Buhid"/>
              </a:rPr>
              <a:t>Employee Performance Analysis using Excel</a:t>
            </a:r>
            <a:endParaRPr dirty="0" sz="2800" lang="en-IN">
              <a:solidFill>
                <a:srgbClr val="7030A0"/>
              </a:solidFill>
              <a:latin typeface="Noto Sans Buhid"/>
              <a:cs typeface="Noto Sans Buhid"/>
            </a:endParaRPr>
          </a:p>
        </p:txBody>
      </p:sp>
      <p:pic>
        <p:nvPicPr>
          <p:cNvPr id="2097155" name=""/>
          <p:cNvPicPr>
            <a:picLocks/>
          </p:cNvPicPr>
          <p:nvPr/>
        </p:nvPicPr>
        <p:blipFill>
          <a:blip xmlns:r="http://schemas.openxmlformats.org/officeDocument/2006/relationships" r:embed="rId3"/>
          <a:stretch>
            <a:fillRect/>
          </a:stretch>
        </p:blipFill>
        <p:spPr>
          <a:xfrm rot="0">
            <a:off x="-304800" y="1695449"/>
            <a:ext cx="6858000" cy="6858000"/>
          </a:xfrm>
          <a:prstGeom prst="rect"/>
        </p:spPr>
      </p:pic>
      <p:pic>
        <p:nvPicPr>
          <p:cNvPr id="2097156" name=""/>
          <p:cNvPicPr>
            <a:picLocks/>
          </p:cNvPicPr>
          <p:nvPr/>
        </p:nvPicPr>
        <p:blipFill>
          <a:blip xmlns:r="http://schemas.openxmlformats.org/officeDocument/2006/relationships" r:embed="rId4"/>
          <a:stretch>
            <a:fillRect/>
          </a:stretch>
        </p:blipFill>
        <p:spPr>
          <a:xfrm rot="0">
            <a:off x="3514725" y="847724"/>
            <a:ext cx="6858000" cy="6858000"/>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z="4800" spc="25"/>
              <a:t>A</a:t>
            </a:r>
            <a:r>
              <a:rPr dirty="0" sz="4800" spc="-5"/>
              <a:t>G</a:t>
            </a:r>
            <a:r>
              <a:rPr dirty="0" sz="4800" spc="-35"/>
              <a:t>E</a:t>
            </a:r>
            <a:r>
              <a:rPr dirty="0" sz="4800" spc="15"/>
              <a:t>N</a:t>
            </a:r>
            <a:r>
              <a:rPr dirty="0" sz="480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10676" y="1375325"/>
            <a:ext cx="6561858" cy="4917439"/>
          </a:xfrm>
          <a:prstGeom prst="rect"/>
          <a:noFill/>
        </p:spPr>
        <p:txBody>
          <a:bodyPr rtlCol="0" wrap="square">
            <a:spAutoFit/>
          </a:bodyPr>
          <a:p>
            <a:pPr algn="l"/>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Problem Statement</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Project Overview</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End Users</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Our Solution and Proposition</a:t>
            </a:r>
            <a:endParaRPr b="1" dirty="0" sz="2800" i="0" lang="en-US">
              <a:solidFill>
                <a:srgbClr val="0D0D0D"/>
              </a:solidFill>
              <a:effectLst/>
              <a:latin typeface="Noto Sans Buhid"/>
              <a:cs typeface="Noto Sans Buhid"/>
            </a:endParaRPr>
          </a:p>
          <a:p>
            <a:pPr algn="l">
              <a:buFont typeface="+mj-lt"/>
              <a:buAutoNum type="arabicPeriod"/>
            </a:pPr>
            <a:r>
              <a:rPr b="1" dirty="0" sz="2800" lang="en-US">
                <a:solidFill>
                  <a:srgbClr val="0D0D0D"/>
                </a:solidFill>
                <a:latin typeface="Noto Sans Buhid"/>
                <a:cs typeface="Noto Sans Buhid"/>
              </a:rPr>
              <a:t>Dataset Description</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Modelling Approach</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Results and </a:t>
            </a:r>
            <a:r>
              <a:rPr b="1" dirty="0" sz="2800" lang="en-US">
                <a:solidFill>
                  <a:srgbClr val="0D0D0D"/>
                </a:solidFill>
                <a:latin typeface="Noto Sans Buhid"/>
                <a:cs typeface="Noto Sans Buhid"/>
              </a:rPr>
              <a:t>Discussion</a:t>
            </a:r>
            <a:endParaRPr b="1" dirty="0" sz="2800" i="0" lang="en-US">
              <a:solidFill>
                <a:srgbClr val="0D0D0D"/>
              </a:solidFill>
              <a:effectLst/>
              <a:latin typeface="Noto Sans Buhid"/>
              <a:cs typeface="Noto Sans Buhid"/>
            </a:endParaRPr>
          </a:p>
          <a:p>
            <a:pPr algn="l">
              <a:buFont typeface="+mj-lt"/>
              <a:buAutoNum type="arabicPeriod"/>
            </a:pPr>
            <a:r>
              <a:rPr b="1" dirty="0" sz="2800" i="0" lang="en-US">
                <a:solidFill>
                  <a:srgbClr val="0D0D0D"/>
                </a:solidFill>
                <a:effectLst/>
                <a:latin typeface="Noto Sans Buhid"/>
                <a:cs typeface="Noto Sans Buhid"/>
              </a:rPr>
              <a:t>Conclusion</a:t>
            </a:r>
            <a:endParaRPr b="1" dirty="0" sz="2800" i="0" lang="en-US">
              <a:solidFill>
                <a:srgbClr val="0D0D0D"/>
              </a:solidFill>
              <a:effectLst/>
              <a:latin typeface="Noto Sans Buhid"/>
              <a:cs typeface="Noto Sans Buhid"/>
            </a:endParaRPr>
          </a:p>
          <a:p>
            <a:endParaRPr b="1" dirty="0" sz="2800" lang="en-IN">
              <a:latin typeface="Noto Sans Buhid"/>
              <a:cs typeface="Noto Sans Buhi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00710"/>
          </a:xfrm>
          <a:prstGeom prst="rect"/>
        </p:spPr>
        <p:txBody>
          <a:bodyPr bIns="0" lIns="0" rIns="0" rtlCol="0" tIns="16510" vert="horz" wrap="square">
            <a:spAutoFit/>
          </a:bodyPr>
          <a:p>
            <a:pPr marL="12700">
              <a:lnSpc>
                <a:spcPct val="100000"/>
              </a:lnSpc>
              <a:spcBef>
                <a:spcPts val="130"/>
              </a:spcBef>
              <a:tabLst>
                <a:tab algn="l" pos="2727960"/>
              </a:tabLst>
            </a:pPr>
            <a:r>
              <a:rPr dirty="0" sz="4800" spc="-20"/>
              <a:t>P</a:t>
            </a:r>
            <a:r>
              <a:rPr dirty="0" sz="4800" spc="15"/>
              <a:t>ROB</a:t>
            </a:r>
            <a:r>
              <a:rPr dirty="0" sz="4800" spc="55"/>
              <a:t>L</a:t>
            </a:r>
            <a:r>
              <a:rPr dirty="0" sz="4800" spc="-20"/>
              <a:t>E</a:t>
            </a:r>
            <a:r>
              <a:rPr dirty="0" sz="4800" spc="20"/>
              <a:t>M</a:t>
            </a:r>
            <a:r>
              <a:rPr dirty="0" sz="4800"/>
              <a:t>	</a:t>
            </a:r>
            <a:r>
              <a:rPr dirty="0" sz="4800" spc="10"/>
              <a:t>S</a:t>
            </a:r>
            <a:r>
              <a:rPr dirty="0" sz="4800" spc="-370"/>
              <a:t>T</a:t>
            </a:r>
            <a:r>
              <a:rPr dirty="0" sz="4800" spc="-375"/>
              <a:t>A</a:t>
            </a:r>
            <a:r>
              <a:rPr dirty="0" sz="4800" spc="15"/>
              <a:t>T</a:t>
            </a:r>
            <a:r>
              <a:rPr dirty="0" sz="4800" spc="-10"/>
              <a:t>E</a:t>
            </a:r>
            <a:r>
              <a:rPr dirty="0" sz="4800" spc="-20"/>
              <a:t>ME</a:t>
            </a:r>
            <a:r>
              <a:rPr dirty="0" sz="4800" spc="10"/>
              <a:t>NT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346364" y="1905634"/>
            <a:ext cx="8202757" cy="3914141"/>
          </a:xfrm>
          <a:prstGeom prst="rect"/>
          <a:noFill/>
        </p:spPr>
        <p:txBody>
          <a:bodyPr rtlCol="0" wrap="square">
            <a:spAutoFit/>
          </a:bodyPr>
          <a:p>
            <a:r>
              <a:rPr b="1" dirty="0" sz="3200" lang="en-US">
                <a:latin typeface="Noto Sans Buhid"/>
                <a:cs typeface="Noto Sans Buhid"/>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Noto Sans Buhid"/>
              <a:cs typeface="Noto Sans Buhi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98151" cy="524510"/>
          </a:xfrm>
          <a:prstGeom prst="rect"/>
        </p:spPr>
        <p:txBody>
          <a:bodyPr bIns="0" lIns="0" rIns="0" rtlCol="0" tIns="16510" vert="horz" wrap="square">
            <a:spAutoFit/>
          </a:bodyPr>
          <a:p>
            <a:pPr marL="12700">
              <a:lnSpc>
                <a:spcPct val="100000"/>
              </a:lnSpc>
              <a:spcBef>
                <a:spcPts val="130"/>
              </a:spcBef>
              <a:tabLst>
                <a:tab algn="l" pos="2642870"/>
              </a:tabLst>
            </a:pPr>
            <a:r>
              <a:rPr dirty="0" sz="4400" spc="5"/>
              <a:t>PROJECT	</a:t>
            </a:r>
            <a:r>
              <a:rPr dirty="0" sz="4400" spc="-20"/>
              <a:t>OVERVIEW</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1975545"/>
            <a:ext cx="8486775" cy="4434840"/>
          </a:xfrm>
          <a:prstGeom prst="rect"/>
          <a:noFill/>
        </p:spPr>
        <p:txBody>
          <a:bodyPr rtlCol="0" wrap="square">
            <a:spAutoFit/>
          </a:bodyPr>
          <a:p>
            <a:r>
              <a:rPr b="1" dirty="0" sz="2800" lang="en-US">
                <a:latin typeface="Noto Sans Buhid"/>
                <a:cs typeface="Noto Sans Buhid"/>
              </a:rPr>
              <a:t>It is a summary of employee dataset analysis the performance of various employees by consulting the various factors like employee type current </a:t>
            </a:r>
            <a:r>
              <a:rPr b="1" dirty="0" sz="2800" lang="en-US" err="1">
                <a:latin typeface="Noto Sans Buhid"/>
                <a:cs typeface="Noto Sans Buhid"/>
              </a:rPr>
              <a:t>emploi</a:t>
            </a:r>
            <a:r>
              <a:rPr b="1" dirty="0" sz="2800" lang="en-US">
                <a:latin typeface="Noto Sans Buhid"/>
                <a:cs typeface="Noto Sans Buhid"/>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Noto Sans Buhid"/>
              <a:cs typeface="Noto Sans Buhi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rot="0">
            <a:off x="-355023" y="0"/>
            <a:ext cx="10295223" cy="6858000"/>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723900" y="488743"/>
            <a:ext cx="5014595" cy="448310"/>
          </a:xfrm>
          <a:prstGeom prst="rect"/>
        </p:spPr>
        <p:txBody>
          <a:bodyPr bIns="0" lIns="0" rIns="0" rtlCol="0" tIns="16510" vert="horz" wrap="square">
            <a:spAutoFit/>
          </a:bodyPr>
          <a:p>
            <a:pPr marL="12700">
              <a:lnSpc>
                <a:spcPct val="100000"/>
              </a:lnSpc>
              <a:spcBef>
                <a:spcPts val="130"/>
              </a:spcBef>
            </a:pPr>
            <a:r>
              <a:rPr dirty="0" sz="3600" spc="25"/>
              <a:t>W</a:t>
            </a:r>
            <a:r>
              <a:rPr dirty="0" sz="3600" spc="-20"/>
              <a:t>H</a:t>
            </a:r>
            <a:r>
              <a:rPr dirty="0" sz="3600" spc="20"/>
              <a:t>O</a:t>
            </a:r>
            <a:r>
              <a:rPr dirty="0" sz="3600" spc="-235"/>
              <a:t> </a:t>
            </a:r>
            <a:r>
              <a:rPr dirty="0" sz="3600" spc="-10"/>
              <a:t>AR</a:t>
            </a:r>
            <a:r>
              <a:rPr dirty="0" sz="3600" spc="15"/>
              <a:t>E</a:t>
            </a:r>
            <a:r>
              <a:rPr dirty="0" sz="3600" spc="-35"/>
              <a:t> </a:t>
            </a:r>
            <a:r>
              <a:rPr dirty="0" sz="3600" spc="-10"/>
              <a:t>T</a:t>
            </a:r>
            <a:r>
              <a:rPr dirty="0" sz="3600" spc="-15"/>
              <a:t>H</a:t>
            </a:r>
            <a:r>
              <a:rPr dirty="0" sz="3600" spc="15"/>
              <a:t>E</a:t>
            </a: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6" name="Picture 13"/>
          <p:cNvPicPr>
            <a:picLocks noChangeAspect="1"/>
          </p:cNvPicPr>
          <p:nvPr/>
        </p:nvPicPr>
        <p:blipFill>
          <a:blip xmlns:r="http://schemas.openxmlformats.org/officeDocument/2006/relationships" r:embed="rId2"/>
          <a:stretch>
            <a:fillRect/>
          </a:stretch>
        </p:blipFill>
        <p:spPr>
          <a:xfrm>
            <a:off x="415637" y="1667096"/>
            <a:ext cx="9886204" cy="4940226"/>
          </a:xfrm>
          <a:prstGeom prst="rect"/>
        </p:spPr>
      </p:pic>
      <p:sp>
        <p:nvSpPr>
          <p:cNvPr id="1048662"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3"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4"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47625" y="1051932"/>
            <a:ext cx="9763125" cy="495935"/>
          </a:xfrm>
          <a:prstGeom prst="rect"/>
        </p:spPr>
        <p:txBody>
          <a:bodyPr bIns="0" lIns="0" rIns="0" rtlCol="0" tIns="13335" vert="horz" wrap="square">
            <a:spAutoFit/>
          </a:bodyPr>
          <a:p>
            <a:pPr marL="12700">
              <a:lnSpc>
                <a:spcPct val="100000"/>
              </a:lnSpc>
              <a:spcBef>
                <a:spcPts val="105"/>
              </a:spcBef>
            </a:pPr>
            <a:r>
              <a:rPr dirty="0" sz="4000" spc="10"/>
              <a:t>O</a:t>
            </a:r>
            <a:r>
              <a:rPr dirty="0" sz="4000" spc="25"/>
              <a:t>U</a:t>
            </a:r>
            <a:r>
              <a:rPr dirty="0" sz="4000"/>
              <a:t>R</a:t>
            </a:r>
            <a:r>
              <a:rPr dirty="0" sz="4000" spc="5"/>
              <a:t> </a:t>
            </a:r>
            <a:r>
              <a:rPr dirty="0" sz="4000" spc="25"/>
              <a:t>S</a:t>
            </a:r>
            <a:r>
              <a:rPr dirty="0" sz="4000" spc="10"/>
              <a:t>O</a:t>
            </a:r>
            <a:r>
              <a:rPr dirty="0" sz="4000" spc="25"/>
              <a:t>LU</a:t>
            </a:r>
            <a:r>
              <a:rPr dirty="0" sz="4000" spc="-35"/>
              <a:t>T</a:t>
            </a:r>
            <a:r>
              <a:rPr dirty="0" sz="4000" spc="-30"/>
              <a:t>I</a:t>
            </a:r>
            <a:r>
              <a:rPr dirty="0" sz="4000" spc="10"/>
              <a:t>O</a:t>
            </a:r>
            <a:r>
              <a:rPr dirty="0" sz="4000"/>
              <a:t>N</a:t>
            </a:r>
            <a:r>
              <a:rPr dirty="0" sz="4000" spc="-345"/>
              <a:t> </a:t>
            </a:r>
            <a:r>
              <a:rPr dirty="0" sz="4000" spc="-35"/>
              <a:t>A</a:t>
            </a:r>
            <a:r>
              <a:rPr dirty="0" sz="4000" spc="-5"/>
              <a:t>N</a:t>
            </a:r>
            <a:r>
              <a:rPr dirty="0" sz="4000"/>
              <a:t>D</a:t>
            </a:r>
            <a:r>
              <a:rPr dirty="0" sz="4000" spc="35"/>
              <a:t> </a:t>
            </a:r>
            <a:r>
              <a:rPr dirty="0" sz="4000" spc="-30"/>
              <a:t>I</a:t>
            </a:r>
            <a:r>
              <a:rPr dirty="0" sz="4000" spc="-35"/>
              <a:t>T</a:t>
            </a:r>
            <a:r>
              <a:rPr dirty="0" sz="4000"/>
              <a:t>S</a:t>
            </a:r>
            <a:r>
              <a:rPr dirty="0" sz="4000" spc="60"/>
              <a:t> </a:t>
            </a:r>
            <a:r>
              <a:rPr dirty="0" sz="4000" spc="-295"/>
              <a:t>V</a:t>
            </a:r>
            <a:r>
              <a:rPr dirty="0" sz="4000" spc="-35"/>
              <a:t>A</a:t>
            </a:r>
            <a:r>
              <a:rPr dirty="0" sz="4000" spc="25"/>
              <a:t>LU</a:t>
            </a:r>
            <a:r>
              <a:rPr dirty="0" sz="4000"/>
              <a:t>E</a:t>
            </a:r>
            <a:r>
              <a:rPr dirty="0" sz="4000" spc="-65"/>
              <a:t> </a:t>
            </a:r>
            <a:r>
              <a:rPr dirty="0" sz="4000" spc="-15"/>
              <a:t>P</a:t>
            </a:r>
            <a:r>
              <a:rPr dirty="0" sz="4000" spc="-30"/>
              <a:t>R</a:t>
            </a:r>
            <a:r>
              <a:rPr dirty="0" sz="4000" spc="10"/>
              <a:t>O</a:t>
            </a:r>
            <a:r>
              <a:rPr dirty="0" sz="4000" spc="-15"/>
              <a:t>P</a:t>
            </a:r>
            <a:r>
              <a:rPr dirty="0" sz="4000" spc="10"/>
              <a:t>O</a:t>
            </a:r>
            <a:r>
              <a:rPr dirty="0" sz="4000" spc="25"/>
              <a:t>S</a:t>
            </a:r>
            <a:r>
              <a:rPr dirty="0" sz="4000" spc="-30"/>
              <a:t>I</a:t>
            </a:r>
            <a:r>
              <a:rPr dirty="0" sz="4000" spc="-35"/>
              <a:t>T</a:t>
            </a:r>
            <a:r>
              <a:rPr dirty="0" sz="4000" spc="-30"/>
              <a:t>I</a:t>
            </a:r>
            <a:r>
              <a:rPr dirty="0" sz="4000" spc="10"/>
              <a:t>O</a:t>
            </a:r>
            <a:r>
              <a:rPr dirty="0" sz="40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69" name="TextBox 7"/>
          <p:cNvSpPr txBox="1"/>
          <p:nvPr/>
        </p:nvSpPr>
        <p:spPr>
          <a:xfrm>
            <a:off x="3733800" y="2151727"/>
            <a:ext cx="6705600" cy="2821941"/>
          </a:xfrm>
          <a:prstGeom prst="rect"/>
          <a:noFill/>
        </p:spPr>
        <p:txBody>
          <a:bodyPr rtlCol="0" wrap="square">
            <a:spAutoFit/>
          </a:bodyPr>
          <a:p>
            <a:r>
              <a:rPr b="1" dirty="0" sz="3200" lang="en-IN">
                <a:latin typeface="Noto Sans Buhid"/>
                <a:ea typeface="Cambria Math" panose="02040503050406030204" pitchFamily="18" charset="0"/>
                <a:cs typeface="Noto Sans Buhid"/>
              </a:rPr>
              <a:t>Conditional Formatting – Missing          Filter – Remove                                       Formulae – Performance                            Pivot – Summary                                         </a:t>
            </a:r>
            <a:r>
              <a:rPr b="1" dirty="0" sz="3200" lang="en-IN" err="1">
                <a:latin typeface="Noto Sans Buhid"/>
                <a:ea typeface="Cambria Math" panose="02040503050406030204" pitchFamily="18" charset="0"/>
                <a:cs typeface="Noto Sans Buhid"/>
              </a:rPr>
              <a:t>Gragh</a:t>
            </a:r>
            <a:r>
              <a:rPr b="1" dirty="0" sz="3200" lang="en-IN">
                <a:latin typeface="Noto Sans Buhid"/>
                <a:ea typeface="Cambria Math" panose="02040503050406030204" pitchFamily="18" charset="0"/>
                <a:cs typeface="Noto Sans Buhid"/>
              </a:rPr>
              <a:t> – Data Visualization</a:t>
            </a:r>
            <a:endParaRPr b="1" dirty="0" sz="3200" lang="en-IN">
              <a:latin typeface="Noto Sans Buhid"/>
              <a:ea typeface="Cambria Math" panose="02040503050406030204" pitchFamily="18" charset="0"/>
              <a:cs typeface="Noto Sans Buhi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0" name="Title 1"/>
          <p:cNvSpPr>
            <a:spLocks noGrp="1"/>
          </p:cNvSpPr>
          <p:nvPr>
            <p:ph type="title"/>
          </p:nvPr>
        </p:nvSpPr>
        <p:spPr>
          <a:xfrm>
            <a:off x="755332" y="385444"/>
            <a:ext cx="10681335" cy="660400"/>
          </a:xfrm>
        </p:spPr>
        <p:txBody>
          <a:bodyPr/>
          <a:p>
            <a:r>
              <a:rPr dirty="0" sz="5400" lang="en-IN"/>
              <a:t>Dataset Description</a:t>
            </a:r>
          </a:p>
        </p:txBody>
      </p:sp>
      <p:sp>
        <p:nvSpPr>
          <p:cNvPr id="1048671" name="TextBox 5"/>
          <p:cNvSpPr txBox="1"/>
          <p:nvPr/>
        </p:nvSpPr>
        <p:spPr>
          <a:xfrm>
            <a:off x="755332" y="1828800"/>
            <a:ext cx="10843846" cy="3596640"/>
          </a:xfrm>
          <a:prstGeom prst="rect"/>
          <a:noFill/>
        </p:spPr>
        <p:txBody>
          <a:bodyPr rtlCol="0" wrap="square">
            <a:spAutoFit/>
          </a:bodyPr>
          <a:p>
            <a:r>
              <a:rPr b="1" dirty="0" sz="3200" lang="en-IN">
                <a:latin typeface="Noto Sans Bhaiksuki"/>
                <a:ea typeface="Cambria Math" panose="02040503050406030204" pitchFamily="18" charset="0"/>
              </a:rPr>
              <a:t>Employee dataset – Kaggle 26 Features                                     Employee ID - </a:t>
            </a:r>
            <a:r>
              <a:rPr b="1" dirty="0" sz="2400" lang="en-IN">
                <a:latin typeface="Noto Sans Bhaiksuki"/>
                <a:ea typeface="Cambria Math" panose="02040503050406030204" pitchFamily="18" charset="0"/>
              </a:rPr>
              <a:t>DE5B5E0E981696191474813EBC226A7F</a:t>
            </a:r>
            <a:r>
              <a:rPr b="1" dirty="0" sz="3200" lang="en-IN">
                <a:latin typeface="Noto Sans Bhaiksuki"/>
                <a:ea typeface="Cambria Math" panose="02040503050406030204" pitchFamily="18" charset="0"/>
              </a:rPr>
              <a:t>                     Name – Text                                                                                           Performance Level – Very High , High , Medium , Low         Gender – Male , Female                                                             Employee Ratings </a:t>
            </a:r>
            <a:endParaRPr b="1" dirty="0" sz="3200" lang="en-IN">
              <a:latin typeface="Noto Sans Bhaiksuki"/>
              <a:ea typeface="Cambria Math"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2024-03-26T10:07:22Z</dcterms:created>
  <dcterms:modified xsi:type="dcterms:W3CDTF">2024-09-06T12:24:00Z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a3175a6efdf44999a2e7f8b2654c77f8</vt:lpwstr>
  </property>
</Properties>
</file>