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4" r:id="rId7"/>
    <p:sldId id="265" r:id="rId8"/>
    <p:sldId id="266" r:id="rId9"/>
    <p:sldId id="269" r:id="rId10"/>
    <p:sldId id="270" r:id="rId11"/>
    <p:sldId id="273" r:id="rId12"/>
    <p:sldId id="274" r:id="rId13"/>
    <p:sldId id="275" r:id="rId14"/>
    <p:sldId id="281" r:id="rId15"/>
    <p:sldId id="282" r:id="rId16"/>
    <p:sldId id="283" r:id="rId17"/>
    <p:sldId id="285" r:id="rId18"/>
    <p:sldId id="286" r:id="rId19"/>
    <p:sldId id="287" r:id="rId20"/>
    <p:sldId id="289" r:id="rId21"/>
    <p:sldId id="290" r:id="rId22"/>
    <p:sldId id="291" r:id="rId23"/>
    <p:sldId id="292" r:id="rId24"/>
    <p:sldId id="297" r:id="rId25"/>
    <p:sldId id="298" r:id="rId26"/>
    <p:sldId id="300" r:id="rId27"/>
    <p:sldId id="303" r:id="rId28"/>
    <p:sldId id="304" r:id="rId29"/>
    <p:sldId id="306" r:id="rId30"/>
    <p:sldId id="307" r:id="rId31"/>
    <p:sldId id="309" r:id="rId32"/>
    <p:sldId id="310" r:id="rId33"/>
    <p:sldId id="308" r:id="rId3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55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15-Oct-18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dirty="0"/>
          </a:p>
        </p:txBody>
      </p:sp>
      <p:sp>
        <p:nvSpPr>
          <p:cNvPr id="17" name="bk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dirty="0"/>
          </a:p>
        </p:txBody>
      </p:sp>
      <p:sp>
        <p:nvSpPr>
          <p:cNvPr id="18" name="bk object 18"/>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dirty="0"/>
          </a:p>
        </p:txBody>
      </p:sp>
      <p:sp>
        <p:nvSpPr>
          <p:cNvPr id="19" name="bk object 19"/>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dirty="0"/>
          </a:p>
        </p:txBody>
      </p:sp>
      <p:sp>
        <p:nvSpPr>
          <p:cNvPr id="20" name="bk object 20"/>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4000" b="0" i="0">
                <a:solidFill>
                  <a:srgbClr val="EBEBE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15-Oct-18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dirty="0"/>
          </a:p>
        </p:txBody>
      </p:sp>
      <p:sp>
        <p:nvSpPr>
          <p:cNvPr id="17" name="bk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dirty="0"/>
          </a:p>
        </p:txBody>
      </p:sp>
      <p:sp>
        <p:nvSpPr>
          <p:cNvPr id="18" name="bk object 18"/>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dirty="0"/>
          </a:p>
        </p:txBody>
      </p:sp>
      <p:sp>
        <p:nvSpPr>
          <p:cNvPr id="19" name="bk object 19"/>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dirty="0"/>
          </a:p>
        </p:txBody>
      </p:sp>
      <p:sp>
        <p:nvSpPr>
          <p:cNvPr id="20" name="bk object 20"/>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dirty="0"/>
          </a:p>
        </p:txBody>
      </p:sp>
      <p:sp>
        <p:nvSpPr>
          <p:cNvPr id="21" name="bk object 21"/>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dirty="0"/>
          </a:p>
        </p:txBody>
      </p:sp>
      <p:sp>
        <p:nvSpPr>
          <p:cNvPr id="22" name="bk object 22"/>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dirty="0"/>
          </a:p>
        </p:txBody>
      </p:sp>
      <p:sp>
        <p:nvSpPr>
          <p:cNvPr id="23" name="bk object 23"/>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dirty="0"/>
          </a:p>
        </p:txBody>
      </p:sp>
      <p:sp>
        <p:nvSpPr>
          <p:cNvPr id="24" name="bk object 24"/>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dirty="0"/>
          </a:p>
        </p:txBody>
      </p:sp>
      <p:sp>
        <p:nvSpPr>
          <p:cNvPr id="25" name="bk object 25"/>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dirty="0"/>
          </a:p>
        </p:txBody>
      </p:sp>
      <p:sp>
        <p:nvSpPr>
          <p:cNvPr id="26" name="bk object 26"/>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dirty="0"/>
          </a:p>
        </p:txBody>
      </p:sp>
      <p:sp>
        <p:nvSpPr>
          <p:cNvPr id="27" name="bk object 27"/>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dirty="0"/>
          </a:p>
        </p:txBody>
      </p:sp>
      <p:sp>
        <p:nvSpPr>
          <p:cNvPr id="28" name="bk object 28"/>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dirty="0"/>
          </a:p>
        </p:txBody>
      </p:sp>
      <p:sp>
        <p:nvSpPr>
          <p:cNvPr id="29" name="bk object 29"/>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4000" b="0" i="0">
                <a:solidFill>
                  <a:srgbClr val="EBEBEB"/>
                </a:solidFill>
                <a:latin typeface="Arial"/>
                <a:cs typeface="Arial"/>
              </a:defRPr>
            </a:lvl1pPr>
          </a:lstStyle>
          <a:p>
            <a:endParaRPr/>
          </a:p>
        </p:txBody>
      </p:sp>
      <p:sp>
        <p:nvSpPr>
          <p:cNvPr id="3" name="Holder 3"/>
          <p:cNvSpPr>
            <a:spLocks noGrp="1"/>
          </p:cNvSpPr>
          <p:nvPr>
            <p:ph sz="half" idx="2"/>
          </p:nvPr>
        </p:nvSpPr>
        <p:spPr>
          <a:xfrm>
            <a:off x="1233932" y="2287905"/>
            <a:ext cx="3811270" cy="3735704"/>
          </a:xfrm>
          <a:prstGeom prst="rect">
            <a:avLst/>
          </a:prstGeom>
        </p:spPr>
        <p:txBody>
          <a:bodyPr wrap="square" lIns="0" tIns="0" rIns="0" bIns="0">
            <a:spAutoFit/>
          </a:bodyPr>
          <a:lstStyle>
            <a:lvl1pPr>
              <a:defRPr sz="1800" b="0" i="0">
                <a:solidFill>
                  <a:srgbClr val="404040"/>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15-Oct-18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EBEBE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15-Oct-18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dirty="0"/>
          </a:p>
        </p:txBody>
      </p:sp>
      <p:sp>
        <p:nvSpPr>
          <p:cNvPr id="17" name="bk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dirty="0"/>
          </a:p>
        </p:txBody>
      </p:sp>
      <p:sp>
        <p:nvSpPr>
          <p:cNvPr id="18" name="bk object 18"/>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dirty="0"/>
          </a:p>
        </p:txBody>
      </p:sp>
      <p:sp>
        <p:nvSpPr>
          <p:cNvPr id="19" name="bk object 19"/>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dirty="0"/>
          </a:p>
        </p:txBody>
      </p:sp>
      <p:sp>
        <p:nvSpPr>
          <p:cNvPr id="20" name="bk object 20"/>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dirty="0"/>
          </a:p>
        </p:txBody>
      </p:sp>
      <p:sp>
        <p:nvSpPr>
          <p:cNvPr id="21" name="bk object 21"/>
          <p:cNvSpPr/>
          <p:nvPr/>
        </p:nvSpPr>
        <p:spPr>
          <a:xfrm>
            <a:off x="7289292" y="471169"/>
            <a:ext cx="4420235" cy="5910580"/>
          </a:xfrm>
          <a:custGeom>
            <a:avLst/>
            <a:gdLst/>
            <a:ahLst/>
            <a:cxnLst/>
            <a:rect l="l" t="t" r="r" b="b"/>
            <a:pathLst>
              <a:path w="4420234" h="5910580">
                <a:moveTo>
                  <a:pt x="0" y="5910580"/>
                </a:moveTo>
                <a:lnTo>
                  <a:pt x="4419981" y="5910580"/>
                </a:lnTo>
                <a:lnTo>
                  <a:pt x="4419981" y="0"/>
                </a:lnTo>
                <a:lnTo>
                  <a:pt x="0" y="0"/>
                </a:lnTo>
                <a:lnTo>
                  <a:pt x="0" y="5910580"/>
                </a:lnTo>
                <a:close/>
              </a:path>
            </a:pathLst>
          </a:custGeom>
          <a:solidFill>
            <a:srgbClr val="FFFFFF"/>
          </a:solidFill>
        </p:spPr>
        <p:txBody>
          <a:bodyPr wrap="square" lIns="0" tIns="0" rIns="0" bIns="0" rtlCol="0"/>
          <a:lstStyle/>
          <a:p>
            <a:endParaRPr dirty="0"/>
          </a:p>
        </p:txBody>
      </p:sp>
      <p:sp>
        <p:nvSpPr>
          <p:cNvPr id="22" name="bk object 22"/>
          <p:cNvSpPr/>
          <p:nvPr/>
        </p:nvSpPr>
        <p:spPr>
          <a:xfrm>
            <a:off x="6187440" y="402336"/>
            <a:ext cx="1254760" cy="6053455"/>
          </a:xfrm>
          <a:custGeom>
            <a:avLst/>
            <a:gdLst/>
            <a:ahLst/>
            <a:cxnLst/>
            <a:rect l="l" t="t" r="r" b="b"/>
            <a:pathLst>
              <a:path w="1254759" h="6053455">
                <a:moveTo>
                  <a:pt x="1254252" y="0"/>
                </a:moveTo>
                <a:lnTo>
                  <a:pt x="1143" y="0"/>
                </a:lnTo>
                <a:lnTo>
                  <a:pt x="24511" y="137413"/>
                </a:lnTo>
                <a:lnTo>
                  <a:pt x="46736" y="274192"/>
                </a:lnTo>
                <a:lnTo>
                  <a:pt x="68452" y="411606"/>
                </a:lnTo>
                <a:lnTo>
                  <a:pt x="87122" y="549655"/>
                </a:lnTo>
                <a:lnTo>
                  <a:pt x="106045" y="687069"/>
                </a:lnTo>
                <a:lnTo>
                  <a:pt x="123571" y="825118"/>
                </a:lnTo>
                <a:lnTo>
                  <a:pt x="138557" y="961263"/>
                </a:lnTo>
                <a:lnTo>
                  <a:pt x="152908" y="1099312"/>
                </a:lnTo>
                <a:lnTo>
                  <a:pt x="165862" y="1236726"/>
                </a:lnTo>
                <a:lnTo>
                  <a:pt x="177164" y="1371727"/>
                </a:lnTo>
                <a:lnTo>
                  <a:pt x="188468" y="1508505"/>
                </a:lnTo>
                <a:lnTo>
                  <a:pt x="197865" y="1643506"/>
                </a:lnTo>
                <a:lnTo>
                  <a:pt x="205232" y="1778508"/>
                </a:lnTo>
                <a:lnTo>
                  <a:pt x="212851" y="1912874"/>
                </a:lnTo>
                <a:lnTo>
                  <a:pt x="219329" y="2045969"/>
                </a:lnTo>
                <a:lnTo>
                  <a:pt x="223900" y="2178050"/>
                </a:lnTo>
                <a:lnTo>
                  <a:pt x="227837" y="2310003"/>
                </a:lnTo>
                <a:lnTo>
                  <a:pt x="231521" y="2440686"/>
                </a:lnTo>
                <a:lnTo>
                  <a:pt x="233299" y="2569591"/>
                </a:lnTo>
                <a:lnTo>
                  <a:pt x="235204" y="2698623"/>
                </a:lnTo>
                <a:lnTo>
                  <a:pt x="236093" y="2825750"/>
                </a:lnTo>
                <a:lnTo>
                  <a:pt x="235204" y="2951606"/>
                </a:lnTo>
                <a:lnTo>
                  <a:pt x="235204" y="3076321"/>
                </a:lnTo>
                <a:lnTo>
                  <a:pt x="233299" y="3199765"/>
                </a:lnTo>
                <a:lnTo>
                  <a:pt x="230505" y="3320796"/>
                </a:lnTo>
                <a:lnTo>
                  <a:pt x="227837" y="3440683"/>
                </a:lnTo>
                <a:lnTo>
                  <a:pt x="224789" y="3558158"/>
                </a:lnTo>
                <a:lnTo>
                  <a:pt x="220218" y="3674999"/>
                </a:lnTo>
                <a:lnTo>
                  <a:pt x="215392" y="3789933"/>
                </a:lnTo>
                <a:lnTo>
                  <a:pt x="211074" y="3902582"/>
                </a:lnTo>
                <a:lnTo>
                  <a:pt x="198627" y="4122293"/>
                </a:lnTo>
                <a:lnTo>
                  <a:pt x="185420" y="4332986"/>
                </a:lnTo>
                <a:lnTo>
                  <a:pt x="171704" y="4535170"/>
                </a:lnTo>
                <a:lnTo>
                  <a:pt x="156463" y="4726432"/>
                </a:lnTo>
                <a:lnTo>
                  <a:pt x="140588" y="4909312"/>
                </a:lnTo>
                <a:lnTo>
                  <a:pt x="123571" y="5078730"/>
                </a:lnTo>
                <a:lnTo>
                  <a:pt x="106807" y="5237949"/>
                </a:lnTo>
                <a:lnTo>
                  <a:pt x="90043" y="5384431"/>
                </a:lnTo>
                <a:lnTo>
                  <a:pt x="74168" y="5518823"/>
                </a:lnTo>
                <a:lnTo>
                  <a:pt x="59055" y="5638063"/>
                </a:lnTo>
                <a:lnTo>
                  <a:pt x="44831" y="5745822"/>
                </a:lnTo>
                <a:lnTo>
                  <a:pt x="32893" y="5836615"/>
                </a:lnTo>
                <a:lnTo>
                  <a:pt x="21589" y="5912891"/>
                </a:lnTo>
                <a:lnTo>
                  <a:pt x="5461" y="6017615"/>
                </a:lnTo>
                <a:lnTo>
                  <a:pt x="0" y="6053328"/>
                </a:lnTo>
                <a:lnTo>
                  <a:pt x="1249553" y="6053328"/>
                </a:lnTo>
                <a:lnTo>
                  <a:pt x="1254252" y="0"/>
                </a:lnTo>
                <a:close/>
              </a:path>
            </a:pathLst>
          </a:custGeom>
          <a:solidFill>
            <a:srgbClr val="FFFFFF"/>
          </a:solidFill>
        </p:spPr>
        <p:txBody>
          <a:bodyPr wrap="square" lIns="0" tIns="0" rIns="0" bIns="0" rtlCol="0"/>
          <a:lstStyle/>
          <a:p>
            <a:endParaRPr dirty="0"/>
          </a:p>
        </p:txBody>
      </p:sp>
      <p:sp>
        <p:nvSpPr>
          <p:cNvPr id="23" name="bk object 23"/>
          <p:cNvSpPr/>
          <p:nvPr/>
        </p:nvSpPr>
        <p:spPr>
          <a:xfrm>
            <a:off x="5995289" y="398272"/>
            <a:ext cx="511809" cy="3298825"/>
          </a:xfrm>
          <a:custGeom>
            <a:avLst/>
            <a:gdLst/>
            <a:ahLst/>
            <a:cxnLst/>
            <a:rect l="l" t="t" r="r" b="b"/>
            <a:pathLst>
              <a:path w="511809" h="3298825">
                <a:moveTo>
                  <a:pt x="440563" y="0"/>
                </a:moveTo>
                <a:lnTo>
                  <a:pt x="0" y="21716"/>
                </a:lnTo>
                <a:lnTo>
                  <a:pt x="25781" y="129793"/>
                </a:lnTo>
                <a:lnTo>
                  <a:pt x="50926" y="237998"/>
                </a:lnTo>
                <a:lnTo>
                  <a:pt x="75564" y="346328"/>
                </a:lnTo>
                <a:lnTo>
                  <a:pt x="120523" y="563752"/>
                </a:lnTo>
                <a:lnTo>
                  <a:pt x="142239" y="672591"/>
                </a:lnTo>
                <a:lnTo>
                  <a:pt x="161798" y="780161"/>
                </a:lnTo>
                <a:lnTo>
                  <a:pt x="180975" y="889888"/>
                </a:lnTo>
                <a:lnTo>
                  <a:pt x="199389" y="998601"/>
                </a:lnTo>
                <a:lnTo>
                  <a:pt x="216281" y="1105535"/>
                </a:lnTo>
                <a:lnTo>
                  <a:pt x="233299" y="1214374"/>
                </a:lnTo>
                <a:lnTo>
                  <a:pt x="248793" y="1321307"/>
                </a:lnTo>
                <a:lnTo>
                  <a:pt x="263016" y="1428495"/>
                </a:lnTo>
                <a:lnTo>
                  <a:pt x="277113" y="1535556"/>
                </a:lnTo>
                <a:lnTo>
                  <a:pt x="290322" y="1641348"/>
                </a:lnTo>
                <a:lnTo>
                  <a:pt x="302387" y="1745995"/>
                </a:lnTo>
                <a:lnTo>
                  <a:pt x="313563" y="1851405"/>
                </a:lnTo>
                <a:lnTo>
                  <a:pt x="324738" y="1955418"/>
                </a:lnTo>
                <a:lnTo>
                  <a:pt x="334390" y="2058289"/>
                </a:lnTo>
                <a:lnTo>
                  <a:pt x="344043" y="2160778"/>
                </a:lnTo>
                <a:lnTo>
                  <a:pt x="352933" y="2262251"/>
                </a:lnTo>
                <a:lnTo>
                  <a:pt x="360425" y="2362962"/>
                </a:lnTo>
                <a:lnTo>
                  <a:pt x="368553" y="2462276"/>
                </a:lnTo>
                <a:lnTo>
                  <a:pt x="375031" y="2560701"/>
                </a:lnTo>
                <a:lnTo>
                  <a:pt x="386588" y="2753487"/>
                </a:lnTo>
                <a:lnTo>
                  <a:pt x="392049" y="2847340"/>
                </a:lnTo>
                <a:lnTo>
                  <a:pt x="396239" y="2940685"/>
                </a:lnTo>
                <a:lnTo>
                  <a:pt x="400176" y="3032760"/>
                </a:lnTo>
                <a:lnTo>
                  <a:pt x="404113" y="3122803"/>
                </a:lnTo>
                <a:lnTo>
                  <a:pt x="409448" y="3298825"/>
                </a:lnTo>
                <a:lnTo>
                  <a:pt x="474090" y="3265424"/>
                </a:lnTo>
                <a:lnTo>
                  <a:pt x="477321" y="3238552"/>
                </a:lnTo>
                <a:lnTo>
                  <a:pt x="483308" y="3179056"/>
                </a:lnTo>
                <a:lnTo>
                  <a:pt x="488677" y="3112267"/>
                </a:lnTo>
                <a:lnTo>
                  <a:pt x="493444" y="3038637"/>
                </a:lnTo>
                <a:lnTo>
                  <a:pt x="495606" y="2999399"/>
                </a:lnTo>
                <a:lnTo>
                  <a:pt x="497623" y="2958620"/>
                </a:lnTo>
                <a:lnTo>
                  <a:pt x="499496" y="2916357"/>
                </a:lnTo>
                <a:lnTo>
                  <a:pt x="501229" y="2872667"/>
                </a:lnTo>
                <a:lnTo>
                  <a:pt x="502822" y="2827607"/>
                </a:lnTo>
                <a:lnTo>
                  <a:pt x="504278" y="2781233"/>
                </a:lnTo>
                <a:lnTo>
                  <a:pt x="505598" y="2733601"/>
                </a:lnTo>
                <a:lnTo>
                  <a:pt x="506784" y="2684769"/>
                </a:lnTo>
                <a:lnTo>
                  <a:pt x="507839" y="2634793"/>
                </a:lnTo>
                <a:lnTo>
                  <a:pt x="508763" y="2583729"/>
                </a:lnTo>
                <a:lnTo>
                  <a:pt x="509560" y="2531635"/>
                </a:lnTo>
                <a:lnTo>
                  <a:pt x="510231" y="2478566"/>
                </a:lnTo>
                <a:lnTo>
                  <a:pt x="510777" y="2424580"/>
                </a:lnTo>
                <a:lnTo>
                  <a:pt x="511201" y="2369732"/>
                </a:lnTo>
                <a:lnTo>
                  <a:pt x="511505" y="2314080"/>
                </a:lnTo>
                <a:lnTo>
                  <a:pt x="511675" y="2262251"/>
                </a:lnTo>
                <a:lnTo>
                  <a:pt x="511712" y="2142864"/>
                </a:lnTo>
                <a:lnTo>
                  <a:pt x="511553" y="2084560"/>
                </a:lnTo>
                <a:lnTo>
                  <a:pt x="511282" y="2025735"/>
                </a:lnTo>
                <a:lnTo>
                  <a:pt x="510903" y="1966446"/>
                </a:lnTo>
                <a:lnTo>
                  <a:pt x="510417" y="1906748"/>
                </a:lnTo>
                <a:lnTo>
                  <a:pt x="509825" y="1846698"/>
                </a:lnTo>
                <a:lnTo>
                  <a:pt x="509130" y="1786354"/>
                </a:lnTo>
                <a:lnTo>
                  <a:pt x="508333" y="1725771"/>
                </a:lnTo>
                <a:lnTo>
                  <a:pt x="507437" y="1665006"/>
                </a:lnTo>
                <a:lnTo>
                  <a:pt x="506442" y="1604116"/>
                </a:lnTo>
                <a:lnTo>
                  <a:pt x="505353" y="1543158"/>
                </a:lnTo>
                <a:lnTo>
                  <a:pt x="504169" y="1482188"/>
                </a:lnTo>
                <a:lnTo>
                  <a:pt x="502893" y="1421262"/>
                </a:lnTo>
                <a:lnTo>
                  <a:pt x="501527" y="1360438"/>
                </a:lnTo>
                <a:lnTo>
                  <a:pt x="500072" y="1299771"/>
                </a:lnTo>
                <a:lnTo>
                  <a:pt x="498532" y="1239320"/>
                </a:lnTo>
                <a:lnTo>
                  <a:pt x="496907" y="1179139"/>
                </a:lnTo>
                <a:lnTo>
                  <a:pt x="495199" y="1119286"/>
                </a:lnTo>
                <a:lnTo>
                  <a:pt x="493410" y="1059817"/>
                </a:lnTo>
                <a:lnTo>
                  <a:pt x="491470" y="998601"/>
                </a:lnTo>
                <a:lnTo>
                  <a:pt x="489599" y="942259"/>
                </a:lnTo>
                <a:lnTo>
                  <a:pt x="487580" y="884282"/>
                </a:lnTo>
                <a:lnTo>
                  <a:pt x="485487" y="826917"/>
                </a:lnTo>
                <a:lnTo>
                  <a:pt x="483324" y="770219"/>
                </a:lnTo>
                <a:lnTo>
                  <a:pt x="481091" y="714245"/>
                </a:lnTo>
                <a:lnTo>
                  <a:pt x="478791" y="659051"/>
                </a:lnTo>
                <a:lnTo>
                  <a:pt x="476425" y="604695"/>
                </a:lnTo>
                <a:lnTo>
                  <a:pt x="473995" y="551232"/>
                </a:lnTo>
                <a:lnTo>
                  <a:pt x="471504" y="498720"/>
                </a:lnTo>
                <a:lnTo>
                  <a:pt x="468952" y="447214"/>
                </a:lnTo>
                <a:lnTo>
                  <a:pt x="466343" y="396773"/>
                </a:lnTo>
                <a:lnTo>
                  <a:pt x="463614" y="346328"/>
                </a:lnTo>
                <a:lnTo>
                  <a:pt x="460958" y="299306"/>
                </a:lnTo>
                <a:lnTo>
                  <a:pt x="458186" y="252395"/>
                </a:lnTo>
                <a:lnTo>
                  <a:pt x="455364" y="206774"/>
                </a:lnTo>
                <a:lnTo>
                  <a:pt x="452493" y="162499"/>
                </a:lnTo>
                <a:lnTo>
                  <a:pt x="449576" y="119628"/>
                </a:lnTo>
                <a:lnTo>
                  <a:pt x="446614" y="78217"/>
                </a:lnTo>
                <a:lnTo>
                  <a:pt x="443609" y="38321"/>
                </a:lnTo>
                <a:lnTo>
                  <a:pt x="440563" y="0"/>
                </a:lnTo>
                <a:close/>
              </a:path>
            </a:pathLst>
          </a:custGeom>
          <a:solidFill>
            <a:srgbClr val="FFFFFF">
              <a:alpha val="19999"/>
            </a:srgbClr>
          </a:solidFill>
        </p:spPr>
        <p:txBody>
          <a:bodyPr wrap="square" lIns="0" tIns="0" rIns="0" bIns="0" rtlCol="0"/>
          <a:lstStyle/>
          <a:p>
            <a:endParaRPr dirty="0"/>
          </a:p>
        </p:txBody>
      </p:sp>
      <p:sp>
        <p:nvSpPr>
          <p:cNvPr id="24" name="bk object 2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dirty="0"/>
          </a:p>
        </p:txBody>
      </p:sp>
      <p:sp>
        <p:nvSpPr>
          <p:cNvPr id="25" name="bk object 2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dirty="0"/>
          </a:p>
        </p:txBody>
      </p:sp>
      <p:sp>
        <p:nvSpPr>
          <p:cNvPr id="26" name="bk object 2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dirty="0"/>
          </a:p>
        </p:txBody>
      </p:sp>
      <p:sp>
        <p:nvSpPr>
          <p:cNvPr id="27" name="bk object 2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dirty="0"/>
          </a:p>
        </p:txBody>
      </p:sp>
      <p:sp>
        <p:nvSpPr>
          <p:cNvPr id="28" name="bk object 2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dirty="0"/>
          </a:p>
        </p:txBody>
      </p:sp>
      <p:sp>
        <p:nvSpPr>
          <p:cNvPr id="29" name="bk object 29"/>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dirty="0"/>
          </a:p>
        </p:txBody>
      </p:sp>
      <p:sp>
        <p:nvSpPr>
          <p:cNvPr id="30" name="bk object 3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15-Oct-18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1233932" y="3030473"/>
            <a:ext cx="3768725" cy="635000"/>
          </a:xfrm>
          <a:prstGeom prst="rect">
            <a:avLst/>
          </a:prstGeom>
        </p:spPr>
        <p:txBody>
          <a:bodyPr wrap="square" lIns="0" tIns="0" rIns="0" bIns="0">
            <a:spAutoFit/>
          </a:bodyPr>
          <a:lstStyle>
            <a:lvl1pPr>
              <a:defRPr sz="4000" b="0" i="0">
                <a:solidFill>
                  <a:srgbClr val="EBEBEB"/>
                </a:solidFill>
                <a:latin typeface="Arial"/>
                <a:cs typeface="Arial"/>
              </a:defRPr>
            </a:lvl1pPr>
          </a:lstStyle>
          <a:p>
            <a:endParaRPr/>
          </a:p>
        </p:txBody>
      </p:sp>
      <p:sp>
        <p:nvSpPr>
          <p:cNvPr id="3" name="Holder 3"/>
          <p:cNvSpPr>
            <a:spLocks noGrp="1"/>
          </p:cNvSpPr>
          <p:nvPr>
            <p:ph type="body" idx="1"/>
          </p:nvPr>
        </p:nvSpPr>
        <p:spPr>
          <a:xfrm>
            <a:off x="1233932" y="2741167"/>
            <a:ext cx="9724135" cy="13779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15-Oct-18</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dtechex.com/research/reports/rfid-forecasts-players-and-opportunities-2016-2026-000451.asp"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dirty="0"/>
          </a:p>
        </p:txBody>
      </p:sp>
      <p:sp>
        <p:nvSpPr>
          <p:cNvPr id="3" name="object 3"/>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dirty="0"/>
          </a:p>
        </p:txBody>
      </p:sp>
      <p:sp>
        <p:nvSpPr>
          <p:cNvPr id="4" name="object 4"/>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dirty="0"/>
          </a:p>
        </p:txBody>
      </p:sp>
      <p:sp>
        <p:nvSpPr>
          <p:cNvPr id="5" name="object 5"/>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dirty="0"/>
          </a:p>
        </p:txBody>
      </p:sp>
      <p:sp>
        <p:nvSpPr>
          <p:cNvPr id="6" name="object 6"/>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dirty="0"/>
          </a:p>
        </p:txBody>
      </p:sp>
      <p:sp>
        <p:nvSpPr>
          <p:cNvPr id="7" name="object 7"/>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dirty="0"/>
          </a:p>
        </p:txBody>
      </p:sp>
      <p:sp>
        <p:nvSpPr>
          <p:cNvPr id="8" name="object 8"/>
          <p:cNvSpPr/>
          <p:nvPr/>
        </p:nvSpPr>
        <p:spPr>
          <a:xfrm>
            <a:off x="10438003" y="-253"/>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dirty="0"/>
          </a:p>
        </p:txBody>
      </p:sp>
      <p:sp>
        <p:nvSpPr>
          <p:cNvPr id="9" name="object 9"/>
          <p:cNvSpPr txBox="1">
            <a:spLocks noGrp="1"/>
          </p:cNvSpPr>
          <p:nvPr>
            <p:ph type="title"/>
          </p:nvPr>
        </p:nvSpPr>
        <p:spPr>
          <a:xfrm>
            <a:off x="685801" y="2654934"/>
            <a:ext cx="11277600" cy="1459374"/>
          </a:xfrm>
          <a:prstGeom prst="rect">
            <a:avLst/>
          </a:prstGeom>
        </p:spPr>
        <p:txBody>
          <a:bodyPr vert="horz" wrap="square" lIns="0" tIns="12700" rIns="0" bIns="0" rtlCol="0">
            <a:spAutoFit/>
          </a:bodyPr>
          <a:lstStyle/>
          <a:p>
            <a:pPr marL="12700">
              <a:spcBef>
                <a:spcPts val="100"/>
              </a:spcBef>
            </a:pPr>
            <a:r>
              <a:rPr lang="en-IN" b="1" dirty="0"/>
              <a:t>SMART TICKETING SYSTEM IN METRO RAIL</a:t>
            </a:r>
            <a:r>
              <a:rPr lang="en-US" dirty="0"/>
              <a:t/>
            </a:r>
            <a:br>
              <a:rPr lang="en-US" dirty="0"/>
            </a:br>
            <a:endParaRPr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4408170" cy="574040"/>
          </a:xfrm>
          <a:prstGeom prst="rect">
            <a:avLst/>
          </a:prstGeom>
        </p:spPr>
        <p:txBody>
          <a:bodyPr vert="horz" wrap="square" lIns="0" tIns="12700" rIns="0" bIns="0" rtlCol="0">
            <a:spAutoFit/>
          </a:bodyPr>
          <a:lstStyle/>
          <a:p>
            <a:pPr marL="12700">
              <a:lnSpc>
                <a:spcPct val="100000"/>
              </a:lnSpc>
              <a:spcBef>
                <a:spcPts val="100"/>
              </a:spcBef>
            </a:pPr>
            <a:r>
              <a:rPr sz="3600" spc="40" dirty="0"/>
              <a:t>Working </a:t>
            </a:r>
            <a:r>
              <a:rPr sz="3600" spc="114" dirty="0"/>
              <a:t>of </a:t>
            </a:r>
            <a:r>
              <a:rPr sz="3600" spc="-260" dirty="0"/>
              <a:t>RFID</a:t>
            </a:r>
            <a:r>
              <a:rPr sz="3600" spc="-229" dirty="0"/>
              <a:t> </a:t>
            </a:r>
            <a:r>
              <a:rPr sz="3600" spc="-160" dirty="0"/>
              <a:t>Tags</a:t>
            </a:r>
            <a:endParaRPr sz="3600"/>
          </a:p>
        </p:txBody>
      </p:sp>
      <p:sp>
        <p:nvSpPr>
          <p:cNvPr id="12" name="object 12"/>
          <p:cNvSpPr txBox="1"/>
          <p:nvPr/>
        </p:nvSpPr>
        <p:spPr>
          <a:xfrm>
            <a:off x="1233932" y="2560396"/>
            <a:ext cx="8637905" cy="273050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40" dirty="0">
                <a:solidFill>
                  <a:srgbClr val="B31166"/>
                </a:solidFill>
                <a:latin typeface="Arial"/>
                <a:cs typeface="Arial"/>
              </a:rPr>
              <a:t>	</a:t>
            </a:r>
            <a:r>
              <a:rPr sz="1800" spc="-65" dirty="0">
                <a:solidFill>
                  <a:srgbClr val="404040"/>
                </a:solidFill>
                <a:latin typeface="Arial"/>
                <a:cs typeface="Arial"/>
              </a:rPr>
              <a:t>The </a:t>
            </a:r>
            <a:r>
              <a:rPr sz="1800" spc="-15" dirty="0">
                <a:solidFill>
                  <a:srgbClr val="404040"/>
                </a:solidFill>
                <a:latin typeface="Arial"/>
                <a:cs typeface="Arial"/>
              </a:rPr>
              <a:t>antenna </a:t>
            </a:r>
            <a:r>
              <a:rPr sz="1800" spc="-5" dirty="0">
                <a:solidFill>
                  <a:srgbClr val="404040"/>
                </a:solidFill>
                <a:latin typeface="Arial"/>
                <a:cs typeface="Arial"/>
              </a:rPr>
              <a:t>emits </a:t>
            </a:r>
            <a:r>
              <a:rPr sz="1800" spc="15" dirty="0">
                <a:solidFill>
                  <a:srgbClr val="404040"/>
                </a:solidFill>
                <a:latin typeface="Arial"/>
                <a:cs typeface="Arial"/>
              </a:rPr>
              <a:t>radio </a:t>
            </a:r>
            <a:r>
              <a:rPr sz="1800" spc="-35" dirty="0">
                <a:solidFill>
                  <a:srgbClr val="404040"/>
                </a:solidFill>
                <a:latin typeface="Arial"/>
                <a:cs typeface="Arial"/>
              </a:rPr>
              <a:t>signals </a:t>
            </a:r>
            <a:r>
              <a:rPr sz="1800" spc="80" dirty="0">
                <a:solidFill>
                  <a:srgbClr val="404040"/>
                </a:solidFill>
                <a:latin typeface="Arial"/>
                <a:cs typeface="Arial"/>
              </a:rPr>
              <a:t>to </a:t>
            </a:r>
            <a:r>
              <a:rPr sz="1800" spc="-15" dirty="0">
                <a:solidFill>
                  <a:srgbClr val="404040"/>
                </a:solidFill>
                <a:latin typeface="Arial"/>
                <a:cs typeface="Arial"/>
              </a:rPr>
              <a:t>activate </a:t>
            </a:r>
            <a:r>
              <a:rPr sz="1800" spc="20" dirty="0">
                <a:solidFill>
                  <a:srgbClr val="404040"/>
                </a:solidFill>
                <a:latin typeface="Arial"/>
                <a:cs typeface="Arial"/>
              </a:rPr>
              <a:t>the </a:t>
            </a:r>
            <a:r>
              <a:rPr sz="1800" spc="25" dirty="0">
                <a:solidFill>
                  <a:srgbClr val="404040"/>
                </a:solidFill>
                <a:latin typeface="Arial"/>
                <a:cs typeface="Arial"/>
              </a:rPr>
              <a:t>tag </a:t>
            </a:r>
            <a:r>
              <a:rPr sz="1800" spc="-5" dirty="0">
                <a:solidFill>
                  <a:srgbClr val="404040"/>
                </a:solidFill>
                <a:latin typeface="Arial"/>
                <a:cs typeface="Arial"/>
              </a:rPr>
              <a:t>and </a:t>
            </a:r>
            <a:r>
              <a:rPr sz="1800" spc="-20" dirty="0">
                <a:solidFill>
                  <a:srgbClr val="404040"/>
                </a:solidFill>
                <a:latin typeface="Arial"/>
                <a:cs typeface="Arial"/>
              </a:rPr>
              <a:t>read </a:t>
            </a:r>
            <a:r>
              <a:rPr sz="1800" spc="-5" dirty="0">
                <a:solidFill>
                  <a:srgbClr val="404040"/>
                </a:solidFill>
                <a:latin typeface="Arial"/>
                <a:cs typeface="Arial"/>
              </a:rPr>
              <a:t>and </a:t>
            </a:r>
            <a:r>
              <a:rPr sz="1800" spc="15" dirty="0">
                <a:solidFill>
                  <a:srgbClr val="404040"/>
                </a:solidFill>
                <a:latin typeface="Arial"/>
                <a:cs typeface="Arial"/>
              </a:rPr>
              <a:t>write </a:t>
            </a:r>
            <a:r>
              <a:rPr sz="1800" spc="-5" dirty="0">
                <a:solidFill>
                  <a:srgbClr val="404040"/>
                </a:solidFill>
                <a:latin typeface="Arial"/>
                <a:cs typeface="Arial"/>
              </a:rPr>
              <a:t>data </a:t>
            </a:r>
            <a:r>
              <a:rPr sz="1800" spc="80" dirty="0">
                <a:solidFill>
                  <a:srgbClr val="404040"/>
                </a:solidFill>
                <a:latin typeface="Arial"/>
                <a:cs typeface="Arial"/>
              </a:rPr>
              <a:t>to</a:t>
            </a:r>
            <a:r>
              <a:rPr sz="1800" spc="-225" dirty="0">
                <a:solidFill>
                  <a:srgbClr val="404040"/>
                </a:solidFill>
                <a:latin typeface="Arial"/>
                <a:cs typeface="Arial"/>
              </a:rPr>
              <a:t> </a:t>
            </a:r>
            <a:r>
              <a:rPr sz="1800" spc="10" dirty="0">
                <a:solidFill>
                  <a:srgbClr val="404040"/>
                </a:solidFill>
                <a:latin typeface="Arial"/>
                <a:cs typeface="Arial"/>
              </a:rPr>
              <a:t>it.</a:t>
            </a:r>
            <a:endParaRPr sz="1800">
              <a:latin typeface="Arial"/>
              <a:cs typeface="Arial"/>
            </a:endParaRPr>
          </a:p>
          <a:p>
            <a:pPr>
              <a:lnSpc>
                <a:spcPct val="100000"/>
              </a:lnSpc>
              <a:spcBef>
                <a:spcPts val="25"/>
              </a:spcBef>
            </a:pPr>
            <a:endParaRPr sz="3600">
              <a:latin typeface="Times New Roman"/>
              <a:cs typeface="Times New Roman"/>
            </a:endParaRPr>
          </a:p>
          <a:p>
            <a:pPr marL="355600" marR="5080" indent="-342900">
              <a:lnSpc>
                <a:spcPct val="100000"/>
              </a:lnSpc>
              <a:spcBef>
                <a:spcPts val="5"/>
              </a:spcBef>
              <a:tabLst>
                <a:tab pos="354965" algn="l"/>
              </a:tabLst>
            </a:pPr>
            <a:r>
              <a:rPr sz="1450" spc="235" dirty="0">
                <a:solidFill>
                  <a:srgbClr val="B31166"/>
                </a:solidFill>
                <a:latin typeface="Arial"/>
                <a:cs typeface="Arial"/>
              </a:rPr>
              <a:t>	</a:t>
            </a:r>
            <a:r>
              <a:rPr sz="1800" spc="-25" dirty="0">
                <a:solidFill>
                  <a:srgbClr val="404040"/>
                </a:solidFill>
                <a:latin typeface="Arial"/>
                <a:cs typeface="Arial"/>
              </a:rPr>
              <a:t>Antennas </a:t>
            </a:r>
            <a:r>
              <a:rPr sz="1800" spc="-45" dirty="0">
                <a:solidFill>
                  <a:srgbClr val="404040"/>
                </a:solidFill>
                <a:latin typeface="Arial"/>
                <a:cs typeface="Arial"/>
              </a:rPr>
              <a:t>are </a:t>
            </a:r>
            <a:r>
              <a:rPr sz="1800" spc="20" dirty="0">
                <a:solidFill>
                  <a:srgbClr val="404040"/>
                </a:solidFill>
                <a:latin typeface="Arial"/>
                <a:cs typeface="Arial"/>
              </a:rPr>
              <a:t>the </a:t>
            </a:r>
            <a:r>
              <a:rPr sz="1800" spc="5" dirty="0">
                <a:solidFill>
                  <a:srgbClr val="404040"/>
                </a:solidFill>
                <a:latin typeface="Arial"/>
                <a:cs typeface="Arial"/>
              </a:rPr>
              <a:t>conduits </a:t>
            </a:r>
            <a:r>
              <a:rPr sz="1800" spc="-5" dirty="0">
                <a:solidFill>
                  <a:srgbClr val="404040"/>
                </a:solidFill>
                <a:latin typeface="Arial"/>
                <a:cs typeface="Arial"/>
              </a:rPr>
              <a:t>between </a:t>
            </a:r>
            <a:r>
              <a:rPr sz="1800" spc="20" dirty="0">
                <a:solidFill>
                  <a:srgbClr val="404040"/>
                </a:solidFill>
                <a:latin typeface="Arial"/>
                <a:cs typeface="Arial"/>
              </a:rPr>
              <a:t>the </a:t>
            </a:r>
            <a:r>
              <a:rPr sz="1800" spc="25" dirty="0">
                <a:solidFill>
                  <a:srgbClr val="404040"/>
                </a:solidFill>
                <a:latin typeface="Arial"/>
                <a:cs typeface="Arial"/>
              </a:rPr>
              <a:t>tag </a:t>
            </a:r>
            <a:r>
              <a:rPr sz="1800" spc="-5" dirty="0">
                <a:solidFill>
                  <a:srgbClr val="404040"/>
                </a:solidFill>
                <a:latin typeface="Arial"/>
                <a:cs typeface="Arial"/>
              </a:rPr>
              <a:t>and </a:t>
            </a:r>
            <a:r>
              <a:rPr sz="1800" spc="20" dirty="0">
                <a:solidFill>
                  <a:srgbClr val="404040"/>
                </a:solidFill>
                <a:latin typeface="Arial"/>
                <a:cs typeface="Arial"/>
              </a:rPr>
              <a:t>the </a:t>
            </a:r>
            <a:r>
              <a:rPr sz="1800" spc="-35" dirty="0">
                <a:solidFill>
                  <a:srgbClr val="404040"/>
                </a:solidFill>
                <a:latin typeface="Arial"/>
                <a:cs typeface="Arial"/>
              </a:rPr>
              <a:t>transceiver, </a:t>
            </a:r>
            <a:r>
              <a:rPr sz="1800" spc="-5" dirty="0">
                <a:solidFill>
                  <a:srgbClr val="404040"/>
                </a:solidFill>
                <a:latin typeface="Arial"/>
                <a:cs typeface="Arial"/>
              </a:rPr>
              <a:t>which </a:t>
            </a:r>
            <a:r>
              <a:rPr sz="1800" spc="10" dirty="0">
                <a:solidFill>
                  <a:srgbClr val="404040"/>
                </a:solidFill>
                <a:latin typeface="Arial"/>
                <a:cs typeface="Arial"/>
              </a:rPr>
              <a:t>controls</a:t>
            </a:r>
            <a:r>
              <a:rPr sz="1800" spc="-100" dirty="0">
                <a:solidFill>
                  <a:srgbClr val="404040"/>
                </a:solidFill>
                <a:latin typeface="Arial"/>
                <a:cs typeface="Arial"/>
              </a:rPr>
              <a:t> </a:t>
            </a:r>
            <a:r>
              <a:rPr sz="1800" spc="20" dirty="0">
                <a:solidFill>
                  <a:srgbClr val="404040"/>
                </a:solidFill>
                <a:latin typeface="Arial"/>
                <a:cs typeface="Arial"/>
              </a:rPr>
              <a:t>the  </a:t>
            </a:r>
            <a:r>
              <a:rPr sz="1800" spc="-40" dirty="0">
                <a:solidFill>
                  <a:srgbClr val="404040"/>
                </a:solidFill>
                <a:latin typeface="Arial"/>
                <a:cs typeface="Arial"/>
              </a:rPr>
              <a:t>system's </a:t>
            </a:r>
            <a:r>
              <a:rPr sz="1800" spc="-5" dirty="0">
                <a:solidFill>
                  <a:srgbClr val="404040"/>
                </a:solidFill>
                <a:latin typeface="Arial"/>
                <a:cs typeface="Arial"/>
              </a:rPr>
              <a:t>data </a:t>
            </a:r>
            <a:r>
              <a:rPr sz="1800" spc="5" dirty="0">
                <a:solidFill>
                  <a:srgbClr val="404040"/>
                </a:solidFill>
                <a:latin typeface="Arial"/>
                <a:cs typeface="Arial"/>
              </a:rPr>
              <a:t>acquisition </a:t>
            </a:r>
            <a:r>
              <a:rPr sz="1800" spc="-5" dirty="0">
                <a:solidFill>
                  <a:srgbClr val="404040"/>
                </a:solidFill>
                <a:latin typeface="Arial"/>
                <a:cs typeface="Arial"/>
              </a:rPr>
              <a:t>and</a:t>
            </a:r>
            <a:r>
              <a:rPr sz="1800" spc="-25" dirty="0">
                <a:solidFill>
                  <a:srgbClr val="404040"/>
                </a:solidFill>
                <a:latin typeface="Arial"/>
                <a:cs typeface="Arial"/>
              </a:rPr>
              <a:t> </a:t>
            </a:r>
            <a:r>
              <a:rPr sz="1800" spc="5" dirty="0">
                <a:solidFill>
                  <a:srgbClr val="404040"/>
                </a:solidFill>
                <a:latin typeface="Arial"/>
                <a:cs typeface="Arial"/>
              </a:rPr>
              <a:t>communication.</a:t>
            </a:r>
            <a:endParaRPr sz="1800">
              <a:latin typeface="Arial"/>
              <a:cs typeface="Arial"/>
            </a:endParaRPr>
          </a:p>
          <a:p>
            <a:pPr>
              <a:lnSpc>
                <a:spcPct val="100000"/>
              </a:lnSpc>
              <a:spcBef>
                <a:spcPts val="25"/>
              </a:spcBef>
            </a:pPr>
            <a:endParaRPr sz="3600">
              <a:latin typeface="Times New Roman"/>
              <a:cs typeface="Times New Roman"/>
            </a:endParaRPr>
          </a:p>
          <a:p>
            <a:pPr marL="355600" marR="556260" indent="-342900">
              <a:lnSpc>
                <a:spcPct val="100000"/>
              </a:lnSpc>
              <a:tabLst>
                <a:tab pos="354965" algn="l"/>
              </a:tabLst>
            </a:pPr>
            <a:r>
              <a:rPr sz="1450" spc="235" dirty="0">
                <a:solidFill>
                  <a:srgbClr val="B31166"/>
                </a:solidFill>
                <a:latin typeface="Arial"/>
                <a:cs typeface="Arial"/>
              </a:rPr>
              <a:t>	</a:t>
            </a:r>
            <a:r>
              <a:rPr sz="1800" spc="-70" dirty="0">
                <a:solidFill>
                  <a:srgbClr val="404040"/>
                </a:solidFill>
                <a:latin typeface="Arial"/>
                <a:cs typeface="Arial"/>
              </a:rPr>
              <a:t>The </a:t>
            </a:r>
            <a:r>
              <a:rPr sz="1800" dirty="0">
                <a:solidFill>
                  <a:srgbClr val="404040"/>
                </a:solidFill>
                <a:latin typeface="Arial"/>
                <a:cs typeface="Arial"/>
              </a:rPr>
              <a:t>electromagnetic </a:t>
            </a:r>
            <a:r>
              <a:rPr sz="1800" spc="20" dirty="0">
                <a:solidFill>
                  <a:srgbClr val="404040"/>
                </a:solidFill>
                <a:latin typeface="Arial"/>
                <a:cs typeface="Arial"/>
              </a:rPr>
              <a:t>field </a:t>
            </a:r>
            <a:r>
              <a:rPr sz="1800" spc="15" dirty="0">
                <a:solidFill>
                  <a:srgbClr val="404040"/>
                </a:solidFill>
                <a:latin typeface="Arial"/>
                <a:cs typeface="Arial"/>
              </a:rPr>
              <a:t>produced </a:t>
            </a:r>
            <a:r>
              <a:rPr sz="1800" spc="10" dirty="0">
                <a:solidFill>
                  <a:srgbClr val="404040"/>
                </a:solidFill>
                <a:latin typeface="Arial"/>
                <a:cs typeface="Arial"/>
              </a:rPr>
              <a:t>by </a:t>
            </a:r>
            <a:r>
              <a:rPr sz="1800" spc="-35" dirty="0">
                <a:solidFill>
                  <a:srgbClr val="404040"/>
                </a:solidFill>
                <a:latin typeface="Arial"/>
                <a:cs typeface="Arial"/>
              </a:rPr>
              <a:t>an </a:t>
            </a:r>
            <a:r>
              <a:rPr sz="1800" spc="-15" dirty="0">
                <a:solidFill>
                  <a:srgbClr val="404040"/>
                </a:solidFill>
                <a:latin typeface="Arial"/>
                <a:cs typeface="Arial"/>
              </a:rPr>
              <a:t>antenna </a:t>
            </a:r>
            <a:r>
              <a:rPr sz="1800" spc="-50" dirty="0">
                <a:solidFill>
                  <a:srgbClr val="404040"/>
                </a:solidFill>
                <a:latin typeface="Arial"/>
                <a:cs typeface="Arial"/>
              </a:rPr>
              <a:t>can </a:t>
            </a:r>
            <a:r>
              <a:rPr sz="1800" spc="-5" dirty="0">
                <a:solidFill>
                  <a:srgbClr val="404040"/>
                </a:solidFill>
                <a:latin typeface="Arial"/>
                <a:cs typeface="Arial"/>
              </a:rPr>
              <a:t>be </a:t>
            </a:r>
            <a:r>
              <a:rPr sz="1800" dirty="0">
                <a:solidFill>
                  <a:srgbClr val="404040"/>
                </a:solidFill>
                <a:latin typeface="Arial"/>
                <a:cs typeface="Arial"/>
              </a:rPr>
              <a:t>constantly </a:t>
            </a:r>
            <a:r>
              <a:rPr sz="1800" spc="-15" dirty="0">
                <a:solidFill>
                  <a:srgbClr val="404040"/>
                </a:solidFill>
                <a:latin typeface="Arial"/>
                <a:cs typeface="Arial"/>
              </a:rPr>
              <a:t>present  </a:t>
            </a:r>
            <a:r>
              <a:rPr sz="1800" spc="-10" dirty="0">
                <a:solidFill>
                  <a:srgbClr val="404040"/>
                </a:solidFill>
                <a:latin typeface="Arial"/>
                <a:cs typeface="Arial"/>
              </a:rPr>
              <a:t>when </a:t>
            </a:r>
            <a:r>
              <a:rPr sz="1800" spc="30" dirty="0">
                <a:solidFill>
                  <a:srgbClr val="404040"/>
                </a:solidFill>
                <a:latin typeface="Arial"/>
                <a:cs typeface="Arial"/>
              </a:rPr>
              <a:t>multiple </a:t>
            </a:r>
            <a:r>
              <a:rPr sz="1800" spc="-20" dirty="0">
                <a:solidFill>
                  <a:srgbClr val="404040"/>
                </a:solidFill>
                <a:latin typeface="Arial"/>
                <a:cs typeface="Arial"/>
              </a:rPr>
              <a:t>tags </a:t>
            </a:r>
            <a:r>
              <a:rPr sz="1800" spc="-40" dirty="0">
                <a:solidFill>
                  <a:srgbClr val="404040"/>
                </a:solidFill>
                <a:latin typeface="Arial"/>
                <a:cs typeface="Arial"/>
              </a:rPr>
              <a:t>are </a:t>
            </a:r>
            <a:r>
              <a:rPr sz="1800" spc="-20" dirty="0">
                <a:solidFill>
                  <a:srgbClr val="404040"/>
                </a:solidFill>
                <a:latin typeface="Arial"/>
                <a:cs typeface="Arial"/>
              </a:rPr>
              <a:t>expected </a:t>
            </a:r>
            <a:r>
              <a:rPr sz="1800" dirty="0">
                <a:solidFill>
                  <a:srgbClr val="404040"/>
                </a:solidFill>
                <a:latin typeface="Arial"/>
                <a:cs typeface="Arial"/>
              </a:rPr>
              <a:t>continually. </a:t>
            </a:r>
            <a:r>
              <a:rPr sz="1800" spc="15" dirty="0">
                <a:solidFill>
                  <a:srgbClr val="404040"/>
                </a:solidFill>
                <a:latin typeface="Arial"/>
                <a:cs typeface="Arial"/>
              </a:rPr>
              <a:t>If </a:t>
            </a:r>
            <a:r>
              <a:rPr sz="1800" dirty="0">
                <a:solidFill>
                  <a:srgbClr val="404040"/>
                </a:solidFill>
                <a:latin typeface="Arial"/>
                <a:cs typeface="Arial"/>
              </a:rPr>
              <a:t>constant </a:t>
            </a:r>
            <a:r>
              <a:rPr sz="1800" spc="25" dirty="0">
                <a:solidFill>
                  <a:srgbClr val="404040"/>
                </a:solidFill>
                <a:latin typeface="Arial"/>
                <a:cs typeface="Arial"/>
              </a:rPr>
              <a:t>interrogation </a:t>
            </a:r>
            <a:r>
              <a:rPr sz="1800" spc="-55" dirty="0">
                <a:solidFill>
                  <a:srgbClr val="404040"/>
                </a:solidFill>
                <a:latin typeface="Arial"/>
                <a:cs typeface="Arial"/>
              </a:rPr>
              <a:t>is </a:t>
            </a:r>
            <a:r>
              <a:rPr sz="1800" spc="60" dirty="0">
                <a:solidFill>
                  <a:srgbClr val="404040"/>
                </a:solidFill>
                <a:latin typeface="Arial"/>
                <a:cs typeface="Arial"/>
              </a:rPr>
              <a:t>not  </a:t>
            </a:r>
            <a:r>
              <a:rPr sz="1800" spc="-5" dirty="0">
                <a:solidFill>
                  <a:srgbClr val="404040"/>
                </a:solidFill>
                <a:latin typeface="Arial"/>
                <a:cs typeface="Arial"/>
              </a:rPr>
              <a:t>required, </a:t>
            </a:r>
            <a:r>
              <a:rPr sz="1800" spc="-90" dirty="0">
                <a:solidFill>
                  <a:srgbClr val="404040"/>
                </a:solidFill>
                <a:latin typeface="Arial"/>
                <a:cs typeface="Arial"/>
              </a:rPr>
              <a:t>a </a:t>
            </a:r>
            <a:r>
              <a:rPr sz="1800" spc="-45" dirty="0">
                <a:solidFill>
                  <a:srgbClr val="404040"/>
                </a:solidFill>
                <a:latin typeface="Arial"/>
                <a:cs typeface="Arial"/>
              </a:rPr>
              <a:t>sensor </a:t>
            </a:r>
            <a:r>
              <a:rPr sz="1800" spc="-30" dirty="0">
                <a:solidFill>
                  <a:srgbClr val="404040"/>
                </a:solidFill>
                <a:latin typeface="Arial"/>
                <a:cs typeface="Arial"/>
              </a:rPr>
              <a:t>device </a:t>
            </a:r>
            <a:r>
              <a:rPr sz="1800" spc="-50" dirty="0">
                <a:solidFill>
                  <a:srgbClr val="404040"/>
                </a:solidFill>
                <a:latin typeface="Arial"/>
                <a:cs typeface="Arial"/>
              </a:rPr>
              <a:t>can </a:t>
            </a:r>
            <a:r>
              <a:rPr sz="1800" spc="-15" dirty="0">
                <a:solidFill>
                  <a:srgbClr val="404040"/>
                </a:solidFill>
                <a:latin typeface="Arial"/>
                <a:cs typeface="Arial"/>
              </a:rPr>
              <a:t>activate </a:t>
            </a:r>
            <a:r>
              <a:rPr sz="1800" spc="20" dirty="0">
                <a:solidFill>
                  <a:srgbClr val="404040"/>
                </a:solidFill>
                <a:latin typeface="Arial"/>
                <a:cs typeface="Arial"/>
              </a:rPr>
              <a:t>the</a:t>
            </a:r>
            <a:r>
              <a:rPr sz="1800" spc="135" dirty="0">
                <a:solidFill>
                  <a:srgbClr val="404040"/>
                </a:solidFill>
                <a:latin typeface="Arial"/>
                <a:cs typeface="Arial"/>
              </a:rPr>
              <a:t> </a:t>
            </a:r>
            <a:r>
              <a:rPr sz="1800" spc="-5" dirty="0">
                <a:solidFill>
                  <a:srgbClr val="404040"/>
                </a:solidFill>
                <a:latin typeface="Arial"/>
                <a:cs typeface="Arial"/>
              </a:rPr>
              <a:t>field.</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4132579" cy="574040"/>
          </a:xfrm>
          <a:prstGeom prst="rect">
            <a:avLst/>
          </a:prstGeom>
        </p:spPr>
        <p:txBody>
          <a:bodyPr vert="horz" wrap="square" lIns="0" tIns="12700" rIns="0" bIns="0" rtlCol="0">
            <a:spAutoFit/>
          </a:bodyPr>
          <a:lstStyle/>
          <a:p>
            <a:pPr marL="12700">
              <a:lnSpc>
                <a:spcPct val="100000"/>
              </a:lnSpc>
              <a:spcBef>
                <a:spcPts val="100"/>
              </a:spcBef>
            </a:pPr>
            <a:r>
              <a:rPr sz="3600" spc="5" dirty="0"/>
              <a:t>What </a:t>
            </a:r>
            <a:r>
              <a:rPr sz="3600" spc="-105" dirty="0"/>
              <a:t>is </a:t>
            </a:r>
            <a:r>
              <a:rPr sz="3600" spc="-260" dirty="0"/>
              <a:t>RFID</a:t>
            </a:r>
            <a:r>
              <a:rPr sz="3600" spc="15" dirty="0"/>
              <a:t> </a:t>
            </a:r>
            <a:r>
              <a:rPr sz="3600" spc="-120" dirty="0"/>
              <a:t>Reader</a:t>
            </a:r>
            <a:endParaRPr sz="3600"/>
          </a:p>
        </p:txBody>
      </p:sp>
      <p:sp>
        <p:nvSpPr>
          <p:cNvPr id="12" name="object 12"/>
          <p:cNvSpPr txBox="1"/>
          <p:nvPr/>
        </p:nvSpPr>
        <p:spPr>
          <a:xfrm>
            <a:off x="1233932" y="3220973"/>
            <a:ext cx="8385175" cy="1650364"/>
          </a:xfrm>
          <a:prstGeom prst="rect">
            <a:avLst/>
          </a:prstGeom>
        </p:spPr>
        <p:txBody>
          <a:bodyPr vert="horz" wrap="square" lIns="0" tIns="12700" rIns="0" bIns="0" rtlCol="0">
            <a:spAutoFit/>
          </a:bodyPr>
          <a:lstStyle/>
          <a:p>
            <a:pPr marL="355600" marR="20320" indent="-342900">
              <a:lnSpc>
                <a:spcPct val="100000"/>
              </a:lnSpc>
              <a:spcBef>
                <a:spcPts val="100"/>
              </a:spcBef>
              <a:tabLst>
                <a:tab pos="354965" algn="l"/>
              </a:tabLst>
            </a:pPr>
            <a:r>
              <a:rPr sz="1450" spc="235" dirty="0">
                <a:solidFill>
                  <a:srgbClr val="B31166"/>
                </a:solidFill>
                <a:latin typeface="Arial"/>
                <a:cs typeface="Arial"/>
              </a:rPr>
              <a:t>	</a:t>
            </a:r>
            <a:r>
              <a:rPr sz="1800" spc="-15" dirty="0">
                <a:solidFill>
                  <a:srgbClr val="404040"/>
                </a:solidFill>
                <a:latin typeface="Arial"/>
                <a:cs typeface="Arial"/>
              </a:rPr>
              <a:t>An </a:t>
            </a:r>
            <a:r>
              <a:rPr sz="1800" spc="-130" dirty="0">
                <a:solidFill>
                  <a:srgbClr val="404040"/>
                </a:solidFill>
                <a:latin typeface="Arial"/>
                <a:cs typeface="Arial"/>
              </a:rPr>
              <a:t>RFID </a:t>
            </a:r>
            <a:r>
              <a:rPr sz="1800" spc="-25" dirty="0">
                <a:solidFill>
                  <a:srgbClr val="404040"/>
                </a:solidFill>
                <a:latin typeface="Arial"/>
                <a:cs typeface="Arial"/>
              </a:rPr>
              <a:t>reader </a:t>
            </a:r>
            <a:r>
              <a:rPr sz="1800" spc="-60" dirty="0">
                <a:solidFill>
                  <a:srgbClr val="404040"/>
                </a:solidFill>
                <a:latin typeface="Arial"/>
                <a:cs typeface="Arial"/>
              </a:rPr>
              <a:t>is </a:t>
            </a:r>
            <a:r>
              <a:rPr sz="1800" spc="-90" dirty="0">
                <a:solidFill>
                  <a:srgbClr val="404040"/>
                </a:solidFill>
                <a:latin typeface="Arial"/>
                <a:cs typeface="Arial"/>
              </a:rPr>
              <a:t>a </a:t>
            </a:r>
            <a:r>
              <a:rPr sz="1800" spc="15" dirty="0">
                <a:solidFill>
                  <a:srgbClr val="404040"/>
                </a:solidFill>
                <a:latin typeface="Arial"/>
                <a:cs typeface="Arial"/>
              </a:rPr>
              <a:t>network </a:t>
            </a:r>
            <a:r>
              <a:rPr sz="1800" spc="-5" dirty="0">
                <a:solidFill>
                  <a:srgbClr val="404040"/>
                </a:solidFill>
                <a:latin typeface="Arial"/>
                <a:cs typeface="Arial"/>
              </a:rPr>
              <a:t>connected </a:t>
            </a:r>
            <a:r>
              <a:rPr sz="1800" spc="-30" dirty="0">
                <a:solidFill>
                  <a:srgbClr val="404040"/>
                </a:solidFill>
                <a:latin typeface="Arial"/>
                <a:cs typeface="Arial"/>
              </a:rPr>
              <a:t>device </a:t>
            </a:r>
            <a:r>
              <a:rPr sz="1800" spc="-10" dirty="0">
                <a:solidFill>
                  <a:srgbClr val="404040"/>
                </a:solidFill>
                <a:latin typeface="Arial"/>
                <a:cs typeface="Arial"/>
              </a:rPr>
              <a:t>(fixed </a:t>
            </a:r>
            <a:r>
              <a:rPr sz="1800" spc="40" dirty="0">
                <a:solidFill>
                  <a:srgbClr val="404040"/>
                </a:solidFill>
                <a:latin typeface="Arial"/>
                <a:cs typeface="Arial"/>
              </a:rPr>
              <a:t>or </a:t>
            </a:r>
            <a:r>
              <a:rPr sz="1800" spc="10" dirty="0">
                <a:solidFill>
                  <a:srgbClr val="404040"/>
                </a:solidFill>
                <a:latin typeface="Arial"/>
                <a:cs typeface="Arial"/>
              </a:rPr>
              <a:t>mobile) </a:t>
            </a:r>
            <a:r>
              <a:rPr sz="1800" spc="35" dirty="0">
                <a:solidFill>
                  <a:srgbClr val="404040"/>
                </a:solidFill>
                <a:latin typeface="Arial"/>
                <a:cs typeface="Arial"/>
              </a:rPr>
              <a:t>with </a:t>
            </a:r>
            <a:r>
              <a:rPr sz="1800" spc="-35" dirty="0">
                <a:solidFill>
                  <a:srgbClr val="404040"/>
                </a:solidFill>
                <a:latin typeface="Arial"/>
                <a:cs typeface="Arial"/>
              </a:rPr>
              <a:t>an </a:t>
            </a:r>
            <a:r>
              <a:rPr sz="1800" spc="-15" dirty="0">
                <a:solidFill>
                  <a:srgbClr val="404040"/>
                </a:solidFill>
                <a:latin typeface="Arial"/>
                <a:cs typeface="Arial"/>
              </a:rPr>
              <a:t>antenna  </a:t>
            </a:r>
            <a:r>
              <a:rPr sz="1800" spc="35" dirty="0">
                <a:solidFill>
                  <a:srgbClr val="404040"/>
                </a:solidFill>
                <a:latin typeface="Arial"/>
                <a:cs typeface="Arial"/>
              </a:rPr>
              <a:t>that </a:t>
            </a:r>
            <a:r>
              <a:rPr sz="1800" spc="-60" dirty="0">
                <a:solidFill>
                  <a:srgbClr val="404040"/>
                </a:solidFill>
                <a:latin typeface="Arial"/>
                <a:cs typeface="Arial"/>
              </a:rPr>
              <a:t>sends </a:t>
            </a:r>
            <a:r>
              <a:rPr sz="1800" spc="10" dirty="0">
                <a:solidFill>
                  <a:srgbClr val="404040"/>
                </a:solidFill>
                <a:latin typeface="Arial"/>
                <a:cs typeface="Arial"/>
              </a:rPr>
              <a:t>power </a:t>
            </a:r>
            <a:r>
              <a:rPr sz="1800" spc="-120" dirty="0">
                <a:solidFill>
                  <a:srgbClr val="404040"/>
                </a:solidFill>
                <a:latin typeface="Arial"/>
                <a:cs typeface="Arial"/>
              </a:rPr>
              <a:t>as </a:t>
            </a:r>
            <a:r>
              <a:rPr sz="1800" spc="-5" dirty="0">
                <a:solidFill>
                  <a:srgbClr val="404040"/>
                </a:solidFill>
                <a:latin typeface="Arial"/>
                <a:cs typeface="Arial"/>
              </a:rPr>
              <a:t>well </a:t>
            </a:r>
            <a:r>
              <a:rPr sz="1800" spc="-114" dirty="0">
                <a:solidFill>
                  <a:srgbClr val="404040"/>
                </a:solidFill>
                <a:latin typeface="Arial"/>
                <a:cs typeface="Arial"/>
              </a:rPr>
              <a:t>as </a:t>
            </a:r>
            <a:r>
              <a:rPr sz="1800" spc="-5" dirty="0">
                <a:solidFill>
                  <a:srgbClr val="404040"/>
                </a:solidFill>
                <a:latin typeface="Arial"/>
                <a:cs typeface="Arial"/>
              </a:rPr>
              <a:t>data </a:t>
            </a:r>
            <a:r>
              <a:rPr sz="1800" spc="-10" dirty="0">
                <a:solidFill>
                  <a:srgbClr val="404040"/>
                </a:solidFill>
                <a:latin typeface="Arial"/>
                <a:cs typeface="Arial"/>
              </a:rPr>
              <a:t>and commands </a:t>
            </a:r>
            <a:r>
              <a:rPr sz="1800" spc="80" dirty="0">
                <a:solidFill>
                  <a:srgbClr val="404040"/>
                </a:solidFill>
                <a:latin typeface="Arial"/>
                <a:cs typeface="Arial"/>
              </a:rPr>
              <a:t>to </a:t>
            </a:r>
            <a:r>
              <a:rPr sz="1800" spc="20" dirty="0">
                <a:solidFill>
                  <a:srgbClr val="404040"/>
                </a:solidFill>
                <a:latin typeface="Arial"/>
                <a:cs typeface="Arial"/>
              </a:rPr>
              <a:t>the </a:t>
            </a:r>
            <a:r>
              <a:rPr sz="1800" spc="-40" dirty="0">
                <a:solidFill>
                  <a:srgbClr val="404040"/>
                </a:solidFill>
                <a:latin typeface="Arial"/>
                <a:cs typeface="Arial"/>
              </a:rPr>
              <a:t>tags.</a:t>
            </a:r>
            <a:endParaRPr sz="1800">
              <a:latin typeface="Arial"/>
              <a:cs typeface="Arial"/>
            </a:endParaRPr>
          </a:p>
          <a:p>
            <a:pPr>
              <a:lnSpc>
                <a:spcPct val="100000"/>
              </a:lnSpc>
              <a:spcBef>
                <a:spcPts val="10"/>
              </a:spcBef>
            </a:pPr>
            <a:endParaRPr sz="3600">
              <a:latin typeface="Times New Roman"/>
              <a:cs typeface="Times New Roman"/>
            </a:endParaRPr>
          </a:p>
          <a:p>
            <a:pPr marL="355600" marR="5080" indent="-342900">
              <a:lnSpc>
                <a:spcPct val="100000"/>
              </a:lnSpc>
              <a:spcBef>
                <a:spcPts val="5"/>
              </a:spcBef>
              <a:tabLst>
                <a:tab pos="354965" algn="l"/>
              </a:tabLst>
            </a:pPr>
            <a:r>
              <a:rPr sz="1450" spc="235" dirty="0">
                <a:solidFill>
                  <a:srgbClr val="B31166"/>
                </a:solidFill>
                <a:latin typeface="Arial"/>
                <a:cs typeface="Arial"/>
              </a:rPr>
              <a:t>	</a:t>
            </a:r>
            <a:r>
              <a:rPr sz="1800" spc="-70" dirty="0">
                <a:solidFill>
                  <a:srgbClr val="404040"/>
                </a:solidFill>
                <a:latin typeface="Arial"/>
                <a:cs typeface="Arial"/>
              </a:rPr>
              <a:t>The </a:t>
            </a:r>
            <a:r>
              <a:rPr sz="1800" spc="-130" dirty="0">
                <a:solidFill>
                  <a:srgbClr val="404040"/>
                </a:solidFill>
                <a:latin typeface="Arial"/>
                <a:cs typeface="Arial"/>
              </a:rPr>
              <a:t>RFID </a:t>
            </a:r>
            <a:r>
              <a:rPr sz="1800" spc="-25" dirty="0">
                <a:solidFill>
                  <a:srgbClr val="404040"/>
                </a:solidFill>
                <a:latin typeface="Arial"/>
                <a:cs typeface="Arial"/>
              </a:rPr>
              <a:t>reader </a:t>
            </a:r>
            <a:r>
              <a:rPr sz="1800" spc="-50" dirty="0">
                <a:solidFill>
                  <a:srgbClr val="404040"/>
                </a:solidFill>
                <a:latin typeface="Arial"/>
                <a:cs typeface="Arial"/>
              </a:rPr>
              <a:t>acts </a:t>
            </a:r>
            <a:r>
              <a:rPr sz="1800" spc="-5" dirty="0">
                <a:solidFill>
                  <a:srgbClr val="404040"/>
                </a:solidFill>
                <a:latin typeface="Arial"/>
                <a:cs typeface="Arial"/>
              </a:rPr>
              <a:t>like </a:t>
            </a:r>
            <a:r>
              <a:rPr sz="1800" spc="-35" dirty="0">
                <a:solidFill>
                  <a:srgbClr val="404040"/>
                </a:solidFill>
                <a:latin typeface="Arial"/>
                <a:cs typeface="Arial"/>
              </a:rPr>
              <a:t>an </a:t>
            </a:r>
            <a:r>
              <a:rPr sz="1800" spc="-100" dirty="0">
                <a:solidFill>
                  <a:srgbClr val="404040"/>
                </a:solidFill>
                <a:latin typeface="Arial"/>
                <a:cs typeface="Arial"/>
              </a:rPr>
              <a:t>access </a:t>
            </a:r>
            <a:r>
              <a:rPr sz="1800" spc="50" dirty="0">
                <a:solidFill>
                  <a:srgbClr val="404040"/>
                </a:solidFill>
                <a:latin typeface="Arial"/>
                <a:cs typeface="Arial"/>
              </a:rPr>
              <a:t>point </a:t>
            </a:r>
            <a:r>
              <a:rPr sz="1800" spc="45" dirty="0">
                <a:solidFill>
                  <a:srgbClr val="404040"/>
                </a:solidFill>
                <a:latin typeface="Arial"/>
                <a:cs typeface="Arial"/>
              </a:rPr>
              <a:t>for </a:t>
            </a:r>
            <a:r>
              <a:rPr sz="1800" spc="-130" dirty="0">
                <a:solidFill>
                  <a:srgbClr val="404040"/>
                </a:solidFill>
                <a:latin typeface="Arial"/>
                <a:cs typeface="Arial"/>
              </a:rPr>
              <a:t>RFID </a:t>
            </a:r>
            <a:r>
              <a:rPr sz="1800" spc="20" dirty="0">
                <a:solidFill>
                  <a:srgbClr val="404040"/>
                </a:solidFill>
                <a:latin typeface="Arial"/>
                <a:cs typeface="Arial"/>
              </a:rPr>
              <a:t>tagged </a:t>
            </a:r>
            <a:r>
              <a:rPr sz="1800" spc="-5" dirty="0">
                <a:solidFill>
                  <a:srgbClr val="404040"/>
                </a:solidFill>
                <a:latin typeface="Arial"/>
                <a:cs typeface="Arial"/>
              </a:rPr>
              <a:t>items </a:t>
            </a:r>
            <a:r>
              <a:rPr sz="1800" spc="-45" dirty="0">
                <a:solidFill>
                  <a:srgbClr val="404040"/>
                </a:solidFill>
                <a:latin typeface="Arial"/>
                <a:cs typeface="Arial"/>
              </a:rPr>
              <a:t>so </a:t>
            </a:r>
            <a:r>
              <a:rPr sz="1800" spc="35" dirty="0">
                <a:solidFill>
                  <a:srgbClr val="404040"/>
                </a:solidFill>
                <a:latin typeface="Arial"/>
                <a:cs typeface="Arial"/>
              </a:rPr>
              <a:t>that </a:t>
            </a:r>
            <a:r>
              <a:rPr sz="1800" spc="20" dirty="0">
                <a:solidFill>
                  <a:srgbClr val="404040"/>
                </a:solidFill>
                <a:latin typeface="Arial"/>
                <a:cs typeface="Arial"/>
              </a:rPr>
              <a:t>the </a:t>
            </a:r>
            <a:r>
              <a:rPr sz="1800" spc="-5" dirty="0">
                <a:solidFill>
                  <a:srgbClr val="404040"/>
                </a:solidFill>
                <a:latin typeface="Arial"/>
                <a:cs typeface="Arial"/>
              </a:rPr>
              <a:t>tags'  data </a:t>
            </a:r>
            <a:r>
              <a:rPr sz="1800" spc="-50" dirty="0">
                <a:solidFill>
                  <a:srgbClr val="404040"/>
                </a:solidFill>
                <a:latin typeface="Arial"/>
                <a:cs typeface="Arial"/>
              </a:rPr>
              <a:t>can </a:t>
            </a:r>
            <a:r>
              <a:rPr sz="1800" spc="-10" dirty="0">
                <a:solidFill>
                  <a:srgbClr val="404040"/>
                </a:solidFill>
                <a:latin typeface="Arial"/>
                <a:cs typeface="Arial"/>
              </a:rPr>
              <a:t>be </a:t>
            </a:r>
            <a:r>
              <a:rPr sz="1800" spc="-15" dirty="0">
                <a:solidFill>
                  <a:srgbClr val="404040"/>
                </a:solidFill>
                <a:latin typeface="Arial"/>
                <a:cs typeface="Arial"/>
              </a:rPr>
              <a:t>made </a:t>
            </a:r>
            <a:r>
              <a:rPr sz="1800" spc="-30" dirty="0">
                <a:solidFill>
                  <a:srgbClr val="404040"/>
                </a:solidFill>
                <a:latin typeface="Arial"/>
                <a:cs typeface="Arial"/>
              </a:rPr>
              <a:t>available </a:t>
            </a:r>
            <a:r>
              <a:rPr sz="1800" spc="80" dirty="0">
                <a:solidFill>
                  <a:srgbClr val="404040"/>
                </a:solidFill>
                <a:latin typeface="Arial"/>
                <a:cs typeface="Arial"/>
              </a:rPr>
              <a:t>to </a:t>
            </a:r>
            <a:r>
              <a:rPr sz="1800" spc="-45" dirty="0">
                <a:solidFill>
                  <a:srgbClr val="404040"/>
                </a:solidFill>
                <a:latin typeface="Arial"/>
                <a:cs typeface="Arial"/>
              </a:rPr>
              <a:t>business</a:t>
            </a:r>
            <a:r>
              <a:rPr sz="1800" spc="-60" dirty="0">
                <a:solidFill>
                  <a:srgbClr val="404040"/>
                </a:solidFill>
                <a:latin typeface="Arial"/>
                <a:cs typeface="Arial"/>
              </a:rPr>
              <a:t> </a:t>
            </a:r>
            <a:r>
              <a:rPr sz="1800" spc="-10" dirty="0">
                <a:solidFill>
                  <a:srgbClr val="404040"/>
                </a:solidFill>
                <a:latin typeface="Arial"/>
                <a:cs typeface="Arial"/>
              </a:rPr>
              <a:t>applications.</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5001895" cy="574040"/>
          </a:xfrm>
          <a:prstGeom prst="rect">
            <a:avLst/>
          </a:prstGeom>
        </p:spPr>
        <p:txBody>
          <a:bodyPr vert="horz" wrap="square" lIns="0" tIns="12700" rIns="0" bIns="0" rtlCol="0">
            <a:spAutoFit/>
          </a:bodyPr>
          <a:lstStyle/>
          <a:p>
            <a:pPr marL="12700">
              <a:lnSpc>
                <a:spcPct val="100000"/>
              </a:lnSpc>
              <a:spcBef>
                <a:spcPts val="100"/>
              </a:spcBef>
            </a:pPr>
            <a:r>
              <a:rPr sz="3600" spc="-20" dirty="0"/>
              <a:t>Structure </a:t>
            </a:r>
            <a:r>
              <a:rPr sz="3600" spc="114" dirty="0"/>
              <a:t>of </a:t>
            </a:r>
            <a:r>
              <a:rPr sz="3600" spc="-260" dirty="0"/>
              <a:t>RFID</a:t>
            </a:r>
            <a:r>
              <a:rPr sz="3600" spc="-185" dirty="0"/>
              <a:t> </a:t>
            </a:r>
            <a:r>
              <a:rPr sz="3600" spc="-120" dirty="0"/>
              <a:t>Reader</a:t>
            </a:r>
            <a:endParaRPr sz="3600"/>
          </a:p>
        </p:txBody>
      </p:sp>
      <p:sp>
        <p:nvSpPr>
          <p:cNvPr id="12" name="object 12"/>
          <p:cNvSpPr/>
          <p:nvPr/>
        </p:nvSpPr>
        <p:spPr>
          <a:xfrm>
            <a:off x="1714499" y="2602913"/>
            <a:ext cx="3687294" cy="3416804"/>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6288151" y="2560396"/>
            <a:ext cx="3254375" cy="3276600"/>
          </a:xfrm>
          <a:prstGeom prst="rect">
            <a:avLst/>
          </a:prstGeom>
        </p:spPr>
        <p:txBody>
          <a:bodyPr vert="horz" wrap="square" lIns="0" tIns="12700" rIns="0" bIns="0" rtlCol="0">
            <a:spAutoFit/>
          </a:bodyPr>
          <a:lstStyle/>
          <a:p>
            <a:pPr marL="12700">
              <a:lnSpc>
                <a:spcPct val="100000"/>
              </a:lnSpc>
              <a:spcBef>
                <a:spcPts val="100"/>
              </a:spcBef>
              <a:tabLst>
                <a:tab pos="355600" algn="l"/>
              </a:tabLst>
            </a:pPr>
            <a:r>
              <a:rPr sz="1450" spc="240" dirty="0">
                <a:solidFill>
                  <a:srgbClr val="B31166"/>
                </a:solidFill>
                <a:latin typeface="Arial"/>
                <a:cs typeface="Arial"/>
              </a:rPr>
              <a:t>	</a:t>
            </a:r>
            <a:r>
              <a:rPr sz="1800" spc="5" dirty="0">
                <a:solidFill>
                  <a:srgbClr val="404040"/>
                </a:solidFill>
                <a:latin typeface="Arial"/>
                <a:cs typeface="Arial"/>
              </a:rPr>
              <a:t>Individual </a:t>
            </a:r>
            <a:r>
              <a:rPr sz="1800" spc="-5" dirty="0">
                <a:solidFill>
                  <a:srgbClr val="404040"/>
                </a:solidFill>
                <a:latin typeface="Arial"/>
                <a:cs typeface="Arial"/>
              </a:rPr>
              <a:t>Components </a:t>
            </a:r>
            <a:r>
              <a:rPr sz="1800" spc="-45" dirty="0">
                <a:solidFill>
                  <a:srgbClr val="404040"/>
                </a:solidFill>
                <a:latin typeface="Arial"/>
                <a:cs typeface="Arial"/>
              </a:rPr>
              <a:t>are</a:t>
            </a:r>
            <a:r>
              <a:rPr sz="1800" spc="-110" dirty="0">
                <a:solidFill>
                  <a:srgbClr val="404040"/>
                </a:solidFill>
                <a:latin typeface="Arial"/>
                <a:cs typeface="Arial"/>
              </a:rPr>
              <a:t> </a:t>
            </a:r>
            <a:r>
              <a:rPr sz="1800" spc="-100" dirty="0">
                <a:solidFill>
                  <a:srgbClr val="404040"/>
                </a:solidFill>
                <a:latin typeface="Arial"/>
                <a:cs typeface="Arial"/>
              </a:rPr>
              <a:t>–</a:t>
            </a:r>
            <a:endParaRPr sz="1800">
              <a:latin typeface="Arial"/>
              <a:cs typeface="Arial"/>
            </a:endParaRPr>
          </a:p>
          <a:p>
            <a:pPr>
              <a:lnSpc>
                <a:spcPct val="100000"/>
              </a:lnSpc>
              <a:spcBef>
                <a:spcPts val="30"/>
              </a:spcBef>
            </a:pPr>
            <a:endParaRPr sz="3450">
              <a:latin typeface="Times New Roman"/>
              <a:cs typeface="Times New Roman"/>
            </a:endParaRPr>
          </a:p>
          <a:p>
            <a:pPr marL="756285" indent="-286385">
              <a:lnSpc>
                <a:spcPct val="100000"/>
              </a:lnSpc>
              <a:buClr>
                <a:srgbClr val="B31166"/>
              </a:buClr>
              <a:buSzPct val="78125"/>
              <a:buFont typeface="Wingdings"/>
              <a:buChar char=""/>
              <a:tabLst>
                <a:tab pos="756285" algn="l"/>
                <a:tab pos="756920" algn="l"/>
              </a:tabLst>
            </a:pPr>
            <a:r>
              <a:rPr sz="1600" b="1" spc="-55" dirty="0">
                <a:solidFill>
                  <a:srgbClr val="404040"/>
                </a:solidFill>
                <a:latin typeface="Arial"/>
                <a:cs typeface="Arial"/>
              </a:rPr>
              <a:t>Digital </a:t>
            </a:r>
            <a:r>
              <a:rPr sz="1600" b="1" spc="-95" dirty="0">
                <a:solidFill>
                  <a:srgbClr val="404040"/>
                </a:solidFill>
                <a:latin typeface="Arial"/>
                <a:cs typeface="Arial"/>
              </a:rPr>
              <a:t>Signal</a:t>
            </a:r>
            <a:r>
              <a:rPr sz="1600" b="1" spc="-100" dirty="0">
                <a:solidFill>
                  <a:srgbClr val="404040"/>
                </a:solidFill>
                <a:latin typeface="Arial"/>
                <a:cs typeface="Arial"/>
              </a:rPr>
              <a:t> </a:t>
            </a:r>
            <a:r>
              <a:rPr sz="1600" b="1" spc="-125" dirty="0">
                <a:solidFill>
                  <a:srgbClr val="404040"/>
                </a:solidFill>
                <a:latin typeface="Arial"/>
                <a:cs typeface="Arial"/>
              </a:rPr>
              <a:t>Processor</a:t>
            </a:r>
            <a:endParaRPr sz="1600">
              <a:latin typeface="Arial"/>
              <a:cs typeface="Arial"/>
            </a:endParaRPr>
          </a:p>
          <a:p>
            <a:pPr>
              <a:lnSpc>
                <a:spcPct val="100000"/>
              </a:lnSpc>
              <a:buClr>
                <a:srgbClr val="B31166"/>
              </a:buClr>
              <a:buFont typeface="Wingdings"/>
              <a:buChar char=""/>
            </a:pPr>
            <a:endParaRPr sz="3400">
              <a:latin typeface="Times New Roman"/>
              <a:cs typeface="Times New Roman"/>
            </a:endParaRPr>
          </a:p>
          <a:p>
            <a:pPr marL="756285" indent="-286385">
              <a:lnSpc>
                <a:spcPct val="100000"/>
              </a:lnSpc>
              <a:buClr>
                <a:srgbClr val="B31166"/>
              </a:buClr>
              <a:buSzPct val="78125"/>
              <a:buFont typeface="Wingdings"/>
              <a:buChar char=""/>
              <a:tabLst>
                <a:tab pos="756285" algn="l"/>
                <a:tab pos="756920" algn="l"/>
              </a:tabLst>
            </a:pPr>
            <a:r>
              <a:rPr sz="1600" b="1" spc="-50" dirty="0">
                <a:solidFill>
                  <a:srgbClr val="404040"/>
                </a:solidFill>
                <a:latin typeface="Arial"/>
                <a:cs typeface="Arial"/>
              </a:rPr>
              <a:t>Network</a:t>
            </a:r>
            <a:r>
              <a:rPr sz="1600" b="1" spc="-85" dirty="0">
                <a:solidFill>
                  <a:srgbClr val="404040"/>
                </a:solidFill>
                <a:latin typeface="Arial"/>
                <a:cs typeface="Arial"/>
              </a:rPr>
              <a:t> </a:t>
            </a:r>
            <a:r>
              <a:rPr sz="1600" b="1" spc="-125" dirty="0">
                <a:solidFill>
                  <a:srgbClr val="404040"/>
                </a:solidFill>
                <a:latin typeface="Arial"/>
                <a:cs typeface="Arial"/>
              </a:rPr>
              <a:t>Processor</a:t>
            </a:r>
            <a:endParaRPr sz="1600">
              <a:latin typeface="Arial"/>
              <a:cs typeface="Arial"/>
            </a:endParaRPr>
          </a:p>
          <a:p>
            <a:pPr>
              <a:lnSpc>
                <a:spcPct val="100000"/>
              </a:lnSpc>
              <a:spcBef>
                <a:spcPts val="15"/>
              </a:spcBef>
              <a:buClr>
                <a:srgbClr val="B31166"/>
              </a:buClr>
              <a:buFont typeface="Wingdings"/>
              <a:buChar char=""/>
            </a:pPr>
            <a:endParaRPr sz="3400">
              <a:latin typeface="Times New Roman"/>
              <a:cs typeface="Times New Roman"/>
            </a:endParaRPr>
          </a:p>
          <a:p>
            <a:pPr marL="756285" indent="-286385">
              <a:lnSpc>
                <a:spcPct val="100000"/>
              </a:lnSpc>
              <a:buClr>
                <a:srgbClr val="B31166"/>
              </a:buClr>
              <a:buSzPct val="78125"/>
              <a:buFont typeface="Wingdings"/>
              <a:buChar char=""/>
              <a:tabLst>
                <a:tab pos="756285" algn="l"/>
                <a:tab pos="756920" algn="l"/>
              </a:tabLst>
            </a:pPr>
            <a:r>
              <a:rPr sz="1600" b="1" spc="-90" dirty="0">
                <a:solidFill>
                  <a:srgbClr val="404040"/>
                </a:solidFill>
                <a:latin typeface="Arial"/>
                <a:cs typeface="Arial"/>
              </a:rPr>
              <a:t>Power</a:t>
            </a:r>
            <a:r>
              <a:rPr sz="1600" b="1" spc="-70" dirty="0">
                <a:solidFill>
                  <a:srgbClr val="404040"/>
                </a:solidFill>
                <a:latin typeface="Arial"/>
                <a:cs typeface="Arial"/>
              </a:rPr>
              <a:t> </a:t>
            </a:r>
            <a:r>
              <a:rPr sz="1600" b="1" spc="-100" dirty="0">
                <a:solidFill>
                  <a:srgbClr val="404040"/>
                </a:solidFill>
                <a:latin typeface="Arial"/>
                <a:cs typeface="Arial"/>
              </a:rPr>
              <a:t>Supply</a:t>
            </a:r>
            <a:endParaRPr sz="1600">
              <a:latin typeface="Arial"/>
              <a:cs typeface="Arial"/>
            </a:endParaRPr>
          </a:p>
          <a:p>
            <a:pPr>
              <a:lnSpc>
                <a:spcPct val="100000"/>
              </a:lnSpc>
              <a:spcBef>
                <a:spcPts val="15"/>
              </a:spcBef>
              <a:buClr>
                <a:srgbClr val="B31166"/>
              </a:buClr>
              <a:buFont typeface="Wingdings"/>
              <a:buChar char=""/>
            </a:pPr>
            <a:endParaRPr sz="3400">
              <a:latin typeface="Times New Roman"/>
              <a:cs typeface="Times New Roman"/>
            </a:endParaRPr>
          </a:p>
          <a:p>
            <a:pPr marL="756285" indent="-286385">
              <a:lnSpc>
                <a:spcPct val="100000"/>
              </a:lnSpc>
              <a:buClr>
                <a:srgbClr val="B31166"/>
              </a:buClr>
              <a:buSzPct val="78125"/>
              <a:buFont typeface="Wingdings"/>
              <a:buChar char=""/>
              <a:tabLst>
                <a:tab pos="756285" algn="l"/>
                <a:tab pos="756920" algn="l"/>
              </a:tabLst>
            </a:pPr>
            <a:r>
              <a:rPr sz="1600" b="1" spc="-90" dirty="0">
                <a:solidFill>
                  <a:srgbClr val="404040"/>
                </a:solidFill>
                <a:latin typeface="Arial"/>
                <a:cs typeface="Arial"/>
              </a:rPr>
              <a:t>Radio </a:t>
            </a:r>
            <a:r>
              <a:rPr sz="1600" b="1" spc="-105" dirty="0">
                <a:solidFill>
                  <a:srgbClr val="404040"/>
                </a:solidFill>
                <a:latin typeface="Arial"/>
                <a:cs typeface="Arial"/>
              </a:rPr>
              <a:t>Frequency</a:t>
            </a:r>
            <a:r>
              <a:rPr sz="1600" b="1" spc="-60" dirty="0">
                <a:solidFill>
                  <a:srgbClr val="404040"/>
                </a:solidFill>
                <a:latin typeface="Arial"/>
                <a:cs typeface="Arial"/>
              </a:rPr>
              <a:t> </a:t>
            </a:r>
            <a:r>
              <a:rPr sz="1600" b="1" spc="-75" dirty="0">
                <a:solidFill>
                  <a:srgbClr val="404040"/>
                </a:solidFill>
                <a:latin typeface="Arial"/>
                <a:cs typeface="Arial"/>
              </a:rPr>
              <a:t>Emitter</a:t>
            </a:r>
            <a:endParaRPr sz="16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4885055" cy="574040"/>
          </a:xfrm>
          <a:prstGeom prst="rect">
            <a:avLst/>
          </a:prstGeom>
        </p:spPr>
        <p:txBody>
          <a:bodyPr vert="horz" wrap="square" lIns="0" tIns="12700" rIns="0" bIns="0" rtlCol="0">
            <a:spAutoFit/>
          </a:bodyPr>
          <a:lstStyle/>
          <a:p>
            <a:pPr marL="12700">
              <a:lnSpc>
                <a:spcPct val="100000"/>
              </a:lnSpc>
              <a:spcBef>
                <a:spcPts val="100"/>
              </a:spcBef>
            </a:pPr>
            <a:r>
              <a:rPr sz="3600" spc="40" dirty="0"/>
              <a:t>Working </a:t>
            </a:r>
            <a:r>
              <a:rPr sz="3600" spc="114" dirty="0"/>
              <a:t>of </a:t>
            </a:r>
            <a:r>
              <a:rPr sz="3600" spc="-260" dirty="0"/>
              <a:t>RFID</a:t>
            </a:r>
            <a:r>
              <a:rPr sz="3600" spc="-229" dirty="0"/>
              <a:t> </a:t>
            </a:r>
            <a:r>
              <a:rPr sz="3600" spc="-120" dirty="0"/>
              <a:t>Reader</a:t>
            </a:r>
            <a:endParaRPr sz="3600"/>
          </a:p>
        </p:txBody>
      </p:sp>
      <p:sp>
        <p:nvSpPr>
          <p:cNvPr id="12" name="object 12"/>
          <p:cNvSpPr txBox="1"/>
          <p:nvPr/>
        </p:nvSpPr>
        <p:spPr>
          <a:xfrm>
            <a:off x="1233932" y="2560396"/>
            <a:ext cx="8478520" cy="273050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40" dirty="0">
                <a:solidFill>
                  <a:srgbClr val="B31166"/>
                </a:solidFill>
                <a:latin typeface="Arial"/>
                <a:cs typeface="Arial"/>
              </a:rPr>
              <a:t>	</a:t>
            </a:r>
            <a:r>
              <a:rPr sz="1800" spc="-65" dirty="0">
                <a:solidFill>
                  <a:srgbClr val="404040"/>
                </a:solidFill>
                <a:latin typeface="Arial"/>
                <a:cs typeface="Arial"/>
              </a:rPr>
              <a:t>The </a:t>
            </a:r>
            <a:r>
              <a:rPr sz="1800" spc="-25" dirty="0">
                <a:solidFill>
                  <a:srgbClr val="404040"/>
                </a:solidFill>
                <a:latin typeface="Arial"/>
                <a:cs typeface="Arial"/>
              </a:rPr>
              <a:t>reader </a:t>
            </a:r>
            <a:r>
              <a:rPr sz="1800" spc="-5" dirty="0">
                <a:solidFill>
                  <a:srgbClr val="404040"/>
                </a:solidFill>
                <a:latin typeface="Arial"/>
                <a:cs typeface="Arial"/>
              </a:rPr>
              <a:t>emits </a:t>
            </a:r>
            <a:r>
              <a:rPr sz="1800" spc="15" dirty="0">
                <a:solidFill>
                  <a:srgbClr val="404040"/>
                </a:solidFill>
                <a:latin typeface="Arial"/>
                <a:cs typeface="Arial"/>
              </a:rPr>
              <a:t>radio </a:t>
            </a:r>
            <a:r>
              <a:rPr sz="1800" spc="-70" dirty="0">
                <a:solidFill>
                  <a:srgbClr val="404040"/>
                </a:solidFill>
                <a:latin typeface="Arial"/>
                <a:cs typeface="Arial"/>
              </a:rPr>
              <a:t>waves </a:t>
            </a:r>
            <a:r>
              <a:rPr sz="1800" spc="25" dirty="0">
                <a:solidFill>
                  <a:srgbClr val="404040"/>
                </a:solidFill>
                <a:latin typeface="Arial"/>
                <a:cs typeface="Arial"/>
              </a:rPr>
              <a:t>in </a:t>
            </a:r>
            <a:r>
              <a:rPr sz="1800" spc="-35" dirty="0">
                <a:solidFill>
                  <a:srgbClr val="404040"/>
                </a:solidFill>
                <a:latin typeface="Arial"/>
                <a:cs typeface="Arial"/>
              </a:rPr>
              <a:t>ranges </a:t>
            </a:r>
            <a:r>
              <a:rPr sz="1800" spc="55" dirty="0">
                <a:solidFill>
                  <a:srgbClr val="404040"/>
                </a:solidFill>
                <a:latin typeface="Arial"/>
                <a:cs typeface="Arial"/>
              </a:rPr>
              <a:t>of </a:t>
            </a:r>
            <a:r>
              <a:rPr sz="1800" spc="-25" dirty="0">
                <a:solidFill>
                  <a:srgbClr val="404040"/>
                </a:solidFill>
                <a:latin typeface="Arial"/>
                <a:cs typeface="Arial"/>
              </a:rPr>
              <a:t>anywhere </a:t>
            </a:r>
            <a:r>
              <a:rPr sz="1800" spc="45" dirty="0">
                <a:solidFill>
                  <a:srgbClr val="404040"/>
                </a:solidFill>
                <a:latin typeface="Arial"/>
                <a:cs typeface="Arial"/>
              </a:rPr>
              <a:t>from </a:t>
            </a:r>
            <a:r>
              <a:rPr sz="1800" spc="5" dirty="0">
                <a:solidFill>
                  <a:srgbClr val="404040"/>
                </a:solidFill>
                <a:latin typeface="Arial"/>
                <a:cs typeface="Arial"/>
              </a:rPr>
              <a:t>one </a:t>
            </a:r>
            <a:r>
              <a:rPr sz="1800" spc="-5" dirty="0">
                <a:solidFill>
                  <a:srgbClr val="404040"/>
                </a:solidFill>
                <a:latin typeface="Arial"/>
                <a:cs typeface="Arial"/>
              </a:rPr>
              <a:t>inch </a:t>
            </a:r>
            <a:r>
              <a:rPr sz="1800" spc="80" dirty="0">
                <a:solidFill>
                  <a:srgbClr val="404040"/>
                </a:solidFill>
                <a:latin typeface="Arial"/>
                <a:cs typeface="Arial"/>
              </a:rPr>
              <a:t>to </a:t>
            </a:r>
            <a:r>
              <a:rPr sz="1800" spc="-35" dirty="0">
                <a:solidFill>
                  <a:srgbClr val="404040"/>
                </a:solidFill>
                <a:latin typeface="Arial"/>
                <a:cs typeface="Arial"/>
              </a:rPr>
              <a:t>100 </a:t>
            </a:r>
            <a:r>
              <a:rPr sz="1800" spc="5" dirty="0">
                <a:solidFill>
                  <a:srgbClr val="404040"/>
                </a:solidFill>
                <a:latin typeface="Arial"/>
                <a:cs typeface="Arial"/>
              </a:rPr>
              <a:t>feet</a:t>
            </a:r>
            <a:r>
              <a:rPr sz="1800" spc="-210" dirty="0">
                <a:solidFill>
                  <a:srgbClr val="404040"/>
                </a:solidFill>
                <a:latin typeface="Arial"/>
                <a:cs typeface="Arial"/>
              </a:rPr>
              <a:t> </a:t>
            </a:r>
            <a:r>
              <a:rPr sz="1800" spc="40" dirty="0">
                <a:solidFill>
                  <a:srgbClr val="404040"/>
                </a:solidFill>
                <a:latin typeface="Arial"/>
                <a:cs typeface="Arial"/>
              </a:rPr>
              <a:t>or</a:t>
            </a:r>
            <a:endParaRPr sz="1800">
              <a:latin typeface="Arial"/>
              <a:cs typeface="Arial"/>
            </a:endParaRPr>
          </a:p>
          <a:p>
            <a:pPr marL="355600">
              <a:lnSpc>
                <a:spcPct val="100000"/>
              </a:lnSpc>
              <a:spcBef>
                <a:spcPts val="5"/>
              </a:spcBef>
            </a:pPr>
            <a:r>
              <a:rPr sz="1800" spc="-15" dirty="0">
                <a:solidFill>
                  <a:srgbClr val="404040"/>
                </a:solidFill>
                <a:latin typeface="Arial"/>
                <a:cs typeface="Arial"/>
              </a:rPr>
              <a:t>more, </a:t>
            </a:r>
            <a:r>
              <a:rPr sz="1800" spc="15" dirty="0">
                <a:solidFill>
                  <a:srgbClr val="404040"/>
                </a:solidFill>
                <a:latin typeface="Arial"/>
                <a:cs typeface="Arial"/>
              </a:rPr>
              <a:t>depending </a:t>
            </a:r>
            <a:r>
              <a:rPr sz="1800" spc="35" dirty="0">
                <a:solidFill>
                  <a:srgbClr val="404040"/>
                </a:solidFill>
                <a:latin typeface="Arial"/>
                <a:cs typeface="Arial"/>
              </a:rPr>
              <a:t>upon </a:t>
            </a:r>
            <a:r>
              <a:rPr sz="1800" spc="-5" dirty="0">
                <a:solidFill>
                  <a:srgbClr val="404040"/>
                </a:solidFill>
                <a:latin typeface="Arial"/>
                <a:cs typeface="Arial"/>
              </a:rPr>
              <a:t>its </a:t>
            </a:r>
            <a:r>
              <a:rPr sz="1800" spc="10" dirty="0">
                <a:solidFill>
                  <a:srgbClr val="404040"/>
                </a:solidFill>
                <a:latin typeface="Arial"/>
                <a:cs typeface="Arial"/>
              </a:rPr>
              <a:t>power </a:t>
            </a:r>
            <a:r>
              <a:rPr sz="1800" spc="60" dirty="0">
                <a:solidFill>
                  <a:srgbClr val="404040"/>
                </a:solidFill>
                <a:latin typeface="Arial"/>
                <a:cs typeface="Arial"/>
              </a:rPr>
              <a:t>output </a:t>
            </a:r>
            <a:r>
              <a:rPr sz="1800" spc="-5" dirty="0">
                <a:solidFill>
                  <a:srgbClr val="404040"/>
                </a:solidFill>
                <a:latin typeface="Arial"/>
                <a:cs typeface="Arial"/>
              </a:rPr>
              <a:t>and </a:t>
            </a:r>
            <a:r>
              <a:rPr sz="1800" spc="20" dirty="0">
                <a:solidFill>
                  <a:srgbClr val="404040"/>
                </a:solidFill>
                <a:latin typeface="Arial"/>
                <a:cs typeface="Arial"/>
              </a:rPr>
              <a:t>the </a:t>
            </a:r>
            <a:r>
              <a:rPr sz="1800" spc="10" dirty="0">
                <a:solidFill>
                  <a:srgbClr val="404040"/>
                </a:solidFill>
                <a:latin typeface="Arial"/>
                <a:cs typeface="Arial"/>
              </a:rPr>
              <a:t>radio </a:t>
            </a:r>
            <a:r>
              <a:rPr sz="1800" spc="-10" dirty="0">
                <a:solidFill>
                  <a:srgbClr val="404040"/>
                </a:solidFill>
                <a:latin typeface="Arial"/>
                <a:cs typeface="Arial"/>
              </a:rPr>
              <a:t>frequency</a:t>
            </a:r>
            <a:r>
              <a:rPr sz="1800" spc="-254" dirty="0">
                <a:solidFill>
                  <a:srgbClr val="404040"/>
                </a:solidFill>
                <a:latin typeface="Arial"/>
                <a:cs typeface="Arial"/>
              </a:rPr>
              <a:t> </a:t>
            </a:r>
            <a:r>
              <a:rPr sz="1800" spc="-50" dirty="0">
                <a:solidFill>
                  <a:srgbClr val="404040"/>
                </a:solidFill>
                <a:latin typeface="Arial"/>
                <a:cs typeface="Arial"/>
              </a:rPr>
              <a:t>used.</a:t>
            </a:r>
            <a:endParaRPr sz="1800">
              <a:latin typeface="Arial"/>
              <a:cs typeface="Arial"/>
            </a:endParaRPr>
          </a:p>
          <a:p>
            <a:pPr>
              <a:lnSpc>
                <a:spcPct val="100000"/>
              </a:lnSpc>
              <a:spcBef>
                <a:spcPts val="20"/>
              </a:spcBef>
            </a:pPr>
            <a:endParaRPr sz="3600">
              <a:latin typeface="Times New Roman"/>
              <a:cs typeface="Times New Roman"/>
            </a:endParaRPr>
          </a:p>
          <a:p>
            <a:pPr marL="355600" marR="654685" indent="-342900">
              <a:lnSpc>
                <a:spcPct val="100000"/>
              </a:lnSpc>
              <a:spcBef>
                <a:spcPts val="5"/>
              </a:spcBef>
              <a:tabLst>
                <a:tab pos="354965" algn="l"/>
              </a:tabLst>
            </a:pPr>
            <a:r>
              <a:rPr sz="1450" spc="235" dirty="0">
                <a:solidFill>
                  <a:srgbClr val="B31166"/>
                </a:solidFill>
                <a:latin typeface="Arial"/>
                <a:cs typeface="Arial"/>
              </a:rPr>
              <a:t>	</a:t>
            </a:r>
            <a:r>
              <a:rPr sz="1800" spc="-20" dirty="0">
                <a:solidFill>
                  <a:srgbClr val="404040"/>
                </a:solidFill>
                <a:latin typeface="Arial"/>
                <a:cs typeface="Arial"/>
              </a:rPr>
              <a:t>When </a:t>
            </a:r>
            <a:r>
              <a:rPr sz="1800" spc="-35" dirty="0">
                <a:solidFill>
                  <a:srgbClr val="404040"/>
                </a:solidFill>
                <a:latin typeface="Arial"/>
                <a:cs typeface="Arial"/>
              </a:rPr>
              <a:t>an </a:t>
            </a:r>
            <a:r>
              <a:rPr sz="1800" spc="-130" dirty="0">
                <a:solidFill>
                  <a:srgbClr val="404040"/>
                </a:solidFill>
                <a:latin typeface="Arial"/>
                <a:cs typeface="Arial"/>
              </a:rPr>
              <a:t>RFID </a:t>
            </a:r>
            <a:r>
              <a:rPr sz="1800" spc="25" dirty="0">
                <a:solidFill>
                  <a:srgbClr val="404040"/>
                </a:solidFill>
                <a:latin typeface="Arial"/>
                <a:cs typeface="Arial"/>
              </a:rPr>
              <a:t>tag </a:t>
            </a:r>
            <a:r>
              <a:rPr sz="1800" spc="-90" dirty="0">
                <a:solidFill>
                  <a:srgbClr val="404040"/>
                </a:solidFill>
                <a:latin typeface="Arial"/>
                <a:cs typeface="Arial"/>
              </a:rPr>
              <a:t>passes </a:t>
            </a:r>
            <a:r>
              <a:rPr sz="1800" spc="40" dirty="0">
                <a:solidFill>
                  <a:srgbClr val="404040"/>
                </a:solidFill>
                <a:latin typeface="Arial"/>
                <a:cs typeface="Arial"/>
              </a:rPr>
              <a:t>through </a:t>
            </a:r>
            <a:r>
              <a:rPr sz="1800" spc="20" dirty="0">
                <a:solidFill>
                  <a:srgbClr val="404040"/>
                </a:solidFill>
                <a:latin typeface="Arial"/>
                <a:cs typeface="Arial"/>
              </a:rPr>
              <a:t>the </a:t>
            </a:r>
            <a:r>
              <a:rPr sz="1800" dirty="0">
                <a:solidFill>
                  <a:srgbClr val="404040"/>
                </a:solidFill>
                <a:latin typeface="Arial"/>
                <a:cs typeface="Arial"/>
              </a:rPr>
              <a:t>electromagnetic </a:t>
            </a:r>
            <a:r>
              <a:rPr sz="1800" spc="-45" dirty="0">
                <a:solidFill>
                  <a:srgbClr val="404040"/>
                </a:solidFill>
                <a:latin typeface="Arial"/>
                <a:cs typeface="Arial"/>
              </a:rPr>
              <a:t>zone, </a:t>
            </a:r>
            <a:r>
              <a:rPr sz="1800" spc="70" dirty="0">
                <a:solidFill>
                  <a:srgbClr val="404040"/>
                </a:solidFill>
                <a:latin typeface="Arial"/>
                <a:cs typeface="Arial"/>
              </a:rPr>
              <a:t>it </a:t>
            </a:r>
            <a:r>
              <a:rPr sz="1800" spc="-15" dirty="0">
                <a:solidFill>
                  <a:srgbClr val="404040"/>
                </a:solidFill>
                <a:latin typeface="Arial"/>
                <a:cs typeface="Arial"/>
              </a:rPr>
              <a:t>detects </a:t>
            </a:r>
            <a:r>
              <a:rPr sz="1800" spc="20" dirty="0">
                <a:solidFill>
                  <a:srgbClr val="404040"/>
                </a:solidFill>
                <a:latin typeface="Arial"/>
                <a:cs typeface="Arial"/>
              </a:rPr>
              <a:t>the  </a:t>
            </a:r>
            <a:r>
              <a:rPr sz="1800" spc="-25" dirty="0">
                <a:solidFill>
                  <a:srgbClr val="404040"/>
                </a:solidFill>
                <a:latin typeface="Arial"/>
                <a:cs typeface="Arial"/>
              </a:rPr>
              <a:t>reader's </a:t>
            </a:r>
            <a:r>
              <a:rPr sz="1800" spc="5" dirty="0">
                <a:solidFill>
                  <a:srgbClr val="404040"/>
                </a:solidFill>
                <a:latin typeface="Arial"/>
                <a:cs typeface="Arial"/>
              </a:rPr>
              <a:t>activation</a:t>
            </a:r>
            <a:r>
              <a:rPr sz="1800" spc="10" dirty="0">
                <a:solidFill>
                  <a:srgbClr val="404040"/>
                </a:solidFill>
                <a:latin typeface="Arial"/>
                <a:cs typeface="Arial"/>
              </a:rPr>
              <a:t> </a:t>
            </a:r>
            <a:r>
              <a:rPr sz="1800" spc="-35" dirty="0">
                <a:solidFill>
                  <a:srgbClr val="404040"/>
                </a:solidFill>
                <a:latin typeface="Arial"/>
                <a:cs typeface="Arial"/>
              </a:rPr>
              <a:t>signal.</a:t>
            </a:r>
            <a:endParaRPr sz="1800">
              <a:latin typeface="Arial"/>
              <a:cs typeface="Arial"/>
            </a:endParaRPr>
          </a:p>
          <a:p>
            <a:pPr>
              <a:lnSpc>
                <a:spcPct val="100000"/>
              </a:lnSpc>
              <a:spcBef>
                <a:spcPts val="25"/>
              </a:spcBef>
            </a:pPr>
            <a:endParaRPr sz="3600">
              <a:latin typeface="Times New Roman"/>
              <a:cs typeface="Times New Roman"/>
            </a:endParaRPr>
          </a:p>
          <a:p>
            <a:pPr marL="355600" marR="34290" indent="-342900">
              <a:lnSpc>
                <a:spcPct val="100000"/>
              </a:lnSpc>
              <a:tabLst>
                <a:tab pos="354965" algn="l"/>
              </a:tabLst>
            </a:pPr>
            <a:r>
              <a:rPr sz="1450" spc="235" dirty="0">
                <a:solidFill>
                  <a:srgbClr val="B31166"/>
                </a:solidFill>
                <a:latin typeface="Arial"/>
                <a:cs typeface="Arial"/>
              </a:rPr>
              <a:t>	</a:t>
            </a:r>
            <a:r>
              <a:rPr sz="1800" spc="-70" dirty="0">
                <a:solidFill>
                  <a:srgbClr val="404040"/>
                </a:solidFill>
                <a:latin typeface="Arial"/>
                <a:cs typeface="Arial"/>
              </a:rPr>
              <a:t>The </a:t>
            </a:r>
            <a:r>
              <a:rPr sz="1800" spc="-25" dirty="0">
                <a:solidFill>
                  <a:srgbClr val="404040"/>
                </a:solidFill>
                <a:latin typeface="Arial"/>
                <a:cs typeface="Arial"/>
              </a:rPr>
              <a:t>reader </a:t>
            </a:r>
            <a:r>
              <a:rPr sz="1800" spc="-30" dirty="0">
                <a:solidFill>
                  <a:srgbClr val="404040"/>
                </a:solidFill>
                <a:latin typeface="Arial"/>
                <a:cs typeface="Arial"/>
              </a:rPr>
              <a:t>decodes </a:t>
            </a:r>
            <a:r>
              <a:rPr sz="1800" spc="20" dirty="0">
                <a:solidFill>
                  <a:srgbClr val="404040"/>
                </a:solidFill>
                <a:latin typeface="Arial"/>
                <a:cs typeface="Arial"/>
              </a:rPr>
              <a:t>the </a:t>
            </a:r>
            <a:r>
              <a:rPr sz="1800" spc="-5" dirty="0">
                <a:solidFill>
                  <a:srgbClr val="404040"/>
                </a:solidFill>
                <a:latin typeface="Arial"/>
                <a:cs typeface="Arial"/>
              </a:rPr>
              <a:t>data encoded </a:t>
            </a:r>
            <a:r>
              <a:rPr sz="1800" spc="20" dirty="0">
                <a:solidFill>
                  <a:srgbClr val="404040"/>
                </a:solidFill>
                <a:latin typeface="Arial"/>
                <a:cs typeface="Arial"/>
              </a:rPr>
              <a:t>in the </a:t>
            </a:r>
            <a:r>
              <a:rPr sz="1800" dirty="0">
                <a:solidFill>
                  <a:srgbClr val="404040"/>
                </a:solidFill>
                <a:latin typeface="Arial"/>
                <a:cs typeface="Arial"/>
              </a:rPr>
              <a:t>tag's </a:t>
            </a:r>
            <a:r>
              <a:rPr sz="1800" spc="15" dirty="0">
                <a:solidFill>
                  <a:srgbClr val="404040"/>
                </a:solidFill>
                <a:latin typeface="Arial"/>
                <a:cs typeface="Arial"/>
              </a:rPr>
              <a:t>integrated </a:t>
            </a:r>
            <a:r>
              <a:rPr sz="1800" spc="10" dirty="0">
                <a:solidFill>
                  <a:srgbClr val="404040"/>
                </a:solidFill>
                <a:latin typeface="Arial"/>
                <a:cs typeface="Arial"/>
              </a:rPr>
              <a:t>circuit </a:t>
            </a:r>
            <a:r>
              <a:rPr sz="1800" spc="-15" dirty="0">
                <a:solidFill>
                  <a:srgbClr val="404040"/>
                </a:solidFill>
                <a:latin typeface="Arial"/>
                <a:cs typeface="Arial"/>
              </a:rPr>
              <a:t>(silicon </a:t>
            </a:r>
            <a:r>
              <a:rPr sz="1800" spc="-5" dirty="0">
                <a:solidFill>
                  <a:srgbClr val="404040"/>
                </a:solidFill>
                <a:latin typeface="Arial"/>
                <a:cs typeface="Arial"/>
              </a:rPr>
              <a:t>chip)  and </a:t>
            </a:r>
            <a:r>
              <a:rPr sz="1800" spc="20" dirty="0">
                <a:solidFill>
                  <a:srgbClr val="404040"/>
                </a:solidFill>
                <a:latin typeface="Arial"/>
                <a:cs typeface="Arial"/>
              </a:rPr>
              <a:t>the </a:t>
            </a:r>
            <a:r>
              <a:rPr sz="1800" spc="-5" dirty="0">
                <a:solidFill>
                  <a:srgbClr val="404040"/>
                </a:solidFill>
                <a:latin typeface="Arial"/>
                <a:cs typeface="Arial"/>
              </a:rPr>
              <a:t>data </a:t>
            </a:r>
            <a:r>
              <a:rPr sz="1800" spc="-55" dirty="0">
                <a:solidFill>
                  <a:srgbClr val="404040"/>
                </a:solidFill>
                <a:latin typeface="Arial"/>
                <a:cs typeface="Arial"/>
              </a:rPr>
              <a:t>is </a:t>
            </a:r>
            <a:r>
              <a:rPr sz="1800" spc="-50" dirty="0">
                <a:solidFill>
                  <a:srgbClr val="404040"/>
                </a:solidFill>
                <a:latin typeface="Arial"/>
                <a:cs typeface="Arial"/>
              </a:rPr>
              <a:t>passed </a:t>
            </a:r>
            <a:r>
              <a:rPr sz="1800" spc="80" dirty="0">
                <a:solidFill>
                  <a:srgbClr val="404040"/>
                </a:solidFill>
                <a:latin typeface="Arial"/>
                <a:cs typeface="Arial"/>
              </a:rPr>
              <a:t>to </a:t>
            </a:r>
            <a:r>
              <a:rPr sz="1800" spc="20" dirty="0">
                <a:solidFill>
                  <a:srgbClr val="404040"/>
                </a:solidFill>
                <a:latin typeface="Arial"/>
                <a:cs typeface="Arial"/>
              </a:rPr>
              <a:t>the </a:t>
            </a:r>
            <a:r>
              <a:rPr sz="1800" spc="10" dirty="0">
                <a:solidFill>
                  <a:srgbClr val="404040"/>
                </a:solidFill>
                <a:latin typeface="Arial"/>
                <a:cs typeface="Arial"/>
              </a:rPr>
              <a:t>host </a:t>
            </a:r>
            <a:r>
              <a:rPr sz="1800" spc="20" dirty="0">
                <a:solidFill>
                  <a:srgbClr val="404040"/>
                </a:solidFill>
                <a:latin typeface="Arial"/>
                <a:cs typeface="Arial"/>
              </a:rPr>
              <a:t>computer </a:t>
            </a:r>
            <a:r>
              <a:rPr sz="1800" spc="45" dirty="0">
                <a:solidFill>
                  <a:srgbClr val="404040"/>
                </a:solidFill>
                <a:latin typeface="Arial"/>
                <a:cs typeface="Arial"/>
              </a:rPr>
              <a:t>for</a:t>
            </a:r>
            <a:r>
              <a:rPr sz="1800" spc="-240" dirty="0">
                <a:solidFill>
                  <a:srgbClr val="404040"/>
                </a:solidFill>
                <a:latin typeface="Arial"/>
                <a:cs typeface="Arial"/>
              </a:rPr>
              <a:t> </a:t>
            </a:r>
            <a:r>
              <a:rPr sz="1800" spc="-30" dirty="0">
                <a:solidFill>
                  <a:srgbClr val="404040"/>
                </a:solidFill>
                <a:latin typeface="Arial"/>
                <a:cs typeface="Arial"/>
              </a:rPr>
              <a:t>processing.</a:t>
            </a:r>
            <a:endParaRPr sz="1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2592705" cy="574040"/>
          </a:xfrm>
          <a:prstGeom prst="rect">
            <a:avLst/>
          </a:prstGeom>
        </p:spPr>
        <p:txBody>
          <a:bodyPr vert="horz" wrap="square" lIns="0" tIns="12700" rIns="0" bIns="0" rtlCol="0">
            <a:spAutoFit/>
          </a:bodyPr>
          <a:lstStyle/>
          <a:p>
            <a:pPr marL="12700">
              <a:lnSpc>
                <a:spcPct val="100000"/>
              </a:lnSpc>
              <a:spcBef>
                <a:spcPts val="100"/>
              </a:spcBef>
            </a:pPr>
            <a:r>
              <a:rPr sz="3600" spc="-90" dirty="0"/>
              <a:t>Present </a:t>
            </a:r>
            <a:r>
              <a:rPr sz="3600" spc="-200" dirty="0"/>
              <a:t>Uses</a:t>
            </a:r>
            <a:endParaRPr sz="3600"/>
          </a:p>
        </p:txBody>
      </p:sp>
      <p:sp>
        <p:nvSpPr>
          <p:cNvPr id="3" name="object 3"/>
          <p:cNvSpPr txBox="1"/>
          <p:nvPr/>
        </p:nvSpPr>
        <p:spPr>
          <a:xfrm>
            <a:off x="1233932" y="2624709"/>
            <a:ext cx="3913504" cy="756920"/>
          </a:xfrm>
          <a:prstGeom prst="rect">
            <a:avLst/>
          </a:prstGeom>
        </p:spPr>
        <p:txBody>
          <a:bodyPr vert="horz" wrap="square" lIns="0" tIns="12700" rIns="0" bIns="0" rtlCol="0">
            <a:spAutoFit/>
          </a:bodyPr>
          <a:lstStyle/>
          <a:p>
            <a:pPr marL="12700" marR="5080">
              <a:lnSpc>
                <a:spcPct val="100000"/>
              </a:lnSpc>
              <a:spcBef>
                <a:spcPts val="100"/>
              </a:spcBef>
            </a:pPr>
            <a:r>
              <a:rPr sz="2400" spc="-35" dirty="0">
                <a:solidFill>
                  <a:srgbClr val="B31166"/>
                </a:solidFill>
                <a:latin typeface="Arial"/>
                <a:cs typeface="Arial"/>
              </a:rPr>
              <a:t>Tracking </a:t>
            </a:r>
            <a:r>
              <a:rPr sz="2400" spc="-20" dirty="0">
                <a:solidFill>
                  <a:srgbClr val="B31166"/>
                </a:solidFill>
                <a:latin typeface="Arial"/>
                <a:cs typeface="Arial"/>
              </a:rPr>
              <a:t>consumer </a:t>
            </a:r>
            <a:r>
              <a:rPr sz="2400" dirty="0">
                <a:solidFill>
                  <a:srgbClr val="B31166"/>
                </a:solidFill>
                <a:latin typeface="Arial"/>
                <a:cs typeface="Arial"/>
              </a:rPr>
              <a:t>products,  </a:t>
            </a:r>
            <a:r>
              <a:rPr sz="2400" spc="-10" dirty="0">
                <a:solidFill>
                  <a:srgbClr val="B31166"/>
                </a:solidFill>
                <a:latin typeface="Arial"/>
                <a:cs typeface="Arial"/>
              </a:rPr>
              <a:t>luggage, </a:t>
            </a:r>
            <a:r>
              <a:rPr sz="2400" spc="-5" dirty="0">
                <a:solidFill>
                  <a:srgbClr val="B31166"/>
                </a:solidFill>
                <a:latin typeface="Arial"/>
                <a:cs typeface="Arial"/>
              </a:rPr>
              <a:t>and</a:t>
            </a:r>
            <a:r>
              <a:rPr sz="2400" spc="-15" dirty="0">
                <a:solidFill>
                  <a:srgbClr val="B31166"/>
                </a:solidFill>
                <a:latin typeface="Arial"/>
                <a:cs typeface="Arial"/>
              </a:rPr>
              <a:t> </a:t>
            </a:r>
            <a:r>
              <a:rPr sz="2400" spc="-10" dirty="0">
                <a:solidFill>
                  <a:srgbClr val="B31166"/>
                </a:solidFill>
                <a:latin typeface="Arial"/>
                <a:cs typeface="Arial"/>
              </a:rPr>
              <a:t>logistics</a:t>
            </a:r>
            <a:endParaRPr sz="2400">
              <a:latin typeface="Arial"/>
              <a:cs typeface="Arial"/>
            </a:endParaRPr>
          </a:p>
        </p:txBody>
      </p:sp>
      <p:sp>
        <p:nvSpPr>
          <p:cNvPr id="4" name="object 4"/>
          <p:cNvSpPr txBox="1"/>
          <p:nvPr/>
        </p:nvSpPr>
        <p:spPr>
          <a:xfrm>
            <a:off x="6288151" y="2624709"/>
            <a:ext cx="346837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B31166"/>
                </a:solidFill>
                <a:latin typeface="Arial"/>
                <a:cs typeface="Arial"/>
              </a:rPr>
              <a:t>Toll </a:t>
            </a:r>
            <a:r>
              <a:rPr sz="2400" spc="15" dirty="0">
                <a:solidFill>
                  <a:srgbClr val="B31166"/>
                </a:solidFill>
                <a:latin typeface="Arial"/>
                <a:cs typeface="Arial"/>
              </a:rPr>
              <a:t>collection </a:t>
            </a:r>
            <a:r>
              <a:rPr sz="2400" spc="-30" dirty="0">
                <a:solidFill>
                  <a:srgbClr val="B31166"/>
                </a:solidFill>
                <a:latin typeface="Arial"/>
                <a:cs typeface="Arial"/>
              </a:rPr>
              <a:t>contactless</a:t>
            </a:r>
            <a:endParaRPr sz="2400">
              <a:latin typeface="Arial"/>
              <a:cs typeface="Arial"/>
            </a:endParaRPr>
          </a:p>
        </p:txBody>
      </p:sp>
      <p:sp>
        <p:nvSpPr>
          <p:cNvPr id="5" name="object 5"/>
          <p:cNvSpPr txBox="1"/>
          <p:nvPr/>
        </p:nvSpPr>
        <p:spPr>
          <a:xfrm>
            <a:off x="6288151" y="2990469"/>
            <a:ext cx="1207135" cy="391160"/>
          </a:xfrm>
          <a:prstGeom prst="rect">
            <a:avLst/>
          </a:prstGeom>
        </p:spPr>
        <p:txBody>
          <a:bodyPr vert="horz" wrap="square" lIns="0" tIns="12700" rIns="0" bIns="0" rtlCol="0">
            <a:spAutoFit/>
          </a:bodyPr>
          <a:lstStyle/>
          <a:p>
            <a:pPr marL="12700">
              <a:lnSpc>
                <a:spcPct val="100000"/>
              </a:lnSpc>
              <a:spcBef>
                <a:spcPts val="100"/>
              </a:spcBef>
            </a:pPr>
            <a:r>
              <a:rPr sz="2400" spc="80" dirty="0">
                <a:solidFill>
                  <a:srgbClr val="B31166"/>
                </a:solidFill>
                <a:latin typeface="Arial"/>
                <a:cs typeface="Arial"/>
              </a:rPr>
              <a:t>p</a:t>
            </a:r>
            <a:r>
              <a:rPr sz="2400" spc="-85" dirty="0">
                <a:solidFill>
                  <a:srgbClr val="B31166"/>
                </a:solidFill>
                <a:latin typeface="Arial"/>
                <a:cs typeface="Arial"/>
              </a:rPr>
              <a:t>a</a:t>
            </a:r>
            <a:r>
              <a:rPr sz="2400" spc="-70" dirty="0">
                <a:solidFill>
                  <a:srgbClr val="B31166"/>
                </a:solidFill>
                <a:latin typeface="Arial"/>
                <a:cs typeface="Arial"/>
              </a:rPr>
              <a:t>y</a:t>
            </a:r>
            <a:r>
              <a:rPr sz="2400" spc="-15" dirty="0">
                <a:solidFill>
                  <a:srgbClr val="B31166"/>
                </a:solidFill>
                <a:latin typeface="Arial"/>
                <a:cs typeface="Arial"/>
              </a:rPr>
              <a:t>m</a:t>
            </a:r>
            <a:r>
              <a:rPr sz="2400" spc="-5" dirty="0">
                <a:solidFill>
                  <a:srgbClr val="B31166"/>
                </a:solidFill>
                <a:latin typeface="Arial"/>
                <a:cs typeface="Arial"/>
              </a:rPr>
              <a:t>e</a:t>
            </a:r>
            <a:r>
              <a:rPr sz="2400" spc="85" dirty="0">
                <a:solidFill>
                  <a:srgbClr val="B31166"/>
                </a:solidFill>
                <a:latin typeface="Arial"/>
                <a:cs typeface="Arial"/>
              </a:rPr>
              <a:t>nt</a:t>
            </a:r>
            <a:endParaRPr sz="2400">
              <a:latin typeface="Arial"/>
              <a:cs typeface="Arial"/>
            </a:endParaRPr>
          </a:p>
        </p:txBody>
      </p:sp>
      <p:sp>
        <p:nvSpPr>
          <p:cNvPr id="6" name="object 6"/>
          <p:cNvSpPr/>
          <p:nvPr/>
        </p:nvSpPr>
        <p:spPr>
          <a:xfrm>
            <a:off x="1639823" y="4187952"/>
            <a:ext cx="3576828" cy="195529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475476" y="3771900"/>
            <a:ext cx="4291583" cy="284073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2384425" cy="574040"/>
          </a:xfrm>
          <a:prstGeom prst="rect">
            <a:avLst/>
          </a:prstGeom>
        </p:spPr>
        <p:txBody>
          <a:bodyPr vert="horz" wrap="square" lIns="0" tIns="12700" rIns="0" bIns="0" rtlCol="0">
            <a:spAutoFit/>
          </a:bodyPr>
          <a:lstStyle/>
          <a:p>
            <a:pPr marL="12700">
              <a:lnSpc>
                <a:spcPct val="100000"/>
              </a:lnSpc>
              <a:spcBef>
                <a:spcPts val="100"/>
              </a:spcBef>
            </a:pPr>
            <a:r>
              <a:rPr sz="3600" spc="-45" dirty="0"/>
              <a:t>Future</a:t>
            </a:r>
            <a:r>
              <a:rPr sz="3600" spc="-80" dirty="0"/>
              <a:t> </a:t>
            </a:r>
            <a:r>
              <a:rPr sz="3600" spc="-200" dirty="0"/>
              <a:t>Uses</a:t>
            </a:r>
            <a:endParaRPr sz="3600"/>
          </a:p>
        </p:txBody>
      </p:sp>
      <p:sp>
        <p:nvSpPr>
          <p:cNvPr id="12" name="object 12"/>
          <p:cNvSpPr txBox="1"/>
          <p:nvPr/>
        </p:nvSpPr>
        <p:spPr>
          <a:xfrm>
            <a:off x="1233932" y="2963417"/>
            <a:ext cx="8575675" cy="192468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B31166"/>
                </a:solidFill>
                <a:latin typeface="Arial"/>
                <a:cs typeface="Arial"/>
              </a:rPr>
              <a:t>	</a:t>
            </a:r>
            <a:r>
              <a:rPr sz="1800" spc="-10" dirty="0">
                <a:solidFill>
                  <a:srgbClr val="404040"/>
                </a:solidFill>
                <a:latin typeface="Arial"/>
                <a:cs typeface="Arial"/>
              </a:rPr>
              <a:t>Imagine </a:t>
            </a:r>
            <a:r>
              <a:rPr sz="1800" spc="40" dirty="0">
                <a:solidFill>
                  <a:srgbClr val="404040"/>
                </a:solidFill>
                <a:latin typeface="Arial"/>
                <a:cs typeface="Arial"/>
              </a:rPr>
              <a:t>going </a:t>
            </a:r>
            <a:r>
              <a:rPr sz="1800" spc="80" dirty="0">
                <a:solidFill>
                  <a:srgbClr val="404040"/>
                </a:solidFill>
                <a:latin typeface="Arial"/>
                <a:cs typeface="Arial"/>
              </a:rPr>
              <a:t>to </a:t>
            </a:r>
            <a:r>
              <a:rPr sz="1800" spc="20" dirty="0">
                <a:solidFill>
                  <a:srgbClr val="404040"/>
                </a:solidFill>
                <a:latin typeface="Arial"/>
                <a:cs typeface="Arial"/>
              </a:rPr>
              <a:t>the </a:t>
            </a:r>
            <a:r>
              <a:rPr sz="1800" spc="-5" dirty="0">
                <a:solidFill>
                  <a:srgbClr val="404040"/>
                </a:solidFill>
                <a:latin typeface="Arial"/>
                <a:cs typeface="Arial"/>
              </a:rPr>
              <a:t>grocery </a:t>
            </a:r>
            <a:r>
              <a:rPr sz="1800" spc="-25" dirty="0">
                <a:solidFill>
                  <a:srgbClr val="404040"/>
                </a:solidFill>
                <a:latin typeface="Arial"/>
                <a:cs typeface="Arial"/>
              </a:rPr>
              <a:t>store, </a:t>
            </a:r>
            <a:r>
              <a:rPr sz="1800" spc="35" dirty="0">
                <a:solidFill>
                  <a:srgbClr val="404040"/>
                </a:solidFill>
                <a:latin typeface="Arial"/>
                <a:cs typeface="Arial"/>
              </a:rPr>
              <a:t>filling up </a:t>
            </a:r>
            <a:r>
              <a:rPr sz="1800" spc="15" dirty="0">
                <a:solidFill>
                  <a:srgbClr val="404040"/>
                </a:solidFill>
                <a:latin typeface="Arial"/>
                <a:cs typeface="Arial"/>
              </a:rPr>
              <a:t>your </a:t>
            </a:r>
            <a:r>
              <a:rPr sz="1800" spc="-10" dirty="0">
                <a:solidFill>
                  <a:srgbClr val="404040"/>
                </a:solidFill>
                <a:latin typeface="Arial"/>
                <a:cs typeface="Arial"/>
              </a:rPr>
              <a:t>cart </a:t>
            </a:r>
            <a:r>
              <a:rPr sz="1800" spc="-5" dirty="0">
                <a:solidFill>
                  <a:srgbClr val="404040"/>
                </a:solidFill>
                <a:latin typeface="Arial"/>
                <a:cs typeface="Arial"/>
              </a:rPr>
              <a:t>and </a:t>
            </a:r>
            <a:r>
              <a:rPr sz="1800" dirty="0">
                <a:solidFill>
                  <a:srgbClr val="404040"/>
                </a:solidFill>
                <a:latin typeface="Arial"/>
                <a:cs typeface="Arial"/>
              </a:rPr>
              <a:t>walking </a:t>
            </a:r>
            <a:r>
              <a:rPr sz="1800" spc="45" dirty="0">
                <a:solidFill>
                  <a:srgbClr val="404040"/>
                </a:solidFill>
                <a:latin typeface="Arial"/>
                <a:cs typeface="Arial"/>
              </a:rPr>
              <a:t>right </a:t>
            </a:r>
            <a:r>
              <a:rPr sz="1800" spc="60" dirty="0">
                <a:solidFill>
                  <a:srgbClr val="404040"/>
                </a:solidFill>
                <a:latin typeface="Arial"/>
                <a:cs typeface="Arial"/>
              </a:rPr>
              <a:t>out </a:t>
            </a:r>
            <a:r>
              <a:rPr sz="1800" spc="20" dirty="0">
                <a:solidFill>
                  <a:srgbClr val="404040"/>
                </a:solidFill>
                <a:latin typeface="Arial"/>
                <a:cs typeface="Arial"/>
              </a:rPr>
              <a:t>the  </a:t>
            </a:r>
            <a:r>
              <a:rPr sz="1800" spc="15" dirty="0">
                <a:solidFill>
                  <a:srgbClr val="404040"/>
                </a:solidFill>
                <a:latin typeface="Arial"/>
                <a:cs typeface="Arial"/>
              </a:rPr>
              <a:t>door. </a:t>
            </a:r>
            <a:r>
              <a:rPr sz="1800" spc="45" dirty="0">
                <a:solidFill>
                  <a:srgbClr val="404040"/>
                </a:solidFill>
                <a:latin typeface="Arial"/>
                <a:cs typeface="Arial"/>
              </a:rPr>
              <a:t>No </a:t>
            </a:r>
            <a:r>
              <a:rPr sz="1800" spc="15" dirty="0">
                <a:solidFill>
                  <a:srgbClr val="404040"/>
                </a:solidFill>
                <a:latin typeface="Arial"/>
                <a:cs typeface="Arial"/>
              </a:rPr>
              <a:t>longer </a:t>
            </a:r>
            <a:r>
              <a:rPr sz="1800" spc="20" dirty="0">
                <a:solidFill>
                  <a:srgbClr val="404040"/>
                </a:solidFill>
                <a:latin typeface="Arial"/>
                <a:cs typeface="Arial"/>
              </a:rPr>
              <a:t>will </a:t>
            </a:r>
            <a:r>
              <a:rPr sz="1800" spc="10" dirty="0">
                <a:solidFill>
                  <a:srgbClr val="404040"/>
                </a:solidFill>
                <a:latin typeface="Arial"/>
                <a:cs typeface="Arial"/>
              </a:rPr>
              <a:t>you </a:t>
            </a:r>
            <a:r>
              <a:rPr sz="1800" spc="-45" dirty="0">
                <a:solidFill>
                  <a:srgbClr val="404040"/>
                </a:solidFill>
                <a:latin typeface="Arial"/>
                <a:cs typeface="Arial"/>
              </a:rPr>
              <a:t>have </a:t>
            </a:r>
            <a:r>
              <a:rPr sz="1800" spc="80" dirty="0">
                <a:solidFill>
                  <a:srgbClr val="404040"/>
                </a:solidFill>
                <a:latin typeface="Arial"/>
                <a:cs typeface="Arial"/>
              </a:rPr>
              <a:t>to </a:t>
            </a:r>
            <a:r>
              <a:rPr sz="1800" spc="10" dirty="0">
                <a:solidFill>
                  <a:srgbClr val="404040"/>
                </a:solidFill>
                <a:latin typeface="Arial"/>
                <a:cs typeface="Arial"/>
              </a:rPr>
              <a:t>wait </a:t>
            </a:r>
            <a:r>
              <a:rPr sz="1800" spc="-120" dirty="0">
                <a:solidFill>
                  <a:srgbClr val="404040"/>
                </a:solidFill>
                <a:latin typeface="Arial"/>
                <a:cs typeface="Arial"/>
              </a:rPr>
              <a:t>as </a:t>
            </a:r>
            <a:r>
              <a:rPr sz="1800" spc="-15" dirty="0">
                <a:solidFill>
                  <a:srgbClr val="404040"/>
                </a:solidFill>
                <a:latin typeface="Arial"/>
                <a:cs typeface="Arial"/>
              </a:rPr>
              <a:t>someone </a:t>
            </a:r>
            <a:r>
              <a:rPr sz="1800" spc="-5" dirty="0">
                <a:solidFill>
                  <a:srgbClr val="404040"/>
                </a:solidFill>
                <a:latin typeface="Arial"/>
                <a:cs typeface="Arial"/>
              </a:rPr>
              <a:t>rings </a:t>
            </a:r>
            <a:r>
              <a:rPr sz="1800" spc="35" dirty="0">
                <a:solidFill>
                  <a:srgbClr val="404040"/>
                </a:solidFill>
                <a:latin typeface="Arial"/>
                <a:cs typeface="Arial"/>
              </a:rPr>
              <a:t>up </a:t>
            </a:r>
            <a:r>
              <a:rPr sz="1800" spc="-55" dirty="0">
                <a:solidFill>
                  <a:srgbClr val="404040"/>
                </a:solidFill>
                <a:latin typeface="Arial"/>
                <a:cs typeface="Arial"/>
              </a:rPr>
              <a:t>each </a:t>
            </a:r>
            <a:r>
              <a:rPr sz="1800" spc="25" dirty="0">
                <a:solidFill>
                  <a:srgbClr val="404040"/>
                </a:solidFill>
                <a:latin typeface="Arial"/>
                <a:cs typeface="Arial"/>
              </a:rPr>
              <a:t>item </a:t>
            </a:r>
            <a:r>
              <a:rPr sz="1800" spc="20" dirty="0">
                <a:solidFill>
                  <a:srgbClr val="404040"/>
                </a:solidFill>
                <a:latin typeface="Arial"/>
                <a:cs typeface="Arial"/>
              </a:rPr>
              <a:t>in </a:t>
            </a:r>
            <a:r>
              <a:rPr sz="1800" spc="15" dirty="0">
                <a:solidFill>
                  <a:srgbClr val="404040"/>
                </a:solidFill>
                <a:latin typeface="Arial"/>
                <a:cs typeface="Arial"/>
              </a:rPr>
              <a:t>your </a:t>
            </a:r>
            <a:r>
              <a:rPr sz="1800" spc="-10" dirty="0">
                <a:solidFill>
                  <a:srgbClr val="404040"/>
                </a:solidFill>
                <a:latin typeface="Arial"/>
                <a:cs typeface="Arial"/>
              </a:rPr>
              <a:t>cart  </a:t>
            </a:r>
            <a:r>
              <a:rPr sz="1800" dirty="0">
                <a:solidFill>
                  <a:srgbClr val="404040"/>
                </a:solidFill>
                <a:latin typeface="Arial"/>
                <a:cs typeface="Arial"/>
              </a:rPr>
              <a:t>one </a:t>
            </a:r>
            <a:r>
              <a:rPr sz="1800" spc="10" dirty="0">
                <a:solidFill>
                  <a:srgbClr val="404040"/>
                </a:solidFill>
                <a:latin typeface="Arial"/>
                <a:cs typeface="Arial"/>
              </a:rPr>
              <a:t>at </a:t>
            </a:r>
            <a:r>
              <a:rPr sz="1800" spc="-90" dirty="0">
                <a:solidFill>
                  <a:srgbClr val="404040"/>
                </a:solidFill>
                <a:latin typeface="Arial"/>
                <a:cs typeface="Arial"/>
              </a:rPr>
              <a:t>a </a:t>
            </a:r>
            <a:r>
              <a:rPr sz="1800" dirty="0">
                <a:solidFill>
                  <a:srgbClr val="404040"/>
                </a:solidFill>
                <a:latin typeface="Arial"/>
                <a:cs typeface="Arial"/>
              </a:rPr>
              <a:t>time. </a:t>
            </a:r>
            <a:r>
              <a:rPr sz="1800" spc="-35" dirty="0">
                <a:solidFill>
                  <a:srgbClr val="404040"/>
                </a:solidFill>
                <a:latin typeface="Arial"/>
                <a:cs typeface="Arial"/>
              </a:rPr>
              <a:t>Instead, </a:t>
            </a:r>
            <a:r>
              <a:rPr sz="1800" spc="-30" dirty="0">
                <a:solidFill>
                  <a:srgbClr val="404040"/>
                </a:solidFill>
                <a:latin typeface="Arial"/>
                <a:cs typeface="Arial"/>
              </a:rPr>
              <a:t>these </a:t>
            </a:r>
            <a:r>
              <a:rPr sz="1800" spc="-130" dirty="0">
                <a:solidFill>
                  <a:srgbClr val="404040"/>
                </a:solidFill>
                <a:latin typeface="Arial"/>
                <a:cs typeface="Arial"/>
              </a:rPr>
              <a:t>RFID </a:t>
            </a:r>
            <a:r>
              <a:rPr sz="1800" spc="-20" dirty="0">
                <a:solidFill>
                  <a:srgbClr val="404040"/>
                </a:solidFill>
                <a:latin typeface="Arial"/>
                <a:cs typeface="Arial"/>
              </a:rPr>
              <a:t>tags </a:t>
            </a:r>
            <a:r>
              <a:rPr sz="1800" spc="20" dirty="0">
                <a:solidFill>
                  <a:srgbClr val="404040"/>
                </a:solidFill>
                <a:latin typeface="Arial"/>
                <a:cs typeface="Arial"/>
              </a:rPr>
              <a:t>will </a:t>
            </a:r>
            <a:r>
              <a:rPr sz="1800" dirty="0">
                <a:solidFill>
                  <a:srgbClr val="404040"/>
                </a:solidFill>
                <a:latin typeface="Arial"/>
                <a:cs typeface="Arial"/>
              </a:rPr>
              <a:t>communicate </a:t>
            </a:r>
            <a:r>
              <a:rPr sz="1800" spc="30" dirty="0">
                <a:solidFill>
                  <a:srgbClr val="404040"/>
                </a:solidFill>
                <a:latin typeface="Arial"/>
                <a:cs typeface="Arial"/>
              </a:rPr>
              <a:t>with </a:t>
            </a:r>
            <a:r>
              <a:rPr sz="1800" spc="-40" dirty="0">
                <a:solidFill>
                  <a:srgbClr val="404040"/>
                </a:solidFill>
                <a:latin typeface="Arial"/>
                <a:cs typeface="Arial"/>
              </a:rPr>
              <a:t>an </a:t>
            </a:r>
            <a:r>
              <a:rPr sz="1800" spc="-5" dirty="0">
                <a:solidFill>
                  <a:srgbClr val="404040"/>
                </a:solidFill>
                <a:latin typeface="Arial"/>
                <a:cs typeface="Arial"/>
              </a:rPr>
              <a:t>electronic </a:t>
            </a:r>
            <a:r>
              <a:rPr sz="1800" spc="-25" dirty="0">
                <a:solidFill>
                  <a:srgbClr val="404040"/>
                </a:solidFill>
                <a:latin typeface="Arial"/>
                <a:cs typeface="Arial"/>
              </a:rPr>
              <a:t>reader  </a:t>
            </a:r>
            <a:r>
              <a:rPr sz="1800" spc="35" dirty="0">
                <a:solidFill>
                  <a:srgbClr val="404040"/>
                </a:solidFill>
                <a:latin typeface="Arial"/>
                <a:cs typeface="Arial"/>
              </a:rPr>
              <a:t>that </a:t>
            </a:r>
            <a:r>
              <a:rPr sz="1800" spc="20" dirty="0">
                <a:solidFill>
                  <a:srgbClr val="404040"/>
                </a:solidFill>
                <a:latin typeface="Arial"/>
                <a:cs typeface="Arial"/>
              </a:rPr>
              <a:t>will </a:t>
            </a:r>
            <a:r>
              <a:rPr sz="1800" spc="10" dirty="0">
                <a:solidFill>
                  <a:srgbClr val="404040"/>
                </a:solidFill>
                <a:latin typeface="Arial"/>
                <a:cs typeface="Arial"/>
              </a:rPr>
              <a:t>detect </a:t>
            </a:r>
            <a:r>
              <a:rPr sz="1800" spc="-40" dirty="0">
                <a:solidFill>
                  <a:srgbClr val="404040"/>
                </a:solidFill>
                <a:latin typeface="Arial"/>
                <a:cs typeface="Arial"/>
              </a:rPr>
              <a:t>every </a:t>
            </a:r>
            <a:r>
              <a:rPr sz="1800" spc="30" dirty="0">
                <a:solidFill>
                  <a:srgbClr val="404040"/>
                </a:solidFill>
                <a:latin typeface="Arial"/>
                <a:cs typeface="Arial"/>
              </a:rPr>
              <a:t>item </a:t>
            </a:r>
            <a:r>
              <a:rPr sz="1800" spc="20" dirty="0">
                <a:solidFill>
                  <a:srgbClr val="404040"/>
                </a:solidFill>
                <a:latin typeface="Arial"/>
                <a:cs typeface="Arial"/>
              </a:rPr>
              <a:t>in the </a:t>
            </a:r>
            <a:r>
              <a:rPr sz="1800" spc="-10" dirty="0">
                <a:solidFill>
                  <a:srgbClr val="404040"/>
                </a:solidFill>
                <a:latin typeface="Arial"/>
                <a:cs typeface="Arial"/>
              </a:rPr>
              <a:t>cart </a:t>
            </a:r>
            <a:r>
              <a:rPr sz="1800" spc="-5" dirty="0">
                <a:solidFill>
                  <a:srgbClr val="404040"/>
                </a:solidFill>
                <a:latin typeface="Arial"/>
                <a:cs typeface="Arial"/>
              </a:rPr>
              <a:t>and </a:t>
            </a:r>
            <a:r>
              <a:rPr sz="1800" spc="30" dirty="0">
                <a:solidFill>
                  <a:srgbClr val="404040"/>
                </a:solidFill>
                <a:latin typeface="Arial"/>
                <a:cs typeface="Arial"/>
              </a:rPr>
              <a:t>ring </a:t>
            </a:r>
            <a:r>
              <a:rPr sz="1800" spc="-55" dirty="0">
                <a:solidFill>
                  <a:srgbClr val="404040"/>
                </a:solidFill>
                <a:latin typeface="Arial"/>
                <a:cs typeface="Arial"/>
              </a:rPr>
              <a:t>each </a:t>
            </a:r>
            <a:r>
              <a:rPr sz="1800" spc="35" dirty="0">
                <a:solidFill>
                  <a:srgbClr val="404040"/>
                </a:solidFill>
                <a:latin typeface="Arial"/>
                <a:cs typeface="Arial"/>
              </a:rPr>
              <a:t>up </a:t>
            </a:r>
            <a:r>
              <a:rPr sz="1800" dirty="0">
                <a:solidFill>
                  <a:srgbClr val="404040"/>
                </a:solidFill>
                <a:latin typeface="Arial"/>
                <a:cs typeface="Arial"/>
              </a:rPr>
              <a:t>almost</a:t>
            </a:r>
            <a:r>
              <a:rPr sz="1800" spc="-225" dirty="0">
                <a:solidFill>
                  <a:srgbClr val="404040"/>
                </a:solidFill>
                <a:latin typeface="Arial"/>
                <a:cs typeface="Arial"/>
              </a:rPr>
              <a:t> </a:t>
            </a:r>
            <a:r>
              <a:rPr sz="1800" spc="-10" dirty="0">
                <a:solidFill>
                  <a:srgbClr val="404040"/>
                </a:solidFill>
                <a:latin typeface="Arial"/>
                <a:cs typeface="Arial"/>
              </a:rPr>
              <a:t>instantly.</a:t>
            </a:r>
            <a:endParaRPr sz="1800">
              <a:latin typeface="Arial"/>
              <a:cs typeface="Arial"/>
            </a:endParaRPr>
          </a:p>
          <a:p>
            <a:pPr>
              <a:lnSpc>
                <a:spcPct val="100000"/>
              </a:lnSpc>
              <a:spcBef>
                <a:spcPts val="10"/>
              </a:spcBef>
            </a:pPr>
            <a:endParaRPr sz="3600">
              <a:latin typeface="Times New Roman"/>
              <a:cs typeface="Times New Roman"/>
            </a:endParaRPr>
          </a:p>
          <a:p>
            <a:pPr marL="12700">
              <a:lnSpc>
                <a:spcPct val="100000"/>
              </a:lnSpc>
              <a:spcBef>
                <a:spcPts val="5"/>
              </a:spcBef>
              <a:tabLst>
                <a:tab pos="354965" algn="l"/>
              </a:tabLst>
            </a:pPr>
            <a:r>
              <a:rPr sz="1450" spc="235" dirty="0">
                <a:solidFill>
                  <a:srgbClr val="B31166"/>
                </a:solidFill>
                <a:latin typeface="Arial"/>
                <a:cs typeface="Arial"/>
              </a:rPr>
              <a:t>	</a:t>
            </a:r>
            <a:r>
              <a:rPr sz="1800" spc="-55" dirty="0">
                <a:solidFill>
                  <a:srgbClr val="404040"/>
                </a:solidFill>
                <a:latin typeface="Arial"/>
                <a:cs typeface="Arial"/>
              </a:rPr>
              <a:t>Railway </a:t>
            </a:r>
            <a:r>
              <a:rPr sz="1800" spc="-40" dirty="0">
                <a:solidFill>
                  <a:srgbClr val="404040"/>
                </a:solidFill>
                <a:latin typeface="Arial"/>
                <a:cs typeface="Arial"/>
              </a:rPr>
              <a:t>Reservation</a:t>
            </a:r>
            <a:r>
              <a:rPr sz="1800" spc="20" dirty="0">
                <a:solidFill>
                  <a:srgbClr val="404040"/>
                </a:solidFill>
                <a:latin typeface="Arial"/>
                <a:cs typeface="Arial"/>
              </a:rPr>
              <a:t> </a:t>
            </a:r>
            <a:r>
              <a:rPr sz="1800" spc="-55" dirty="0">
                <a:solidFill>
                  <a:srgbClr val="404040"/>
                </a:solidFill>
                <a:latin typeface="Arial"/>
                <a:cs typeface="Arial"/>
              </a:rPr>
              <a:t>System</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2919095" cy="574040"/>
          </a:xfrm>
          <a:prstGeom prst="rect">
            <a:avLst/>
          </a:prstGeom>
        </p:spPr>
        <p:txBody>
          <a:bodyPr vert="horz" wrap="square" lIns="0" tIns="12700" rIns="0" bIns="0" rtlCol="0">
            <a:spAutoFit/>
          </a:bodyPr>
          <a:lstStyle/>
          <a:p>
            <a:pPr marL="12700">
              <a:lnSpc>
                <a:spcPct val="100000"/>
              </a:lnSpc>
              <a:spcBef>
                <a:spcPts val="100"/>
              </a:spcBef>
            </a:pPr>
            <a:r>
              <a:rPr sz="3600" spc="-45" dirty="0"/>
              <a:t>Future </a:t>
            </a:r>
            <a:r>
              <a:rPr sz="3600" spc="114" dirty="0"/>
              <a:t>of</a:t>
            </a:r>
            <a:r>
              <a:rPr sz="3600" spc="-40" dirty="0"/>
              <a:t> </a:t>
            </a:r>
            <a:r>
              <a:rPr sz="3600" spc="-260" dirty="0"/>
              <a:t>RFID</a:t>
            </a:r>
            <a:endParaRPr sz="3600"/>
          </a:p>
        </p:txBody>
      </p:sp>
      <p:sp>
        <p:nvSpPr>
          <p:cNvPr id="12" name="object 12"/>
          <p:cNvSpPr txBox="1"/>
          <p:nvPr/>
        </p:nvSpPr>
        <p:spPr>
          <a:xfrm>
            <a:off x="1233932" y="2560396"/>
            <a:ext cx="8633460" cy="245618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40" dirty="0">
                <a:solidFill>
                  <a:srgbClr val="B31166"/>
                </a:solidFill>
                <a:latin typeface="Arial"/>
                <a:cs typeface="Arial"/>
              </a:rPr>
              <a:t>	</a:t>
            </a:r>
            <a:r>
              <a:rPr sz="1800" spc="-5" dirty="0">
                <a:solidFill>
                  <a:srgbClr val="404040"/>
                </a:solidFill>
                <a:latin typeface="Arial"/>
                <a:cs typeface="Arial"/>
              </a:rPr>
              <a:t>In </a:t>
            </a:r>
            <a:r>
              <a:rPr sz="1800" spc="-50" dirty="0">
                <a:solidFill>
                  <a:srgbClr val="404040"/>
                </a:solidFill>
                <a:latin typeface="Arial"/>
                <a:cs typeface="Arial"/>
              </a:rPr>
              <a:t>2014, </a:t>
            </a:r>
            <a:r>
              <a:rPr sz="1800" spc="20" dirty="0">
                <a:solidFill>
                  <a:srgbClr val="404040"/>
                </a:solidFill>
                <a:latin typeface="Arial"/>
                <a:cs typeface="Arial"/>
              </a:rPr>
              <a:t>the </a:t>
            </a:r>
            <a:r>
              <a:rPr sz="1800" spc="30" dirty="0">
                <a:solidFill>
                  <a:srgbClr val="404040"/>
                </a:solidFill>
                <a:latin typeface="Arial"/>
                <a:cs typeface="Arial"/>
              </a:rPr>
              <a:t>world </a:t>
            </a:r>
            <a:r>
              <a:rPr sz="1800" spc="-130" dirty="0">
                <a:solidFill>
                  <a:srgbClr val="404040"/>
                </a:solidFill>
                <a:latin typeface="Arial"/>
                <a:cs typeface="Arial"/>
              </a:rPr>
              <a:t>RFID </a:t>
            </a:r>
            <a:r>
              <a:rPr sz="1800" dirty="0">
                <a:solidFill>
                  <a:srgbClr val="404040"/>
                </a:solidFill>
                <a:latin typeface="Arial"/>
                <a:cs typeface="Arial"/>
              </a:rPr>
              <a:t>market </a:t>
            </a:r>
            <a:r>
              <a:rPr sz="1800" spc="-55" dirty="0">
                <a:solidFill>
                  <a:srgbClr val="404040"/>
                </a:solidFill>
                <a:latin typeface="Arial"/>
                <a:cs typeface="Arial"/>
              </a:rPr>
              <a:t>is </a:t>
            </a:r>
            <a:r>
              <a:rPr sz="1800" spc="35" dirty="0">
                <a:solidFill>
                  <a:srgbClr val="404040"/>
                </a:solidFill>
                <a:latin typeface="Arial"/>
                <a:cs typeface="Arial"/>
              </a:rPr>
              <a:t>worth </a:t>
            </a:r>
            <a:r>
              <a:rPr sz="1800" spc="-80" dirty="0">
                <a:solidFill>
                  <a:srgbClr val="404040"/>
                </a:solidFill>
                <a:latin typeface="Arial"/>
                <a:cs typeface="Arial"/>
              </a:rPr>
              <a:t>US$8.89 </a:t>
            </a:r>
            <a:r>
              <a:rPr sz="1800" spc="15" dirty="0">
                <a:solidFill>
                  <a:srgbClr val="404040"/>
                </a:solidFill>
                <a:latin typeface="Arial"/>
                <a:cs typeface="Arial"/>
              </a:rPr>
              <a:t>billion, </a:t>
            </a:r>
            <a:r>
              <a:rPr sz="1800" spc="35" dirty="0">
                <a:solidFill>
                  <a:srgbClr val="404040"/>
                </a:solidFill>
                <a:latin typeface="Arial"/>
                <a:cs typeface="Arial"/>
              </a:rPr>
              <a:t>up </a:t>
            </a:r>
            <a:r>
              <a:rPr sz="1800" spc="45" dirty="0">
                <a:solidFill>
                  <a:srgbClr val="404040"/>
                </a:solidFill>
                <a:latin typeface="Arial"/>
                <a:cs typeface="Arial"/>
              </a:rPr>
              <a:t>from </a:t>
            </a:r>
            <a:r>
              <a:rPr sz="1800" spc="-80" dirty="0">
                <a:solidFill>
                  <a:srgbClr val="404040"/>
                </a:solidFill>
                <a:latin typeface="Arial"/>
                <a:cs typeface="Arial"/>
              </a:rPr>
              <a:t>US$7.77 </a:t>
            </a:r>
            <a:r>
              <a:rPr sz="1800" spc="30" dirty="0">
                <a:solidFill>
                  <a:srgbClr val="404040"/>
                </a:solidFill>
                <a:latin typeface="Arial"/>
                <a:cs typeface="Arial"/>
              </a:rPr>
              <a:t>billion </a:t>
            </a:r>
            <a:r>
              <a:rPr sz="1800" spc="20" dirty="0">
                <a:solidFill>
                  <a:srgbClr val="404040"/>
                </a:solidFill>
                <a:latin typeface="Arial"/>
                <a:cs typeface="Arial"/>
              </a:rPr>
              <a:t>in  </a:t>
            </a:r>
            <a:r>
              <a:rPr sz="1800" spc="-35" dirty="0">
                <a:solidFill>
                  <a:srgbClr val="404040"/>
                </a:solidFill>
                <a:latin typeface="Arial"/>
                <a:cs typeface="Arial"/>
              </a:rPr>
              <a:t>2013 </a:t>
            </a:r>
            <a:r>
              <a:rPr sz="1800" spc="-5" dirty="0">
                <a:solidFill>
                  <a:srgbClr val="404040"/>
                </a:solidFill>
                <a:latin typeface="Arial"/>
                <a:cs typeface="Arial"/>
              </a:rPr>
              <a:t>and </a:t>
            </a:r>
            <a:r>
              <a:rPr sz="1800" spc="-80" dirty="0">
                <a:solidFill>
                  <a:srgbClr val="404040"/>
                </a:solidFill>
                <a:latin typeface="Arial"/>
                <a:cs typeface="Arial"/>
              </a:rPr>
              <a:t>US$6.96 </a:t>
            </a:r>
            <a:r>
              <a:rPr sz="1800" spc="35" dirty="0">
                <a:solidFill>
                  <a:srgbClr val="404040"/>
                </a:solidFill>
                <a:latin typeface="Arial"/>
                <a:cs typeface="Arial"/>
              </a:rPr>
              <a:t>billion </a:t>
            </a:r>
            <a:r>
              <a:rPr sz="1800" spc="20" dirty="0">
                <a:solidFill>
                  <a:srgbClr val="404040"/>
                </a:solidFill>
                <a:latin typeface="Arial"/>
                <a:cs typeface="Arial"/>
              </a:rPr>
              <a:t>in </a:t>
            </a:r>
            <a:r>
              <a:rPr sz="1800" spc="-55" dirty="0">
                <a:solidFill>
                  <a:srgbClr val="404040"/>
                </a:solidFill>
                <a:latin typeface="Arial"/>
                <a:cs typeface="Arial"/>
              </a:rPr>
              <a:t>2012. </a:t>
            </a:r>
            <a:r>
              <a:rPr sz="1800" spc="-60" dirty="0">
                <a:solidFill>
                  <a:srgbClr val="404040"/>
                </a:solidFill>
                <a:latin typeface="Arial"/>
                <a:cs typeface="Arial"/>
              </a:rPr>
              <a:t>This </a:t>
            </a:r>
            <a:r>
              <a:rPr sz="1800" spc="-20" dirty="0">
                <a:solidFill>
                  <a:srgbClr val="404040"/>
                </a:solidFill>
                <a:latin typeface="Arial"/>
                <a:cs typeface="Arial"/>
              </a:rPr>
              <a:t>includes </a:t>
            </a:r>
            <a:r>
              <a:rPr sz="1800" spc="-40" dirty="0">
                <a:solidFill>
                  <a:srgbClr val="404040"/>
                </a:solidFill>
                <a:latin typeface="Arial"/>
                <a:cs typeface="Arial"/>
              </a:rPr>
              <a:t>tags, </a:t>
            </a:r>
            <a:r>
              <a:rPr sz="1800" spc="-50" dirty="0">
                <a:solidFill>
                  <a:srgbClr val="404040"/>
                </a:solidFill>
                <a:latin typeface="Arial"/>
                <a:cs typeface="Arial"/>
              </a:rPr>
              <a:t>readers, </a:t>
            </a:r>
            <a:r>
              <a:rPr sz="1800" spc="-5" dirty="0">
                <a:solidFill>
                  <a:srgbClr val="404040"/>
                </a:solidFill>
                <a:latin typeface="Arial"/>
                <a:cs typeface="Arial"/>
              </a:rPr>
              <a:t>and  </a:t>
            </a:r>
            <a:r>
              <a:rPr sz="1800" spc="-20" dirty="0">
                <a:solidFill>
                  <a:srgbClr val="404040"/>
                </a:solidFill>
                <a:latin typeface="Arial"/>
                <a:cs typeface="Arial"/>
              </a:rPr>
              <a:t>software/services </a:t>
            </a:r>
            <a:r>
              <a:rPr sz="1800" spc="45" dirty="0">
                <a:solidFill>
                  <a:srgbClr val="404040"/>
                </a:solidFill>
                <a:latin typeface="Arial"/>
                <a:cs typeface="Arial"/>
              </a:rPr>
              <a:t>for </a:t>
            </a:r>
            <a:r>
              <a:rPr sz="1800" spc="-130" dirty="0">
                <a:solidFill>
                  <a:srgbClr val="404040"/>
                </a:solidFill>
                <a:latin typeface="Arial"/>
                <a:cs typeface="Arial"/>
              </a:rPr>
              <a:t>RFID </a:t>
            </a:r>
            <a:r>
              <a:rPr sz="1800" spc="-60" dirty="0">
                <a:solidFill>
                  <a:srgbClr val="404040"/>
                </a:solidFill>
                <a:latin typeface="Arial"/>
                <a:cs typeface="Arial"/>
              </a:rPr>
              <a:t>cards, </a:t>
            </a:r>
            <a:r>
              <a:rPr sz="1800" spc="-45" dirty="0">
                <a:solidFill>
                  <a:srgbClr val="404040"/>
                </a:solidFill>
                <a:latin typeface="Arial"/>
                <a:cs typeface="Arial"/>
              </a:rPr>
              <a:t>labels, </a:t>
            </a:r>
            <a:r>
              <a:rPr sz="1800" spc="-15" dirty="0">
                <a:solidFill>
                  <a:srgbClr val="404040"/>
                </a:solidFill>
                <a:latin typeface="Arial"/>
                <a:cs typeface="Arial"/>
              </a:rPr>
              <a:t>fobs, </a:t>
            </a:r>
            <a:r>
              <a:rPr sz="1800" spc="-5" dirty="0">
                <a:solidFill>
                  <a:srgbClr val="404040"/>
                </a:solidFill>
                <a:latin typeface="Arial"/>
                <a:cs typeface="Arial"/>
              </a:rPr>
              <a:t>and </a:t>
            </a:r>
            <a:r>
              <a:rPr sz="1800" spc="-10" dirty="0">
                <a:solidFill>
                  <a:srgbClr val="404040"/>
                </a:solidFill>
                <a:latin typeface="Arial"/>
                <a:cs typeface="Arial"/>
              </a:rPr>
              <a:t>all </a:t>
            </a:r>
            <a:r>
              <a:rPr sz="1800" spc="25" dirty="0">
                <a:solidFill>
                  <a:srgbClr val="404040"/>
                </a:solidFill>
                <a:latin typeface="Arial"/>
                <a:cs typeface="Arial"/>
              </a:rPr>
              <a:t>other </a:t>
            </a:r>
            <a:r>
              <a:rPr sz="1800" spc="45" dirty="0">
                <a:solidFill>
                  <a:srgbClr val="404040"/>
                </a:solidFill>
                <a:latin typeface="Arial"/>
                <a:cs typeface="Arial"/>
              </a:rPr>
              <a:t>form</a:t>
            </a:r>
            <a:r>
              <a:rPr sz="1800" spc="55" dirty="0">
                <a:solidFill>
                  <a:srgbClr val="404040"/>
                </a:solidFill>
                <a:latin typeface="Arial"/>
                <a:cs typeface="Arial"/>
              </a:rPr>
              <a:t> </a:t>
            </a:r>
            <a:r>
              <a:rPr sz="1800" spc="-20" dirty="0">
                <a:solidFill>
                  <a:srgbClr val="404040"/>
                </a:solidFill>
                <a:latin typeface="Arial"/>
                <a:cs typeface="Arial"/>
              </a:rPr>
              <a:t>factors.</a:t>
            </a:r>
            <a:endParaRPr sz="1800">
              <a:latin typeface="Arial"/>
              <a:cs typeface="Arial"/>
            </a:endParaRPr>
          </a:p>
          <a:p>
            <a:pPr>
              <a:lnSpc>
                <a:spcPct val="100000"/>
              </a:lnSpc>
              <a:spcBef>
                <a:spcPts val="25"/>
              </a:spcBef>
            </a:pPr>
            <a:endParaRPr sz="3600">
              <a:latin typeface="Times New Roman"/>
              <a:cs typeface="Times New Roman"/>
            </a:endParaRPr>
          </a:p>
          <a:p>
            <a:pPr marL="12700">
              <a:lnSpc>
                <a:spcPct val="100000"/>
              </a:lnSpc>
              <a:spcBef>
                <a:spcPts val="5"/>
              </a:spcBef>
              <a:tabLst>
                <a:tab pos="354965" algn="l"/>
              </a:tabLst>
            </a:pPr>
            <a:r>
              <a:rPr sz="1450" spc="235" dirty="0">
                <a:solidFill>
                  <a:srgbClr val="B31166"/>
                </a:solidFill>
                <a:latin typeface="Arial"/>
                <a:cs typeface="Arial"/>
              </a:rPr>
              <a:t>	</a:t>
            </a:r>
            <a:r>
              <a:rPr sz="1800" spc="-70" dirty="0">
                <a:solidFill>
                  <a:srgbClr val="404040"/>
                </a:solidFill>
                <a:latin typeface="Arial"/>
                <a:cs typeface="Arial"/>
              </a:rPr>
              <a:t>The </a:t>
            </a:r>
            <a:r>
              <a:rPr sz="1800" dirty="0">
                <a:solidFill>
                  <a:srgbClr val="404040"/>
                </a:solidFill>
                <a:latin typeface="Arial"/>
                <a:cs typeface="Arial"/>
              </a:rPr>
              <a:t>market </a:t>
            </a:r>
            <a:r>
              <a:rPr sz="1800" spc="-30" dirty="0">
                <a:solidFill>
                  <a:srgbClr val="404040"/>
                </a:solidFill>
                <a:latin typeface="Arial"/>
                <a:cs typeface="Arial"/>
              </a:rPr>
              <a:t>value </a:t>
            </a:r>
            <a:r>
              <a:rPr sz="1800" spc="-55" dirty="0">
                <a:solidFill>
                  <a:srgbClr val="404040"/>
                </a:solidFill>
                <a:latin typeface="Arial"/>
                <a:cs typeface="Arial"/>
              </a:rPr>
              <a:t>is </a:t>
            </a:r>
            <a:r>
              <a:rPr sz="1800" spc="-20" dirty="0">
                <a:solidFill>
                  <a:srgbClr val="404040"/>
                </a:solidFill>
                <a:latin typeface="Arial"/>
                <a:cs typeface="Arial"/>
              </a:rPr>
              <a:t>expected </a:t>
            </a:r>
            <a:r>
              <a:rPr sz="1800" spc="80" dirty="0">
                <a:solidFill>
                  <a:srgbClr val="404040"/>
                </a:solidFill>
                <a:latin typeface="Arial"/>
                <a:cs typeface="Arial"/>
              </a:rPr>
              <a:t>to </a:t>
            </a:r>
            <a:r>
              <a:rPr sz="1800" spc="-40" dirty="0">
                <a:solidFill>
                  <a:srgbClr val="404040"/>
                </a:solidFill>
                <a:latin typeface="Arial"/>
                <a:cs typeface="Arial"/>
              </a:rPr>
              <a:t>rise </a:t>
            </a:r>
            <a:r>
              <a:rPr sz="1800" spc="80" dirty="0">
                <a:solidFill>
                  <a:srgbClr val="404040"/>
                </a:solidFill>
                <a:latin typeface="Arial"/>
                <a:cs typeface="Arial"/>
              </a:rPr>
              <a:t>to </a:t>
            </a:r>
            <a:r>
              <a:rPr sz="1800" spc="-75" dirty="0">
                <a:solidFill>
                  <a:srgbClr val="404040"/>
                </a:solidFill>
                <a:latin typeface="Arial"/>
                <a:cs typeface="Arial"/>
              </a:rPr>
              <a:t>US$27.31 </a:t>
            </a:r>
            <a:r>
              <a:rPr sz="1800" spc="30" dirty="0">
                <a:solidFill>
                  <a:srgbClr val="404040"/>
                </a:solidFill>
                <a:latin typeface="Arial"/>
                <a:cs typeface="Arial"/>
              </a:rPr>
              <a:t>billion </a:t>
            </a:r>
            <a:r>
              <a:rPr sz="1800" spc="10" dirty="0">
                <a:solidFill>
                  <a:srgbClr val="404040"/>
                </a:solidFill>
                <a:latin typeface="Arial"/>
                <a:cs typeface="Arial"/>
              </a:rPr>
              <a:t>by</a:t>
            </a:r>
            <a:r>
              <a:rPr sz="1800" spc="-25" dirty="0">
                <a:solidFill>
                  <a:srgbClr val="404040"/>
                </a:solidFill>
                <a:latin typeface="Arial"/>
                <a:cs typeface="Arial"/>
              </a:rPr>
              <a:t> </a:t>
            </a:r>
            <a:r>
              <a:rPr sz="1800" spc="-45" dirty="0">
                <a:solidFill>
                  <a:srgbClr val="404040"/>
                </a:solidFill>
                <a:latin typeface="Arial"/>
                <a:cs typeface="Arial"/>
              </a:rPr>
              <a:t>2024.</a:t>
            </a:r>
            <a:endParaRPr sz="1800">
              <a:latin typeface="Arial"/>
              <a:cs typeface="Arial"/>
            </a:endParaRPr>
          </a:p>
          <a:p>
            <a:pPr>
              <a:lnSpc>
                <a:spcPct val="100000"/>
              </a:lnSpc>
              <a:spcBef>
                <a:spcPts val="25"/>
              </a:spcBef>
            </a:pPr>
            <a:endParaRPr sz="3600">
              <a:latin typeface="Times New Roman"/>
              <a:cs typeface="Times New Roman"/>
            </a:endParaRPr>
          </a:p>
          <a:p>
            <a:pPr marL="12700">
              <a:lnSpc>
                <a:spcPct val="100000"/>
              </a:lnSpc>
              <a:tabLst>
                <a:tab pos="354965" algn="l"/>
              </a:tabLst>
            </a:pPr>
            <a:r>
              <a:rPr sz="1450" spc="235" dirty="0">
                <a:solidFill>
                  <a:srgbClr val="B31166"/>
                </a:solidFill>
                <a:latin typeface="Arial"/>
                <a:cs typeface="Arial"/>
              </a:rPr>
              <a:t>	</a:t>
            </a:r>
            <a:r>
              <a:rPr sz="1800" spc="-15" dirty="0">
                <a:solidFill>
                  <a:srgbClr val="404040"/>
                </a:solidFill>
                <a:latin typeface="Arial"/>
                <a:cs typeface="Arial"/>
              </a:rPr>
              <a:t>Report </a:t>
            </a:r>
            <a:r>
              <a:rPr sz="1800" spc="10" dirty="0">
                <a:solidFill>
                  <a:srgbClr val="404040"/>
                </a:solidFill>
                <a:latin typeface="Arial"/>
                <a:cs typeface="Arial"/>
              </a:rPr>
              <a:t>by</a:t>
            </a:r>
            <a:r>
              <a:rPr sz="1800" spc="-5" dirty="0">
                <a:solidFill>
                  <a:srgbClr val="404040"/>
                </a:solidFill>
                <a:latin typeface="Arial"/>
                <a:cs typeface="Arial"/>
              </a:rPr>
              <a:t> </a:t>
            </a:r>
            <a:r>
              <a:rPr sz="1800" u="heavy" spc="-95" dirty="0">
                <a:solidFill>
                  <a:srgbClr val="8F8F8F"/>
                </a:solidFill>
                <a:uFill>
                  <a:solidFill>
                    <a:srgbClr val="8F8F8F"/>
                  </a:solidFill>
                </a:uFill>
                <a:latin typeface="Arial"/>
                <a:cs typeface="Arial"/>
                <a:hlinkClick r:id="rId3"/>
              </a:rPr>
              <a:t>IDTechEx</a:t>
            </a:r>
            <a:r>
              <a:rPr sz="1800" spc="-95" dirty="0">
                <a:solidFill>
                  <a:srgbClr val="404040"/>
                </a:solidFill>
                <a:latin typeface="Arial"/>
                <a:cs typeface="Arial"/>
              </a:rPr>
              <a:t>.</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5035550" cy="574040"/>
          </a:xfrm>
          <a:prstGeom prst="rect">
            <a:avLst/>
          </a:prstGeom>
        </p:spPr>
        <p:txBody>
          <a:bodyPr vert="horz" wrap="square" lIns="0" tIns="12700" rIns="0" bIns="0" rtlCol="0">
            <a:spAutoFit/>
          </a:bodyPr>
          <a:lstStyle/>
          <a:p>
            <a:pPr marL="12700">
              <a:lnSpc>
                <a:spcPct val="100000"/>
              </a:lnSpc>
              <a:spcBef>
                <a:spcPts val="100"/>
              </a:spcBef>
            </a:pPr>
            <a:r>
              <a:rPr sz="3600" spc="-260" dirty="0"/>
              <a:t>RFID </a:t>
            </a:r>
            <a:r>
              <a:rPr sz="3600" spc="-110" dirty="0"/>
              <a:t>System </a:t>
            </a:r>
            <a:r>
              <a:rPr sz="3600" spc="-175" dirty="0"/>
              <a:t>vs</a:t>
            </a:r>
            <a:r>
              <a:rPr sz="3600" spc="-445" dirty="0"/>
              <a:t> </a:t>
            </a:r>
            <a:r>
              <a:rPr sz="3600" spc="-100" dirty="0"/>
              <a:t>Barcodes</a:t>
            </a:r>
            <a:endParaRPr sz="3600"/>
          </a:p>
        </p:txBody>
      </p:sp>
      <p:sp>
        <p:nvSpPr>
          <p:cNvPr id="12" name="object 12"/>
          <p:cNvSpPr txBox="1"/>
          <p:nvPr/>
        </p:nvSpPr>
        <p:spPr>
          <a:xfrm>
            <a:off x="1233932" y="2431889"/>
            <a:ext cx="4646295" cy="3239770"/>
          </a:xfrm>
          <a:prstGeom prst="rect">
            <a:avLst/>
          </a:prstGeom>
        </p:spPr>
        <p:txBody>
          <a:bodyPr vert="horz" wrap="square" lIns="0" tIns="141605" rIns="0" bIns="0" rtlCol="0">
            <a:spAutoFit/>
          </a:bodyPr>
          <a:lstStyle/>
          <a:p>
            <a:pPr marL="12700">
              <a:lnSpc>
                <a:spcPct val="100000"/>
              </a:lnSpc>
              <a:spcBef>
                <a:spcPts val="1115"/>
              </a:spcBef>
              <a:tabLst>
                <a:tab pos="354965" algn="l"/>
              </a:tabLst>
            </a:pPr>
            <a:r>
              <a:rPr sz="1450" spc="240" dirty="0">
                <a:solidFill>
                  <a:srgbClr val="B31166"/>
                </a:solidFill>
                <a:latin typeface="Arial"/>
                <a:cs typeface="Arial"/>
              </a:rPr>
              <a:t>	</a:t>
            </a:r>
            <a:r>
              <a:rPr sz="1800" spc="45" dirty="0">
                <a:solidFill>
                  <a:srgbClr val="404040"/>
                </a:solidFill>
                <a:latin typeface="Arial"/>
                <a:cs typeface="Arial"/>
              </a:rPr>
              <a:t>No </a:t>
            </a:r>
            <a:r>
              <a:rPr sz="1800" dirty="0">
                <a:solidFill>
                  <a:srgbClr val="404040"/>
                </a:solidFill>
                <a:latin typeface="Arial"/>
                <a:cs typeface="Arial"/>
              </a:rPr>
              <a:t>line </a:t>
            </a:r>
            <a:r>
              <a:rPr sz="1800" spc="55" dirty="0">
                <a:solidFill>
                  <a:srgbClr val="404040"/>
                </a:solidFill>
                <a:latin typeface="Arial"/>
                <a:cs typeface="Arial"/>
              </a:rPr>
              <a:t>of </a:t>
            </a:r>
            <a:r>
              <a:rPr sz="1800" spc="10" dirty="0">
                <a:solidFill>
                  <a:srgbClr val="404040"/>
                </a:solidFill>
                <a:latin typeface="Arial"/>
                <a:cs typeface="Arial"/>
              </a:rPr>
              <a:t>sight communication</a:t>
            </a:r>
            <a:r>
              <a:rPr sz="1800" spc="-175" dirty="0">
                <a:solidFill>
                  <a:srgbClr val="404040"/>
                </a:solidFill>
                <a:latin typeface="Arial"/>
                <a:cs typeface="Arial"/>
              </a:rPr>
              <a:t> </a:t>
            </a:r>
            <a:r>
              <a:rPr sz="1800" spc="5" dirty="0">
                <a:solidFill>
                  <a:srgbClr val="404040"/>
                </a:solidFill>
                <a:latin typeface="Arial"/>
                <a:cs typeface="Arial"/>
              </a:rPr>
              <a:t>required</a:t>
            </a:r>
            <a:endParaRPr sz="1800">
              <a:latin typeface="Arial"/>
              <a:cs typeface="Arial"/>
            </a:endParaRPr>
          </a:p>
          <a:p>
            <a:pPr marL="12700">
              <a:lnSpc>
                <a:spcPct val="100000"/>
              </a:lnSpc>
              <a:spcBef>
                <a:spcPts val="1010"/>
              </a:spcBef>
              <a:tabLst>
                <a:tab pos="354965" algn="l"/>
              </a:tabLst>
            </a:pPr>
            <a:r>
              <a:rPr sz="1450" spc="235" dirty="0">
                <a:solidFill>
                  <a:srgbClr val="B31166"/>
                </a:solidFill>
                <a:latin typeface="Arial"/>
                <a:cs typeface="Arial"/>
              </a:rPr>
              <a:t>	</a:t>
            </a:r>
            <a:r>
              <a:rPr sz="1800" spc="-15" dirty="0">
                <a:solidFill>
                  <a:srgbClr val="404040"/>
                </a:solidFill>
                <a:latin typeface="Arial"/>
                <a:cs typeface="Arial"/>
              </a:rPr>
              <a:t>Longer </a:t>
            </a:r>
            <a:r>
              <a:rPr sz="1800" spc="-20" dirty="0">
                <a:solidFill>
                  <a:srgbClr val="404040"/>
                </a:solidFill>
                <a:latin typeface="Arial"/>
                <a:cs typeface="Arial"/>
              </a:rPr>
              <a:t>read</a:t>
            </a:r>
            <a:r>
              <a:rPr sz="1800" spc="-70" dirty="0">
                <a:solidFill>
                  <a:srgbClr val="404040"/>
                </a:solidFill>
                <a:latin typeface="Arial"/>
                <a:cs typeface="Arial"/>
              </a:rPr>
              <a:t> </a:t>
            </a:r>
            <a:r>
              <a:rPr sz="1800" spc="-15" dirty="0">
                <a:solidFill>
                  <a:srgbClr val="404040"/>
                </a:solidFill>
                <a:latin typeface="Arial"/>
                <a:cs typeface="Arial"/>
              </a:rPr>
              <a:t>range</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spc="-15" dirty="0">
                <a:solidFill>
                  <a:srgbClr val="404040"/>
                </a:solidFill>
                <a:latin typeface="Arial"/>
                <a:cs typeface="Arial"/>
              </a:rPr>
              <a:t>Portable</a:t>
            </a:r>
            <a:r>
              <a:rPr sz="1800" spc="-85" dirty="0">
                <a:solidFill>
                  <a:srgbClr val="404040"/>
                </a:solidFill>
                <a:latin typeface="Arial"/>
                <a:cs typeface="Arial"/>
              </a:rPr>
              <a:t> </a:t>
            </a:r>
            <a:r>
              <a:rPr sz="1800" spc="-45" dirty="0">
                <a:solidFill>
                  <a:srgbClr val="404040"/>
                </a:solidFill>
                <a:latin typeface="Arial"/>
                <a:cs typeface="Arial"/>
              </a:rPr>
              <a:t>Database</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spc="40" dirty="0">
                <a:solidFill>
                  <a:srgbClr val="404040"/>
                </a:solidFill>
                <a:latin typeface="Arial"/>
                <a:cs typeface="Arial"/>
              </a:rPr>
              <a:t>Multiple </a:t>
            </a:r>
            <a:r>
              <a:rPr sz="1800" spc="25" dirty="0">
                <a:solidFill>
                  <a:srgbClr val="404040"/>
                </a:solidFill>
                <a:latin typeface="Arial"/>
                <a:cs typeface="Arial"/>
              </a:rPr>
              <a:t>tag </a:t>
            </a:r>
            <a:r>
              <a:rPr sz="1800" spc="20" dirty="0">
                <a:solidFill>
                  <a:srgbClr val="404040"/>
                </a:solidFill>
                <a:latin typeface="Arial"/>
                <a:cs typeface="Arial"/>
              </a:rPr>
              <a:t>read/write </a:t>
            </a:r>
            <a:r>
              <a:rPr sz="1800" spc="10" dirty="0">
                <a:solidFill>
                  <a:srgbClr val="404040"/>
                </a:solidFill>
                <a:latin typeface="Arial"/>
                <a:cs typeface="Arial"/>
              </a:rPr>
              <a:t>at</a:t>
            </a:r>
            <a:r>
              <a:rPr sz="1800" spc="-135" dirty="0">
                <a:solidFill>
                  <a:srgbClr val="404040"/>
                </a:solidFill>
                <a:latin typeface="Arial"/>
                <a:cs typeface="Arial"/>
              </a:rPr>
              <a:t> </a:t>
            </a:r>
            <a:r>
              <a:rPr sz="1800" spc="-15" dirty="0">
                <a:solidFill>
                  <a:srgbClr val="404040"/>
                </a:solidFill>
                <a:latin typeface="Arial"/>
                <a:cs typeface="Arial"/>
              </a:rPr>
              <a:t>once</a:t>
            </a:r>
            <a:endParaRPr sz="1800">
              <a:latin typeface="Arial"/>
              <a:cs typeface="Arial"/>
            </a:endParaRPr>
          </a:p>
          <a:p>
            <a:pPr marL="12700">
              <a:lnSpc>
                <a:spcPct val="100000"/>
              </a:lnSpc>
              <a:spcBef>
                <a:spcPts val="1010"/>
              </a:spcBef>
              <a:tabLst>
                <a:tab pos="354965" algn="l"/>
              </a:tabLst>
            </a:pPr>
            <a:r>
              <a:rPr sz="1450" spc="235" dirty="0">
                <a:solidFill>
                  <a:srgbClr val="B31166"/>
                </a:solidFill>
                <a:latin typeface="Arial"/>
                <a:cs typeface="Arial"/>
              </a:rPr>
              <a:t>	</a:t>
            </a:r>
            <a:r>
              <a:rPr sz="1800" spc="-30" dirty="0">
                <a:solidFill>
                  <a:srgbClr val="404040"/>
                </a:solidFill>
                <a:latin typeface="Arial"/>
                <a:cs typeface="Arial"/>
              </a:rPr>
              <a:t>Tracking </a:t>
            </a:r>
            <a:r>
              <a:rPr sz="1800" spc="20" dirty="0">
                <a:solidFill>
                  <a:srgbClr val="404040"/>
                </a:solidFill>
                <a:latin typeface="Arial"/>
                <a:cs typeface="Arial"/>
              </a:rPr>
              <a:t>in </a:t>
            </a:r>
            <a:r>
              <a:rPr sz="1800" spc="-25" dirty="0">
                <a:solidFill>
                  <a:srgbClr val="404040"/>
                </a:solidFill>
                <a:latin typeface="Arial"/>
                <a:cs typeface="Arial"/>
              </a:rPr>
              <a:t>real</a:t>
            </a:r>
            <a:r>
              <a:rPr sz="1800" spc="-30" dirty="0">
                <a:solidFill>
                  <a:srgbClr val="404040"/>
                </a:solidFill>
                <a:latin typeface="Arial"/>
                <a:cs typeface="Arial"/>
              </a:rPr>
              <a:t> </a:t>
            </a:r>
            <a:r>
              <a:rPr sz="1800" spc="30" dirty="0">
                <a:solidFill>
                  <a:srgbClr val="404040"/>
                </a:solidFill>
                <a:latin typeface="Arial"/>
                <a:cs typeface="Arial"/>
              </a:rPr>
              <a:t>time</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spc="20" dirty="0">
                <a:solidFill>
                  <a:srgbClr val="404040"/>
                </a:solidFill>
                <a:latin typeface="Arial"/>
                <a:cs typeface="Arial"/>
              </a:rPr>
              <a:t>Information </a:t>
            </a:r>
            <a:r>
              <a:rPr sz="1800" spc="-50" dirty="0">
                <a:solidFill>
                  <a:srgbClr val="404040"/>
                </a:solidFill>
                <a:latin typeface="Arial"/>
                <a:cs typeface="Arial"/>
              </a:rPr>
              <a:t>can </a:t>
            </a:r>
            <a:r>
              <a:rPr sz="1800" spc="-5" dirty="0">
                <a:solidFill>
                  <a:srgbClr val="404040"/>
                </a:solidFill>
                <a:latin typeface="Arial"/>
                <a:cs typeface="Arial"/>
              </a:rPr>
              <a:t>be </a:t>
            </a:r>
            <a:r>
              <a:rPr sz="1800" spc="15" dirty="0">
                <a:solidFill>
                  <a:srgbClr val="404040"/>
                </a:solidFill>
                <a:latin typeface="Arial"/>
                <a:cs typeface="Arial"/>
              </a:rPr>
              <a:t>updated </a:t>
            </a:r>
            <a:r>
              <a:rPr sz="1800" spc="20" dirty="0">
                <a:solidFill>
                  <a:srgbClr val="404040"/>
                </a:solidFill>
                <a:latin typeface="Arial"/>
                <a:cs typeface="Arial"/>
              </a:rPr>
              <a:t>in the</a:t>
            </a:r>
            <a:r>
              <a:rPr sz="1800" spc="-85" dirty="0">
                <a:solidFill>
                  <a:srgbClr val="404040"/>
                </a:solidFill>
                <a:latin typeface="Arial"/>
                <a:cs typeface="Arial"/>
              </a:rPr>
              <a:t> </a:t>
            </a:r>
            <a:r>
              <a:rPr sz="1800" spc="-45" dirty="0">
                <a:solidFill>
                  <a:srgbClr val="404040"/>
                </a:solidFill>
                <a:latin typeface="Arial"/>
                <a:cs typeface="Arial"/>
              </a:rPr>
              <a:t>process</a:t>
            </a:r>
            <a:endParaRPr sz="1800">
              <a:latin typeface="Arial"/>
              <a:cs typeface="Arial"/>
            </a:endParaRPr>
          </a:p>
          <a:p>
            <a:pPr marL="12700">
              <a:lnSpc>
                <a:spcPct val="100000"/>
              </a:lnSpc>
              <a:spcBef>
                <a:spcPts val="1000"/>
              </a:spcBef>
              <a:tabLst>
                <a:tab pos="354965" algn="l"/>
              </a:tabLst>
            </a:pPr>
            <a:r>
              <a:rPr sz="1450" spc="235" dirty="0">
                <a:solidFill>
                  <a:srgbClr val="B31166"/>
                </a:solidFill>
                <a:latin typeface="Arial"/>
                <a:cs typeface="Arial"/>
              </a:rPr>
              <a:t>	</a:t>
            </a:r>
            <a:r>
              <a:rPr sz="1800" spc="-125" dirty="0">
                <a:solidFill>
                  <a:srgbClr val="404040"/>
                </a:solidFill>
                <a:latin typeface="Arial"/>
                <a:cs typeface="Arial"/>
              </a:rPr>
              <a:t>Less </a:t>
            </a:r>
            <a:r>
              <a:rPr sz="1800" spc="-40" dirty="0">
                <a:solidFill>
                  <a:srgbClr val="404040"/>
                </a:solidFill>
                <a:latin typeface="Arial"/>
                <a:cs typeface="Arial"/>
              </a:rPr>
              <a:t>expensive </a:t>
            </a:r>
            <a:r>
              <a:rPr sz="1800" spc="20" dirty="0">
                <a:solidFill>
                  <a:srgbClr val="404040"/>
                </a:solidFill>
                <a:latin typeface="Arial"/>
                <a:cs typeface="Arial"/>
              </a:rPr>
              <a:t>in the </a:t>
            </a:r>
            <a:r>
              <a:rPr sz="1800" spc="35" dirty="0">
                <a:solidFill>
                  <a:srgbClr val="404040"/>
                </a:solidFill>
                <a:latin typeface="Arial"/>
                <a:cs typeface="Arial"/>
              </a:rPr>
              <a:t>long</a:t>
            </a:r>
            <a:r>
              <a:rPr sz="1800" spc="5" dirty="0">
                <a:solidFill>
                  <a:srgbClr val="404040"/>
                </a:solidFill>
                <a:latin typeface="Arial"/>
                <a:cs typeface="Arial"/>
              </a:rPr>
              <a:t> </a:t>
            </a:r>
            <a:r>
              <a:rPr sz="1800" spc="20" dirty="0">
                <a:solidFill>
                  <a:srgbClr val="404040"/>
                </a:solidFill>
                <a:latin typeface="Arial"/>
                <a:cs typeface="Arial"/>
              </a:rPr>
              <a:t>run</a:t>
            </a:r>
            <a:endParaRPr sz="1800">
              <a:latin typeface="Arial"/>
              <a:cs typeface="Arial"/>
            </a:endParaRPr>
          </a:p>
          <a:p>
            <a:pPr marL="12700">
              <a:lnSpc>
                <a:spcPct val="100000"/>
              </a:lnSpc>
              <a:spcBef>
                <a:spcPts val="1005"/>
              </a:spcBef>
              <a:tabLst>
                <a:tab pos="354965" algn="l"/>
              </a:tabLst>
            </a:pPr>
            <a:r>
              <a:rPr sz="1450" spc="235" dirty="0">
                <a:solidFill>
                  <a:srgbClr val="B31166"/>
                </a:solidFill>
                <a:latin typeface="Arial"/>
                <a:cs typeface="Arial"/>
              </a:rPr>
              <a:t>	</a:t>
            </a:r>
            <a:r>
              <a:rPr sz="1800" spc="5" dirty="0">
                <a:solidFill>
                  <a:srgbClr val="404040"/>
                </a:solidFill>
                <a:latin typeface="Arial"/>
                <a:cs typeface="Arial"/>
              </a:rPr>
              <a:t>Higher </a:t>
            </a:r>
            <a:r>
              <a:rPr sz="1800" spc="-5" dirty="0">
                <a:solidFill>
                  <a:srgbClr val="404040"/>
                </a:solidFill>
                <a:latin typeface="Arial"/>
                <a:cs typeface="Arial"/>
              </a:rPr>
              <a:t>data</a:t>
            </a:r>
            <a:r>
              <a:rPr sz="1800" spc="-40" dirty="0">
                <a:solidFill>
                  <a:srgbClr val="404040"/>
                </a:solidFill>
                <a:latin typeface="Arial"/>
                <a:cs typeface="Arial"/>
              </a:rPr>
              <a:t> </a:t>
            </a:r>
            <a:r>
              <a:rPr sz="1800" spc="-25" dirty="0">
                <a:solidFill>
                  <a:srgbClr val="404040"/>
                </a:solidFill>
                <a:latin typeface="Arial"/>
                <a:cs typeface="Arial"/>
              </a:rPr>
              <a:t>capacity</a:t>
            </a:r>
            <a:endParaRPr sz="18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667000"/>
            <a:ext cx="4191000" cy="4191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609076" y="5867400"/>
            <a:ext cx="990600" cy="9906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609076"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999476" y="9144"/>
            <a:ext cx="1600200" cy="16002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7289292" y="471169"/>
            <a:ext cx="4420235" cy="5910580"/>
          </a:xfrm>
          <a:custGeom>
            <a:avLst/>
            <a:gdLst/>
            <a:ahLst/>
            <a:cxnLst/>
            <a:rect l="l" t="t" r="r" b="b"/>
            <a:pathLst>
              <a:path w="4420234" h="5910580">
                <a:moveTo>
                  <a:pt x="0" y="5910580"/>
                </a:moveTo>
                <a:lnTo>
                  <a:pt x="4419981" y="5910580"/>
                </a:lnTo>
                <a:lnTo>
                  <a:pt x="4419981" y="0"/>
                </a:lnTo>
                <a:lnTo>
                  <a:pt x="0" y="0"/>
                </a:lnTo>
                <a:lnTo>
                  <a:pt x="0" y="5910580"/>
                </a:lnTo>
                <a:close/>
              </a:path>
            </a:pathLst>
          </a:custGeom>
          <a:solidFill>
            <a:srgbClr val="FFFFFF"/>
          </a:solidFill>
        </p:spPr>
        <p:txBody>
          <a:bodyPr wrap="square" lIns="0" tIns="0" rIns="0" bIns="0" rtlCol="0"/>
          <a:lstStyle/>
          <a:p>
            <a:endParaRPr/>
          </a:p>
        </p:txBody>
      </p:sp>
      <p:sp>
        <p:nvSpPr>
          <p:cNvPr id="7" name="object 7"/>
          <p:cNvSpPr/>
          <p:nvPr/>
        </p:nvSpPr>
        <p:spPr>
          <a:xfrm>
            <a:off x="6187440" y="402336"/>
            <a:ext cx="1254760" cy="6053455"/>
          </a:xfrm>
          <a:custGeom>
            <a:avLst/>
            <a:gdLst/>
            <a:ahLst/>
            <a:cxnLst/>
            <a:rect l="l" t="t" r="r" b="b"/>
            <a:pathLst>
              <a:path w="1254759" h="6053455">
                <a:moveTo>
                  <a:pt x="1254252" y="0"/>
                </a:moveTo>
                <a:lnTo>
                  <a:pt x="1143" y="0"/>
                </a:lnTo>
                <a:lnTo>
                  <a:pt x="24511" y="137413"/>
                </a:lnTo>
                <a:lnTo>
                  <a:pt x="46736" y="274192"/>
                </a:lnTo>
                <a:lnTo>
                  <a:pt x="68452" y="411606"/>
                </a:lnTo>
                <a:lnTo>
                  <a:pt x="87122" y="549655"/>
                </a:lnTo>
                <a:lnTo>
                  <a:pt x="106045" y="687069"/>
                </a:lnTo>
                <a:lnTo>
                  <a:pt x="123571" y="825118"/>
                </a:lnTo>
                <a:lnTo>
                  <a:pt x="138557" y="961263"/>
                </a:lnTo>
                <a:lnTo>
                  <a:pt x="152908" y="1099312"/>
                </a:lnTo>
                <a:lnTo>
                  <a:pt x="165862" y="1236726"/>
                </a:lnTo>
                <a:lnTo>
                  <a:pt x="177164" y="1371727"/>
                </a:lnTo>
                <a:lnTo>
                  <a:pt x="188468" y="1508505"/>
                </a:lnTo>
                <a:lnTo>
                  <a:pt x="197865" y="1643506"/>
                </a:lnTo>
                <a:lnTo>
                  <a:pt x="205232" y="1778508"/>
                </a:lnTo>
                <a:lnTo>
                  <a:pt x="212851" y="1912874"/>
                </a:lnTo>
                <a:lnTo>
                  <a:pt x="219329" y="2045969"/>
                </a:lnTo>
                <a:lnTo>
                  <a:pt x="223900" y="2178050"/>
                </a:lnTo>
                <a:lnTo>
                  <a:pt x="227837" y="2310003"/>
                </a:lnTo>
                <a:lnTo>
                  <a:pt x="231521" y="2440686"/>
                </a:lnTo>
                <a:lnTo>
                  <a:pt x="233299" y="2569591"/>
                </a:lnTo>
                <a:lnTo>
                  <a:pt x="235204" y="2698623"/>
                </a:lnTo>
                <a:lnTo>
                  <a:pt x="236093" y="2825750"/>
                </a:lnTo>
                <a:lnTo>
                  <a:pt x="235204" y="2951606"/>
                </a:lnTo>
                <a:lnTo>
                  <a:pt x="235204" y="3076321"/>
                </a:lnTo>
                <a:lnTo>
                  <a:pt x="233299" y="3199765"/>
                </a:lnTo>
                <a:lnTo>
                  <a:pt x="230505" y="3320796"/>
                </a:lnTo>
                <a:lnTo>
                  <a:pt x="227837" y="3440683"/>
                </a:lnTo>
                <a:lnTo>
                  <a:pt x="224789" y="3558158"/>
                </a:lnTo>
                <a:lnTo>
                  <a:pt x="220218" y="3674999"/>
                </a:lnTo>
                <a:lnTo>
                  <a:pt x="215392" y="3789933"/>
                </a:lnTo>
                <a:lnTo>
                  <a:pt x="211074" y="3902582"/>
                </a:lnTo>
                <a:lnTo>
                  <a:pt x="198627" y="4122293"/>
                </a:lnTo>
                <a:lnTo>
                  <a:pt x="185420" y="4332986"/>
                </a:lnTo>
                <a:lnTo>
                  <a:pt x="171704" y="4535170"/>
                </a:lnTo>
                <a:lnTo>
                  <a:pt x="156463" y="4726432"/>
                </a:lnTo>
                <a:lnTo>
                  <a:pt x="140588" y="4909312"/>
                </a:lnTo>
                <a:lnTo>
                  <a:pt x="123571" y="5078730"/>
                </a:lnTo>
                <a:lnTo>
                  <a:pt x="106807" y="5237949"/>
                </a:lnTo>
                <a:lnTo>
                  <a:pt x="90043" y="5384431"/>
                </a:lnTo>
                <a:lnTo>
                  <a:pt x="74168" y="5518823"/>
                </a:lnTo>
                <a:lnTo>
                  <a:pt x="59055" y="5638063"/>
                </a:lnTo>
                <a:lnTo>
                  <a:pt x="44831" y="5745822"/>
                </a:lnTo>
                <a:lnTo>
                  <a:pt x="32893" y="5836615"/>
                </a:lnTo>
                <a:lnTo>
                  <a:pt x="21589" y="5912891"/>
                </a:lnTo>
                <a:lnTo>
                  <a:pt x="5461" y="6017615"/>
                </a:lnTo>
                <a:lnTo>
                  <a:pt x="0" y="6053328"/>
                </a:lnTo>
                <a:lnTo>
                  <a:pt x="1249553" y="6053328"/>
                </a:lnTo>
                <a:lnTo>
                  <a:pt x="1254252" y="0"/>
                </a:lnTo>
                <a:close/>
              </a:path>
            </a:pathLst>
          </a:custGeom>
          <a:solidFill>
            <a:srgbClr val="FFFFFF"/>
          </a:solidFill>
        </p:spPr>
        <p:txBody>
          <a:bodyPr wrap="square" lIns="0" tIns="0" rIns="0" bIns="0" rtlCol="0"/>
          <a:lstStyle/>
          <a:p>
            <a:endParaRPr/>
          </a:p>
        </p:txBody>
      </p:sp>
      <p:sp>
        <p:nvSpPr>
          <p:cNvPr id="8" name="object 8"/>
          <p:cNvSpPr/>
          <p:nvPr/>
        </p:nvSpPr>
        <p:spPr>
          <a:xfrm>
            <a:off x="5995289" y="398272"/>
            <a:ext cx="511809" cy="3298825"/>
          </a:xfrm>
          <a:custGeom>
            <a:avLst/>
            <a:gdLst/>
            <a:ahLst/>
            <a:cxnLst/>
            <a:rect l="l" t="t" r="r" b="b"/>
            <a:pathLst>
              <a:path w="511809" h="3298825">
                <a:moveTo>
                  <a:pt x="440563" y="0"/>
                </a:moveTo>
                <a:lnTo>
                  <a:pt x="0" y="21716"/>
                </a:lnTo>
                <a:lnTo>
                  <a:pt x="25781" y="129793"/>
                </a:lnTo>
                <a:lnTo>
                  <a:pt x="50926" y="237998"/>
                </a:lnTo>
                <a:lnTo>
                  <a:pt x="75564" y="346328"/>
                </a:lnTo>
                <a:lnTo>
                  <a:pt x="120523" y="563752"/>
                </a:lnTo>
                <a:lnTo>
                  <a:pt x="142239" y="672591"/>
                </a:lnTo>
                <a:lnTo>
                  <a:pt x="161798" y="780161"/>
                </a:lnTo>
                <a:lnTo>
                  <a:pt x="180975" y="889888"/>
                </a:lnTo>
                <a:lnTo>
                  <a:pt x="199389" y="998601"/>
                </a:lnTo>
                <a:lnTo>
                  <a:pt x="216281" y="1105535"/>
                </a:lnTo>
                <a:lnTo>
                  <a:pt x="233299" y="1214374"/>
                </a:lnTo>
                <a:lnTo>
                  <a:pt x="248793" y="1321307"/>
                </a:lnTo>
                <a:lnTo>
                  <a:pt x="263016" y="1428495"/>
                </a:lnTo>
                <a:lnTo>
                  <a:pt x="277113" y="1535556"/>
                </a:lnTo>
                <a:lnTo>
                  <a:pt x="290322" y="1641348"/>
                </a:lnTo>
                <a:lnTo>
                  <a:pt x="302387" y="1745995"/>
                </a:lnTo>
                <a:lnTo>
                  <a:pt x="313563" y="1851405"/>
                </a:lnTo>
                <a:lnTo>
                  <a:pt x="324738" y="1955418"/>
                </a:lnTo>
                <a:lnTo>
                  <a:pt x="334390" y="2058289"/>
                </a:lnTo>
                <a:lnTo>
                  <a:pt x="344043" y="2160778"/>
                </a:lnTo>
                <a:lnTo>
                  <a:pt x="352933" y="2262251"/>
                </a:lnTo>
                <a:lnTo>
                  <a:pt x="360425" y="2362962"/>
                </a:lnTo>
                <a:lnTo>
                  <a:pt x="368553" y="2462276"/>
                </a:lnTo>
                <a:lnTo>
                  <a:pt x="375031" y="2560701"/>
                </a:lnTo>
                <a:lnTo>
                  <a:pt x="386588" y="2753487"/>
                </a:lnTo>
                <a:lnTo>
                  <a:pt x="392049" y="2847340"/>
                </a:lnTo>
                <a:lnTo>
                  <a:pt x="396239" y="2940685"/>
                </a:lnTo>
                <a:lnTo>
                  <a:pt x="400176" y="3032760"/>
                </a:lnTo>
                <a:lnTo>
                  <a:pt x="404113" y="3122803"/>
                </a:lnTo>
                <a:lnTo>
                  <a:pt x="409448" y="3298825"/>
                </a:lnTo>
                <a:lnTo>
                  <a:pt x="474090" y="3265424"/>
                </a:lnTo>
                <a:lnTo>
                  <a:pt x="477321" y="3238552"/>
                </a:lnTo>
                <a:lnTo>
                  <a:pt x="483308" y="3179056"/>
                </a:lnTo>
                <a:lnTo>
                  <a:pt x="488677" y="3112267"/>
                </a:lnTo>
                <a:lnTo>
                  <a:pt x="493444" y="3038637"/>
                </a:lnTo>
                <a:lnTo>
                  <a:pt x="495606" y="2999399"/>
                </a:lnTo>
                <a:lnTo>
                  <a:pt x="497623" y="2958620"/>
                </a:lnTo>
                <a:lnTo>
                  <a:pt x="499496" y="2916357"/>
                </a:lnTo>
                <a:lnTo>
                  <a:pt x="501229" y="2872667"/>
                </a:lnTo>
                <a:lnTo>
                  <a:pt x="502822" y="2827607"/>
                </a:lnTo>
                <a:lnTo>
                  <a:pt x="504278" y="2781233"/>
                </a:lnTo>
                <a:lnTo>
                  <a:pt x="505598" y="2733601"/>
                </a:lnTo>
                <a:lnTo>
                  <a:pt x="506784" y="2684769"/>
                </a:lnTo>
                <a:lnTo>
                  <a:pt x="507839" y="2634793"/>
                </a:lnTo>
                <a:lnTo>
                  <a:pt x="508763" y="2583729"/>
                </a:lnTo>
                <a:lnTo>
                  <a:pt x="509560" y="2531635"/>
                </a:lnTo>
                <a:lnTo>
                  <a:pt x="510231" y="2478566"/>
                </a:lnTo>
                <a:lnTo>
                  <a:pt x="510777" y="2424580"/>
                </a:lnTo>
                <a:lnTo>
                  <a:pt x="511201" y="2369732"/>
                </a:lnTo>
                <a:lnTo>
                  <a:pt x="511505" y="2314080"/>
                </a:lnTo>
                <a:lnTo>
                  <a:pt x="511675" y="2262251"/>
                </a:lnTo>
                <a:lnTo>
                  <a:pt x="511712" y="2142864"/>
                </a:lnTo>
                <a:lnTo>
                  <a:pt x="511553" y="2084560"/>
                </a:lnTo>
                <a:lnTo>
                  <a:pt x="511282" y="2025735"/>
                </a:lnTo>
                <a:lnTo>
                  <a:pt x="510903" y="1966446"/>
                </a:lnTo>
                <a:lnTo>
                  <a:pt x="510417" y="1906748"/>
                </a:lnTo>
                <a:lnTo>
                  <a:pt x="509825" y="1846698"/>
                </a:lnTo>
                <a:lnTo>
                  <a:pt x="509130" y="1786354"/>
                </a:lnTo>
                <a:lnTo>
                  <a:pt x="508333" y="1725771"/>
                </a:lnTo>
                <a:lnTo>
                  <a:pt x="507437" y="1665006"/>
                </a:lnTo>
                <a:lnTo>
                  <a:pt x="506442" y="1604116"/>
                </a:lnTo>
                <a:lnTo>
                  <a:pt x="505353" y="1543158"/>
                </a:lnTo>
                <a:lnTo>
                  <a:pt x="504169" y="1482188"/>
                </a:lnTo>
                <a:lnTo>
                  <a:pt x="502893" y="1421262"/>
                </a:lnTo>
                <a:lnTo>
                  <a:pt x="501527" y="1360438"/>
                </a:lnTo>
                <a:lnTo>
                  <a:pt x="500072" y="1299771"/>
                </a:lnTo>
                <a:lnTo>
                  <a:pt x="498532" y="1239320"/>
                </a:lnTo>
                <a:lnTo>
                  <a:pt x="496907" y="1179139"/>
                </a:lnTo>
                <a:lnTo>
                  <a:pt x="495199" y="1119286"/>
                </a:lnTo>
                <a:lnTo>
                  <a:pt x="493410" y="1059817"/>
                </a:lnTo>
                <a:lnTo>
                  <a:pt x="491470" y="998601"/>
                </a:lnTo>
                <a:lnTo>
                  <a:pt x="489599" y="942259"/>
                </a:lnTo>
                <a:lnTo>
                  <a:pt x="487580" y="884282"/>
                </a:lnTo>
                <a:lnTo>
                  <a:pt x="485487" y="826917"/>
                </a:lnTo>
                <a:lnTo>
                  <a:pt x="483324" y="770219"/>
                </a:lnTo>
                <a:lnTo>
                  <a:pt x="481091" y="714245"/>
                </a:lnTo>
                <a:lnTo>
                  <a:pt x="478791" y="659051"/>
                </a:lnTo>
                <a:lnTo>
                  <a:pt x="476425" y="604695"/>
                </a:lnTo>
                <a:lnTo>
                  <a:pt x="473995" y="551232"/>
                </a:lnTo>
                <a:lnTo>
                  <a:pt x="471504" y="498720"/>
                </a:lnTo>
                <a:lnTo>
                  <a:pt x="468952" y="447214"/>
                </a:lnTo>
                <a:lnTo>
                  <a:pt x="466343" y="396773"/>
                </a:lnTo>
                <a:lnTo>
                  <a:pt x="463614" y="346328"/>
                </a:lnTo>
                <a:lnTo>
                  <a:pt x="460958" y="299306"/>
                </a:lnTo>
                <a:lnTo>
                  <a:pt x="458186" y="252395"/>
                </a:lnTo>
                <a:lnTo>
                  <a:pt x="455364" y="206774"/>
                </a:lnTo>
                <a:lnTo>
                  <a:pt x="452493" y="162499"/>
                </a:lnTo>
                <a:lnTo>
                  <a:pt x="449576" y="119628"/>
                </a:lnTo>
                <a:lnTo>
                  <a:pt x="446614" y="78217"/>
                </a:lnTo>
                <a:lnTo>
                  <a:pt x="443609" y="38321"/>
                </a:lnTo>
                <a:lnTo>
                  <a:pt x="440563" y="0"/>
                </a:lnTo>
                <a:close/>
              </a:path>
            </a:pathLst>
          </a:custGeom>
          <a:solidFill>
            <a:srgbClr val="FFFFFF">
              <a:alpha val="19999"/>
            </a:srgbClr>
          </a:solidFill>
        </p:spPr>
        <p:txBody>
          <a:bodyPr wrap="square" lIns="0" tIns="0" rIns="0" bIns="0" rtlCol="0"/>
          <a:lstStyle/>
          <a:p>
            <a:endParaRPr/>
          </a:p>
        </p:txBody>
      </p:sp>
      <p:sp>
        <p:nvSpPr>
          <p:cNvPr id="9" name="object 9"/>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0" name="object 10"/>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11" name="object 11"/>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12" name="object 12"/>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3" name="object 13"/>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14" name="object 14"/>
          <p:cNvSpPr/>
          <p:nvPr/>
        </p:nvSpPr>
        <p:spPr>
          <a:xfrm>
            <a:off x="10398252" y="0"/>
            <a:ext cx="765048" cy="1208532"/>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6" name="object 16"/>
          <p:cNvSpPr txBox="1">
            <a:spLocks noGrp="1"/>
          </p:cNvSpPr>
          <p:nvPr>
            <p:ph type="title"/>
          </p:nvPr>
        </p:nvSpPr>
        <p:spPr>
          <a:xfrm>
            <a:off x="1233932" y="3030473"/>
            <a:ext cx="3402329" cy="635000"/>
          </a:xfrm>
          <a:prstGeom prst="rect">
            <a:avLst/>
          </a:prstGeom>
        </p:spPr>
        <p:txBody>
          <a:bodyPr vert="horz" wrap="square" lIns="0" tIns="12065" rIns="0" bIns="0" rtlCol="0">
            <a:spAutoFit/>
          </a:bodyPr>
          <a:lstStyle/>
          <a:p>
            <a:pPr marL="12700">
              <a:lnSpc>
                <a:spcPct val="100000"/>
              </a:lnSpc>
              <a:spcBef>
                <a:spcPts val="95"/>
              </a:spcBef>
            </a:pPr>
            <a:r>
              <a:rPr spc="65" dirty="0"/>
              <a:t>Introduction</a:t>
            </a:r>
            <a:r>
              <a:rPr spc="-40" dirty="0"/>
              <a:t> </a:t>
            </a:r>
            <a:r>
              <a:rPr spc="175" dirty="0"/>
              <a:t>to</a:t>
            </a:r>
          </a:p>
        </p:txBody>
      </p:sp>
      <p:sp>
        <p:nvSpPr>
          <p:cNvPr id="17" name="object 17"/>
          <p:cNvSpPr txBox="1"/>
          <p:nvPr/>
        </p:nvSpPr>
        <p:spPr>
          <a:xfrm>
            <a:off x="1233932" y="3640073"/>
            <a:ext cx="1577975" cy="635000"/>
          </a:xfrm>
          <a:prstGeom prst="rect">
            <a:avLst/>
          </a:prstGeom>
        </p:spPr>
        <p:txBody>
          <a:bodyPr vert="horz" wrap="square" lIns="0" tIns="12065" rIns="0" bIns="0" rtlCol="0">
            <a:spAutoFit/>
          </a:bodyPr>
          <a:lstStyle/>
          <a:p>
            <a:pPr marL="12700">
              <a:lnSpc>
                <a:spcPct val="100000"/>
              </a:lnSpc>
              <a:spcBef>
                <a:spcPts val="95"/>
              </a:spcBef>
            </a:pPr>
            <a:r>
              <a:rPr sz="4000" spc="-40" dirty="0">
                <a:solidFill>
                  <a:srgbClr val="EBEBEB"/>
                </a:solidFill>
                <a:latin typeface="Arial"/>
                <a:cs typeface="Arial"/>
              </a:rPr>
              <a:t>Project</a:t>
            </a:r>
            <a:endParaRPr sz="4000">
              <a:latin typeface="Arial"/>
              <a:cs typeface="Arial"/>
            </a:endParaRPr>
          </a:p>
        </p:txBody>
      </p:sp>
      <p:sp>
        <p:nvSpPr>
          <p:cNvPr id="18" name="object 18"/>
          <p:cNvSpPr/>
          <p:nvPr/>
        </p:nvSpPr>
        <p:spPr>
          <a:xfrm>
            <a:off x="7458456" y="2150364"/>
            <a:ext cx="3514344" cy="3339084"/>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4594860" cy="574040"/>
          </a:xfrm>
          <a:prstGeom prst="rect">
            <a:avLst/>
          </a:prstGeom>
        </p:spPr>
        <p:txBody>
          <a:bodyPr vert="horz" wrap="square" lIns="0" tIns="12700" rIns="0" bIns="0" rtlCol="0">
            <a:spAutoFit/>
          </a:bodyPr>
          <a:lstStyle/>
          <a:p>
            <a:pPr marL="12700">
              <a:lnSpc>
                <a:spcPct val="100000"/>
              </a:lnSpc>
              <a:spcBef>
                <a:spcPts val="100"/>
              </a:spcBef>
            </a:pPr>
            <a:r>
              <a:rPr sz="3600" spc="65" dirty="0"/>
              <a:t>Introduction </a:t>
            </a:r>
            <a:r>
              <a:rPr sz="3600" spc="160" dirty="0"/>
              <a:t>to</a:t>
            </a:r>
            <a:r>
              <a:rPr sz="3600" spc="-155" dirty="0"/>
              <a:t> </a:t>
            </a:r>
            <a:r>
              <a:rPr sz="3600" spc="-30" dirty="0"/>
              <a:t>Project</a:t>
            </a:r>
            <a:endParaRPr sz="3600"/>
          </a:p>
        </p:txBody>
      </p:sp>
      <p:sp>
        <p:nvSpPr>
          <p:cNvPr id="12" name="object 12"/>
          <p:cNvSpPr txBox="1"/>
          <p:nvPr/>
        </p:nvSpPr>
        <p:spPr>
          <a:xfrm>
            <a:off x="1233932" y="2560396"/>
            <a:ext cx="8265795" cy="245618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40" dirty="0">
                <a:solidFill>
                  <a:srgbClr val="B31166"/>
                </a:solidFill>
                <a:latin typeface="Arial"/>
                <a:cs typeface="Arial"/>
              </a:rPr>
              <a:t>	</a:t>
            </a:r>
            <a:r>
              <a:rPr sz="1800" spc="-65" dirty="0">
                <a:solidFill>
                  <a:srgbClr val="404040"/>
                </a:solidFill>
                <a:latin typeface="Arial"/>
                <a:cs typeface="Arial"/>
              </a:rPr>
              <a:t>The </a:t>
            </a:r>
            <a:r>
              <a:rPr sz="1800" spc="15" dirty="0">
                <a:solidFill>
                  <a:srgbClr val="404040"/>
                </a:solidFill>
                <a:latin typeface="Arial"/>
                <a:cs typeface="Arial"/>
              </a:rPr>
              <a:t>project </a:t>
            </a:r>
            <a:r>
              <a:rPr sz="1800" spc="-10" dirty="0">
                <a:solidFill>
                  <a:srgbClr val="404040"/>
                </a:solidFill>
                <a:latin typeface="Arial"/>
                <a:cs typeface="Arial"/>
              </a:rPr>
              <a:t>demonstrates </a:t>
            </a:r>
            <a:r>
              <a:rPr sz="1800" spc="20" dirty="0">
                <a:solidFill>
                  <a:srgbClr val="404040"/>
                </a:solidFill>
                <a:latin typeface="Arial"/>
                <a:cs typeface="Arial"/>
              </a:rPr>
              <a:t>the </a:t>
            </a:r>
            <a:r>
              <a:rPr sz="1800" spc="-60" dirty="0">
                <a:solidFill>
                  <a:srgbClr val="404040"/>
                </a:solidFill>
                <a:latin typeface="Arial"/>
                <a:cs typeface="Arial"/>
              </a:rPr>
              <a:t>use </a:t>
            </a:r>
            <a:r>
              <a:rPr sz="1800" spc="55" dirty="0">
                <a:solidFill>
                  <a:srgbClr val="404040"/>
                </a:solidFill>
                <a:latin typeface="Arial"/>
                <a:cs typeface="Arial"/>
              </a:rPr>
              <a:t>of </a:t>
            </a:r>
            <a:r>
              <a:rPr sz="1800" spc="-130" dirty="0">
                <a:solidFill>
                  <a:srgbClr val="404040"/>
                </a:solidFill>
                <a:latin typeface="Arial"/>
                <a:cs typeface="Arial"/>
              </a:rPr>
              <a:t>RFID </a:t>
            </a:r>
            <a:r>
              <a:rPr sz="1800" spc="25" dirty="0">
                <a:solidFill>
                  <a:srgbClr val="404040"/>
                </a:solidFill>
                <a:latin typeface="Arial"/>
                <a:cs typeface="Arial"/>
              </a:rPr>
              <a:t>in </a:t>
            </a:r>
            <a:r>
              <a:rPr sz="1800" spc="-15" dirty="0">
                <a:solidFill>
                  <a:srgbClr val="404040"/>
                </a:solidFill>
                <a:latin typeface="Arial"/>
                <a:cs typeface="Arial"/>
              </a:rPr>
              <a:t>reservation </a:t>
            </a:r>
            <a:r>
              <a:rPr sz="1800" spc="55" dirty="0">
                <a:solidFill>
                  <a:srgbClr val="404040"/>
                </a:solidFill>
                <a:latin typeface="Arial"/>
                <a:cs typeface="Arial"/>
              </a:rPr>
              <a:t>of</a:t>
            </a:r>
            <a:r>
              <a:rPr sz="1800" spc="-60" dirty="0">
                <a:solidFill>
                  <a:srgbClr val="404040"/>
                </a:solidFill>
                <a:latin typeface="Arial"/>
                <a:cs typeface="Arial"/>
              </a:rPr>
              <a:t> </a:t>
            </a:r>
            <a:r>
              <a:rPr sz="1800" spc="-45" dirty="0">
                <a:solidFill>
                  <a:srgbClr val="404040"/>
                </a:solidFill>
                <a:latin typeface="Arial"/>
                <a:cs typeface="Arial"/>
              </a:rPr>
              <a:t>railways.</a:t>
            </a:r>
            <a:endParaRPr sz="1800">
              <a:latin typeface="Arial"/>
              <a:cs typeface="Arial"/>
            </a:endParaRPr>
          </a:p>
          <a:p>
            <a:pPr>
              <a:lnSpc>
                <a:spcPct val="100000"/>
              </a:lnSpc>
              <a:spcBef>
                <a:spcPts val="25"/>
              </a:spcBef>
            </a:pPr>
            <a:endParaRPr sz="3600">
              <a:latin typeface="Times New Roman"/>
              <a:cs typeface="Times New Roman"/>
            </a:endParaRPr>
          </a:p>
          <a:p>
            <a:pPr marL="355600" marR="83185" indent="-342900">
              <a:lnSpc>
                <a:spcPct val="100000"/>
              </a:lnSpc>
              <a:spcBef>
                <a:spcPts val="5"/>
              </a:spcBef>
              <a:tabLst>
                <a:tab pos="354965" algn="l"/>
              </a:tabLst>
            </a:pPr>
            <a:r>
              <a:rPr sz="1450" spc="235" dirty="0">
                <a:solidFill>
                  <a:srgbClr val="B31166"/>
                </a:solidFill>
                <a:latin typeface="Arial"/>
                <a:cs typeface="Arial"/>
              </a:rPr>
              <a:t>	</a:t>
            </a:r>
            <a:r>
              <a:rPr sz="1800" spc="30" dirty="0">
                <a:solidFill>
                  <a:srgbClr val="404040"/>
                </a:solidFill>
                <a:latin typeface="Arial"/>
                <a:cs typeface="Arial"/>
              </a:rPr>
              <a:t>With </a:t>
            </a:r>
            <a:r>
              <a:rPr sz="1800" spc="20" dirty="0">
                <a:solidFill>
                  <a:srgbClr val="404040"/>
                </a:solidFill>
                <a:latin typeface="Arial"/>
                <a:cs typeface="Arial"/>
              </a:rPr>
              <a:t>the </a:t>
            </a:r>
            <a:r>
              <a:rPr sz="1800" spc="15" dirty="0">
                <a:solidFill>
                  <a:srgbClr val="404040"/>
                </a:solidFill>
                <a:latin typeface="Arial"/>
                <a:cs typeface="Arial"/>
              </a:rPr>
              <a:t>employment </a:t>
            </a:r>
            <a:r>
              <a:rPr sz="1800" spc="55" dirty="0">
                <a:solidFill>
                  <a:srgbClr val="404040"/>
                </a:solidFill>
                <a:latin typeface="Arial"/>
                <a:cs typeface="Arial"/>
              </a:rPr>
              <a:t>of </a:t>
            </a:r>
            <a:r>
              <a:rPr sz="1800" spc="-130" dirty="0">
                <a:solidFill>
                  <a:srgbClr val="404040"/>
                </a:solidFill>
                <a:latin typeface="Arial"/>
                <a:cs typeface="Arial"/>
              </a:rPr>
              <a:t>RFID, </a:t>
            </a:r>
            <a:r>
              <a:rPr sz="1800" spc="70" dirty="0">
                <a:solidFill>
                  <a:srgbClr val="404040"/>
                </a:solidFill>
                <a:latin typeface="Arial"/>
                <a:cs typeface="Arial"/>
              </a:rPr>
              <a:t>it </a:t>
            </a:r>
            <a:r>
              <a:rPr sz="1800" spc="-50" dirty="0">
                <a:solidFill>
                  <a:srgbClr val="404040"/>
                </a:solidFill>
                <a:latin typeface="Arial"/>
                <a:cs typeface="Arial"/>
              </a:rPr>
              <a:t>can </a:t>
            </a:r>
            <a:r>
              <a:rPr sz="1800" spc="15" dirty="0">
                <a:solidFill>
                  <a:srgbClr val="404040"/>
                </a:solidFill>
                <a:latin typeface="Arial"/>
                <a:cs typeface="Arial"/>
              </a:rPr>
              <a:t>hope </a:t>
            </a:r>
            <a:r>
              <a:rPr sz="1800" spc="80" dirty="0">
                <a:solidFill>
                  <a:srgbClr val="404040"/>
                </a:solidFill>
                <a:latin typeface="Arial"/>
                <a:cs typeface="Arial"/>
              </a:rPr>
              <a:t>to </a:t>
            </a:r>
            <a:r>
              <a:rPr sz="1800" spc="30" dirty="0">
                <a:solidFill>
                  <a:srgbClr val="404040"/>
                </a:solidFill>
                <a:latin typeface="Arial"/>
                <a:cs typeface="Arial"/>
              </a:rPr>
              <a:t>get </a:t>
            </a:r>
            <a:r>
              <a:rPr sz="1800" spc="40" dirty="0">
                <a:solidFill>
                  <a:srgbClr val="404040"/>
                </a:solidFill>
                <a:latin typeface="Arial"/>
                <a:cs typeface="Arial"/>
              </a:rPr>
              <a:t>rid </a:t>
            </a:r>
            <a:r>
              <a:rPr sz="1800" spc="55" dirty="0">
                <a:solidFill>
                  <a:srgbClr val="404040"/>
                </a:solidFill>
                <a:latin typeface="Arial"/>
                <a:cs typeface="Arial"/>
              </a:rPr>
              <a:t>of</a:t>
            </a:r>
            <a:r>
              <a:rPr sz="1800" spc="-335" dirty="0">
                <a:solidFill>
                  <a:srgbClr val="404040"/>
                </a:solidFill>
                <a:latin typeface="Arial"/>
                <a:cs typeface="Arial"/>
              </a:rPr>
              <a:t> </a:t>
            </a:r>
            <a:r>
              <a:rPr sz="1800" spc="-5" dirty="0">
                <a:solidFill>
                  <a:srgbClr val="404040"/>
                </a:solidFill>
                <a:latin typeface="Arial"/>
                <a:cs typeface="Arial"/>
              </a:rPr>
              <a:t>its </a:t>
            </a:r>
            <a:r>
              <a:rPr sz="1800" spc="-20" dirty="0">
                <a:solidFill>
                  <a:srgbClr val="404040"/>
                </a:solidFill>
                <a:latin typeface="Arial"/>
                <a:cs typeface="Arial"/>
              </a:rPr>
              <a:t>many </a:t>
            </a:r>
            <a:r>
              <a:rPr sz="1800" spc="5" dirty="0">
                <a:solidFill>
                  <a:srgbClr val="404040"/>
                </a:solidFill>
                <a:latin typeface="Arial"/>
                <a:cs typeface="Arial"/>
              </a:rPr>
              <a:t>problems </a:t>
            </a:r>
            <a:r>
              <a:rPr sz="1800" spc="-5" dirty="0">
                <a:solidFill>
                  <a:srgbClr val="404040"/>
                </a:solidFill>
                <a:latin typeface="Arial"/>
                <a:cs typeface="Arial"/>
              </a:rPr>
              <a:t>like  </a:t>
            </a:r>
            <a:r>
              <a:rPr sz="1800" spc="-20" dirty="0">
                <a:solidFill>
                  <a:srgbClr val="404040"/>
                </a:solidFill>
                <a:latin typeface="Arial"/>
                <a:cs typeface="Arial"/>
              </a:rPr>
              <a:t>increasing </a:t>
            </a:r>
            <a:r>
              <a:rPr sz="1800" spc="-5" dirty="0">
                <a:solidFill>
                  <a:srgbClr val="404040"/>
                </a:solidFill>
                <a:latin typeface="Arial"/>
                <a:cs typeface="Arial"/>
              </a:rPr>
              <a:t>capital </a:t>
            </a:r>
            <a:r>
              <a:rPr sz="1800" dirty="0">
                <a:solidFill>
                  <a:srgbClr val="404040"/>
                </a:solidFill>
                <a:latin typeface="Arial"/>
                <a:cs typeface="Arial"/>
              </a:rPr>
              <a:t>expenditure </a:t>
            </a:r>
            <a:r>
              <a:rPr sz="1800" spc="-5" dirty="0">
                <a:solidFill>
                  <a:srgbClr val="404040"/>
                </a:solidFill>
                <a:latin typeface="Arial"/>
                <a:cs typeface="Arial"/>
              </a:rPr>
              <a:t>and </a:t>
            </a:r>
            <a:r>
              <a:rPr sz="1800" spc="35" dirty="0">
                <a:solidFill>
                  <a:srgbClr val="404040"/>
                </a:solidFill>
                <a:latin typeface="Arial"/>
                <a:cs typeface="Arial"/>
              </a:rPr>
              <a:t>debt</a:t>
            </a:r>
            <a:r>
              <a:rPr sz="1800" spc="-15" dirty="0">
                <a:solidFill>
                  <a:srgbClr val="404040"/>
                </a:solidFill>
                <a:latin typeface="Arial"/>
                <a:cs typeface="Arial"/>
              </a:rPr>
              <a:t> management.</a:t>
            </a:r>
            <a:endParaRPr sz="1800">
              <a:latin typeface="Arial"/>
              <a:cs typeface="Arial"/>
            </a:endParaRPr>
          </a:p>
          <a:p>
            <a:pPr>
              <a:lnSpc>
                <a:spcPct val="100000"/>
              </a:lnSpc>
              <a:spcBef>
                <a:spcPts val="25"/>
              </a:spcBef>
            </a:pPr>
            <a:endParaRPr sz="3600">
              <a:latin typeface="Times New Roman"/>
              <a:cs typeface="Times New Roman"/>
            </a:endParaRPr>
          </a:p>
          <a:p>
            <a:pPr marL="355600" marR="5080" indent="-342900">
              <a:lnSpc>
                <a:spcPct val="100000"/>
              </a:lnSpc>
              <a:tabLst>
                <a:tab pos="354965" algn="l"/>
              </a:tabLst>
            </a:pPr>
            <a:r>
              <a:rPr sz="1450" spc="235" dirty="0">
                <a:solidFill>
                  <a:srgbClr val="B31166"/>
                </a:solidFill>
                <a:latin typeface="Arial"/>
                <a:cs typeface="Arial"/>
              </a:rPr>
              <a:t>	</a:t>
            </a:r>
            <a:r>
              <a:rPr sz="1800" spc="-65" dirty="0">
                <a:solidFill>
                  <a:srgbClr val="404040"/>
                </a:solidFill>
                <a:latin typeface="Arial"/>
                <a:cs typeface="Arial"/>
              </a:rPr>
              <a:t>This </a:t>
            </a:r>
            <a:r>
              <a:rPr sz="1800" spc="15" dirty="0">
                <a:solidFill>
                  <a:srgbClr val="404040"/>
                </a:solidFill>
                <a:latin typeface="Arial"/>
                <a:cs typeface="Arial"/>
              </a:rPr>
              <a:t>technology </a:t>
            </a:r>
            <a:r>
              <a:rPr sz="1800" spc="-50" dirty="0">
                <a:solidFill>
                  <a:srgbClr val="404040"/>
                </a:solidFill>
                <a:latin typeface="Arial"/>
                <a:cs typeface="Arial"/>
              </a:rPr>
              <a:t>can </a:t>
            </a:r>
            <a:r>
              <a:rPr sz="1800" spc="10" dirty="0">
                <a:solidFill>
                  <a:srgbClr val="404040"/>
                </a:solidFill>
                <a:latin typeface="Arial"/>
                <a:cs typeface="Arial"/>
              </a:rPr>
              <a:t>help </a:t>
            </a:r>
            <a:r>
              <a:rPr sz="1800" spc="-50" dirty="0">
                <a:solidFill>
                  <a:srgbClr val="404040"/>
                </a:solidFill>
                <a:latin typeface="Arial"/>
                <a:cs typeface="Arial"/>
              </a:rPr>
              <a:t>such </a:t>
            </a:r>
            <a:r>
              <a:rPr sz="1800" spc="-5" dirty="0">
                <a:solidFill>
                  <a:srgbClr val="404040"/>
                </a:solidFill>
                <a:latin typeface="Arial"/>
                <a:cs typeface="Arial"/>
              </a:rPr>
              <a:t>organizations like </a:t>
            </a:r>
            <a:r>
              <a:rPr sz="1800" spc="-35" dirty="0">
                <a:solidFill>
                  <a:srgbClr val="404040"/>
                </a:solidFill>
                <a:latin typeface="Arial"/>
                <a:cs typeface="Arial"/>
              </a:rPr>
              <a:t>railways </a:t>
            </a:r>
            <a:r>
              <a:rPr sz="1800" spc="20" dirty="0">
                <a:solidFill>
                  <a:srgbClr val="404040"/>
                </a:solidFill>
                <a:latin typeface="Arial"/>
                <a:cs typeface="Arial"/>
              </a:rPr>
              <a:t>in </a:t>
            </a:r>
            <a:r>
              <a:rPr sz="1800" spc="10" dirty="0">
                <a:solidFill>
                  <a:srgbClr val="404040"/>
                </a:solidFill>
                <a:latin typeface="Arial"/>
                <a:cs typeface="Arial"/>
              </a:rPr>
              <a:t>consolidating </a:t>
            </a:r>
            <a:r>
              <a:rPr sz="1800" spc="20" dirty="0">
                <a:solidFill>
                  <a:srgbClr val="404040"/>
                </a:solidFill>
                <a:latin typeface="Arial"/>
                <a:cs typeface="Arial"/>
              </a:rPr>
              <a:t>their  </a:t>
            </a:r>
            <a:r>
              <a:rPr sz="1800" spc="-40" dirty="0">
                <a:solidFill>
                  <a:srgbClr val="404040"/>
                </a:solidFill>
                <a:latin typeface="Arial"/>
                <a:cs typeface="Arial"/>
              </a:rPr>
              <a:t>revenues </a:t>
            </a:r>
            <a:r>
              <a:rPr sz="1800" dirty="0">
                <a:solidFill>
                  <a:srgbClr val="404040"/>
                </a:solidFill>
                <a:latin typeface="Arial"/>
                <a:cs typeface="Arial"/>
              </a:rPr>
              <a:t>while </a:t>
            </a:r>
            <a:r>
              <a:rPr sz="1800" spc="40" dirty="0">
                <a:solidFill>
                  <a:srgbClr val="404040"/>
                </a:solidFill>
                <a:latin typeface="Arial"/>
                <a:cs typeface="Arial"/>
              </a:rPr>
              <a:t>cutting </a:t>
            </a:r>
            <a:r>
              <a:rPr sz="1800" spc="-40" dirty="0">
                <a:solidFill>
                  <a:srgbClr val="404040"/>
                </a:solidFill>
                <a:latin typeface="Arial"/>
                <a:cs typeface="Arial"/>
              </a:rPr>
              <a:t>costs </a:t>
            </a:r>
            <a:r>
              <a:rPr sz="1800" spc="40" dirty="0">
                <a:solidFill>
                  <a:srgbClr val="404040"/>
                </a:solidFill>
                <a:latin typeface="Arial"/>
                <a:cs typeface="Arial"/>
              </a:rPr>
              <a:t>through </a:t>
            </a:r>
            <a:r>
              <a:rPr sz="1800" spc="25" dirty="0">
                <a:solidFill>
                  <a:srgbClr val="404040"/>
                </a:solidFill>
                <a:latin typeface="Arial"/>
                <a:cs typeface="Arial"/>
              </a:rPr>
              <a:t>better </a:t>
            </a:r>
            <a:r>
              <a:rPr sz="1800" dirty="0">
                <a:solidFill>
                  <a:srgbClr val="404040"/>
                </a:solidFill>
                <a:latin typeface="Arial"/>
                <a:cs typeface="Arial"/>
              </a:rPr>
              <a:t>operations </a:t>
            </a:r>
            <a:r>
              <a:rPr sz="1800" spc="-5" dirty="0">
                <a:solidFill>
                  <a:srgbClr val="404040"/>
                </a:solidFill>
                <a:latin typeface="Arial"/>
                <a:cs typeface="Arial"/>
              </a:rPr>
              <a:t>and </a:t>
            </a:r>
            <a:r>
              <a:rPr sz="1800" spc="-65" dirty="0">
                <a:solidFill>
                  <a:srgbClr val="404040"/>
                </a:solidFill>
                <a:latin typeface="Arial"/>
                <a:cs typeface="Arial"/>
              </a:rPr>
              <a:t>asset</a:t>
            </a:r>
            <a:r>
              <a:rPr sz="1800" spc="-145" dirty="0">
                <a:solidFill>
                  <a:srgbClr val="404040"/>
                </a:solidFill>
                <a:latin typeface="Arial"/>
                <a:cs typeface="Arial"/>
              </a:rPr>
              <a:t> </a:t>
            </a:r>
            <a:r>
              <a:rPr sz="1800" spc="5" dirty="0">
                <a:solidFill>
                  <a:srgbClr val="404040"/>
                </a:solidFill>
                <a:latin typeface="Arial"/>
                <a:cs typeface="Arial"/>
              </a:rPr>
              <a:t>operation.</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3915155"/>
            <a:ext cx="3288029" cy="768350"/>
          </a:xfrm>
          <a:custGeom>
            <a:avLst/>
            <a:gdLst/>
            <a:ahLst/>
            <a:cxnLst/>
            <a:rect l="l" t="t" r="r" b="b"/>
            <a:pathLst>
              <a:path w="3288029" h="768350">
                <a:moveTo>
                  <a:pt x="3226307" y="0"/>
                </a:moveTo>
                <a:lnTo>
                  <a:pt x="2909951" y="104648"/>
                </a:lnTo>
                <a:lnTo>
                  <a:pt x="2591054" y="200660"/>
                </a:lnTo>
                <a:lnTo>
                  <a:pt x="2485643" y="229997"/>
                </a:lnTo>
                <a:lnTo>
                  <a:pt x="2271522" y="287274"/>
                </a:lnTo>
                <a:lnTo>
                  <a:pt x="2059812" y="340487"/>
                </a:lnTo>
                <a:lnTo>
                  <a:pt x="1954656" y="365760"/>
                </a:lnTo>
                <a:lnTo>
                  <a:pt x="1639697" y="436118"/>
                </a:lnTo>
                <a:lnTo>
                  <a:pt x="1330071" y="498856"/>
                </a:lnTo>
                <a:lnTo>
                  <a:pt x="1127378" y="536829"/>
                </a:lnTo>
                <a:lnTo>
                  <a:pt x="829309" y="588391"/>
                </a:lnTo>
                <a:lnTo>
                  <a:pt x="447928" y="646811"/>
                </a:lnTo>
                <a:lnTo>
                  <a:pt x="174751" y="683895"/>
                </a:lnTo>
                <a:lnTo>
                  <a:pt x="0" y="705104"/>
                </a:lnTo>
                <a:lnTo>
                  <a:pt x="9701" y="720439"/>
                </a:lnTo>
                <a:lnTo>
                  <a:pt x="39115" y="766445"/>
                </a:lnTo>
                <a:lnTo>
                  <a:pt x="66166" y="767222"/>
                </a:lnTo>
                <a:lnTo>
                  <a:pt x="95131" y="767666"/>
                </a:lnTo>
                <a:lnTo>
                  <a:pt x="125954" y="767784"/>
                </a:lnTo>
                <a:lnTo>
                  <a:pt x="192949" y="767068"/>
                </a:lnTo>
                <a:lnTo>
                  <a:pt x="305973" y="763722"/>
                </a:lnTo>
                <a:lnTo>
                  <a:pt x="477701" y="755314"/>
                </a:lnTo>
                <a:lnTo>
                  <a:pt x="773052" y="735159"/>
                </a:lnTo>
                <a:lnTo>
                  <a:pt x="1336019" y="685198"/>
                </a:lnTo>
                <a:lnTo>
                  <a:pt x="2059023" y="606892"/>
                </a:lnTo>
                <a:lnTo>
                  <a:pt x="2689041" y="527299"/>
                </a:lnTo>
                <a:lnTo>
                  <a:pt x="3038251" y="477184"/>
                </a:lnTo>
                <a:lnTo>
                  <a:pt x="3250138" y="443259"/>
                </a:lnTo>
                <a:lnTo>
                  <a:pt x="3288029" y="436753"/>
                </a:lnTo>
                <a:lnTo>
                  <a:pt x="3280235" y="379744"/>
                </a:lnTo>
                <a:lnTo>
                  <a:pt x="3273959" y="334437"/>
                </a:lnTo>
                <a:lnTo>
                  <a:pt x="3264862" y="270419"/>
                </a:lnTo>
                <a:lnTo>
                  <a:pt x="3252759" y="189208"/>
                </a:lnTo>
                <a:lnTo>
                  <a:pt x="3249394" y="166252"/>
                </a:lnTo>
                <a:lnTo>
                  <a:pt x="3245343" y="137980"/>
                </a:lnTo>
                <a:lnTo>
                  <a:pt x="3240328" y="102265"/>
                </a:lnTo>
                <a:lnTo>
                  <a:pt x="3234075" y="56981"/>
                </a:lnTo>
                <a:lnTo>
                  <a:pt x="3226307" y="0"/>
                </a:lnTo>
                <a:close/>
              </a:path>
            </a:pathLst>
          </a:custGeom>
          <a:solidFill>
            <a:srgbClr val="FFFFFF">
              <a:alpha val="19999"/>
            </a:srgbClr>
          </a:solidFill>
        </p:spPr>
        <p:txBody>
          <a:bodyPr wrap="square" lIns="0" tIns="0" rIns="0" bIns="0" rtlCol="0"/>
          <a:lstStyle/>
          <a:p>
            <a:endParaRPr dirty="0"/>
          </a:p>
        </p:txBody>
      </p:sp>
      <p:sp>
        <p:nvSpPr>
          <p:cNvPr id="3" name="object 3"/>
          <p:cNvSpPr/>
          <p:nvPr/>
        </p:nvSpPr>
        <p:spPr>
          <a:xfrm>
            <a:off x="455676" y="4241291"/>
            <a:ext cx="11277600" cy="2338070"/>
          </a:xfrm>
          <a:custGeom>
            <a:avLst/>
            <a:gdLst/>
            <a:ahLst/>
            <a:cxnLst/>
            <a:rect l="l" t="t" r="r" b="b"/>
            <a:pathLst>
              <a:path w="11277600" h="2338070">
                <a:moveTo>
                  <a:pt x="0" y="0"/>
                </a:moveTo>
                <a:lnTo>
                  <a:pt x="0" y="2329052"/>
                </a:lnTo>
                <a:lnTo>
                  <a:pt x="11277600" y="2337815"/>
                </a:lnTo>
                <a:lnTo>
                  <a:pt x="11277600" y="440054"/>
                </a:lnTo>
                <a:lnTo>
                  <a:pt x="6013196" y="440054"/>
                </a:lnTo>
                <a:lnTo>
                  <a:pt x="5546344" y="438276"/>
                </a:lnTo>
                <a:lnTo>
                  <a:pt x="4648581" y="419099"/>
                </a:lnTo>
                <a:lnTo>
                  <a:pt x="4006977" y="393318"/>
                </a:lnTo>
                <a:lnTo>
                  <a:pt x="2828416" y="320039"/>
                </a:lnTo>
                <a:lnTo>
                  <a:pt x="2131441" y="262127"/>
                </a:lnTo>
                <a:lnTo>
                  <a:pt x="1519047" y="199008"/>
                </a:lnTo>
                <a:lnTo>
                  <a:pt x="995807" y="138175"/>
                </a:lnTo>
                <a:lnTo>
                  <a:pt x="403733" y="61340"/>
                </a:lnTo>
                <a:lnTo>
                  <a:pt x="0" y="0"/>
                </a:lnTo>
                <a:close/>
              </a:path>
              <a:path w="11277600" h="2338070">
                <a:moveTo>
                  <a:pt x="11277600" y="2031"/>
                </a:moveTo>
                <a:lnTo>
                  <a:pt x="10510774" y="127761"/>
                </a:lnTo>
                <a:lnTo>
                  <a:pt x="9740519" y="230250"/>
                </a:lnTo>
                <a:lnTo>
                  <a:pt x="9486773" y="258317"/>
                </a:lnTo>
                <a:lnTo>
                  <a:pt x="8973566" y="309117"/>
                </a:lnTo>
                <a:lnTo>
                  <a:pt x="8467217" y="351281"/>
                </a:lnTo>
                <a:lnTo>
                  <a:pt x="8215757" y="368807"/>
                </a:lnTo>
                <a:lnTo>
                  <a:pt x="7465822" y="408812"/>
                </a:lnTo>
                <a:lnTo>
                  <a:pt x="6730492" y="431672"/>
                </a:lnTo>
                <a:lnTo>
                  <a:pt x="6013196" y="440054"/>
                </a:lnTo>
                <a:lnTo>
                  <a:pt x="11277600" y="440054"/>
                </a:lnTo>
                <a:lnTo>
                  <a:pt x="11277600" y="2031"/>
                </a:lnTo>
                <a:close/>
              </a:path>
            </a:pathLst>
          </a:custGeom>
          <a:solidFill>
            <a:srgbClr val="FFFFFF"/>
          </a:solidFill>
        </p:spPr>
        <p:txBody>
          <a:bodyPr wrap="square" lIns="0" tIns="0" rIns="0" bIns="0" rtlCol="0"/>
          <a:lstStyle/>
          <a:p>
            <a:endParaRPr dirty="0"/>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dirty="0"/>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dirty="0"/>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dirty="0"/>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dirty="0"/>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dirty="0"/>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dirty="0"/>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dirty="0"/>
          </a:p>
        </p:txBody>
      </p:sp>
      <p:sp>
        <p:nvSpPr>
          <p:cNvPr id="11" name="object 11"/>
          <p:cNvSpPr txBox="1">
            <a:spLocks noGrp="1"/>
          </p:cNvSpPr>
          <p:nvPr>
            <p:ph type="title"/>
          </p:nvPr>
        </p:nvSpPr>
        <p:spPr>
          <a:xfrm>
            <a:off x="1233932" y="1383284"/>
            <a:ext cx="5554345" cy="635000"/>
          </a:xfrm>
          <a:prstGeom prst="rect">
            <a:avLst/>
          </a:prstGeom>
        </p:spPr>
        <p:txBody>
          <a:bodyPr vert="horz" wrap="square" lIns="0" tIns="12065" rIns="0" bIns="0" rtlCol="0">
            <a:spAutoFit/>
          </a:bodyPr>
          <a:lstStyle/>
          <a:p>
            <a:pPr marL="12700">
              <a:lnSpc>
                <a:spcPct val="100000"/>
              </a:lnSpc>
              <a:spcBef>
                <a:spcPts val="95"/>
              </a:spcBef>
            </a:pPr>
            <a:r>
              <a:rPr spc="95" dirty="0"/>
              <a:t>Mentor </a:t>
            </a:r>
            <a:r>
              <a:rPr spc="-245" dirty="0" smtClean="0"/>
              <a:t>:</a:t>
            </a:r>
            <a:r>
              <a:rPr lang="en-US" spc="-245" dirty="0" err="1" smtClean="0"/>
              <a:t>Mr.Arun</a:t>
            </a:r>
            <a:r>
              <a:rPr lang="en-US" spc="-245" dirty="0" smtClean="0"/>
              <a:t> Francis </a:t>
            </a:r>
            <a:endParaRPr spc="-165" dirty="0"/>
          </a:p>
        </p:txBody>
      </p:sp>
      <p:sp>
        <p:nvSpPr>
          <p:cNvPr id="12" name="object 12"/>
          <p:cNvSpPr txBox="1"/>
          <p:nvPr/>
        </p:nvSpPr>
        <p:spPr>
          <a:xfrm>
            <a:off x="1233932" y="1992883"/>
            <a:ext cx="4547870" cy="635000"/>
          </a:xfrm>
          <a:prstGeom prst="rect">
            <a:avLst/>
          </a:prstGeom>
        </p:spPr>
        <p:txBody>
          <a:bodyPr vert="horz" wrap="square" lIns="0" tIns="12065" rIns="0" bIns="0" rtlCol="0">
            <a:spAutoFit/>
          </a:bodyPr>
          <a:lstStyle/>
          <a:p>
            <a:pPr marL="12700">
              <a:lnSpc>
                <a:spcPct val="100000"/>
              </a:lnSpc>
              <a:spcBef>
                <a:spcPts val="95"/>
              </a:spcBef>
            </a:pPr>
            <a:r>
              <a:rPr sz="4000" spc="-75" dirty="0">
                <a:solidFill>
                  <a:srgbClr val="EBEBEB"/>
                </a:solidFill>
                <a:latin typeface="Arial"/>
                <a:cs typeface="Arial"/>
              </a:rPr>
              <a:t>(Assistant</a:t>
            </a:r>
            <a:r>
              <a:rPr sz="4000" spc="-20" dirty="0">
                <a:solidFill>
                  <a:srgbClr val="EBEBEB"/>
                </a:solidFill>
                <a:latin typeface="Arial"/>
                <a:cs typeface="Arial"/>
              </a:rPr>
              <a:t> </a:t>
            </a:r>
            <a:r>
              <a:rPr sz="4000" spc="-90" dirty="0">
                <a:solidFill>
                  <a:srgbClr val="EBEBEB"/>
                </a:solidFill>
                <a:latin typeface="Arial"/>
                <a:cs typeface="Arial"/>
              </a:rPr>
              <a:t>Professor)</a:t>
            </a:r>
            <a:endParaRPr sz="4000">
              <a:latin typeface="Arial"/>
              <a:cs typeface="Arial"/>
            </a:endParaRPr>
          </a:p>
        </p:txBody>
      </p:sp>
      <p:sp>
        <p:nvSpPr>
          <p:cNvPr id="13" name="object 13"/>
          <p:cNvSpPr txBox="1"/>
          <p:nvPr/>
        </p:nvSpPr>
        <p:spPr>
          <a:xfrm>
            <a:off x="1233932" y="4700777"/>
            <a:ext cx="1405890" cy="285115"/>
          </a:xfrm>
          <a:prstGeom prst="rect">
            <a:avLst/>
          </a:prstGeom>
        </p:spPr>
        <p:txBody>
          <a:bodyPr vert="horz" wrap="square" lIns="0" tIns="12700" rIns="0" bIns="0" rtlCol="0">
            <a:spAutoFit/>
          </a:bodyPr>
          <a:lstStyle/>
          <a:p>
            <a:pPr marL="12700">
              <a:lnSpc>
                <a:spcPct val="100000"/>
              </a:lnSpc>
              <a:spcBef>
                <a:spcPts val="100"/>
              </a:spcBef>
            </a:pPr>
            <a:r>
              <a:rPr sz="1700" spc="-35" dirty="0">
                <a:solidFill>
                  <a:srgbClr val="990000"/>
                </a:solidFill>
                <a:latin typeface="Arial"/>
                <a:cs typeface="Arial"/>
              </a:rPr>
              <a:t>Presented </a:t>
            </a:r>
            <a:r>
              <a:rPr sz="1700" spc="-95" dirty="0">
                <a:solidFill>
                  <a:srgbClr val="990000"/>
                </a:solidFill>
                <a:latin typeface="Arial"/>
                <a:cs typeface="Arial"/>
              </a:rPr>
              <a:t>By</a:t>
            </a:r>
            <a:r>
              <a:rPr sz="1700" spc="-70" dirty="0">
                <a:solidFill>
                  <a:srgbClr val="990000"/>
                </a:solidFill>
                <a:latin typeface="Arial"/>
                <a:cs typeface="Arial"/>
              </a:rPr>
              <a:t> </a:t>
            </a:r>
            <a:r>
              <a:rPr sz="1700" spc="114" dirty="0">
                <a:solidFill>
                  <a:srgbClr val="EE52A4"/>
                </a:solidFill>
                <a:latin typeface="Arial"/>
                <a:cs typeface="Arial"/>
              </a:rPr>
              <a:t>-</a:t>
            </a:r>
            <a:endParaRPr sz="1700">
              <a:latin typeface="Arial"/>
              <a:cs typeface="Arial"/>
            </a:endParaRPr>
          </a:p>
        </p:txBody>
      </p:sp>
      <p:sp>
        <p:nvSpPr>
          <p:cNvPr id="14" name="object 14"/>
          <p:cNvSpPr txBox="1"/>
          <p:nvPr/>
        </p:nvSpPr>
        <p:spPr>
          <a:xfrm>
            <a:off x="1233932" y="5115559"/>
            <a:ext cx="1374775" cy="285115"/>
          </a:xfrm>
          <a:prstGeom prst="rect">
            <a:avLst/>
          </a:prstGeom>
        </p:spPr>
        <p:txBody>
          <a:bodyPr vert="horz" wrap="square" lIns="0" tIns="12700" rIns="0" bIns="0" rtlCol="0">
            <a:spAutoFit/>
          </a:bodyPr>
          <a:lstStyle/>
          <a:p>
            <a:pPr marL="12700">
              <a:lnSpc>
                <a:spcPct val="100000"/>
              </a:lnSpc>
              <a:spcBef>
                <a:spcPts val="100"/>
              </a:spcBef>
            </a:pPr>
            <a:r>
              <a:rPr lang="en-US" sz="1700" b="1" spc="-125" dirty="0" err="1" smtClean="0">
                <a:solidFill>
                  <a:srgbClr val="2C2343"/>
                </a:solidFill>
                <a:latin typeface="Arial"/>
                <a:cs typeface="Arial"/>
              </a:rPr>
              <a:t>Gowtham.D</a:t>
            </a:r>
            <a:endParaRPr sz="1700" dirty="0">
              <a:latin typeface="Arial"/>
              <a:cs typeface="Arial"/>
            </a:endParaRPr>
          </a:p>
        </p:txBody>
      </p:sp>
      <p:sp>
        <p:nvSpPr>
          <p:cNvPr id="15" name="object 15"/>
          <p:cNvSpPr txBox="1"/>
          <p:nvPr/>
        </p:nvSpPr>
        <p:spPr>
          <a:xfrm>
            <a:off x="3548632" y="5092954"/>
            <a:ext cx="1227455" cy="285115"/>
          </a:xfrm>
          <a:prstGeom prst="rect">
            <a:avLst/>
          </a:prstGeom>
        </p:spPr>
        <p:txBody>
          <a:bodyPr vert="horz" wrap="square" lIns="0" tIns="12700" rIns="0" bIns="0" rtlCol="0">
            <a:spAutoFit/>
          </a:bodyPr>
          <a:lstStyle/>
          <a:p>
            <a:pPr marL="12700">
              <a:lnSpc>
                <a:spcPct val="100000"/>
              </a:lnSpc>
              <a:spcBef>
                <a:spcPts val="100"/>
              </a:spcBef>
            </a:pPr>
            <a:r>
              <a:rPr lang="en-US" sz="1700" b="1" spc="-40" dirty="0" smtClean="0">
                <a:solidFill>
                  <a:srgbClr val="2C2343"/>
                </a:solidFill>
                <a:latin typeface="Arial"/>
                <a:cs typeface="Arial"/>
              </a:rPr>
              <a:t>15L315</a:t>
            </a:r>
            <a:endParaRPr sz="1700" dirty="0">
              <a:latin typeface="Arial"/>
              <a:cs typeface="Arial"/>
            </a:endParaRPr>
          </a:p>
        </p:txBody>
      </p:sp>
      <p:sp>
        <p:nvSpPr>
          <p:cNvPr id="16" name="object 16"/>
          <p:cNvSpPr txBox="1"/>
          <p:nvPr/>
        </p:nvSpPr>
        <p:spPr>
          <a:xfrm>
            <a:off x="1233932" y="5322823"/>
            <a:ext cx="1604010" cy="285115"/>
          </a:xfrm>
          <a:prstGeom prst="rect">
            <a:avLst/>
          </a:prstGeom>
        </p:spPr>
        <p:txBody>
          <a:bodyPr vert="horz" wrap="square" lIns="0" tIns="12700" rIns="0" bIns="0" rtlCol="0">
            <a:spAutoFit/>
          </a:bodyPr>
          <a:lstStyle/>
          <a:p>
            <a:pPr marL="12700">
              <a:lnSpc>
                <a:spcPct val="100000"/>
              </a:lnSpc>
              <a:spcBef>
                <a:spcPts val="100"/>
              </a:spcBef>
            </a:pPr>
            <a:r>
              <a:rPr lang="en-US" sz="1700" b="1" spc="-85" dirty="0" err="1" smtClean="0">
                <a:solidFill>
                  <a:srgbClr val="2C2343"/>
                </a:solidFill>
                <a:latin typeface="Arial"/>
                <a:cs typeface="Arial"/>
              </a:rPr>
              <a:t>Pavithran.K.S</a:t>
            </a:r>
            <a:endParaRPr sz="1700" dirty="0">
              <a:latin typeface="Arial"/>
              <a:cs typeface="Arial"/>
            </a:endParaRPr>
          </a:p>
        </p:txBody>
      </p:sp>
      <p:sp>
        <p:nvSpPr>
          <p:cNvPr id="17" name="object 17"/>
          <p:cNvSpPr txBox="1"/>
          <p:nvPr/>
        </p:nvSpPr>
        <p:spPr>
          <a:xfrm>
            <a:off x="3520185" y="5322823"/>
            <a:ext cx="1227455" cy="285115"/>
          </a:xfrm>
          <a:prstGeom prst="rect">
            <a:avLst/>
          </a:prstGeom>
        </p:spPr>
        <p:txBody>
          <a:bodyPr vert="horz" wrap="square" lIns="0" tIns="12700" rIns="0" bIns="0" rtlCol="0">
            <a:spAutoFit/>
          </a:bodyPr>
          <a:lstStyle/>
          <a:p>
            <a:pPr marL="12700">
              <a:lnSpc>
                <a:spcPct val="100000"/>
              </a:lnSpc>
              <a:spcBef>
                <a:spcPts val="100"/>
              </a:spcBef>
            </a:pPr>
            <a:r>
              <a:rPr lang="en-US" sz="1700" b="1" spc="-40" dirty="0" smtClean="0">
                <a:solidFill>
                  <a:srgbClr val="2C2343"/>
                </a:solidFill>
                <a:latin typeface="Arial"/>
                <a:cs typeface="Arial"/>
              </a:rPr>
              <a:t>15L332</a:t>
            </a:r>
            <a:endParaRPr sz="1700" dirty="0">
              <a:latin typeface="Arial"/>
              <a:cs typeface="Arial"/>
            </a:endParaRPr>
          </a:p>
        </p:txBody>
      </p:sp>
      <p:sp>
        <p:nvSpPr>
          <p:cNvPr id="18" name="object 18"/>
          <p:cNvSpPr txBox="1"/>
          <p:nvPr/>
        </p:nvSpPr>
        <p:spPr>
          <a:xfrm>
            <a:off x="1233932" y="5530088"/>
            <a:ext cx="1052068" cy="274434"/>
          </a:xfrm>
          <a:prstGeom prst="rect">
            <a:avLst/>
          </a:prstGeom>
        </p:spPr>
        <p:txBody>
          <a:bodyPr vert="horz" wrap="square" lIns="0" tIns="12700" rIns="0" bIns="0" rtlCol="0">
            <a:spAutoFit/>
          </a:bodyPr>
          <a:lstStyle/>
          <a:p>
            <a:pPr marL="12700">
              <a:lnSpc>
                <a:spcPct val="100000"/>
              </a:lnSpc>
              <a:spcBef>
                <a:spcPts val="100"/>
              </a:spcBef>
            </a:pPr>
            <a:r>
              <a:rPr lang="en-US" sz="1700" b="1" spc="-140" dirty="0" err="1" smtClean="0">
                <a:solidFill>
                  <a:srgbClr val="2C2343"/>
                </a:solidFill>
                <a:latin typeface="Arial"/>
                <a:cs typeface="Arial"/>
              </a:rPr>
              <a:t>Sridhar.A</a:t>
            </a:r>
            <a:endParaRPr sz="1700" dirty="0">
              <a:latin typeface="Arial"/>
              <a:cs typeface="Arial"/>
            </a:endParaRPr>
          </a:p>
        </p:txBody>
      </p:sp>
      <p:sp>
        <p:nvSpPr>
          <p:cNvPr id="19" name="object 19"/>
          <p:cNvSpPr txBox="1"/>
          <p:nvPr/>
        </p:nvSpPr>
        <p:spPr>
          <a:xfrm>
            <a:off x="3520185" y="5530088"/>
            <a:ext cx="1227455" cy="285115"/>
          </a:xfrm>
          <a:prstGeom prst="rect">
            <a:avLst/>
          </a:prstGeom>
        </p:spPr>
        <p:txBody>
          <a:bodyPr vert="horz" wrap="square" lIns="0" tIns="12700" rIns="0" bIns="0" rtlCol="0">
            <a:spAutoFit/>
          </a:bodyPr>
          <a:lstStyle/>
          <a:p>
            <a:pPr marL="12700">
              <a:lnSpc>
                <a:spcPct val="100000"/>
              </a:lnSpc>
              <a:spcBef>
                <a:spcPts val="100"/>
              </a:spcBef>
            </a:pPr>
            <a:r>
              <a:rPr lang="en-US" sz="1700" b="1" spc="-40" dirty="0" smtClean="0">
                <a:solidFill>
                  <a:srgbClr val="2C2343"/>
                </a:solidFill>
                <a:latin typeface="Arial"/>
                <a:cs typeface="Arial"/>
              </a:rPr>
              <a:t>15L344</a:t>
            </a:r>
            <a:endParaRPr sz="1700" dirty="0">
              <a:latin typeface="Arial"/>
              <a:cs typeface="Arial"/>
            </a:endParaRPr>
          </a:p>
        </p:txBody>
      </p:sp>
      <p:sp>
        <p:nvSpPr>
          <p:cNvPr id="20" name="object 20"/>
          <p:cNvSpPr txBox="1"/>
          <p:nvPr/>
        </p:nvSpPr>
        <p:spPr>
          <a:xfrm>
            <a:off x="1233932" y="5737352"/>
            <a:ext cx="1509268" cy="274434"/>
          </a:xfrm>
          <a:prstGeom prst="rect">
            <a:avLst/>
          </a:prstGeom>
        </p:spPr>
        <p:txBody>
          <a:bodyPr vert="horz" wrap="square" lIns="0" tIns="12700" rIns="0" bIns="0" rtlCol="0">
            <a:spAutoFit/>
          </a:bodyPr>
          <a:lstStyle/>
          <a:p>
            <a:pPr marL="12700">
              <a:lnSpc>
                <a:spcPct val="100000"/>
              </a:lnSpc>
              <a:spcBef>
                <a:spcPts val="100"/>
              </a:spcBef>
            </a:pPr>
            <a:r>
              <a:rPr lang="en-US" sz="1700" b="1" spc="-110" dirty="0" err="1" smtClean="0">
                <a:solidFill>
                  <a:srgbClr val="2C2343"/>
                </a:solidFill>
                <a:latin typeface="Arial"/>
                <a:cs typeface="Arial"/>
              </a:rPr>
              <a:t>Veerapandian.C</a:t>
            </a:r>
            <a:endParaRPr sz="1700" dirty="0">
              <a:latin typeface="Arial"/>
              <a:cs typeface="Arial"/>
            </a:endParaRPr>
          </a:p>
        </p:txBody>
      </p:sp>
      <p:sp>
        <p:nvSpPr>
          <p:cNvPr id="21" name="object 21"/>
          <p:cNvSpPr txBox="1"/>
          <p:nvPr/>
        </p:nvSpPr>
        <p:spPr>
          <a:xfrm>
            <a:off x="3520185" y="5737352"/>
            <a:ext cx="1227455" cy="285115"/>
          </a:xfrm>
          <a:prstGeom prst="rect">
            <a:avLst/>
          </a:prstGeom>
        </p:spPr>
        <p:txBody>
          <a:bodyPr vert="horz" wrap="square" lIns="0" tIns="12700" rIns="0" bIns="0" rtlCol="0">
            <a:spAutoFit/>
          </a:bodyPr>
          <a:lstStyle/>
          <a:p>
            <a:pPr marL="12700">
              <a:lnSpc>
                <a:spcPct val="100000"/>
              </a:lnSpc>
              <a:spcBef>
                <a:spcPts val="100"/>
              </a:spcBef>
            </a:pPr>
            <a:r>
              <a:rPr lang="en-US" sz="1700" b="1" spc="-40" dirty="0" smtClean="0">
                <a:solidFill>
                  <a:srgbClr val="2C2343"/>
                </a:solidFill>
                <a:latin typeface="Arial"/>
                <a:cs typeface="Arial"/>
              </a:rPr>
              <a:t>15L350</a:t>
            </a:r>
            <a:endParaRPr sz="17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4392295" cy="574040"/>
          </a:xfrm>
          <a:prstGeom prst="rect">
            <a:avLst/>
          </a:prstGeom>
        </p:spPr>
        <p:txBody>
          <a:bodyPr vert="horz" wrap="square" lIns="0" tIns="12700" rIns="0" bIns="0" rtlCol="0">
            <a:spAutoFit/>
          </a:bodyPr>
          <a:lstStyle/>
          <a:p>
            <a:pPr marL="12700">
              <a:lnSpc>
                <a:spcPct val="100000"/>
              </a:lnSpc>
              <a:spcBef>
                <a:spcPts val="100"/>
              </a:spcBef>
            </a:pPr>
            <a:r>
              <a:rPr sz="3600" spc="-35" dirty="0"/>
              <a:t>Hardware</a:t>
            </a:r>
            <a:r>
              <a:rPr sz="3600" spc="-90" dirty="0"/>
              <a:t> </a:t>
            </a:r>
            <a:r>
              <a:rPr sz="3600" dirty="0"/>
              <a:t>Description</a:t>
            </a:r>
            <a:endParaRPr sz="3600"/>
          </a:p>
        </p:txBody>
      </p:sp>
      <p:sp>
        <p:nvSpPr>
          <p:cNvPr id="12" name="object 12"/>
          <p:cNvSpPr/>
          <p:nvPr/>
        </p:nvSpPr>
        <p:spPr>
          <a:xfrm>
            <a:off x="1529207" y="2436114"/>
            <a:ext cx="2941955" cy="370840"/>
          </a:xfrm>
          <a:custGeom>
            <a:avLst/>
            <a:gdLst/>
            <a:ahLst/>
            <a:cxnLst/>
            <a:rect l="l" t="t" r="r" b="b"/>
            <a:pathLst>
              <a:path w="2941954" h="370839">
                <a:moveTo>
                  <a:pt x="0" y="370839"/>
                </a:moveTo>
                <a:lnTo>
                  <a:pt x="2941700" y="370839"/>
                </a:lnTo>
                <a:lnTo>
                  <a:pt x="2941700" y="0"/>
                </a:lnTo>
                <a:lnTo>
                  <a:pt x="0" y="0"/>
                </a:lnTo>
                <a:lnTo>
                  <a:pt x="0" y="370839"/>
                </a:lnTo>
                <a:close/>
              </a:path>
            </a:pathLst>
          </a:custGeom>
          <a:solidFill>
            <a:srgbClr val="B31166"/>
          </a:solidFill>
        </p:spPr>
        <p:txBody>
          <a:bodyPr wrap="square" lIns="0" tIns="0" rIns="0" bIns="0" rtlCol="0"/>
          <a:lstStyle/>
          <a:p>
            <a:endParaRPr/>
          </a:p>
        </p:txBody>
      </p:sp>
      <p:sp>
        <p:nvSpPr>
          <p:cNvPr id="13" name="object 13"/>
          <p:cNvSpPr/>
          <p:nvPr/>
        </p:nvSpPr>
        <p:spPr>
          <a:xfrm>
            <a:off x="4470780" y="243611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B31166"/>
          </a:solidFill>
        </p:spPr>
        <p:txBody>
          <a:bodyPr wrap="square" lIns="0" tIns="0" rIns="0" bIns="0" rtlCol="0"/>
          <a:lstStyle/>
          <a:p>
            <a:endParaRPr/>
          </a:p>
        </p:txBody>
      </p:sp>
      <p:sp>
        <p:nvSpPr>
          <p:cNvPr id="14" name="object 14"/>
          <p:cNvSpPr/>
          <p:nvPr/>
        </p:nvSpPr>
        <p:spPr>
          <a:xfrm>
            <a:off x="7412481" y="243611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B31166"/>
          </a:solidFill>
        </p:spPr>
        <p:txBody>
          <a:bodyPr wrap="square" lIns="0" tIns="0" rIns="0" bIns="0" rtlCol="0"/>
          <a:lstStyle/>
          <a:p>
            <a:endParaRPr/>
          </a:p>
        </p:txBody>
      </p:sp>
      <p:sp>
        <p:nvSpPr>
          <p:cNvPr id="15" name="object 15"/>
          <p:cNvSpPr/>
          <p:nvPr/>
        </p:nvSpPr>
        <p:spPr>
          <a:xfrm>
            <a:off x="1529207" y="2806954"/>
            <a:ext cx="2941955" cy="370840"/>
          </a:xfrm>
          <a:custGeom>
            <a:avLst/>
            <a:gdLst/>
            <a:ahLst/>
            <a:cxnLst/>
            <a:rect l="l" t="t" r="r" b="b"/>
            <a:pathLst>
              <a:path w="2941954" h="370839">
                <a:moveTo>
                  <a:pt x="0" y="370839"/>
                </a:moveTo>
                <a:lnTo>
                  <a:pt x="2941700" y="370839"/>
                </a:lnTo>
                <a:lnTo>
                  <a:pt x="2941700" y="0"/>
                </a:lnTo>
                <a:lnTo>
                  <a:pt x="0" y="0"/>
                </a:lnTo>
                <a:lnTo>
                  <a:pt x="0" y="370839"/>
                </a:lnTo>
                <a:close/>
              </a:path>
            </a:pathLst>
          </a:custGeom>
          <a:solidFill>
            <a:srgbClr val="E4CCD2"/>
          </a:solidFill>
        </p:spPr>
        <p:txBody>
          <a:bodyPr wrap="square" lIns="0" tIns="0" rIns="0" bIns="0" rtlCol="0"/>
          <a:lstStyle/>
          <a:p>
            <a:endParaRPr/>
          </a:p>
        </p:txBody>
      </p:sp>
      <p:sp>
        <p:nvSpPr>
          <p:cNvPr id="16" name="object 16"/>
          <p:cNvSpPr/>
          <p:nvPr/>
        </p:nvSpPr>
        <p:spPr>
          <a:xfrm>
            <a:off x="4470780" y="280695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17" name="object 17"/>
          <p:cNvSpPr/>
          <p:nvPr/>
        </p:nvSpPr>
        <p:spPr>
          <a:xfrm>
            <a:off x="7412481" y="280695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18" name="object 18"/>
          <p:cNvSpPr/>
          <p:nvPr/>
        </p:nvSpPr>
        <p:spPr>
          <a:xfrm>
            <a:off x="1529207" y="3177794"/>
            <a:ext cx="2941955" cy="370840"/>
          </a:xfrm>
          <a:custGeom>
            <a:avLst/>
            <a:gdLst/>
            <a:ahLst/>
            <a:cxnLst/>
            <a:rect l="l" t="t" r="r" b="b"/>
            <a:pathLst>
              <a:path w="2941954" h="370839">
                <a:moveTo>
                  <a:pt x="0" y="370839"/>
                </a:moveTo>
                <a:lnTo>
                  <a:pt x="2941700" y="370839"/>
                </a:lnTo>
                <a:lnTo>
                  <a:pt x="2941700" y="0"/>
                </a:lnTo>
                <a:lnTo>
                  <a:pt x="0" y="0"/>
                </a:lnTo>
                <a:lnTo>
                  <a:pt x="0" y="370839"/>
                </a:lnTo>
                <a:close/>
              </a:path>
            </a:pathLst>
          </a:custGeom>
          <a:solidFill>
            <a:srgbClr val="F1E7EA"/>
          </a:solidFill>
        </p:spPr>
        <p:txBody>
          <a:bodyPr wrap="square" lIns="0" tIns="0" rIns="0" bIns="0" rtlCol="0"/>
          <a:lstStyle/>
          <a:p>
            <a:endParaRPr dirty="0"/>
          </a:p>
        </p:txBody>
      </p:sp>
      <p:sp>
        <p:nvSpPr>
          <p:cNvPr id="19" name="object 19"/>
          <p:cNvSpPr/>
          <p:nvPr/>
        </p:nvSpPr>
        <p:spPr>
          <a:xfrm>
            <a:off x="4470780" y="317779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F1E7EA"/>
          </a:solidFill>
        </p:spPr>
        <p:txBody>
          <a:bodyPr wrap="square" lIns="0" tIns="0" rIns="0" bIns="0" rtlCol="0"/>
          <a:lstStyle/>
          <a:p>
            <a:endParaRPr/>
          </a:p>
        </p:txBody>
      </p:sp>
      <p:sp>
        <p:nvSpPr>
          <p:cNvPr id="20" name="object 20"/>
          <p:cNvSpPr/>
          <p:nvPr/>
        </p:nvSpPr>
        <p:spPr>
          <a:xfrm>
            <a:off x="7412481" y="317779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F1E7EA"/>
          </a:solidFill>
        </p:spPr>
        <p:txBody>
          <a:bodyPr wrap="square" lIns="0" tIns="0" rIns="0" bIns="0" rtlCol="0"/>
          <a:lstStyle/>
          <a:p>
            <a:endParaRPr/>
          </a:p>
        </p:txBody>
      </p:sp>
      <p:sp>
        <p:nvSpPr>
          <p:cNvPr id="21" name="object 21"/>
          <p:cNvSpPr/>
          <p:nvPr/>
        </p:nvSpPr>
        <p:spPr>
          <a:xfrm>
            <a:off x="1529207" y="3548634"/>
            <a:ext cx="2941955" cy="370840"/>
          </a:xfrm>
          <a:custGeom>
            <a:avLst/>
            <a:gdLst/>
            <a:ahLst/>
            <a:cxnLst/>
            <a:rect l="l" t="t" r="r" b="b"/>
            <a:pathLst>
              <a:path w="2941954" h="370839">
                <a:moveTo>
                  <a:pt x="0" y="370839"/>
                </a:moveTo>
                <a:lnTo>
                  <a:pt x="2941700" y="370839"/>
                </a:lnTo>
                <a:lnTo>
                  <a:pt x="2941700" y="0"/>
                </a:lnTo>
                <a:lnTo>
                  <a:pt x="0" y="0"/>
                </a:lnTo>
                <a:lnTo>
                  <a:pt x="0" y="370839"/>
                </a:lnTo>
                <a:close/>
              </a:path>
            </a:pathLst>
          </a:custGeom>
          <a:solidFill>
            <a:srgbClr val="E4CCD2"/>
          </a:solidFill>
        </p:spPr>
        <p:txBody>
          <a:bodyPr wrap="square" lIns="0" tIns="0" rIns="0" bIns="0" rtlCol="0"/>
          <a:lstStyle/>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Arduino</a:t>
            </a:r>
            <a:endParaRPr dirty="0">
              <a:latin typeface="Arial" panose="020B0604020202020204" pitchFamily="34" charset="0"/>
              <a:cs typeface="Arial" panose="020B0604020202020204" pitchFamily="34" charset="0"/>
            </a:endParaRPr>
          </a:p>
        </p:txBody>
      </p:sp>
      <p:sp>
        <p:nvSpPr>
          <p:cNvPr id="22" name="object 22"/>
          <p:cNvSpPr/>
          <p:nvPr/>
        </p:nvSpPr>
        <p:spPr>
          <a:xfrm>
            <a:off x="4470780" y="354863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23" name="object 23"/>
          <p:cNvSpPr/>
          <p:nvPr/>
        </p:nvSpPr>
        <p:spPr>
          <a:xfrm>
            <a:off x="7412481" y="354863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24" name="object 24"/>
          <p:cNvSpPr/>
          <p:nvPr/>
        </p:nvSpPr>
        <p:spPr>
          <a:xfrm>
            <a:off x="1529207" y="3919473"/>
            <a:ext cx="2941955" cy="370840"/>
          </a:xfrm>
          <a:custGeom>
            <a:avLst/>
            <a:gdLst/>
            <a:ahLst/>
            <a:cxnLst/>
            <a:rect l="l" t="t" r="r" b="b"/>
            <a:pathLst>
              <a:path w="2941954" h="370839">
                <a:moveTo>
                  <a:pt x="0" y="370839"/>
                </a:moveTo>
                <a:lnTo>
                  <a:pt x="2941700" y="370839"/>
                </a:lnTo>
                <a:lnTo>
                  <a:pt x="2941700" y="0"/>
                </a:lnTo>
                <a:lnTo>
                  <a:pt x="0" y="0"/>
                </a:lnTo>
                <a:lnTo>
                  <a:pt x="0" y="370839"/>
                </a:lnTo>
                <a:close/>
              </a:path>
            </a:pathLst>
          </a:custGeom>
          <a:solidFill>
            <a:srgbClr val="F1E7EA"/>
          </a:solidFill>
        </p:spPr>
        <p:txBody>
          <a:bodyPr wrap="square" lIns="0" tIns="0" rIns="0" bIns="0" rtlCol="0"/>
          <a:lstStyle/>
          <a:p>
            <a:endParaRPr/>
          </a:p>
        </p:txBody>
      </p:sp>
      <p:sp>
        <p:nvSpPr>
          <p:cNvPr id="25" name="object 25"/>
          <p:cNvSpPr/>
          <p:nvPr/>
        </p:nvSpPr>
        <p:spPr>
          <a:xfrm>
            <a:off x="4470780" y="3919473"/>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F1E7EA"/>
          </a:solidFill>
        </p:spPr>
        <p:txBody>
          <a:bodyPr wrap="square" lIns="0" tIns="0" rIns="0" bIns="0" rtlCol="0"/>
          <a:lstStyle/>
          <a:p>
            <a:endParaRPr/>
          </a:p>
        </p:txBody>
      </p:sp>
      <p:sp>
        <p:nvSpPr>
          <p:cNvPr id="26" name="object 26"/>
          <p:cNvSpPr/>
          <p:nvPr/>
        </p:nvSpPr>
        <p:spPr>
          <a:xfrm>
            <a:off x="7412481" y="3919473"/>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F1E7EA"/>
          </a:solidFill>
        </p:spPr>
        <p:txBody>
          <a:bodyPr wrap="square" lIns="0" tIns="0" rIns="0" bIns="0" rtlCol="0"/>
          <a:lstStyle/>
          <a:p>
            <a:endParaRPr/>
          </a:p>
        </p:txBody>
      </p:sp>
      <p:sp>
        <p:nvSpPr>
          <p:cNvPr id="27" name="object 27"/>
          <p:cNvSpPr/>
          <p:nvPr/>
        </p:nvSpPr>
        <p:spPr>
          <a:xfrm>
            <a:off x="1529207" y="4290314"/>
            <a:ext cx="2941955" cy="370840"/>
          </a:xfrm>
          <a:custGeom>
            <a:avLst/>
            <a:gdLst/>
            <a:ahLst/>
            <a:cxnLst/>
            <a:rect l="l" t="t" r="r" b="b"/>
            <a:pathLst>
              <a:path w="2941954" h="370839">
                <a:moveTo>
                  <a:pt x="0" y="370839"/>
                </a:moveTo>
                <a:lnTo>
                  <a:pt x="2941700" y="370839"/>
                </a:lnTo>
                <a:lnTo>
                  <a:pt x="2941700" y="0"/>
                </a:lnTo>
                <a:lnTo>
                  <a:pt x="0" y="0"/>
                </a:lnTo>
                <a:lnTo>
                  <a:pt x="0" y="370839"/>
                </a:lnTo>
                <a:close/>
              </a:path>
            </a:pathLst>
          </a:custGeom>
          <a:solidFill>
            <a:srgbClr val="E4CCD2"/>
          </a:solidFill>
        </p:spPr>
        <p:txBody>
          <a:bodyPr wrap="square" lIns="0" tIns="0" rIns="0" bIns="0" rtlCol="0"/>
          <a:lstStyle/>
          <a:p>
            <a:endParaRPr/>
          </a:p>
        </p:txBody>
      </p:sp>
      <p:sp>
        <p:nvSpPr>
          <p:cNvPr id="28" name="object 28"/>
          <p:cNvSpPr/>
          <p:nvPr/>
        </p:nvSpPr>
        <p:spPr>
          <a:xfrm>
            <a:off x="4470780" y="429031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29" name="object 29"/>
          <p:cNvSpPr/>
          <p:nvPr/>
        </p:nvSpPr>
        <p:spPr>
          <a:xfrm>
            <a:off x="7412481" y="429031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30" name="object 30"/>
          <p:cNvSpPr/>
          <p:nvPr/>
        </p:nvSpPr>
        <p:spPr>
          <a:xfrm>
            <a:off x="1529207" y="4661153"/>
            <a:ext cx="2941955" cy="370840"/>
          </a:xfrm>
          <a:custGeom>
            <a:avLst/>
            <a:gdLst/>
            <a:ahLst/>
            <a:cxnLst/>
            <a:rect l="l" t="t" r="r" b="b"/>
            <a:pathLst>
              <a:path w="2941954" h="370839">
                <a:moveTo>
                  <a:pt x="0" y="370840"/>
                </a:moveTo>
                <a:lnTo>
                  <a:pt x="2941700" y="370840"/>
                </a:lnTo>
                <a:lnTo>
                  <a:pt x="2941700" y="0"/>
                </a:lnTo>
                <a:lnTo>
                  <a:pt x="0" y="0"/>
                </a:lnTo>
                <a:lnTo>
                  <a:pt x="0" y="370840"/>
                </a:lnTo>
                <a:close/>
              </a:path>
            </a:pathLst>
          </a:custGeom>
          <a:solidFill>
            <a:srgbClr val="F1E7EA"/>
          </a:solidFill>
        </p:spPr>
        <p:txBody>
          <a:bodyPr wrap="square" lIns="0" tIns="0" rIns="0" bIns="0" rtlCol="0"/>
          <a:lstStyle/>
          <a:p>
            <a:endParaRPr/>
          </a:p>
        </p:txBody>
      </p:sp>
      <p:sp>
        <p:nvSpPr>
          <p:cNvPr id="31" name="object 31"/>
          <p:cNvSpPr/>
          <p:nvPr/>
        </p:nvSpPr>
        <p:spPr>
          <a:xfrm>
            <a:off x="4470780" y="4661153"/>
            <a:ext cx="2941955" cy="370840"/>
          </a:xfrm>
          <a:custGeom>
            <a:avLst/>
            <a:gdLst/>
            <a:ahLst/>
            <a:cxnLst/>
            <a:rect l="l" t="t" r="r" b="b"/>
            <a:pathLst>
              <a:path w="2941954" h="370839">
                <a:moveTo>
                  <a:pt x="0" y="370840"/>
                </a:moveTo>
                <a:lnTo>
                  <a:pt x="2941701" y="370840"/>
                </a:lnTo>
                <a:lnTo>
                  <a:pt x="2941701" y="0"/>
                </a:lnTo>
                <a:lnTo>
                  <a:pt x="0" y="0"/>
                </a:lnTo>
                <a:lnTo>
                  <a:pt x="0" y="370840"/>
                </a:lnTo>
                <a:close/>
              </a:path>
            </a:pathLst>
          </a:custGeom>
          <a:solidFill>
            <a:srgbClr val="F1E7EA"/>
          </a:solidFill>
        </p:spPr>
        <p:txBody>
          <a:bodyPr wrap="square" lIns="0" tIns="0" rIns="0" bIns="0" rtlCol="0"/>
          <a:lstStyle/>
          <a:p>
            <a:endParaRPr/>
          </a:p>
        </p:txBody>
      </p:sp>
      <p:sp>
        <p:nvSpPr>
          <p:cNvPr id="32" name="object 32"/>
          <p:cNvSpPr/>
          <p:nvPr/>
        </p:nvSpPr>
        <p:spPr>
          <a:xfrm>
            <a:off x="7412481" y="4661153"/>
            <a:ext cx="2941955" cy="370840"/>
          </a:xfrm>
          <a:custGeom>
            <a:avLst/>
            <a:gdLst/>
            <a:ahLst/>
            <a:cxnLst/>
            <a:rect l="l" t="t" r="r" b="b"/>
            <a:pathLst>
              <a:path w="2941954" h="370839">
                <a:moveTo>
                  <a:pt x="0" y="370840"/>
                </a:moveTo>
                <a:lnTo>
                  <a:pt x="2941701" y="370840"/>
                </a:lnTo>
                <a:lnTo>
                  <a:pt x="2941701" y="0"/>
                </a:lnTo>
                <a:lnTo>
                  <a:pt x="0" y="0"/>
                </a:lnTo>
                <a:lnTo>
                  <a:pt x="0" y="370840"/>
                </a:lnTo>
                <a:close/>
              </a:path>
            </a:pathLst>
          </a:custGeom>
          <a:solidFill>
            <a:srgbClr val="F1E7EA"/>
          </a:solidFill>
        </p:spPr>
        <p:txBody>
          <a:bodyPr wrap="square" lIns="0" tIns="0" rIns="0" bIns="0" rtlCol="0"/>
          <a:lstStyle/>
          <a:p>
            <a:endParaRPr/>
          </a:p>
        </p:txBody>
      </p:sp>
      <p:sp>
        <p:nvSpPr>
          <p:cNvPr id="33" name="object 33"/>
          <p:cNvSpPr/>
          <p:nvPr/>
        </p:nvSpPr>
        <p:spPr>
          <a:xfrm>
            <a:off x="1529207" y="5031994"/>
            <a:ext cx="2941955" cy="370840"/>
          </a:xfrm>
          <a:custGeom>
            <a:avLst/>
            <a:gdLst/>
            <a:ahLst/>
            <a:cxnLst/>
            <a:rect l="l" t="t" r="r" b="b"/>
            <a:pathLst>
              <a:path w="2941954" h="370839">
                <a:moveTo>
                  <a:pt x="0" y="370839"/>
                </a:moveTo>
                <a:lnTo>
                  <a:pt x="2941700" y="370839"/>
                </a:lnTo>
                <a:lnTo>
                  <a:pt x="2941700" y="0"/>
                </a:lnTo>
                <a:lnTo>
                  <a:pt x="0" y="0"/>
                </a:lnTo>
                <a:lnTo>
                  <a:pt x="0" y="370839"/>
                </a:lnTo>
                <a:close/>
              </a:path>
            </a:pathLst>
          </a:custGeom>
          <a:solidFill>
            <a:srgbClr val="E4CCD2"/>
          </a:solidFill>
        </p:spPr>
        <p:txBody>
          <a:bodyPr wrap="square" lIns="0" tIns="0" rIns="0" bIns="0" rtlCol="0"/>
          <a:lstStyle/>
          <a:p>
            <a:endParaRPr/>
          </a:p>
        </p:txBody>
      </p:sp>
      <p:sp>
        <p:nvSpPr>
          <p:cNvPr id="34" name="object 34"/>
          <p:cNvSpPr/>
          <p:nvPr/>
        </p:nvSpPr>
        <p:spPr>
          <a:xfrm>
            <a:off x="4470780" y="503199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35" name="object 35"/>
          <p:cNvSpPr/>
          <p:nvPr/>
        </p:nvSpPr>
        <p:spPr>
          <a:xfrm>
            <a:off x="7412481" y="5031994"/>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36" name="object 36"/>
          <p:cNvSpPr/>
          <p:nvPr/>
        </p:nvSpPr>
        <p:spPr>
          <a:xfrm>
            <a:off x="1529207" y="5402795"/>
            <a:ext cx="2941955" cy="370840"/>
          </a:xfrm>
          <a:custGeom>
            <a:avLst/>
            <a:gdLst/>
            <a:ahLst/>
            <a:cxnLst/>
            <a:rect l="l" t="t" r="r" b="b"/>
            <a:pathLst>
              <a:path w="2941954" h="370839">
                <a:moveTo>
                  <a:pt x="0" y="370839"/>
                </a:moveTo>
                <a:lnTo>
                  <a:pt x="2941700" y="370839"/>
                </a:lnTo>
                <a:lnTo>
                  <a:pt x="2941700" y="0"/>
                </a:lnTo>
                <a:lnTo>
                  <a:pt x="0" y="0"/>
                </a:lnTo>
                <a:lnTo>
                  <a:pt x="0" y="370839"/>
                </a:lnTo>
                <a:close/>
              </a:path>
            </a:pathLst>
          </a:custGeom>
          <a:solidFill>
            <a:srgbClr val="F1E7EA"/>
          </a:solidFill>
        </p:spPr>
        <p:txBody>
          <a:bodyPr wrap="square" lIns="0" tIns="0" rIns="0" bIns="0" rtlCol="0"/>
          <a:lstStyle/>
          <a:p>
            <a:endParaRPr/>
          </a:p>
        </p:txBody>
      </p:sp>
      <p:sp>
        <p:nvSpPr>
          <p:cNvPr id="37" name="object 37"/>
          <p:cNvSpPr/>
          <p:nvPr/>
        </p:nvSpPr>
        <p:spPr>
          <a:xfrm>
            <a:off x="4470780" y="5402795"/>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F1E7EA"/>
          </a:solidFill>
        </p:spPr>
        <p:txBody>
          <a:bodyPr wrap="square" lIns="0" tIns="0" rIns="0" bIns="0" rtlCol="0"/>
          <a:lstStyle/>
          <a:p>
            <a:endParaRPr/>
          </a:p>
        </p:txBody>
      </p:sp>
      <p:sp>
        <p:nvSpPr>
          <p:cNvPr id="38" name="object 38"/>
          <p:cNvSpPr/>
          <p:nvPr/>
        </p:nvSpPr>
        <p:spPr>
          <a:xfrm>
            <a:off x="7412481" y="5402795"/>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F1E7EA"/>
          </a:solidFill>
        </p:spPr>
        <p:txBody>
          <a:bodyPr wrap="square" lIns="0" tIns="0" rIns="0" bIns="0" rtlCol="0"/>
          <a:lstStyle/>
          <a:p>
            <a:endParaRPr/>
          </a:p>
        </p:txBody>
      </p:sp>
      <p:sp>
        <p:nvSpPr>
          <p:cNvPr id="39" name="object 39"/>
          <p:cNvSpPr/>
          <p:nvPr/>
        </p:nvSpPr>
        <p:spPr>
          <a:xfrm>
            <a:off x="1529207" y="5773635"/>
            <a:ext cx="2941955" cy="370840"/>
          </a:xfrm>
          <a:custGeom>
            <a:avLst/>
            <a:gdLst/>
            <a:ahLst/>
            <a:cxnLst/>
            <a:rect l="l" t="t" r="r" b="b"/>
            <a:pathLst>
              <a:path w="2941954" h="370839">
                <a:moveTo>
                  <a:pt x="0" y="370839"/>
                </a:moveTo>
                <a:lnTo>
                  <a:pt x="2941700" y="370839"/>
                </a:lnTo>
                <a:lnTo>
                  <a:pt x="2941700" y="0"/>
                </a:lnTo>
                <a:lnTo>
                  <a:pt x="0" y="0"/>
                </a:lnTo>
                <a:lnTo>
                  <a:pt x="0" y="370839"/>
                </a:lnTo>
                <a:close/>
              </a:path>
            </a:pathLst>
          </a:custGeom>
          <a:solidFill>
            <a:srgbClr val="E4CCD2"/>
          </a:solidFill>
        </p:spPr>
        <p:txBody>
          <a:bodyPr wrap="square" lIns="0" tIns="0" rIns="0" bIns="0" rtlCol="0"/>
          <a:lstStyle/>
          <a:p>
            <a:endParaRPr/>
          </a:p>
        </p:txBody>
      </p:sp>
      <p:sp>
        <p:nvSpPr>
          <p:cNvPr id="40" name="object 40"/>
          <p:cNvSpPr/>
          <p:nvPr/>
        </p:nvSpPr>
        <p:spPr>
          <a:xfrm>
            <a:off x="4470780" y="5773635"/>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41" name="object 41"/>
          <p:cNvSpPr/>
          <p:nvPr/>
        </p:nvSpPr>
        <p:spPr>
          <a:xfrm>
            <a:off x="7412481" y="5773635"/>
            <a:ext cx="2941955" cy="370840"/>
          </a:xfrm>
          <a:custGeom>
            <a:avLst/>
            <a:gdLst/>
            <a:ahLst/>
            <a:cxnLst/>
            <a:rect l="l" t="t" r="r" b="b"/>
            <a:pathLst>
              <a:path w="2941954" h="370839">
                <a:moveTo>
                  <a:pt x="0" y="370839"/>
                </a:moveTo>
                <a:lnTo>
                  <a:pt x="2941701" y="370839"/>
                </a:lnTo>
                <a:lnTo>
                  <a:pt x="2941701" y="0"/>
                </a:lnTo>
                <a:lnTo>
                  <a:pt x="0" y="0"/>
                </a:lnTo>
                <a:lnTo>
                  <a:pt x="0" y="370839"/>
                </a:lnTo>
                <a:close/>
              </a:path>
            </a:pathLst>
          </a:custGeom>
          <a:solidFill>
            <a:srgbClr val="E4CCD2"/>
          </a:solidFill>
        </p:spPr>
        <p:txBody>
          <a:bodyPr wrap="square" lIns="0" tIns="0" rIns="0" bIns="0" rtlCol="0"/>
          <a:lstStyle/>
          <a:p>
            <a:endParaRPr/>
          </a:p>
        </p:txBody>
      </p:sp>
      <p:sp>
        <p:nvSpPr>
          <p:cNvPr id="42" name="object 42"/>
          <p:cNvSpPr/>
          <p:nvPr/>
        </p:nvSpPr>
        <p:spPr>
          <a:xfrm>
            <a:off x="1529207" y="6144475"/>
            <a:ext cx="2941955" cy="370840"/>
          </a:xfrm>
          <a:custGeom>
            <a:avLst/>
            <a:gdLst/>
            <a:ahLst/>
            <a:cxnLst/>
            <a:rect l="l" t="t" r="r" b="b"/>
            <a:pathLst>
              <a:path w="2941954" h="370840">
                <a:moveTo>
                  <a:pt x="0" y="370839"/>
                </a:moveTo>
                <a:lnTo>
                  <a:pt x="2941700" y="370839"/>
                </a:lnTo>
                <a:lnTo>
                  <a:pt x="2941700" y="0"/>
                </a:lnTo>
                <a:lnTo>
                  <a:pt x="0" y="0"/>
                </a:lnTo>
                <a:lnTo>
                  <a:pt x="0" y="370839"/>
                </a:lnTo>
                <a:close/>
              </a:path>
            </a:pathLst>
          </a:custGeom>
          <a:solidFill>
            <a:srgbClr val="F1E7EA"/>
          </a:solidFill>
        </p:spPr>
        <p:txBody>
          <a:bodyPr wrap="square" lIns="0" tIns="0" rIns="0" bIns="0" rtlCol="0"/>
          <a:lstStyle/>
          <a:p>
            <a:endParaRPr/>
          </a:p>
        </p:txBody>
      </p:sp>
      <p:sp>
        <p:nvSpPr>
          <p:cNvPr id="43" name="object 43"/>
          <p:cNvSpPr/>
          <p:nvPr/>
        </p:nvSpPr>
        <p:spPr>
          <a:xfrm>
            <a:off x="4470780" y="6144475"/>
            <a:ext cx="2941955" cy="370840"/>
          </a:xfrm>
          <a:custGeom>
            <a:avLst/>
            <a:gdLst/>
            <a:ahLst/>
            <a:cxnLst/>
            <a:rect l="l" t="t" r="r" b="b"/>
            <a:pathLst>
              <a:path w="2941954" h="370840">
                <a:moveTo>
                  <a:pt x="0" y="370839"/>
                </a:moveTo>
                <a:lnTo>
                  <a:pt x="2941701" y="370839"/>
                </a:lnTo>
                <a:lnTo>
                  <a:pt x="2941701" y="0"/>
                </a:lnTo>
                <a:lnTo>
                  <a:pt x="0" y="0"/>
                </a:lnTo>
                <a:lnTo>
                  <a:pt x="0" y="370839"/>
                </a:lnTo>
                <a:close/>
              </a:path>
            </a:pathLst>
          </a:custGeom>
          <a:solidFill>
            <a:srgbClr val="F1E7EA"/>
          </a:solidFill>
        </p:spPr>
        <p:txBody>
          <a:bodyPr wrap="square" lIns="0" tIns="0" rIns="0" bIns="0" rtlCol="0"/>
          <a:lstStyle/>
          <a:p>
            <a:endParaRPr/>
          </a:p>
        </p:txBody>
      </p:sp>
      <p:sp>
        <p:nvSpPr>
          <p:cNvPr id="44" name="object 44"/>
          <p:cNvSpPr/>
          <p:nvPr/>
        </p:nvSpPr>
        <p:spPr>
          <a:xfrm>
            <a:off x="7412481" y="6144475"/>
            <a:ext cx="2941955" cy="370840"/>
          </a:xfrm>
          <a:custGeom>
            <a:avLst/>
            <a:gdLst/>
            <a:ahLst/>
            <a:cxnLst/>
            <a:rect l="l" t="t" r="r" b="b"/>
            <a:pathLst>
              <a:path w="2941954" h="370840">
                <a:moveTo>
                  <a:pt x="0" y="370839"/>
                </a:moveTo>
                <a:lnTo>
                  <a:pt x="2941701" y="370839"/>
                </a:lnTo>
                <a:lnTo>
                  <a:pt x="2941701" y="0"/>
                </a:lnTo>
                <a:lnTo>
                  <a:pt x="0" y="0"/>
                </a:lnTo>
                <a:lnTo>
                  <a:pt x="0" y="370839"/>
                </a:lnTo>
                <a:close/>
              </a:path>
            </a:pathLst>
          </a:custGeom>
          <a:solidFill>
            <a:srgbClr val="F1E7EA"/>
          </a:solidFill>
        </p:spPr>
        <p:txBody>
          <a:bodyPr wrap="square" lIns="0" tIns="0" rIns="0" bIns="0" rtlCol="0"/>
          <a:lstStyle/>
          <a:p>
            <a:endParaRPr/>
          </a:p>
        </p:txBody>
      </p:sp>
      <p:sp>
        <p:nvSpPr>
          <p:cNvPr id="45" name="object 45"/>
          <p:cNvSpPr/>
          <p:nvPr/>
        </p:nvSpPr>
        <p:spPr>
          <a:xfrm>
            <a:off x="4470780" y="2429764"/>
            <a:ext cx="0" cy="4091940"/>
          </a:xfrm>
          <a:custGeom>
            <a:avLst/>
            <a:gdLst/>
            <a:ahLst/>
            <a:cxnLst/>
            <a:rect l="l" t="t" r="r" b="b"/>
            <a:pathLst>
              <a:path h="4091940">
                <a:moveTo>
                  <a:pt x="0" y="0"/>
                </a:moveTo>
                <a:lnTo>
                  <a:pt x="0" y="4091901"/>
                </a:lnTo>
              </a:path>
            </a:pathLst>
          </a:custGeom>
          <a:ln w="12700">
            <a:solidFill>
              <a:srgbClr val="FFFFFF"/>
            </a:solidFill>
          </a:ln>
        </p:spPr>
        <p:txBody>
          <a:bodyPr wrap="square" lIns="0" tIns="0" rIns="0" bIns="0" rtlCol="0"/>
          <a:lstStyle/>
          <a:p>
            <a:endParaRPr/>
          </a:p>
        </p:txBody>
      </p:sp>
      <p:sp>
        <p:nvSpPr>
          <p:cNvPr id="46" name="object 46"/>
          <p:cNvSpPr/>
          <p:nvPr/>
        </p:nvSpPr>
        <p:spPr>
          <a:xfrm>
            <a:off x="7412481" y="2429764"/>
            <a:ext cx="0" cy="4091940"/>
          </a:xfrm>
          <a:custGeom>
            <a:avLst/>
            <a:gdLst/>
            <a:ahLst/>
            <a:cxnLst/>
            <a:rect l="l" t="t" r="r" b="b"/>
            <a:pathLst>
              <a:path h="4091940">
                <a:moveTo>
                  <a:pt x="0" y="0"/>
                </a:moveTo>
                <a:lnTo>
                  <a:pt x="0" y="4091901"/>
                </a:lnTo>
              </a:path>
            </a:pathLst>
          </a:custGeom>
          <a:ln w="12700">
            <a:solidFill>
              <a:srgbClr val="FFFFFF"/>
            </a:solidFill>
          </a:ln>
        </p:spPr>
        <p:txBody>
          <a:bodyPr wrap="square" lIns="0" tIns="0" rIns="0" bIns="0" rtlCol="0"/>
          <a:lstStyle/>
          <a:p>
            <a:endParaRPr/>
          </a:p>
        </p:txBody>
      </p:sp>
      <p:sp>
        <p:nvSpPr>
          <p:cNvPr id="47" name="object 47"/>
          <p:cNvSpPr/>
          <p:nvPr/>
        </p:nvSpPr>
        <p:spPr>
          <a:xfrm>
            <a:off x="1522857" y="2806954"/>
            <a:ext cx="8837930" cy="0"/>
          </a:xfrm>
          <a:custGeom>
            <a:avLst/>
            <a:gdLst/>
            <a:ahLst/>
            <a:cxnLst/>
            <a:rect l="l" t="t" r="r" b="b"/>
            <a:pathLst>
              <a:path w="8837930">
                <a:moveTo>
                  <a:pt x="0" y="0"/>
                </a:moveTo>
                <a:lnTo>
                  <a:pt x="8837549" y="0"/>
                </a:lnTo>
              </a:path>
            </a:pathLst>
          </a:custGeom>
          <a:ln w="38100">
            <a:solidFill>
              <a:srgbClr val="FFFFFF"/>
            </a:solidFill>
          </a:ln>
        </p:spPr>
        <p:txBody>
          <a:bodyPr wrap="square" lIns="0" tIns="0" rIns="0" bIns="0" rtlCol="0"/>
          <a:lstStyle/>
          <a:p>
            <a:endParaRPr/>
          </a:p>
        </p:txBody>
      </p:sp>
      <p:sp>
        <p:nvSpPr>
          <p:cNvPr id="48" name="object 48"/>
          <p:cNvSpPr/>
          <p:nvPr/>
        </p:nvSpPr>
        <p:spPr>
          <a:xfrm>
            <a:off x="1522857" y="3177794"/>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49" name="object 49"/>
          <p:cNvSpPr/>
          <p:nvPr/>
        </p:nvSpPr>
        <p:spPr>
          <a:xfrm>
            <a:off x="1522857" y="3548634"/>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50" name="object 50"/>
          <p:cNvSpPr/>
          <p:nvPr/>
        </p:nvSpPr>
        <p:spPr>
          <a:xfrm>
            <a:off x="1522857" y="3919473"/>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51" name="object 51"/>
          <p:cNvSpPr/>
          <p:nvPr/>
        </p:nvSpPr>
        <p:spPr>
          <a:xfrm>
            <a:off x="1522857" y="4290314"/>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52" name="object 52"/>
          <p:cNvSpPr/>
          <p:nvPr/>
        </p:nvSpPr>
        <p:spPr>
          <a:xfrm>
            <a:off x="1522857" y="4661153"/>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53" name="object 53"/>
          <p:cNvSpPr/>
          <p:nvPr/>
        </p:nvSpPr>
        <p:spPr>
          <a:xfrm>
            <a:off x="1522857" y="5031994"/>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54" name="object 54"/>
          <p:cNvSpPr/>
          <p:nvPr/>
        </p:nvSpPr>
        <p:spPr>
          <a:xfrm>
            <a:off x="1522857" y="5402834"/>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55" name="object 55"/>
          <p:cNvSpPr/>
          <p:nvPr/>
        </p:nvSpPr>
        <p:spPr>
          <a:xfrm>
            <a:off x="1522857" y="5773635"/>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56" name="object 56"/>
          <p:cNvSpPr/>
          <p:nvPr/>
        </p:nvSpPr>
        <p:spPr>
          <a:xfrm>
            <a:off x="1522857" y="6144475"/>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57" name="object 57"/>
          <p:cNvSpPr/>
          <p:nvPr/>
        </p:nvSpPr>
        <p:spPr>
          <a:xfrm>
            <a:off x="1529207" y="2429764"/>
            <a:ext cx="0" cy="4091940"/>
          </a:xfrm>
          <a:custGeom>
            <a:avLst/>
            <a:gdLst/>
            <a:ahLst/>
            <a:cxnLst/>
            <a:rect l="l" t="t" r="r" b="b"/>
            <a:pathLst>
              <a:path h="4091940">
                <a:moveTo>
                  <a:pt x="0" y="0"/>
                </a:moveTo>
                <a:lnTo>
                  <a:pt x="0" y="4091901"/>
                </a:lnTo>
              </a:path>
            </a:pathLst>
          </a:custGeom>
          <a:ln w="12700">
            <a:solidFill>
              <a:srgbClr val="FFFFFF"/>
            </a:solidFill>
          </a:ln>
        </p:spPr>
        <p:txBody>
          <a:bodyPr wrap="square" lIns="0" tIns="0" rIns="0" bIns="0" rtlCol="0"/>
          <a:lstStyle/>
          <a:p>
            <a:endParaRPr/>
          </a:p>
        </p:txBody>
      </p:sp>
      <p:sp>
        <p:nvSpPr>
          <p:cNvPr id="58" name="object 58"/>
          <p:cNvSpPr/>
          <p:nvPr/>
        </p:nvSpPr>
        <p:spPr>
          <a:xfrm>
            <a:off x="10354056" y="2429764"/>
            <a:ext cx="0" cy="4091940"/>
          </a:xfrm>
          <a:custGeom>
            <a:avLst/>
            <a:gdLst/>
            <a:ahLst/>
            <a:cxnLst/>
            <a:rect l="l" t="t" r="r" b="b"/>
            <a:pathLst>
              <a:path h="4091940">
                <a:moveTo>
                  <a:pt x="0" y="0"/>
                </a:moveTo>
                <a:lnTo>
                  <a:pt x="0" y="4091901"/>
                </a:lnTo>
              </a:path>
            </a:pathLst>
          </a:custGeom>
          <a:ln w="12700">
            <a:solidFill>
              <a:srgbClr val="FFFFFF"/>
            </a:solidFill>
          </a:ln>
        </p:spPr>
        <p:txBody>
          <a:bodyPr wrap="square" lIns="0" tIns="0" rIns="0" bIns="0" rtlCol="0"/>
          <a:lstStyle/>
          <a:p>
            <a:endParaRPr/>
          </a:p>
        </p:txBody>
      </p:sp>
      <p:sp>
        <p:nvSpPr>
          <p:cNvPr id="59" name="object 59"/>
          <p:cNvSpPr/>
          <p:nvPr/>
        </p:nvSpPr>
        <p:spPr>
          <a:xfrm>
            <a:off x="1522857" y="2436114"/>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60" name="object 60"/>
          <p:cNvSpPr/>
          <p:nvPr/>
        </p:nvSpPr>
        <p:spPr>
          <a:xfrm>
            <a:off x="1522857" y="6515316"/>
            <a:ext cx="8837930" cy="0"/>
          </a:xfrm>
          <a:custGeom>
            <a:avLst/>
            <a:gdLst/>
            <a:ahLst/>
            <a:cxnLst/>
            <a:rect l="l" t="t" r="r" b="b"/>
            <a:pathLst>
              <a:path w="8837930">
                <a:moveTo>
                  <a:pt x="0" y="0"/>
                </a:moveTo>
                <a:lnTo>
                  <a:pt x="8837549" y="0"/>
                </a:lnTo>
              </a:path>
            </a:pathLst>
          </a:custGeom>
          <a:ln w="12700">
            <a:solidFill>
              <a:srgbClr val="FFFFFF"/>
            </a:solidFill>
          </a:ln>
        </p:spPr>
        <p:txBody>
          <a:bodyPr wrap="square" lIns="0" tIns="0" rIns="0" bIns="0" rtlCol="0"/>
          <a:lstStyle/>
          <a:p>
            <a:endParaRPr/>
          </a:p>
        </p:txBody>
      </p:sp>
      <p:sp>
        <p:nvSpPr>
          <p:cNvPr id="61" name="object 61"/>
          <p:cNvSpPr txBox="1"/>
          <p:nvPr/>
        </p:nvSpPr>
        <p:spPr>
          <a:xfrm>
            <a:off x="1608200" y="2393441"/>
            <a:ext cx="625475" cy="299720"/>
          </a:xfrm>
          <a:prstGeom prst="rect">
            <a:avLst/>
          </a:prstGeom>
        </p:spPr>
        <p:txBody>
          <a:bodyPr vert="horz" wrap="square" lIns="0" tIns="12700" rIns="0" bIns="0" rtlCol="0">
            <a:spAutoFit/>
          </a:bodyPr>
          <a:lstStyle/>
          <a:p>
            <a:pPr marL="12700">
              <a:lnSpc>
                <a:spcPct val="100000"/>
              </a:lnSpc>
              <a:spcBef>
                <a:spcPts val="100"/>
              </a:spcBef>
            </a:pPr>
            <a:r>
              <a:rPr lang="en-US" b="1" spc="-30" dirty="0" smtClean="0">
                <a:solidFill>
                  <a:srgbClr val="FFFFFF"/>
                </a:solidFill>
                <a:latin typeface="Arial"/>
                <a:cs typeface="Arial"/>
              </a:rPr>
              <a:t>Na</a:t>
            </a:r>
            <a:r>
              <a:rPr sz="1800" b="1" spc="-85" dirty="0" smtClean="0">
                <a:solidFill>
                  <a:srgbClr val="FFFFFF"/>
                </a:solidFill>
                <a:latin typeface="Arial"/>
                <a:cs typeface="Arial"/>
              </a:rPr>
              <a:t>m</a:t>
            </a:r>
            <a:r>
              <a:rPr sz="1800" b="1" spc="-60" dirty="0" smtClean="0">
                <a:solidFill>
                  <a:srgbClr val="FFFFFF"/>
                </a:solidFill>
                <a:latin typeface="Arial"/>
                <a:cs typeface="Arial"/>
              </a:rPr>
              <a:t>e</a:t>
            </a:r>
            <a:endParaRPr sz="1800" dirty="0">
              <a:latin typeface="Arial"/>
              <a:cs typeface="Arial"/>
            </a:endParaRPr>
          </a:p>
        </p:txBody>
      </p:sp>
      <p:sp>
        <p:nvSpPr>
          <p:cNvPr id="62" name="object 62"/>
          <p:cNvSpPr txBox="1"/>
          <p:nvPr/>
        </p:nvSpPr>
        <p:spPr>
          <a:xfrm>
            <a:off x="4550155" y="2393441"/>
            <a:ext cx="1288415" cy="299720"/>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FFFFFF"/>
                </a:solidFill>
                <a:latin typeface="Arial"/>
                <a:cs typeface="Arial"/>
              </a:rPr>
              <a:t>Specification</a:t>
            </a:r>
            <a:endParaRPr sz="1800">
              <a:latin typeface="Arial"/>
              <a:cs typeface="Arial"/>
            </a:endParaRPr>
          </a:p>
        </p:txBody>
      </p:sp>
      <p:sp>
        <p:nvSpPr>
          <p:cNvPr id="63" name="object 63"/>
          <p:cNvSpPr txBox="1"/>
          <p:nvPr/>
        </p:nvSpPr>
        <p:spPr>
          <a:xfrm>
            <a:off x="7492110" y="2393441"/>
            <a:ext cx="884555"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FFFFFF"/>
                </a:solidFill>
                <a:latin typeface="Arial"/>
                <a:cs typeface="Arial"/>
              </a:rPr>
              <a:t>Qu</a:t>
            </a:r>
            <a:r>
              <a:rPr sz="1800" b="1" spc="-80" dirty="0">
                <a:solidFill>
                  <a:srgbClr val="FFFFFF"/>
                </a:solidFill>
                <a:latin typeface="Arial"/>
                <a:cs typeface="Arial"/>
              </a:rPr>
              <a:t>a</a:t>
            </a:r>
            <a:r>
              <a:rPr sz="1800" b="1" spc="-110" dirty="0">
                <a:solidFill>
                  <a:srgbClr val="FFFFFF"/>
                </a:solidFill>
                <a:latin typeface="Arial"/>
                <a:cs typeface="Arial"/>
              </a:rPr>
              <a:t>n</a:t>
            </a:r>
            <a:r>
              <a:rPr sz="1800" b="1" spc="-5" dirty="0">
                <a:solidFill>
                  <a:srgbClr val="FFFFFF"/>
                </a:solidFill>
                <a:latin typeface="Arial"/>
                <a:cs typeface="Arial"/>
              </a:rPr>
              <a:t>t</a:t>
            </a:r>
            <a:r>
              <a:rPr sz="1800" b="1" spc="-30" dirty="0">
                <a:solidFill>
                  <a:srgbClr val="FFFFFF"/>
                </a:solidFill>
                <a:latin typeface="Arial"/>
                <a:cs typeface="Arial"/>
              </a:rPr>
              <a:t>i</a:t>
            </a:r>
            <a:r>
              <a:rPr sz="1800" b="1" spc="-60" dirty="0">
                <a:solidFill>
                  <a:srgbClr val="FFFFFF"/>
                </a:solidFill>
                <a:latin typeface="Arial"/>
                <a:cs typeface="Arial"/>
              </a:rPr>
              <a:t>t</a:t>
            </a:r>
            <a:r>
              <a:rPr sz="1800" b="1" spc="-135" dirty="0">
                <a:solidFill>
                  <a:srgbClr val="FFFFFF"/>
                </a:solidFill>
                <a:latin typeface="Arial"/>
                <a:cs typeface="Arial"/>
              </a:rPr>
              <a:t>y</a:t>
            </a:r>
            <a:endParaRPr sz="1800">
              <a:latin typeface="Arial"/>
              <a:cs typeface="Arial"/>
            </a:endParaRPr>
          </a:p>
        </p:txBody>
      </p:sp>
      <p:sp>
        <p:nvSpPr>
          <p:cNvPr id="64" name="object 64"/>
          <p:cNvSpPr txBox="1"/>
          <p:nvPr/>
        </p:nvSpPr>
        <p:spPr>
          <a:xfrm>
            <a:off x="1608200" y="2764282"/>
            <a:ext cx="1260475"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Arial"/>
                <a:cs typeface="Arial"/>
              </a:rPr>
              <a:t>RFID</a:t>
            </a:r>
            <a:r>
              <a:rPr sz="1800" spc="-85" dirty="0">
                <a:latin typeface="Arial"/>
                <a:cs typeface="Arial"/>
              </a:rPr>
              <a:t> </a:t>
            </a:r>
            <a:r>
              <a:rPr sz="1800" spc="-65" dirty="0">
                <a:latin typeface="Arial"/>
                <a:cs typeface="Arial"/>
              </a:rPr>
              <a:t>Reader</a:t>
            </a:r>
            <a:endParaRPr sz="1800" dirty="0">
              <a:latin typeface="Arial"/>
              <a:cs typeface="Arial"/>
            </a:endParaRPr>
          </a:p>
        </p:txBody>
      </p:sp>
      <p:sp>
        <p:nvSpPr>
          <p:cNvPr id="65" name="object 65"/>
          <p:cNvSpPr txBox="1"/>
          <p:nvPr/>
        </p:nvSpPr>
        <p:spPr>
          <a:xfrm>
            <a:off x="7492110" y="2764282"/>
            <a:ext cx="14922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1</a:t>
            </a:r>
            <a:endParaRPr sz="1800">
              <a:latin typeface="Arial"/>
              <a:cs typeface="Arial"/>
            </a:endParaRPr>
          </a:p>
        </p:txBody>
      </p:sp>
      <p:sp>
        <p:nvSpPr>
          <p:cNvPr id="66" name="object 66"/>
          <p:cNvSpPr txBox="1"/>
          <p:nvPr/>
        </p:nvSpPr>
        <p:spPr>
          <a:xfrm>
            <a:off x="1608200" y="3135248"/>
            <a:ext cx="1023619"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Arial"/>
                <a:cs typeface="Arial"/>
              </a:rPr>
              <a:t>RFID</a:t>
            </a:r>
            <a:r>
              <a:rPr sz="1800" spc="-100" dirty="0">
                <a:latin typeface="Arial"/>
                <a:cs typeface="Arial"/>
              </a:rPr>
              <a:t> </a:t>
            </a:r>
            <a:r>
              <a:rPr sz="1800" spc="-80" dirty="0">
                <a:latin typeface="Arial"/>
                <a:cs typeface="Arial"/>
              </a:rPr>
              <a:t>Tags</a:t>
            </a:r>
            <a:endParaRPr sz="1800" dirty="0">
              <a:latin typeface="Arial"/>
              <a:cs typeface="Arial"/>
            </a:endParaRPr>
          </a:p>
        </p:txBody>
      </p:sp>
      <p:sp>
        <p:nvSpPr>
          <p:cNvPr id="67" name="object 67"/>
          <p:cNvSpPr txBox="1"/>
          <p:nvPr/>
        </p:nvSpPr>
        <p:spPr>
          <a:xfrm>
            <a:off x="7492110" y="3135248"/>
            <a:ext cx="14922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2</a:t>
            </a:r>
            <a:endParaRPr sz="1800">
              <a:latin typeface="Arial"/>
              <a:cs typeface="Arial"/>
            </a:endParaRPr>
          </a:p>
        </p:txBody>
      </p:sp>
      <p:sp>
        <p:nvSpPr>
          <p:cNvPr id="70" name="object 70"/>
          <p:cNvSpPr txBox="1"/>
          <p:nvPr/>
        </p:nvSpPr>
        <p:spPr>
          <a:xfrm>
            <a:off x="7492110" y="3506216"/>
            <a:ext cx="14922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1</a:t>
            </a:r>
            <a:endParaRPr sz="1800">
              <a:latin typeface="Arial"/>
              <a:cs typeface="Arial"/>
            </a:endParaRPr>
          </a:p>
        </p:txBody>
      </p:sp>
      <p:sp>
        <p:nvSpPr>
          <p:cNvPr id="71" name="object 71"/>
          <p:cNvSpPr txBox="1"/>
          <p:nvPr/>
        </p:nvSpPr>
        <p:spPr>
          <a:xfrm>
            <a:off x="1608200" y="3877182"/>
            <a:ext cx="435609" cy="299720"/>
          </a:xfrm>
          <a:prstGeom prst="rect">
            <a:avLst/>
          </a:prstGeom>
        </p:spPr>
        <p:txBody>
          <a:bodyPr vert="horz" wrap="square" lIns="0" tIns="12700" rIns="0" bIns="0" rtlCol="0">
            <a:spAutoFit/>
          </a:bodyPr>
          <a:lstStyle/>
          <a:p>
            <a:pPr marL="12700">
              <a:lnSpc>
                <a:spcPct val="100000"/>
              </a:lnSpc>
              <a:spcBef>
                <a:spcPts val="100"/>
              </a:spcBef>
            </a:pPr>
            <a:r>
              <a:rPr sz="1800" spc="-170" dirty="0">
                <a:latin typeface="Arial"/>
                <a:cs typeface="Arial"/>
              </a:rPr>
              <a:t>LC</a:t>
            </a:r>
            <a:r>
              <a:rPr sz="1800" spc="-40" dirty="0">
                <a:latin typeface="Arial"/>
                <a:cs typeface="Arial"/>
              </a:rPr>
              <a:t>D</a:t>
            </a:r>
            <a:endParaRPr sz="1800">
              <a:latin typeface="Arial"/>
              <a:cs typeface="Arial"/>
            </a:endParaRPr>
          </a:p>
        </p:txBody>
      </p:sp>
      <p:sp>
        <p:nvSpPr>
          <p:cNvPr id="72" name="object 72"/>
          <p:cNvSpPr txBox="1"/>
          <p:nvPr/>
        </p:nvSpPr>
        <p:spPr>
          <a:xfrm>
            <a:off x="4550155" y="3877182"/>
            <a:ext cx="49149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16</a:t>
            </a:r>
            <a:r>
              <a:rPr sz="1800" dirty="0">
                <a:latin typeface="Arial"/>
                <a:cs typeface="Arial"/>
              </a:rPr>
              <a:t>*</a:t>
            </a:r>
            <a:r>
              <a:rPr sz="1800" spc="-35" dirty="0">
                <a:latin typeface="Arial"/>
                <a:cs typeface="Arial"/>
              </a:rPr>
              <a:t>2</a:t>
            </a:r>
            <a:endParaRPr sz="1800">
              <a:latin typeface="Arial"/>
              <a:cs typeface="Arial"/>
            </a:endParaRPr>
          </a:p>
        </p:txBody>
      </p:sp>
      <p:sp>
        <p:nvSpPr>
          <p:cNvPr id="73" name="object 73"/>
          <p:cNvSpPr txBox="1"/>
          <p:nvPr/>
        </p:nvSpPr>
        <p:spPr>
          <a:xfrm>
            <a:off x="7492110" y="3877182"/>
            <a:ext cx="14922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1</a:t>
            </a:r>
            <a:endParaRPr sz="1800">
              <a:latin typeface="Arial"/>
              <a:cs typeface="Arial"/>
            </a:endParaRPr>
          </a:p>
        </p:txBody>
      </p:sp>
      <p:sp>
        <p:nvSpPr>
          <p:cNvPr id="74" name="object 74"/>
          <p:cNvSpPr txBox="1"/>
          <p:nvPr/>
        </p:nvSpPr>
        <p:spPr>
          <a:xfrm>
            <a:off x="1608200" y="4248150"/>
            <a:ext cx="984250" cy="299720"/>
          </a:xfrm>
          <a:prstGeom prst="rect">
            <a:avLst/>
          </a:prstGeom>
        </p:spPr>
        <p:txBody>
          <a:bodyPr vert="horz" wrap="square" lIns="0" tIns="12700" rIns="0" bIns="0" rtlCol="0">
            <a:spAutoFit/>
          </a:bodyPr>
          <a:lstStyle/>
          <a:p>
            <a:pPr marL="12700">
              <a:lnSpc>
                <a:spcPct val="100000"/>
              </a:lnSpc>
              <a:spcBef>
                <a:spcPts val="100"/>
              </a:spcBef>
            </a:pPr>
            <a:r>
              <a:rPr sz="1800" spc="-85" dirty="0">
                <a:latin typeface="Arial"/>
                <a:cs typeface="Arial"/>
              </a:rPr>
              <a:t>Cap</a:t>
            </a:r>
            <a:r>
              <a:rPr sz="1800" spc="-80" dirty="0">
                <a:latin typeface="Arial"/>
                <a:cs typeface="Arial"/>
              </a:rPr>
              <a:t>a</a:t>
            </a:r>
            <a:r>
              <a:rPr sz="1800" spc="-25" dirty="0">
                <a:latin typeface="Arial"/>
                <a:cs typeface="Arial"/>
              </a:rPr>
              <a:t>c</a:t>
            </a:r>
            <a:r>
              <a:rPr sz="1800" spc="-20" dirty="0">
                <a:latin typeface="Arial"/>
                <a:cs typeface="Arial"/>
              </a:rPr>
              <a:t>i</a:t>
            </a:r>
            <a:r>
              <a:rPr sz="1800" spc="60" dirty="0">
                <a:latin typeface="Arial"/>
                <a:cs typeface="Arial"/>
              </a:rPr>
              <a:t>tor</a:t>
            </a:r>
            <a:endParaRPr sz="1800">
              <a:latin typeface="Arial"/>
              <a:cs typeface="Arial"/>
            </a:endParaRPr>
          </a:p>
        </p:txBody>
      </p:sp>
      <p:sp>
        <p:nvSpPr>
          <p:cNvPr id="75" name="object 75"/>
          <p:cNvSpPr txBox="1"/>
          <p:nvPr/>
        </p:nvSpPr>
        <p:spPr>
          <a:xfrm>
            <a:off x="4550155" y="4248150"/>
            <a:ext cx="1364615" cy="299720"/>
          </a:xfrm>
          <a:prstGeom prst="rect">
            <a:avLst/>
          </a:prstGeom>
        </p:spPr>
        <p:txBody>
          <a:bodyPr vert="horz" wrap="square" lIns="0" tIns="12700" rIns="0" bIns="0" rtlCol="0">
            <a:spAutoFit/>
          </a:bodyPr>
          <a:lstStyle/>
          <a:p>
            <a:pPr marL="12700">
              <a:lnSpc>
                <a:spcPct val="100000"/>
              </a:lnSpc>
              <a:spcBef>
                <a:spcPts val="100"/>
              </a:spcBef>
            </a:pPr>
            <a:r>
              <a:rPr sz="1800" spc="-80" dirty="0">
                <a:latin typeface="Arial"/>
                <a:cs typeface="Arial"/>
              </a:rPr>
              <a:t>10µF,</a:t>
            </a:r>
            <a:r>
              <a:rPr sz="1800" spc="-95" dirty="0">
                <a:latin typeface="Arial"/>
                <a:cs typeface="Arial"/>
              </a:rPr>
              <a:t> </a:t>
            </a:r>
            <a:r>
              <a:rPr sz="1800" spc="-60" dirty="0">
                <a:latin typeface="Arial"/>
                <a:cs typeface="Arial"/>
              </a:rPr>
              <a:t>1000µF</a:t>
            </a:r>
            <a:endParaRPr sz="1800">
              <a:latin typeface="Arial"/>
              <a:cs typeface="Arial"/>
            </a:endParaRPr>
          </a:p>
        </p:txBody>
      </p:sp>
      <p:sp>
        <p:nvSpPr>
          <p:cNvPr id="76" name="object 76"/>
          <p:cNvSpPr txBox="1"/>
          <p:nvPr/>
        </p:nvSpPr>
        <p:spPr>
          <a:xfrm>
            <a:off x="7492110" y="4248150"/>
            <a:ext cx="68135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1</a:t>
            </a:r>
            <a:r>
              <a:rPr sz="1800" spc="-80" dirty="0">
                <a:latin typeface="Arial"/>
                <a:cs typeface="Arial"/>
              </a:rPr>
              <a:t> </a:t>
            </a:r>
            <a:r>
              <a:rPr sz="1800" spc="-55" dirty="0">
                <a:latin typeface="Arial"/>
                <a:cs typeface="Arial"/>
              </a:rPr>
              <a:t>each</a:t>
            </a:r>
            <a:endParaRPr sz="1800">
              <a:latin typeface="Arial"/>
              <a:cs typeface="Arial"/>
            </a:endParaRPr>
          </a:p>
        </p:txBody>
      </p:sp>
      <p:sp>
        <p:nvSpPr>
          <p:cNvPr id="77" name="object 77"/>
          <p:cNvSpPr txBox="1"/>
          <p:nvPr/>
        </p:nvSpPr>
        <p:spPr>
          <a:xfrm>
            <a:off x="1608200" y="4618990"/>
            <a:ext cx="62865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D</a:t>
            </a:r>
            <a:r>
              <a:rPr sz="1800" spc="-15" dirty="0">
                <a:latin typeface="Arial"/>
                <a:cs typeface="Arial"/>
              </a:rPr>
              <a:t>i</a:t>
            </a:r>
            <a:r>
              <a:rPr sz="1800" spc="15" dirty="0">
                <a:latin typeface="Arial"/>
                <a:cs typeface="Arial"/>
              </a:rPr>
              <a:t>ode</a:t>
            </a:r>
            <a:endParaRPr sz="1800">
              <a:latin typeface="Arial"/>
              <a:cs typeface="Arial"/>
            </a:endParaRPr>
          </a:p>
        </p:txBody>
      </p:sp>
      <p:sp>
        <p:nvSpPr>
          <p:cNvPr id="78" name="object 78"/>
          <p:cNvSpPr txBox="1"/>
          <p:nvPr/>
        </p:nvSpPr>
        <p:spPr>
          <a:xfrm>
            <a:off x="7492110" y="4618990"/>
            <a:ext cx="14922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4</a:t>
            </a:r>
            <a:endParaRPr sz="1800">
              <a:latin typeface="Arial"/>
              <a:cs typeface="Arial"/>
            </a:endParaRPr>
          </a:p>
        </p:txBody>
      </p:sp>
      <p:sp>
        <p:nvSpPr>
          <p:cNvPr id="79" name="object 79"/>
          <p:cNvSpPr txBox="1"/>
          <p:nvPr/>
        </p:nvSpPr>
        <p:spPr>
          <a:xfrm>
            <a:off x="1608200" y="4989398"/>
            <a:ext cx="1249045" cy="300355"/>
          </a:xfrm>
          <a:prstGeom prst="rect">
            <a:avLst/>
          </a:prstGeom>
        </p:spPr>
        <p:txBody>
          <a:bodyPr vert="horz" wrap="square" lIns="0" tIns="12700" rIns="0" bIns="0" rtlCol="0">
            <a:spAutoFit/>
          </a:bodyPr>
          <a:lstStyle/>
          <a:p>
            <a:pPr marL="12700">
              <a:lnSpc>
                <a:spcPct val="100000"/>
              </a:lnSpc>
              <a:spcBef>
                <a:spcPts val="100"/>
              </a:spcBef>
            </a:pPr>
            <a:r>
              <a:rPr sz="1800" spc="-80" dirty="0">
                <a:latin typeface="Arial"/>
                <a:cs typeface="Arial"/>
              </a:rPr>
              <a:t>Push</a:t>
            </a:r>
            <a:r>
              <a:rPr sz="1800" spc="-75" dirty="0">
                <a:latin typeface="Arial"/>
                <a:cs typeface="Arial"/>
              </a:rPr>
              <a:t> </a:t>
            </a:r>
            <a:r>
              <a:rPr sz="1800" spc="15" dirty="0">
                <a:latin typeface="Arial"/>
                <a:cs typeface="Arial"/>
              </a:rPr>
              <a:t>Button</a:t>
            </a:r>
            <a:endParaRPr sz="1800">
              <a:latin typeface="Arial"/>
              <a:cs typeface="Arial"/>
            </a:endParaRPr>
          </a:p>
        </p:txBody>
      </p:sp>
      <p:sp>
        <p:nvSpPr>
          <p:cNvPr id="80" name="object 80"/>
          <p:cNvSpPr txBox="1"/>
          <p:nvPr/>
        </p:nvSpPr>
        <p:spPr>
          <a:xfrm>
            <a:off x="7492110" y="4989398"/>
            <a:ext cx="14922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Arial"/>
                <a:cs typeface="Arial"/>
              </a:rPr>
              <a:t>1</a:t>
            </a:r>
            <a:endParaRPr sz="1800">
              <a:latin typeface="Arial"/>
              <a:cs typeface="Arial"/>
            </a:endParaRPr>
          </a:p>
        </p:txBody>
      </p:sp>
      <p:sp>
        <p:nvSpPr>
          <p:cNvPr id="81" name="object 81"/>
          <p:cNvSpPr txBox="1"/>
          <p:nvPr/>
        </p:nvSpPr>
        <p:spPr>
          <a:xfrm>
            <a:off x="1608200" y="5360619"/>
            <a:ext cx="100711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Regulator</a:t>
            </a:r>
            <a:endParaRPr sz="1800">
              <a:latin typeface="Arial"/>
              <a:cs typeface="Arial"/>
            </a:endParaRPr>
          </a:p>
        </p:txBody>
      </p:sp>
      <p:sp>
        <p:nvSpPr>
          <p:cNvPr id="82" name="object 82"/>
          <p:cNvSpPr txBox="1"/>
          <p:nvPr/>
        </p:nvSpPr>
        <p:spPr>
          <a:xfrm>
            <a:off x="4550155" y="5360619"/>
            <a:ext cx="51943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7805</a:t>
            </a:r>
            <a:endParaRPr sz="1800">
              <a:latin typeface="Arial"/>
              <a:cs typeface="Arial"/>
            </a:endParaRPr>
          </a:p>
        </p:txBody>
      </p:sp>
      <p:sp>
        <p:nvSpPr>
          <p:cNvPr id="83" name="object 83"/>
          <p:cNvSpPr txBox="1"/>
          <p:nvPr/>
        </p:nvSpPr>
        <p:spPr>
          <a:xfrm>
            <a:off x="7492110" y="5360619"/>
            <a:ext cx="14922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1</a:t>
            </a:r>
            <a:endParaRPr sz="1800">
              <a:latin typeface="Arial"/>
              <a:cs typeface="Arial"/>
            </a:endParaRPr>
          </a:p>
        </p:txBody>
      </p:sp>
      <p:sp>
        <p:nvSpPr>
          <p:cNvPr id="84" name="object 84"/>
          <p:cNvSpPr txBox="1"/>
          <p:nvPr/>
        </p:nvSpPr>
        <p:spPr>
          <a:xfrm>
            <a:off x="1608200" y="5731561"/>
            <a:ext cx="147256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Potentiometer</a:t>
            </a:r>
            <a:endParaRPr sz="1800">
              <a:latin typeface="Arial"/>
              <a:cs typeface="Arial"/>
            </a:endParaRPr>
          </a:p>
        </p:txBody>
      </p:sp>
      <p:sp>
        <p:nvSpPr>
          <p:cNvPr id="85" name="object 85"/>
          <p:cNvSpPr txBox="1"/>
          <p:nvPr/>
        </p:nvSpPr>
        <p:spPr>
          <a:xfrm>
            <a:off x="7492110" y="5731561"/>
            <a:ext cx="14922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1</a:t>
            </a:r>
            <a:endParaRPr sz="1800">
              <a:latin typeface="Arial"/>
              <a:cs typeface="Arial"/>
            </a:endParaRPr>
          </a:p>
        </p:txBody>
      </p:sp>
      <p:sp>
        <p:nvSpPr>
          <p:cNvPr id="86" name="object 86"/>
          <p:cNvSpPr txBox="1"/>
          <p:nvPr/>
        </p:nvSpPr>
        <p:spPr>
          <a:xfrm>
            <a:off x="1608200" y="6102502"/>
            <a:ext cx="9721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Oscillator</a:t>
            </a:r>
            <a:endParaRPr sz="1800">
              <a:latin typeface="Arial"/>
              <a:cs typeface="Arial"/>
            </a:endParaRPr>
          </a:p>
        </p:txBody>
      </p:sp>
      <p:sp>
        <p:nvSpPr>
          <p:cNvPr id="87" name="object 87"/>
          <p:cNvSpPr txBox="1"/>
          <p:nvPr/>
        </p:nvSpPr>
        <p:spPr>
          <a:xfrm>
            <a:off x="4550155" y="6102502"/>
            <a:ext cx="135064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Arial"/>
                <a:cs typeface="Arial"/>
              </a:rPr>
              <a:t>11.0592</a:t>
            </a:r>
            <a:r>
              <a:rPr sz="1800" spc="-75" dirty="0">
                <a:latin typeface="Arial"/>
                <a:cs typeface="Arial"/>
              </a:rPr>
              <a:t> </a:t>
            </a:r>
            <a:r>
              <a:rPr sz="1800" dirty="0">
                <a:latin typeface="Arial"/>
                <a:cs typeface="Arial"/>
              </a:rPr>
              <a:t>MHz</a:t>
            </a:r>
            <a:endParaRPr sz="1800">
              <a:latin typeface="Arial"/>
              <a:cs typeface="Arial"/>
            </a:endParaRPr>
          </a:p>
        </p:txBody>
      </p:sp>
      <p:sp>
        <p:nvSpPr>
          <p:cNvPr id="88" name="object 88"/>
          <p:cNvSpPr txBox="1"/>
          <p:nvPr/>
        </p:nvSpPr>
        <p:spPr>
          <a:xfrm>
            <a:off x="7492110" y="6102502"/>
            <a:ext cx="14922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Arial"/>
                <a:cs typeface="Arial"/>
              </a:rPr>
              <a:t>1</a:t>
            </a:r>
            <a:endParaRPr sz="1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2771775" cy="574040"/>
          </a:xfrm>
          <a:prstGeom prst="rect">
            <a:avLst/>
          </a:prstGeom>
        </p:spPr>
        <p:txBody>
          <a:bodyPr vert="horz" wrap="square" lIns="0" tIns="12700" rIns="0" bIns="0" rtlCol="0">
            <a:spAutoFit/>
          </a:bodyPr>
          <a:lstStyle/>
          <a:p>
            <a:pPr marL="12700">
              <a:lnSpc>
                <a:spcPct val="100000"/>
              </a:lnSpc>
              <a:spcBef>
                <a:spcPts val="100"/>
              </a:spcBef>
            </a:pPr>
            <a:r>
              <a:rPr sz="3600" spc="-75" dirty="0"/>
              <a:t>Power</a:t>
            </a:r>
            <a:r>
              <a:rPr sz="3600" spc="-80" dirty="0"/>
              <a:t> </a:t>
            </a:r>
            <a:r>
              <a:rPr sz="3600" spc="-45" dirty="0"/>
              <a:t>Supply</a:t>
            </a:r>
            <a:endParaRPr sz="3600"/>
          </a:p>
        </p:txBody>
      </p:sp>
      <p:sp>
        <p:nvSpPr>
          <p:cNvPr id="12" name="object 12"/>
          <p:cNvSpPr txBox="1"/>
          <p:nvPr/>
        </p:nvSpPr>
        <p:spPr>
          <a:xfrm>
            <a:off x="1233932" y="2540584"/>
            <a:ext cx="8551545" cy="3037840"/>
          </a:xfrm>
          <a:prstGeom prst="rect">
            <a:avLst/>
          </a:prstGeom>
        </p:spPr>
        <p:txBody>
          <a:bodyPr vert="horz" wrap="square" lIns="0" tIns="12700" rIns="0" bIns="0" rtlCol="0">
            <a:spAutoFit/>
          </a:bodyPr>
          <a:lstStyle/>
          <a:p>
            <a:pPr marL="12700">
              <a:lnSpc>
                <a:spcPts val="2055"/>
              </a:lnSpc>
              <a:spcBef>
                <a:spcPts val="100"/>
              </a:spcBef>
              <a:tabLst>
                <a:tab pos="354965" algn="l"/>
              </a:tabLst>
            </a:pPr>
            <a:r>
              <a:rPr sz="1450" spc="240" dirty="0">
                <a:solidFill>
                  <a:srgbClr val="B31166"/>
                </a:solidFill>
                <a:latin typeface="Arial"/>
                <a:cs typeface="Arial"/>
              </a:rPr>
              <a:t>	</a:t>
            </a:r>
            <a:r>
              <a:rPr sz="1800" spc="-30" dirty="0">
                <a:solidFill>
                  <a:srgbClr val="404040"/>
                </a:solidFill>
                <a:latin typeface="Arial"/>
                <a:cs typeface="Arial"/>
              </a:rPr>
              <a:t>Here </a:t>
            </a:r>
            <a:r>
              <a:rPr sz="1800" spc="25" dirty="0">
                <a:solidFill>
                  <a:srgbClr val="404040"/>
                </a:solidFill>
                <a:latin typeface="Arial"/>
                <a:cs typeface="Arial"/>
              </a:rPr>
              <a:t>in </a:t>
            </a:r>
            <a:r>
              <a:rPr sz="1800" spc="30" dirty="0">
                <a:solidFill>
                  <a:srgbClr val="404040"/>
                </a:solidFill>
                <a:latin typeface="Arial"/>
                <a:cs typeface="Arial"/>
              </a:rPr>
              <a:t>our </a:t>
            </a:r>
            <a:r>
              <a:rPr sz="1800" spc="10" dirty="0">
                <a:solidFill>
                  <a:srgbClr val="404040"/>
                </a:solidFill>
                <a:latin typeface="Arial"/>
                <a:cs typeface="Arial"/>
              </a:rPr>
              <a:t>application </a:t>
            </a:r>
            <a:r>
              <a:rPr sz="1800" spc="-35" dirty="0">
                <a:solidFill>
                  <a:srgbClr val="404040"/>
                </a:solidFill>
                <a:latin typeface="Arial"/>
                <a:cs typeface="Arial"/>
              </a:rPr>
              <a:t>we </a:t>
            </a:r>
            <a:r>
              <a:rPr sz="1800" spc="-15" dirty="0">
                <a:solidFill>
                  <a:srgbClr val="404040"/>
                </a:solidFill>
                <a:latin typeface="Arial"/>
                <a:cs typeface="Arial"/>
              </a:rPr>
              <a:t>need </a:t>
            </a:r>
            <a:r>
              <a:rPr sz="1800" spc="-85" dirty="0">
                <a:solidFill>
                  <a:srgbClr val="404040"/>
                </a:solidFill>
                <a:latin typeface="Arial"/>
                <a:cs typeface="Arial"/>
              </a:rPr>
              <a:t>a </a:t>
            </a:r>
            <a:r>
              <a:rPr sz="1800" spc="-60" dirty="0">
                <a:solidFill>
                  <a:srgbClr val="404040"/>
                </a:solidFill>
                <a:latin typeface="Arial"/>
                <a:cs typeface="Arial"/>
              </a:rPr>
              <a:t>5V </a:t>
            </a:r>
            <a:r>
              <a:rPr sz="1800" spc="-114" dirty="0">
                <a:solidFill>
                  <a:srgbClr val="404040"/>
                </a:solidFill>
                <a:latin typeface="Arial"/>
                <a:cs typeface="Arial"/>
              </a:rPr>
              <a:t>DC </a:t>
            </a:r>
            <a:r>
              <a:rPr sz="1800" spc="10" dirty="0">
                <a:solidFill>
                  <a:srgbClr val="404040"/>
                </a:solidFill>
                <a:latin typeface="Arial"/>
                <a:cs typeface="Arial"/>
              </a:rPr>
              <a:t>power </a:t>
            </a:r>
            <a:r>
              <a:rPr sz="1800" spc="-5" dirty="0">
                <a:solidFill>
                  <a:srgbClr val="404040"/>
                </a:solidFill>
                <a:latin typeface="Arial"/>
                <a:cs typeface="Arial"/>
              </a:rPr>
              <a:t>supply </a:t>
            </a:r>
            <a:r>
              <a:rPr sz="1800" spc="45" dirty="0">
                <a:solidFill>
                  <a:srgbClr val="404040"/>
                </a:solidFill>
                <a:latin typeface="Arial"/>
                <a:cs typeface="Arial"/>
              </a:rPr>
              <a:t>for </a:t>
            </a:r>
            <a:r>
              <a:rPr sz="1800" spc="-10" dirty="0">
                <a:solidFill>
                  <a:srgbClr val="404040"/>
                </a:solidFill>
                <a:latin typeface="Arial"/>
                <a:cs typeface="Arial"/>
              </a:rPr>
              <a:t>all </a:t>
            </a:r>
            <a:r>
              <a:rPr sz="1800" spc="-15" dirty="0">
                <a:solidFill>
                  <a:srgbClr val="404040"/>
                </a:solidFill>
                <a:latin typeface="Arial"/>
                <a:cs typeface="Arial"/>
              </a:rPr>
              <a:t>electronics</a:t>
            </a:r>
            <a:r>
              <a:rPr sz="1800" spc="65" dirty="0">
                <a:solidFill>
                  <a:srgbClr val="404040"/>
                </a:solidFill>
                <a:latin typeface="Arial"/>
                <a:cs typeface="Arial"/>
              </a:rPr>
              <a:t> </a:t>
            </a:r>
            <a:r>
              <a:rPr sz="1800" dirty="0">
                <a:solidFill>
                  <a:srgbClr val="404040"/>
                </a:solidFill>
                <a:latin typeface="Arial"/>
                <a:cs typeface="Arial"/>
              </a:rPr>
              <a:t>involved</a:t>
            </a:r>
            <a:endParaRPr sz="1800">
              <a:latin typeface="Arial"/>
              <a:cs typeface="Arial"/>
            </a:endParaRPr>
          </a:p>
          <a:p>
            <a:pPr marL="355600">
              <a:lnSpc>
                <a:spcPts val="2055"/>
              </a:lnSpc>
            </a:pPr>
            <a:r>
              <a:rPr sz="1800" spc="20" dirty="0">
                <a:solidFill>
                  <a:srgbClr val="404040"/>
                </a:solidFill>
                <a:latin typeface="Arial"/>
                <a:cs typeface="Arial"/>
              </a:rPr>
              <a:t>in the</a:t>
            </a:r>
            <a:r>
              <a:rPr sz="1800" spc="-120" dirty="0">
                <a:solidFill>
                  <a:srgbClr val="404040"/>
                </a:solidFill>
                <a:latin typeface="Arial"/>
                <a:cs typeface="Arial"/>
              </a:rPr>
              <a:t> </a:t>
            </a:r>
            <a:r>
              <a:rPr sz="1800" dirty="0">
                <a:solidFill>
                  <a:srgbClr val="404040"/>
                </a:solidFill>
                <a:latin typeface="Arial"/>
                <a:cs typeface="Arial"/>
              </a:rPr>
              <a:t>project.</a:t>
            </a:r>
            <a:endParaRPr sz="1800">
              <a:latin typeface="Arial"/>
              <a:cs typeface="Arial"/>
            </a:endParaRPr>
          </a:p>
          <a:p>
            <a:pPr>
              <a:lnSpc>
                <a:spcPct val="100000"/>
              </a:lnSpc>
            </a:pPr>
            <a:endParaRPr sz="3450">
              <a:latin typeface="Times New Roman"/>
              <a:cs typeface="Times New Roman"/>
            </a:endParaRPr>
          </a:p>
          <a:p>
            <a:pPr marL="355600" marR="158750" indent="-342900">
              <a:lnSpc>
                <a:spcPts val="1939"/>
              </a:lnSpc>
              <a:tabLst>
                <a:tab pos="354965" algn="l"/>
              </a:tabLst>
            </a:pPr>
            <a:r>
              <a:rPr sz="1450" spc="235" dirty="0">
                <a:solidFill>
                  <a:srgbClr val="B31166"/>
                </a:solidFill>
                <a:latin typeface="Arial"/>
                <a:cs typeface="Arial"/>
              </a:rPr>
              <a:t>	</a:t>
            </a:r>
            <a:r>
              <a:rPr sz="1800" spc="-20" dirty="0">
                <a:solidFill>
                  <a:srgbClr val="404040"/>
                </a:solidFill>
                <a:latin typeface="Arial"/>
                <a:cs typeface="Arial"/>
              </a:rPr>
              <a:t>Transformer </a:t>
            </a:r>
            <a:r>
              <a:rPr sz="1800" spc="-55" dirty="0">
                <a:solidFill>
                  <a:srgbClr val="404040"/>
                </a:solidFill>
                <a:latin typeface="Arial"/>
                <a:cs typeface="Arial"/>
              </a:rPr>
              <a:t>is </a:t>
            </a:r>
            <a:r>
              <a:rPr sz="1800" spc="-5" dirty="0">
                <a:solidFill>
                  <a:srgbClr val="404040"/>
                </a:solidFill>
                <a:latin typeface="Arial"/>
                <a:cs typeface="Arial"/>
              </a:rPr>
              <a:t>connected </a:t>
            </a:r>
            <a:r>
              <a:rPr sz="1800" spc="80" dirty="0">
                <a:solidFill>
                  <a:srgbClr val="404040"/>
                </a:solidFill>
                <a:latin typeface="Arial"/>
                <a:cs typeface="Arial"/>
              </a:rPr>
              <a:t>to </a:t>
            </a:r>
            <a:r>
              <a:rPr sz="1800" spc="-30" dirty="0">
                <a:solidFill>
                  <a:srgbClr val="404040"/>
                </a:solidFill>
                <a:latin typeface="Arial"/>
                <a:cs typeface="Arial"/>
              </a:rPr>
              <a:t>mains </a:t>
            </a:r>
            <a:r>
              <a:rPr sz="1800" spc="10" dirty="0">
                <a:solidFill>
                  <a:srgbClr val="404040"/>
                </a:solidFill>
                <a:latin typeface="Arial"/>
                <a:cs typeface="Arial"/>
              </a:rPr>
              <a:t>power </a:t>
            </a:r>
            <a:r>
              <a:rPr sz="1800" spc="-5" dirty="0">
                <a:solidFill>
                  <a:srgbClr val="404040"/>
                </a:solidFill>
                <a:latin typeface="Arial"/>
                <a:cs typeface="Arial"/>
              </a:rPr>
              <a:t>supply </a:t>
            </a:r>
            <a:r>
              <a:rPr sz="1800" spc="-60" dirty="0">
                <a:solidFill>
                  <a:srgbClr val="404040"/>
                </a:solidFill>
                <a:latin typeface="Arial"/>
                <a:cs typeface="Arial"/>
              </a:rPr>
              <a:t>(240V). </a:t>
            </a:r>
            <a:r>
              <a:rPr sz="1800" spc="40" dirty="0">
                <a:solidFill>
                  <a:srgbClr val="404040"/>
                </a:solidFill>
                <a:latin typeface="Arial"/>
                <a:cs typeface="Arial"/>
              </a:rPr>
              <a:t>It </a:t>
            </a:r>
            <a:r>
              <a:rPr sz="1800" spc="-55" dirty="0">
                <a:solidFill>
                  <a:srgbClr val="404040"/>
                </a:solidFill>
                <a:latin typeface="Arial"/>
                <a:cs typeface="Arial"/>
              </a:rPr>
              <a:t>is </a:t>
            </a:r>
            <a:r>
              <a:rPr sz="1800" spc="-35" dirty="0">
                <a:solidFill>
                  <a:srgbClr val="404040"/>
                </a:solidFill>
                <a:latin typeface="Arial"/>
                <a:cs typeface="Arial"/>
              </a:rPr>
              <a:t>used </a:t>
            </a:r>
            <a:r>
              <a:rPr sz="1800" spc="80" dirty="0">
                <a:solidFill>
                  <a:srgbClr val="404040"/>
                </a:solidFill>
                <a:latin typeface="Arial"/>
                <a:cs typeface="Arial"/>
              </a:rPr>
              <a:t>to </a:t>
            </a:r>
            <a:r>
              <a:rPr sz="1800" spc="20" dirty="0">
                <a:solidFill>
                  <a:srgbClr val="404040"/>
                </a:solidFill>
                <a:latin typeface="Arial"/>
                <a:cs typeface="Arial"/>
              </a:rPr>
              <a:t>step-down  </a:t>
            </a:r>
            <a:r>
              <a:rPr sz="1800" spc="5" dirty="0">
                <a:solidFill>
                  <a:srgbClr val="404040"/>
                </a:solidFill>
                <a:latin typeface="Arial"/>
                <a:cs typeface="Arial"/>
              </a:rPr>
              <a:t>voltage </a:t>
            </a:r>
            <a:r>
              <a:rPr sz="1800" spc="80" dirty="0">
                <a:solidFill>
                  <a:srgbClr val="404040"/>
                </a:solidFill>
                <a:latin typeface="Arial"/>
                <a:cs typeface="Arial"/>
              </a:rPr>
              <a:t>to</a:t>
            </a:r>
            <a:r>
              <a:rPr sz="1800" spc="-45" dirty="0">
                <a:solidFill>
                  <a:srgbClr val="404040"/>
                </a:solidFill>
                <a:latin typeface="Arial"/>
                <a:cs typeface="Arial"/>
              </a:rPr>
              <a:t> </a:t>
            </a:r>
            <a:r>
              <a:rPr sz="1800" spc="-80" dirty="0">
                <a:solidFill>
                  <a:srgbClr val="404040"/>
                </a:solidFill>
                <a:latin typeface="Arial"/>
                <a:cs typeface="Arial"/>
              </a:rPr>
              <a:t>9V.</a:t>
            </a:r>
            <a:endParaRPr sz="1800">
              <a:latin typeface="Arial"/>
              <a:cs typeface="Arial"/>
            </a:endParaRPr>
          </a:p>
          <a:p>
            <a:pPr>
              <a:lnSpc>
                <a:spcPct val="100000"/>
              </a:lnSpc>
              <a:spcBef>
                <a:spcPts val="30"/>
              </a:spcBef>
            </a:pPr>
            <a:endParaRPr sz="3200">
              <a:latin typeface="Times New Roman"/>
              <a:cs typeface="Times New Roman"/>
            </a:endParaRPr>
          </a:p>
          <a:p>
            <a:pPr marL="12700">
              <a:lnSpc>
                <a:spcPct val="100000"/>
              </a:lnSpc>
              <a:tabLst>
                <a:tab pos="354965" algn="l"/>
              </a:tabLst>
            </a:pPr>
            <a:r>
              <a:rPr sz="1450" spc="235" dirty="0">
                <a:solidFill>
                  <a:srgbClr val="B31166"/>
                </a:solidFill>
                <a:latin typeface="Arial"/>
                <a:cs typeface="Arial"/>
              </a:rPr>
              <a:t>	</a:t>
            </a:r>
            <a:r>
              <a:rPr sz="1800" spc="-70" dirty="0">
                <a:solidFill>
                  <a:srgbClr val="404040"/>
                </a:solidFill>
                <a:latin typeface="Arial"/>
                <a:cs typeface="Arial"/>
              </a:rPr>
              <a:t>The </a:t>
            </a:r>
            <a:r>
              <a:rPr sz="1800" spc="10" dirty="0">
                <a:solidFill>
                  <a:srgbClr val="404040"/>
                </a:solidFill>
                <a:latin typeface="Arial"/>
                <a:cs typeface="Arial"/>
              </a:rPr>
              <a:t>power </a:t>
            </a:r>
            <a:r>
              <a:rPr sz="1800" spc="-60" dirty="0">
                <a:solidFill>
                  <a:srgbClr val="404040"/>
                </a:solidFill>
                <a:latin typeface="Arial"/>
                <a:cs typeface="Arial"/>
              </a:rPr>
              <a:t>is </a:t>
            </a:r>
            <a:r>
              <a:rPr sz="1800" dirty="0">
                <a:solidFill>
                  <a:srgbClr val="404040"/>
                </a:solidFill>
                <a:latin typeface="Arial"/>
                <a:cs typeface="Arial"/>
              </a:rPr>
              <a:t>converted </a:t>
            </a:r>
            <a:r>
              <a:rPr sz="1800" spc="45" dirty="0">
                <a:solidFill>
                  <a:srgbClr val="404040"/>
                </a:solidFill>
                <a:latin typeface="Arial"/>
                <a:cs typeface="Arial"/>
              </a:rPr>
              <a:t>from </a:t>
            </a:r>
            <a:r>
              <a:rPr sz="1800" spc="-60" dirty="0">
                <a:solidFill>
                  <a:srgbClr val="404040"/>
                </a:solidFill>
                <a:latin typeface="Arial"/>
                <a:cs typeface="Arial"/>
              </a:rPr>
              <a:t>5V </a:t>
            </a:r>
            <a:r>
              <a:rPr sz="1800" spc="-114" dirty="0">
                <a:solidFill>
                  <a:srgbClr val="404040"/>
                </a:solidFill>
                <a:latin typeface="Arial"/>
                <a:cs typeface="Arial"/>
              </a:rPr>
              <a:t>AC </a:t>
            </a:r>
            <a:r>
              <a:rPr sz="1800" spc="80" dirty="0">
                <a:solidFill>
                  <a:srgbClr val="404040"/>
                </a:solidFill>
                <a:latin typeface="Arial"/>
                <a:cs typeface="Arial"/>
              </a:rPr>
              <a:t>to </a:t>
            </a:r>
            <a:r>
              <a:rPr sz="1800" spc="-60" dirty="0">
                <a:solidFill>
                  <a:srgbClr val="404040"/>
                </a:solidFill>
                <a:latin typeface="Arial"/>
                <a:cs typeface="Arial"/>
              </a:rPr>
              <a:t>5V </a:t>
            </a:r>
            <a:r>
              <a:rPr sz="1800" spc="-114" dirty="0">
                <a:solidFill>
                  <a:srgbClr val="404040"/>
                </a:solidFill>
                <a:latin typeface="Arial"/>
                <a:cs typeface="Arial"/>
              </a:rPr>
              <a:t>DC </a:t>
            </a:r>
            <a:r>
              <a:rPr sz="1800" spc="35" dirty="0">
                <a:solidFill>
                  <a:srgbClr val="404040"/>
                </a:solidFill>
                <a:latin typeface="Arial"/>
                <a:cs typeface="Arial"/>
              </a:rPr>
              <a:t>with </a:t>
            </a:r>
            <a:r>
              <a:rPr sz="1800" spc="20" dirty="0">
                <a:solidFill>
                  <a:srgbClr val="404040"/>
                </a:solidFill>
                <a:latin typeface="Arial"/>
                <a:cs typeface="Arial"/>
              </a:rPr>
              <a:t>the </a:t>
            </a:r>
            <a:r>
              <a:rPr sz="1800" spc="5" dirty="0">
                <a:solidFill>
                  <a:srgbClr val="404040"/>
                </a:solidFill>
                <a:latin typeface="Arial"/>
                <a:cs typeface="Arial"/>
              </a:rPr>
              <a:t>help </a:t>
            </a:r>
            <a:r>
              <a:rPr sz="1800" spc="55" dirty="0">
                <a:solidFill>
                  <a:srgbClr val="404040"/>
                </a:solidFill>
                <a:latin typeface="Arial"/>
                <a:cs typeface="Arial"/>
              </a:rPr>
              <a:t>of </a:t>
            </a:r>
            <a:r>
              <a:rPr sz="1800" spc="25" dirty="0">
                <a:solidFill>
                  <a:srgbClr val="404040"/>
                </a:solidFill>
                <a:latin typeface="Arial"/>
                <a:cs typeface="Arial"/>
              </a:rPr>
              <a:t>bridge</a:t>
            </a:r>
            <a:r>
              <a:rPr sz="1800" spc="20" dirty="0">
                <a:solidFill>
                  <a:srgbClr val="404040"/>
                </a:solidFill>
                <a:latin typeface="Arial"/>
                <a:cs typeface="Arial"/>
              </a:rPr>
              <a:t> </a:t>
            </a:r>
            <a:r>
              <a:rPr sz="1800" spc="-5" dirty="0">
                <a:solidFill>
                  <a:srgbClr val="404040"/>
                </a:solidFill>
                <a:latin typeface="Arial"/>
                <a:cs typeface="Arial"/>
              </a:rPr>
              <a:t>rectifier.</a:t>
            </a:r>
            <a:endParaRPr sz="1800">
              <a:latin typeface="Arial"/>
              <a:cs typeface="Arial"/>
            </a:endParaRPr>
          </a:p>
          <a:p>
            <a:pPr>
              <a:lnSpc>
                <a:spcPct val="100000"/>
              </a:lnSpc>
              <a:spcBef>
                <a:spcPts val="55"/>
              </a:spcBef>
            </a:pPr>
            <a:endParaRPr sz="3200">
              <a:latin typeface="Times New Roman"/>
              <a:cs typeface="Times New Roman"/>
            </a:endParaRPr>
          </a:p>
          <a:p>
            <a:pPr marL="12700">
              <a:lnSpc>
                <a:spcPct val="100000"/>
              </a:lnSpc>
              <a:tabLst>
                <a:tab pos="354965" algn="l"/>
              </a:tabLst>
            </a:pPr>
            <a:r>
              <a:rPr sz="1450" spc="235" dirty="0">
                <a:solidFill>
                  <a:srgbClr val="B31166"/>
                </a:solidFill>
                <a:latin typeface="Arial"/>
                <a:cs typeface="Arial"/>
              </a:rPr>
              <a:t>	</a:t>
            </a:r>
            <a:r>
              <a:rPr sz="1800" spc="-70" dirty="0">
                <a:solidFill>
                  <a:srgbClr val="404040"/>
                </a:solidFill>
                <a:latin typeface="Arial"/>
                <a:cs typeface="Arial"/>
              </a:rPr>
              <a:t>The </a:t>
            </a:r>
            <a:r>
              <a:rPr sz="1800" spc="60" dirty="0">
                <a:solidFill>
                  <a:srgbClr val="404040"/>
                </a:solidFill>
                <a:latin typeface="Arial"/>
                <a:cs typeface="Arial"/>
              </a:rPr>
              <a:t>output </a:t>
            </a:r>
            <a:r>
              <a:rPr sz="1800" spc="5" dirty="0">
                <a:solidFill>
                  <a:srgbClr val="404040"/>
                </a:solidFill>
                <a:latin typeface="Arial"/>
                <a:cs typeface="Arial"/>
              </a:rPr>
              <a:t>voltage </a:t>
            </a:r>
            <a:r>
              <a:rPr sz="1800" spc="-55" dirty="0">
                <a:solidFill>
                  <a:srgbClr val="404040"/>
                </a:solidFill>
                <a:latin typeface="Arial"/>
                <a:cs typeface="Arial"/>
              </a:rPr>
              <a:t>is </a:t>
            </a:r>
            <a:r>
              <a:rPr sz="1800" spc="5" dirty="0">
                <a:solidFill>
                  <a:srgbClr val="404040"/>
                </a:solidFill>
                <a:latin typeface="Arial"/>
                <a:cs typeface="Arial"/>
              </a:rPr>
              <a:t>smoothened </a:t>
            </a:r>
            <a:r>
              <a:rPr sz="1800" spc="-5" dirty="0">
                <a:solidFill>
                  <a:srgbClr val="404040"/>
                </a:solidFill>
                <a:latin typeface="Arial"/>
                <a:cs typeface="Arial"/>
              </a:rPr>
              <a:t>using </a:t>
            </a:r>
            <a:r>
              <a:rPr sz="1800" spc="5" dirty="0">
                <a:solidFill>
                  <a:srgbClr val="404040"/>
                </a:solidFill>
                <a:latin typeface="Arial"/>
                <a:cs typeface="Arial"/>
              </a:rPr>
              <a:t>voltage</a:t>
            </a:r>
            <a:r>
              <a:rPr sz="1800" spc="-110" dirty="0">
                <a:solidFill>
                  <a:srgbClr val="404040"/>
                </a:solidFill>
                <a:latin typeface="Arial"/>
                <a:cs typeface="Arial"/>
              </a:rPr>
              <a:t> </a:t>
            </a:r>
            <a:r>
              <a:rPr sz="1800" spc="5" dirty="0">
                <a:solidFill>
                  <a:srgbClr val="404040"/>
                </a:solidFill>
                <a:latin typeface="Arial"/>
                <a:cs typeface="Arial"/>
              </a:rPr>
              <a:t>regulator.</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667000"/>
            <a:ext cx="4191000" cy="4191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609076" y="5867400"/>
            <a:ext cx="990600" cy="9906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609076"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999476" y="9144"/>
            <a:ext cx="1600200" cy="16002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7" name="object 7"/>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8" name="object 8"/>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9" name="object 9"/>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10" name="object 10"/>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2" name="object 12"/>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13" name="object 13"/>
          <p:cNvSpPr/>
          <p:nvPr/>
        </p:nvSpPr>
        <p:spPr>
          <a:xfrm>
            <a:off x="10398252" y="0"/>
            <a:ext cx="765048" cy="120853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5" name="object 15"/>
          <p:cNvSpPr txBox="1">
            <a:spLocks noGrp="1"/>
          </p:cNvSpPr>
          <p:nvPr>
            <p:ph type="title"/>
          </p:nvPr>
        </p:nvSpPr>
        <p:spPr>
          <a:xfrm>
            <a:off x="1233932" y="887984"/>
            <a:ext cx="7769225" cy="574040"/>
          </a:xfrm>
          <a:prstGeom prst="rect">
            <a:avLst/>
          </a:prstGeom>
        </p:spPr>
        <p:txBody>
          <a:bodyPr vert="horz" wrap="square" lIns="0" tIns="12700" rIns="0" bIns="0" rtlCol="0">
            <a:spAutoFit/>
          </a:bodyPr>
          <a:lstStyle/>
          <a:p>
            <a:pPr marL="12700">
              <a:lnSpc>
                <a:spcPct val="100000"/>
              </a:lnSpc>
              <a:spcBef>
                <a:spcPts val="100"/>
              </a:spcBef>
            </a:pPr>
            <a:r>
              <a:rPr sz="3600" spc="-25" dirty="0"/>
              <a:t>Bridge </a:t>
            </a:r>
            <a:r>
              <a:rPr sz="3600" spc="-35" dirty="0"/>
              <a:t>Rectifier </a:t>
            </a:r>
            <a:r>
              <a:rPr sz="3600" spc="-10" dirty="0"/>
              <a:t>and </a:t>
            </a:r>
            <a:r>
              <a:rPr sz="3600" spc="5" dirty="0"/>
              <a:t>Voltage</a:t>
            </a:r>
            <a:r>
              <a:rPr sz="3600" spc="35" dirty="0"/>
              <a:t> </a:t>
            </a:r>
            <a:r>
              <a:rPr sz="3600" spc="-20" dirty="0"/>
              <a:t>Regulator</a:t>
            </a:r>
            <a:endParaRPr sz="3600"/>
          </a:p>
        </p:txBody>
      </p:sp>
      <p:sp>
        <p:nvSpPr>
          <p:cNvPr id="16" name="object 16"/>
          <p:cNvSpPr/>
          <p:nvPr/>
        </p:nvSpPr>
        <p:spPr>
          <a:xfrm>
            <a:off x="2359151" y="2474976"/>
            <a:ext cx="7184135" cy="4035552"/>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667000"/>
            <a:ext cx="4191000" cy="4191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609076" y="5867400"/>
            <a:ext cx="990600" cy="9906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609076"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999476" y="9144"/>
            <a:ext cx="1600200" cy="16002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7" name="object 7"/>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8" name="object 8"/>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9" name="object 9"/>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10" name="object 10"/>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2" name="object 12"/>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13" name="object 13"/>
          <p:cNvSpPr/>
          <p:nvPr/>
        </p:nvSpPr>
        <p:spPr>
          <a:xfrm>
            <a:off x="10398252" y="0"/>
            <a:ext cx="765048" cy="120853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5" name="object 15"/>
          <p:cNvSpPr txBox="1">
            <a:spLocks noGrp="1"/>
          </p:cNvSpPr>
          <p:nvPr>
            <p:ph type="title"/>
          </p:nvPr>
        </p:nvSpPr>
        <p:spPr>
          <a:xfrm>
            <a:off x="1233932" y="887984"/>
            <a:ext cx="7769225" cy="574040"/>
          </a:xfrm>
          <a:prstGeom prst="rect">
            <a:avLst/>
          </a:prstGeom>
        </p:spPr>
        <p:txBody>
          <a:bodyPr vert="horz" wrap="square" lIns="0" tIns="12700" rIns="0" bIns="0" rtlCol="0">
            <a:spAutoFit/>
          </a:bodyPr>
          <a:lstStyle/>
          <a:p>
            <a:pPr marL="12700">
              <a:lnSpc>
                <a:spcPct val="100000"/>
              </a:lnSpc>
              <a:spcBef>
                <a:spcPts val="100"/>
              </a:spcBef>
            </a:pPr>
            <a:r>
              <a:rPr sz="3600" spc="-25" dirty="0"/>
              <a:t>Bridge </a:t>
            </a:r>
            <a:r>
              <a:rPr sz="3600" spc="-35" dirty="0"/>
              <a:t>Rectifier </a:t>
            </a:r>
            <a:r>
              <a:rPr sz="3600" spc="-10" dirty="0"/>
              <a:t>and </a:t>
            </a:r>
            <a:r>
              <a:rPr sz="3600" spc="5" dirty="0"/>
              <a:t>Voltage</a:t>
            </a:r>
            <a:r>
              <a:rPr sz="3600" spc="35" dirty="0"/>
              <a:t> </a:t>
            </a:r>
            <a:r>
              <a:rPr sz="3600" spc="-20" dirty="0"/>
              <a:t>Regulator</a:t>
            </a:r>
            <a:endParaRPr sz="3600"/>
          </a:p>
        </p:txBody>
      </p:sp>
      <p:sp>
        <p:nvSpPr>
          <p:cNvPr id="16" name="object 16"/>
          <p:cNvSpPr/>
          <p:nvPr/>
        </p:nvSpPr>
        <p:spPr>
          <a:xfrm>
            <a:off x="3076955" y="2229611"/>
            <a:ext cx="6015228" cy="4349496"/>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3922395" cy="574040"/>
          </a:xfrm>
          <a:prstGeom prst="rect">
            <a:avLst/>
          </a:prstGeom>
        </p:spPr>
        <p:txBody>
          <a:bodyPr vert="horz" wrap="square" lIns="0" tIns="12700" rIns="0" bIns="0" rtlCol="0">
            <a:spAutoFit/>
          </a:bodyPr>
          <a:lstStyle/>
          <a:p>
            <a:pPr marL="12700">
              <a:lnSpc>
                <a:spcPct val="100000"/>
              </a:lnSpc>
              <a:spcBef>
                <a:spcPts val="100"/>
              </a:spcBef>
            </a:pPr>
            <a:r>
              <a:rPr sz="3600" spc="-85" dirty="0"/>
              <a:t>16x2 </a:t>
            </a:r>
            <a:r>
              <a:rPr sz="3600" spc="-70" dirty="0"/>
              <a:t>Character</a:t>
            </a:r>
            <a:r>
              <a:rPr sz="3600" spc="-45" dirty="0"/>
              <a:t> </a:t>
            </a:r>
            <a:r>
              <a:rPr sz="3600" spc="-325" dirty="0"/>
              <a:t>LED</a:t>
            </a:r>
            <a:endParaRPr sz="3600"/>
          </a:p>
        </p:txBody>
      </p:sp>
      <p:sp>
        <p:nvSpPr>
          <p:cNvPr id="12" name="object 12"/>
          <p:cNvSpPr txBox="1"/>
          <p:nvPr/>
        </p:nvSpPr>
        <p:spPr>
          <a:xfrm>
            <a:off x="1233932" y="2562064"/>
            <a:ext cx="6420485" cy="2435225"/>
          </a:xfrm>
          <a:prstGeom prst="rect">
            <a:avLst/>
          </a:prstGeom>
        </p:spPr>
        <p:txBody>
          <a:bodyPr vert="horz" wrap="square" lIns="0" tIns="140335" rIns="0" bIns="0" rtlCol="0">
            <a:spAutoFit/>
          </a:bodyPr>
          <a:lstStyle/>
          <a:p>
            <a:pPr marL="12700">
              <a:lnSpc>
                <a:spcPct val="100000"/>
              </a:lnSpc>
              <a:spcBef>
                <a:spcPts val="1105"/>
              </a:spcBef>
              <a:tabLst>
                <a:tab pos="354965" algn="l"/>
              </a:tabLst>
            </a:pPr>
            <a:r>
              <a:rPr sz="1450" spc="235" dirty="0">
                <a:solidFill>
                  <a:srgbClr val="B31166"/>
                </a:solidFill>
                <a:latin typeface="Arial"/>
                <a:cs typeface="Arial"/>
              </a:rPr>
              <a:t>	</a:t>
            </a:r>
            <a:r>
              <a:rPr sz="1800" spc="-35" dirty="0">
                <a:solidFill>
                  <a:srgbClr val="404040"/>
                </a:solidFill>
                <a:latin typeface="Arial"/>
                <a:cs typeface="Arial"/>
              </a:rPr>
              <a:t>5 </a:t>
            </a:r>
            <a:r>
              <a:rPr sz="1800" spc="-75" dirty="0">
                <a:solidFill>
                  <a:srgbClr val="404040"/>
                </a:solidFill>
                <a:latin typeface="Arial"/>
                <a:cs typeface="Arial"/>
              </a:rPr>
              <a:t>x </a:t>
            </a:r>
            <a:r>
              <a:rPr sz="1800" spc="-35" dirty="0">
                <a:solidFill>
                  <a:srgbClr val="404040"/>
                </a:solidFill>
                <a:latin typeface="Arial"/>
                <a:cs typeface="Arial"/>
              </a:rPr>
              <a:t>8 </a:t>
            </a:r>
            <a:r>
              <a:rPr sz="1800" spc="20" dirty="0">
                <a:solidFill>
                  <a:srgbClr val="404040"/>
                </a:solidFill>
                <a:latin typeface="Arial"/>
                <a:cs typeface="Arial"/>
              </a:rPr>
              <a:t>dots </a:t>
            </a:r>
            <a:r>
              <a:rPr sz="1800" spc="35" dirty="0">
                <a:solidFill>
                  <a:srgbClr val="404040"/>
                </a:solidFill>
                <a:latin typeface="Arial"/>
                <a:cs typeface="Arial"/>
              </a:rPr>
              <a:t>with</a:t>
            </a:r>
            <a:r>
              <a:rPr sz="1800" spc="50" dirty="0">
                <a:solidFill>
                  <a:srgbClr val="404040"/>
                </a:solidFill>
                <a:latin typeface="Arial"/>
                <a:cs typeface="Arial"/>
              </a:rPr>
              <a:t> </a:t>
            </a:r>
            <a:r>
              <a:rPr sz="1800" spc="-15" dirty="0">
                <a:solidFill>
                  <a:srgbClr val="404040"/>
                </a:solidFill>
                <a:latin typeface="Arial"/>
                <a:cs typeface="Arial"/>
              </a:rPr>
              <a:t>cursor</a:t>
            </a:r>
            <a:endParaRPr sz="1800">
              <a:latin typeface="Arial"/>
              <a:cs typeface="Arial"/>
            </a:endParaRPr>
          </a:p>
          <a:p>
            <a:pPr marL="12700">
              <a:lnSpc>
                <a:spcPct val="100000"/>
              </a:lnSpc>
              <a:spcBef>
                <a:spcPts val="1005"/>
              </a:spcBef>
              <a:tabLst>
                <a:tab pos="354965" algn="l"/>
              </a:tabLst>
            </a:pPr>
            <a:r>
              <a:rPr sz="1450" spc="240" dirty="0">
                <a:solidFill>
                  <a:srgbClr val="B31166"/>
                </a:solidFill>
                <a:latin typeface="Arial"/>
                <a:cs typeface="Arial"/>
              </a:rPr>
              <a:t>	</a:t>
            </a:r>
            <a:r>
              <a:rPr sz="1800" spc="20" dirty="0">
                <a:solidFill>
                  <a:srgbClr val="404040"/>
                </a:solidFill>
                <a:latin typeface="Arial"/>
                <a:cs typeface="Arial"/>
              </a:rPr>
              <a:t>Built-in controller </a:t>
            </a:r>
            <a:r>
              <a:rPr sz="1800" spc="-160" dirty="0">
                <a:solidFill>
                  <a:srgbClr val="404040"/>
                </a:solidFill>
                <a:latin typeface="Arial"/>
                <a:cs typeface="Arial"/>
              </a:rPr>
              <a:t>(KS </a:t>
            </a:r>
            <a:r>
              <a:rPr sz="1800" spc="-35" dirty="0">
                <a:solidFill>
                  <a:srgbClr val="404040"/>
                </a:solidFill>
                <a:latin typeface="Arial"/>
                <a:cs typeface="Arial"/>
              </a:rPr>
              <a:t>0066 </a:t>
            </a:r>
            <a:r>
              <a:rPr sz="1800" spc="40" dirty="0">
                <a:solidFill>
                  <a:srgbClr val="404040"/>
                </a:solidFill>
                <a:latin typeface="Arial"/>
                <a:cs typeface="Arial"/>
              </a:rPr>
              <a:t>or</a:t>
            </a:r>
            <a:r>
              <a:rPr sz="1800" spc="-225" dirty="0">
                <a:solidFill>
                  <a:srgbClr val="404040"/>
                </a:solidFill>
                <a:latin typeface="Arial"/>
                <a:cs typeface="Arial"/>
              </a:rPr>
              <a:t> </a:t>
            </a:r>
            <a:r>
              <a:rPr sz="1800" spc="-30" dirty="0">
                <a:solidFill>
                  <a:srgbClr val="404040"/>
                </a:solidFill>
                <a:latin typeface="Arial"/>
                <a:cs typeface="Arial"/>
              </a:rPr>
              <a:t>Equivalent)</a:t>
            </a:r>
            <a:endParaRPr sz="1800">
              <a:latin typeface="Arial"/>
              <a:cs typeface="Arial"/>
            </a:endParaRPr>
          </a:p>
          <a:p>
            <a:pPr marL="12700">
              <a:lnSpc>
                <a:spcPct val="100000"/>
              </a:lnSpc>
              <a:spcBef>
                <a:spcPts val="1000"/>
              </a:spcBef>
              <a:tabLst>
                <a:tab pos="354965" algn="l"/>
              </a:tabLst>
            </a:pPr>
            <a:r>
              <a:rPr sz="1450" spc="235" dirty="0">
                <a:solidFill>
                  <a:srgbClr val="B31166"/>
                </a:solidFill>
                <a:latin typeface="Arial"/>
                <a:cs typeface="Arial"/>
              </a:rPr>
              <a:t>	</a:t>
            </a:r>
            <a:r>
              <a:rPr sz="1800" spc="20" dirty="0">
                <a:solidFill>
                  <a:srgbClr val="404040"/>
                </a:solidFill>
                <a:latin typeface="Arial"/>
                <a:cs typeface="Arial"/>
              </a:rPr>
              <a:t>+5V </a:t>
            </a:r>
            <a:r>
              <a:rPr sz="1800" spc="10" dirty="0">
                <a:solidFill>
                  <a:srgbClr val="404040"/>
                </a:solidFill>
                <a:latin typeface="Arial"/>
                <a:cs typeface="Arial"/>
              </a:rPr>
              <a:t>power </a:t>
            </a:r>
            <a:r>
              <a:rPr sz="1800" spc="-5" dirty="0">
                <a:solidFill>
                  <a:srgbClr val="404040"/>
                </a:solidFill>
                <a:latin typeface="Arial"/>
                <a:cs typeface="Arial"/>
              </a:rPr>
              <a:t>supply </a:t>
            </a:r>
            <a:r>
              <a:rPr sz="1800" spc="-30" dirty="0">
                <a:solidFill>
                  <a:srgbClr val="404040"/>
                </a:solidFill>
                <a:latin typeface="Arial"/>
                <a:cs typeface="Arial"/>
              </a:rPr>
              <a:t>(Also available </a:t>
            </a:r>
            <a:r>
              <a:rPr sz="1800" spc="45" dirty="0">
                <a:solidFill>
                  <a:srgbClr val="404040"/>
                </a:solidFill>
                <a:latin typeface="Arial"/>
                <a:cs typeface="Arial"/>
              </a:rPr>
              <a:t>for </a:t>
            </a:r>
            <a:r>
              <a:rPr sz="1800" spc="180" dirty="0">
                <a:solidFill>
                  <a:srgbClr val="404040"/>
                </a:solidFill>
                <a:latin typeface="Arial"/>
                <a:cs typeface="Arial"/>
              </a:rPr>
              <a:t>+</a:t>
            </a:r>
            <a:r>
              <a:rPr sz="1800" spc="-110" dirty="0">
                <a:solidFill>
                  <a:srgbClr val="404040"/>
                </a:solidFill>
                <a:latin typeface="Arial"/>
                <a:cs typeface="Arial"/>
              </a:rPr>
              <a:t> </a:t>
            </a:r>
            <a:r>
              <a:rPr sz="1800" spc="-60" dirty="0">
                <a:solidFill>
                  <a:srgbClr val="404040"/>
                </a:solidFill>
                <a:latin typeface="Arial"/>
                <a:cs typeface="Arial"/>
              </a:rPr>
              <a:t>3V)</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spc="20" dirty="0">
                <a:solidFill>
                  <a:srgbClr val="404040"/>
                </a:solidFill>
                <a:latin typeface="Arial"/>
                <a:cs typeface="Arial"/>
              </a:rPr>
              <a:t>1/16 </a:t>
            </a:r>
            <a:r>
              <a:rPr sz="1800" spc="35" dirty="0">
                <a:solidFill>
                  <a:srgbClr val="404040"/>
                </a:solidFill>
                <a:latin typeface="Arial"/>
                <a:cs typeface="Arial"/>
              </a:rPr>
              <a:t>duty</a:t>
            </a:r>
            <a:r>
              <a:rPr sz="1800" spc="-45" dirty="0">
                <a:solidFill>
                  <a:srgbClr val="404040"/>
                </a:solidFill>
                <a:latin typeface="Arial"/>
                <a:cs typeface="Arial"/>
              </a:rPr>
              <a:t> </a:t>
            </a:r>
            <a:r>
              <a:rPr sz="1800" spc="-40" dirty="0">
                <a:solidFill>
                  <a:srgbClr val="404040"/>
                </a:solidFill>
                <a:latin typeface="Arial"/>
                <a:cs typeface="Arial"/>
              </a:rPr>
              <a:t>cycle</a:t>
            </a:r>
            <a:endParaRPr sz="1800">
              <a:latin typeface="Arial"/>
              <a:cs typeface="Arial"/>
            </a:endParaRPr>
          </a:p>
          <a:p>
            <a:pPr marL="12700">
              <a:lnSpc>
                <a:spcPct val="100000"/>
              </a:lnSpc>
              <a:spcBef>
                <a:spcPts val="1010"/>
              </a:spcBef>
              <a:tabLst>
                <a:tab pos="354965" algn="l"/>
              </a:tabLst>
            </a:pPr>
            <a:r>
              <a:rPr sz="1450" spc="235" dirty="0">
                <a:solidFill>
                  <a:srgbClr val="B31166"/>
                </a:solidFill>
                <a:latin typeface="Arial"/>
                <a:cs typeface="Arial"/>
              </a:rPr>
              <a:t>	</a:t>
            </a:r>
            <a:r>
              <a:rPr sz="1800" spc="-50" dirty="0">
                <a:solidFill>
                  <a:srgbClr val="404040"/>
                </a:solidFill>
                <a:latin typeface="Arial"/>
                <a:cs typeface="Arial"/>
              </a:rPr>
              <a:t>B/L </a:t>
            </a:r>
            <a:r>
              <a:rPr sz="1800" spc="80" dirty="0">
                <a:solidFill>
                  <a:srgbClr val="404040"/>
                </a:solidFill>
                <a:latin typeface="Arial"/>
                <a:cs typeface="Arial"/>
              </a:rPr>
              <a:t>to </a:t>
            </a:r>
            <a:r>
              <a:rPr sz="1800" spc="-5" dirty="0">
                <a:solidFill>
                  <a:srgbClr val="404040"/>
                </a:solidFill>
                <a:latin typeface="Arial"/>
                <a:cs typeface="Arial"/>
              </a:rPr>
              <a:t>be </a:t>
            </a:r>
            <a:r>
              <a:rPr sz="1800" dirty="0">
                <a:solidFill>
                  <a:srgbClr val="404040"/>
                </a:solidFill>
                <a:latin typeface="Arial"/>
                <a:cs typeface="Arial"/>
              </a:rPr>
              <a:t>driven </a:t>
            </a:r>
            <a:r>
              <a:rPr sz="1800" spc="10" dirty="0">
                <a:solidFill>
                  <a:srgbClr val="404040"/>
                </a:solidFill>
                <a:latin typeface="Arial"/>
                <a:cs typeface="Arial"/>
              </a:rPr>
              <a:t>by </a:t>
            </a:r>
            <a:r>
              <a:rPr sz="1800" spc="35" dirty="0">
                <a:solidFill>
                  <a:srgbClr val="404040"/>
                </a:solidFill>
                <a:latin typeface="Arial"/>
                <a:cs typeface="Arial"/>
              </a:rPr>
              <a:t>pin </a:t>
            </a:r>
            <a:r>
              <a:rPr sz="1800" spc="-75" dirty="0">
                <a:solidFill>
                  <a:srgbClr val="404040"/>
                </a:solidFill>
                <a:latin typeface="Arial"/>
                <a:cs typeface="Arial"/>
              </a:rPr>
              <a:t>1, </a:t>
            </a:r>
            <a:r>
              <a:rPr sz="1800" spc="30" dirty="0">
                <a:solidFill>
                  <a:srgbClr val="404040"/>
                </a:solidFill>
                <a:latin typeface="Arial"/>
                <a:cs typeface="Arial"/>
              </a:rPr>
              <a:t>pin </a:t>
            </a:r>
            <a:r>
              <a:rPr sz="1800" spc="-35" dirty="0">
                <a:solidFill>
                  <a:srgbClr val="404040"/>
                </a:solidFill>
                <a:latin typeface="Arial"/>
                <a:cs typeface="Arial"/>
              </a:rPr>
              <a:t>2 </a:t>
            </a:r>
            <a:r>
              <a:rPr sz="1800" spc="40" dirty="0">
                <a:solidFill>
                  <a:srgbClr val="404040"/>
                </a:solidFill>
                <a:latin typeface="Arial"/>
                <a:cs typeface="Arial"/>
              </a:rPr>
              <a:t>or </a:t>
            </a:r>
            <a:r>
              <a:rPr sz="1800" spc="30" dirty="0">
                <a:solidFill>
                  <a:srgbClr val="404040"/>
                </a:solidFill>
                <a:latin typeface="Arial"/>
                <a:cs typeface="Arial"/>
              </a:rPr>
              <a:t>pin </a:t>
            </a:r>
            <a:r>
              <a:rPr sz="1800" spc="-65" dirty="0">
                <a:solidFill>
                  <a:srgbClr val="404040"/>
                </a:solidFill>
                <a:latin typeface="Arial"/>
                <a:cs typeface="Arial"/>
              </a:rPr>
              <a:t>15, </a:t>
            </a:r>
            <a:r>
              <a:rPr sz="1800" spc="30" dirty="0">
                <a:solidFill>
                  <a:srgbClr val="404040"/>
                </a:solidFill>
                <a:latin typeface="Arial"/>
                <a:cs typeface="Arial"/>
              </a:rPr>
              <a:t>pin </a:t>
            </a:r>
            <a:r>
              <a:rPr sz="1800" spc="-35" dirty="0">
                <a:solidFill>
                  <a:srgbClr val="404040"/>
                </a:solidFill>
                <a:latin typeface="Arial"/>
                <a:cs typeface="Arial"/>
              </a:rPr>
              <a:t>16 </a:t>
            </a:r>
            <a:r>
              <a:rPr sz="1800" spc="40" dirty="0">
                <a:solidFill>
                  <a:srgbClr val="404040"/>
                </a:solidFill>
                <a:latin typeface="Arial"/>
                <a:cs typeface="Arial"/>
              </a:rPr>
              <a:t>or </a:t>
            </a:r>
            <a:r>
              <a:rPr sz="1800" spc="-105" dirty="0">
                <a:solidFill>
                  <a:srgbClr val="404040"/>
                </a:solidFill>
                <a:latin typeface="Arial"/>
                <a:cs typeface="Arial"/>
              </a:rPr>
              <a:t>A.K</a:t>
            </a:r>
            <a:r>
              <a:rPr sz="1800" spc="-200" dirty="0">
                <a:solidFill>
                  <a:srgbClr val="404040"/>
                </a:solidFill>
                <a:latin typeface="Arial"/>
                <a:cs typeface="Arial"/>
              </a:rPr>
              <a:t> </a:t>
            </a:r>
            <a:r>
              <a:rPr sz="1800" spc="-120" dirty="0">
                <a:solidFill>
                  <a:srgbClr val="404040"/>
                </a:solidFill>
                <a:latin typeface="Arial"/>
                <a:cs typeface="Arial"/>
              </a:rPr>
              <a:t>(LED)</a:t>
            </a:r>
            <a:endParaRPr sz="1800">
              <a:latin typeface="Arial"/>
              <a:cs typeface="Arial"/>
            </a:endParaRPr>
          </a:p>
          <a:p>
            <a:pPr marL="12700">
              <a:lnSpc>
                <a:spcPct val="100000"/>
              </a:lnSpc>
              <a:spcBef>
                <a:spcPts val="994"/>
              </a:spcBef>
              <a:tabLst>
                <a:tab pos="354965" algn="l"/>
              </a:tabLst>
            </a:pPr>
            <a:r>
              <a:rPr sz="1450" spc="240" dirty="0">
                <a:solidFill>
                  <a:srgbClr val="B31166"/>
                </a:solidFill>
                <a:latin typeface="Arial"/>
                <a:cs typeface="Arial"/>
              </a:rPr>
              <a:t>	</a:t>
            </a:r>
            <a:r>
              <a:rPr sz="1800" spc="-70" dirty="0">
                <a:solidFill>
                  <a:srgbClr val="404040"/>
                </a:solidFill>
                <a:latin typeface="Arial"/>
                <a:cs typeface="Arial"/>
              </a:rPr>
              <a:t>N.V. </a:t>
            </a:r>
            <a:r>
              <a:rPr sz="1800" spc="30" dirty="0">
                <a:solidFill>
                  <a:srgbClr val="404040"/>
                </a:solidFill>
                <a:latin typeface="Arial"/>
                <a:cs typeface="Arial"/>
              </a:rPr>
              <a:t>optional </a:t>
            </a:r>
            <a:r>
              <a:rPr sz="1800" spc="45" dirty="0">
                <a:solidFill>
                  <a:srgbClr val="404040"/>
                </a:solidFill>
                <a:latin typeface="Arial"/>
                <a:cs typeface="Arial"/>
              </a:rPr>
              <a:t>for </a:t>
            </a:r>
            <a:r>
              <a:rPr sz="1800" spc="180" dirty="0">
                <a:solidFill>
                  <a:srgbClr val="404040"/>
                </a:solidFill>
                <a:latin typeface="Arial"/>
                <a:cs typeface="Arial"/>
              </a:rPr>
              <a:t>+ </a:t>
            </a:r>
            <a:r>
              <a:rPr sz="1800" spc="-60" dirty="0">
                <a:solidFill>
                  <a:srgbClr val="404040"/>
                </a:solidFill>
                <a:latin typeface="Arial"/>
                <a:cs typeface="Arial"/>
              </a:rPr>
              <a:t>3V </a:t>
            </a:r>
            <a:r>
              <a:rPr sz="1800" spc="10" dirty="0">
                <a:solidFill>
                  <a:srgbClr val="404040"/>
                </a:solidFill>
                <a:latin typeface="Arial"/>
                <a:cs typeface="Arial"/>
              </a:rPr>
              <a:t>power</a:t>
            </a:r>
            <a:r>
              <a:rPr sz="1800" spc="-235" dirty="0">
                <a:solidFill>
                  <a:srgbClr val="404040"/>
                </a:solidFill>
                <a:latin typeface="Arial"/>
                <a:cs typeface="Arial"/>
              </a:rPr>
              <a:t> </a:t>
            </a:r>
            <a:r>
              <a:rPr sz="1800" spc="-5" dirty="0">
                <a:solidFill>
                  <a:srgbClr val="404040"/>
                </a:solidFill>
                <a:latin typeface="Arial"/>
                <a:cs typeface="Arial"/>
              </a:rPr>
              <a:t>supply</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667000"/>
            <a:ext cx="4191000" cy="4191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609076" y="5867400"/>
            <a:ext cx="990600" cy="9906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609076"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999476" y="9144"/>
            <a:ext cx="1600200" cy="16002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7" name="object 7"/>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8" name="object 8"/>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9" name="object 9"/>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10" name="object 10"/>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2" name="object 12"/>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13" name="object 13"/>
          <p:cNvSpPr/>
          <p:nvPr/>
        </p:nvSpPr>
        <p:spPr>
          <a:xfrm>
            <a:off x="10398252" y="0"/>
            <a:ext cx="765048" cy="120853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5" name="object 15"/>
          <p:cNvSpPr txBox="1">
            <a:spLocks noGrp="1"/>
          </p:cNvSpPr>
          <p:nvPr>
            <p:ph type="title"/>
          </p:nvPr>
        </p:nvSpPr>
        <p:spPr>
          <a:xfrm>
            <a:off x="1233932" y="887984"/>
            <a:ext cx="3922395" cy="574040"/>
          </a:xfrm>
          <a:prstGeom prst="rect">
            <a:avLst/>
          </a:prstGeom>
        </p:spPr>
        <p:txBody>
          <a:bodyPr vert="horz" wrap="square" lIns="0" tIns="12700" rIns="0" bIns="0" rtlCol="0">
            <a:spAutoFit/>
          </a:bodyPr>
          <a:lstStyle/>
          <a:p>
            <a:pPr marL="12700">
              <a:lnSpc>
                <a:spcPct val="100000"/>
              </a:lnSpc>
              <a:spcBef>
                <a:spcPts val="100"/>
              </a:spcBef>
            </a:pPr>
            <a:r>
              <a:rPr sz="3600" spc="-85" dirty="0"/>
              <a:t>16x2 </a:t>
            </a:r>
            <a:r>
              <a:rPr sz="3600" spc="-70" dirty="0"/>
              <a:t>Character</a:t>
            </a:r>
            <a:r>
              <a:rPr sz="3600" spc="-45" dirty="0"/>
              <a:t> </a:t>
            </a:r>
            <a:r>
              <a:rPr sz="3600" spc="-325" dirty="0"/>
              <a:t>LED</a:t>
            </a:r>
            <a:endParaRPr sz="3600"/>
          </a:p>
        </p:txBody>
      </p:sp>
      <p:sp>
        <p:nvSpPr>
          <p:cNvPr id="16" name="object 16"/>
          <p:cNvSpPr/>
          <p:nvPr/>
        </p:nvSpPr>
        <p:spPr>
          <a:xfrm>
            <a:off x="1969007" y="2474976"/>
            <a:ext cx="7132320" cy="4006596"/>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76884" y="2067624"/>
            <a:ext cx="11232388"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30743" y="6381749"/>
            <a:ext cx="12223124"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2" name="object 12"/>
          <p:cNvSpPr txBox="1"/>
          <p:nvPr/>
        </p:nvSpPr>
        <p:spPr>
          <a:xfrm>
            <a:off x="1233932" y="2560396"/>
            <a:ext cx="9889744" cy="433708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40" dirty="0">
                <a:solidFill>
                  <a:srgbClr val="B31166"/>
                </a:solidFill>
                <a:latin typeface="Arial"/>
                <a:cs typeface="Arial"/>
              </a:rPr>
              <a:t></a:t>
            </a:r>
            <a:r>
              <a:rPr spc="240" dirty="0">
                <a:solidFill>
                  <a:srgbClr val="B3116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Arduino is an open source electronics prototyping platform based on flexible, easy-to-use hardware and software (called sketch). It is intended for artists, designers, hobbyists and anyone interested in creating interactive objects or environments.</a:t>
            </a:r>
            <a:endParaRPr dirty="0">
              <a:latin typeface="Arial" panose="020B0604020202020204" pitchFamily="34" charset="0"/>
              <a:cs typeface="Arial" panose="020B0604020202020204" pitchFamily="34" charset="0"/>
            </a:endParaRPr>
          </a:p>
          <a:p>
            <a:pPr marL="12700">
              <a:lnSpc>
                <a:spcPct val="100000"/>
              </a:lnSpc>
              <a:spcBef>
                <a:spcPts val="5"/>
              </a:spcBef>
              <a:tabLst>
                <a:tab pos="354965" algn="l"/>
              </a:tabLst>
            </a:pPr>
            <a:endParaRPr lang="en-US" sz="1450" spc="235" dirty="0" smtClean="0">
              <a:solidFill>
                <a:srgbClr val="B31166"/>
              </a:solidFill>
              <a:latin typeface="Arial"/>
              <a:cs typeface="Arial"/>
            </a:endParaRPr>
          </a:p>
          <a:p>
            <a:pPr marL="12700">
              <a:lnSpc>
                <a:spcPct val="100000"/>
              </a:lnSpc>
              <a:spcBef>
                <a:spcPts val="5"/>
              </a:spcBef>
              <a:tabLst>
                <a:tab pos="354965" algn="l"/>
              </a:tabLst>
            </a:pPr>
            <a:r>
              <a:rPr sz="1450" spc="235" dirty="0" smtClean="0">
                <a:solidFill>
                  <a:srgbClr val="B31166"/>
                </a:solidFill>
                <a:latin typeface="Arial"/>
                <a:cs typeface="Arial"/>
              </a:rPr>
              <a:t></a:t>
            </a:r>
            <a:r>
              <a:rPr lang="en-US" sz="1450" spc="235" dirty="0" smtClean="0">
                <a:solidFill>
                  <a:srgbClr val="B31166"/>
                </a:solidFill>
                <a:latin typeface="Arial"/>
                <a:cs typeface="Arial"/>
              </a:rPr>
              <a:t>  </a:t>
            </a:r>
            <a:r>
              <a:rPr lang="en-US" dirty="0">
                <a:latin typeface="Arial" panose="020B0604020202020204" pitchFamily="34" charset="0"/>
                <a:cs typeface="Arial" panose="020B0604020202020204" pitchFamily="34" charset="0"/>
              </a:rPr>
              <a:t>Arduino UNO is a board based on ATmega328 microcontroller. It consists of 14 </a:t>
            </a:r>
            <a:r>
              <a:rPr lang="en-US" dirty="0" smtClean="0">
                <a:latin typeface="Arial" panose="020B0604020202020204" pitchFamily="34" charset="0"/>
                <a:cs typeface="Arial" panose="020B0604020202020204" pitchFamily="34" charset="0"/>
              </a:rPr>
              <a:t>digital        	input/output </a:t>
            </a:r>
            <a:r>
              <a:rPr lang="en-US" dirty="0">
                <a:latin typeface="Arial" panose="020B0604020202020204" pitchFamily="34" charset="0"/>
                <a:cs typeface="Arial" panose="020B0604020202020204" pitchFamily="34" charset="0"/>
              </a:rPr>
              <a:t>pins, six analogue inputs, a USB connection for programming the on-board </a:t>
            </a:r>
            <a:r>
              <a:rPr lang="en-US" dirty="0" smtClean="0">
                <a:latin typeface="Arial" panose="020B0604020202020204" pitchFamily="34" charset="0"/>
                <a:cs typeface="Arial" panose="020B0604020202020204" pitchFamily="34" charset="0"/>
              </a:rPr>
              <a:t>	microcontroller</a:t>
            </a:r>
            <a:r>
              <a:rPr lang="en-US" dirty="0">
                <a:latin typeface="Arial" panose="020B0604020202020204" pitchFamily="34" charset="0"/>
                <a:cs typeface="Arial" panose="020B0604020202020204" pitchFamily="34" charset="0"/>
              </a:rPr>
              <a:t>, power jack, an ICSP header and a reset button. It is operated with a 16MHz </a:t>
            </a:r>
            <a:r>
              <a:rPr lang="en-US" dirty="0" smtClean="0">
                <a:latin typeface="Arial" panose="020B0604020202020204" pitchFamily="34" charset="0"/>
                <a:cs typeface="Arial" panose="020B0604020202020204" pitchFamily="34" charset="0"/>
              </a:rPr>
              <a:t>	crystal </a:t>
            </a:r>
            <a:r>
              <a:rPr lang="en-US" dirty="0">
                <a:latin typeface="Arial" panose="020B0604020202020204" pitchFamily="34" charset="0"/>
                <a:cs typeface="Arial" panose="020B0604020202020204" pitchFamily="34" charset="0"/>
              </a:rPr>
              <a:t>oscillator and contains everything needed to support the microcontroller. It is very easy </a:t>
            </a:r>
            <a:r>
              <a:rPr lang="en-US" dirty="0" smtClean="0">
                <a:latin typeface="Arial" panose="020B0604020202020204" pitchFamily="34" charset="0"/>
                <a:cs typeface="Arial" panose="020B0604020202020204" pitchFamily="34" charset="0"/>
              </a:rPr>
              <a:t>	to </a:t>
            </a:r>
            <a:r>
              <a:rPr lang="en-US" dirty="0">
                <a:latin typeface="Arial" panose="020B0604020202020204" pitchFamily="34" charset="0"/>
                <a:cs typeface="Arial" panose="020B0604020202020204" pitchFamily="34" charset="0"/>
              </a:rPr>
              <a:t>use as the user simply needs to connect it to a computer with a USB cable or power it with </a:t>
            </a:r>
            <a:r>
              <a:rPr lang="en-US" dirty="0" smtClean="0">
                <a:latin typeface="Arial" panose="020B0604020202020204" pitchFamily="34" charset="0"/>
                <a:cs typeface="Arial" panose="020B0604020202020204" pitchFamily="34" charset="0"/>
              </a:rPr>
              <a:t>	an </a:t>
            </a:r>
            <a:r>
              <a:rPr lang="en-US" dirty="0">
                <a:latin typeface="Arial" panose="020B0604020202020204" pitchFamily="34" charset="0"/>
                <a:cs typeface="Arial" panose="020B0604020202020204" pitchFamily="34" charset="0"/>
              </a:rPr>
              <a:t>AC-to-DC adaptor or battery to get started. The microcontroller on the board is </a:t>
            </a:r>
            <a:r>
              <a:rPr lang="en-US" dirty="0" smtClean="0">
                <a:latin typeface="Arial" panose="020B0604020202020204" pitchFamily="34" charset="0"/>
                <a:cs typeface="Arial" panose="020B0604020202020204" pitchFamily="34" charset="0"/>
              </a:rPr>
              <a:t>	programmed </a:t>
            </a:r>
            <a:r>
              <a:rPr lang="en-US" dirty="0">
                <a:latin typeface="Arial" panose="020B0604020202020204" pitchFamily="34" charset="0"/>
                <a:cs typeface="Arial" panose="020B0604020202020204" pitchFamily="34" charset="0"/>
              </a:rPr>
              <a:t>using Arduino programming language and Arduino development environment.</a:t>
            </a:r>
            <a:endParaRPr lang="en-US" spc="235" dirty="0" smtClean="0">
              <a:solidFill>
                <a:srgbClr val="B31166"/>
              </a:solidFill>
              <a:latin typeface="Arial" panose="020B0604020202020204" pitchFamily="34" charset="0"/>
              <a:cs typeface="Arial" panose="020B0604020202020204" pitchFamily="34" charset="0"/>
            </a:endParaRPr>
          </a:p>
          <a:p>
            <a:pPr marL="12700">
              <a:lnSpc>
                <a:spcPct val="100000"/>
              </a:lnSpc>
              <a:tabLst>
                <a:tab pos="354965" algn="l"/>
              </a:tabLst>
            </a:pPr>
            <a:endParaRPr lang="en-US" dirty="0">
              <a:latin typeface="Arial"/>
              <a:cs typeface="Arial"/>
            </a:endParaRPr>
          </a:p>
          <a:p>
            <a:pPr marL="12700">
              <a:tabLst>
                <a:tab pos="354965" algn="l"/>
              </a:tabLst>
            </a:pPr>
            <a:r>
              <a:rPr sz="1450" spc="235" dirty="0" smtClean="0">
                <a:solidFill>
                  <a:srgbClr val="B31166"/>
                </a:solidFill>
                <a:latin typeface="Arial"/>
                <a:cs typeface="Arial"/>
              </a:rPr>
              <a:t></a:t>
            </a:r>
            <a:r>
              <a:rPr lang="en-US" sz="1450" spc="235" dirty="0" smtClean="0">
                <a:solidFill>
                  <a:srgbClr val="B31166"/>
                </a:solidFill>
                <a:latin typeface="Arial"/>
                <a:cs typeface="Arial"/>
              </a:rPr>
              <a:t>  </a:t>
            </a:r>
            <a:r>
              <a:rPr lang="en-US" dirty="0" smtClean="0">
                <a:latin typeface="Arial" panose="020B0604020202020204" pitchFamily="34" charset="0"/>
                <a:cs typeface="Arial" panose="020B0604020202020204" pitchFamily="34" charset="0"/>
              </a:rPr>
              <a:t>Pin </a:t>
            </a:r>
            <a:r>
              <a:rPr lang="en-US" dirty="0">
                <a:latin typeface="Arial" panose="020B0604020202020204" pitchFamily="34" charset="0"/>
                <a:cs typeface="Arial" panose="020B0604020202020204" pitchFamily="34" charset="0"/>
              </a:rPr>
              <a:t>0 (RX) of Board1 is connected to pin 7 (TX) of RFID1. Pin 10 of the board is connected to </a:t>
            </a:r>
            <a:r>
              <a:rPr lang="en-US" dirty="0" smtClean="0">
                <a:latin typeface="Arial" panose="020B0604020202020204" pitchFamily="34" charset="0"/>
                <a:cs typeface="Arial" panose="020B0604020202020204" pitchFamily="34" charset="0"/>
              </a:rPr>
              <a:t>	solenoid </a:t>
            </a:r>
            <a:r>
              <a:rPr lang="en-US" dirty="0">
                <a:latin typeface="Arial" panose="020B0604020202020204" pitchFamily="34" charset="0"/>
                <a:cs typeface="Arial" panose="020B0604020202020204" pitchFamily="34" charset="0"/>
              </a:rPr>
              <a:t>driver transistor T1 through base resistor R1. When pin 10 goes high, T1 conducts </a:t>
            </a:r>
            <a:r>
              <a:rPr lang="en-US" dirty="0" smtClean="0">
                <a:latin typeface="Arial" panose="020B0604020202020204" pitchFamily="34" charset="0"/>
                <a:cs typeface="Arial" panose="020B0604020202020204" pitchFamily="34" charset="0"/>
              </a:rPr>
              <a:t>	and </a:t>
            </a:r>
            <a:r>
              <a:rPr lang="en-US" dirty="0">
                <a:latin typeface="Arial" panose="020B0604020202020204" pitchFamily="34" charset="0"/>
                <a:cs typeface="Arial" panose="020B0604020202020204" pitchFamily="34" charset="0"/>
              </a:rPr>
              <a:t>solenoid is activated, which means lock is opened.</a:t>
            </a:r>
          </a:p>
          <a:p>
            <a:pPr marL="12700">
              <a:lnSpc>
                <a:spcPct val="100000"/>
              </a:lnSpc>
              <a:tabLst>
                <a:tab pos="354965" algn="l"/>
              </a:tabLst>
            </a:pPr>
            <a:r>
              <a:rPr sz="1450" spc="235" dirty="0">
                <a:solidFill>
                  <a:srgbClr val="B31166"/>
                </a:solidFill>
                <a:latin typeface="Arial"/>
                <a:cs typeface="Arial"/>
              </a:rPr>
              <a:t>	</a:t>
            </a:r>
            <a:endParaRPr sz="1800" dirty="0">
              <a:latin typeface="Arial" panose="020B0604020202020204" pitchFamily="34" charset="0"/>
              <a:cs typeface="Arial" panose="020B0604020202020204" pitchFamily="34" charset="0"/>
            </a:endParaRPr>
          </a:p>
        </p:txBody>
      </p:sp>
      <p:sp>
        <p:nvSpPr>
          <p:cNvPr id="13" name="Title 12"/>
          <p:cNvSpPr>
            <a:spLocks noGrp="1"/>
          </p:cNvSpPr>
          <p:nvPr>
            <p:ph type="title"/>
          </p:nvPr>
        </p:nvSpPr>
        <p:spPr>
          <a:xfrm>
            <a:off x="1058817" y="1204698"/>
            <a:ext cx="3768725" cy="635000"/>
          </a:xfrm>
        </p:spPr>
        <p:txBody>
          <a:bodyPr/>
          <a:lstStyle/>
          <a:p>
            <a:r>
              <a:rPr lang="en-US" dirty="0" smtClean="0"/>
              <a:t>Arduino UNO</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667000"/>
            <a:ext cx="4191000" cy="4191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609076" y="5867400"/>
            <a:ext cx="990600" cy="9906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609076"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999476" y="9144"/>
            <a:ext cx="1600200" cy="16002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7289292" y="471169"/>
            <a:ext cx="4420235" cy="5910580"/>
          </a:xfrm>
          <a:custGeom>
            <a:avLst/>
            <a:gdLst/>
            <a:ahLst/>
            <a:cxnLst/>
            <a:rect l="l" t="t" r="r" b="b"/>
            <a:pathLst>
              <a:path w="4420234" h="5910580">
                <a:moveTo>
                  <a:pt x="0" y="5910580"/>
                </a:moveTo>
                <a:lnTo>
                  <a:pt x="4419981" y="5910580"/>
                </a:lnTo>
                <a:lnTo>
                  <a:pt x="4419981" y="0"/>
                </a:lnTo>
                <a:lnTo>
                  <a:pt x="0" y="0"/>
                </a:lnTo>
                <a:lnTo>
                  <a:pt x="0" y="5910580"/>
                </a:lnTo>
                <a:close/>
              </a:path>
            </a:pathLst>
          </a:custGeom>
          <a:solidFill>
            <a:srgbClr val="FFFFFF"/>
          </a:solidFill>
        </p:spPr>
        <p:txBody>
          <a:bodyPr wrap="square" lIns="0" tIns="0" rIns="0" bIns="0" rtlCol="0"/>
          <a:lstStyle/>
          <a:p>
            <a:endParaRPr/>
          </a:p>
        </p:txBody>
      </p:sp>
      <p:sp>
        <p:nvSpPr>
          <p:cNvPr id="7" name="object 7"/>
          <p:cNvSpPr/>
          <p:nvPr/>
        </p:nvSpPr>
        <p:spPr>
          <a:xfrm>
            <a:off x="6187440" y="402336"/>
            <a:ext cx="1254760" cy="6053455"/>
          </a:xfrm>
          <a:custGeom>
            <a:avLst/>
            <a:gdLst/>
            <a:ahLst/>
            <a:cxnLst/>
            <a:rect l="l" t="t" r="r" b="b"/>
            <a:pathLst>
              <a:path w="1254759" h="6053455">
                <a:moveTo>
                  <a:pt x="1254252" y="0"/>
                </a:moveTo>
                <a:lnTo>
                  <a:pt x="1143" y="0"/>
                </a:lnTo>
                <a:lnTo>
                  <a:pt x="24511" y="137413"/>
                </a:lnTo>
                <a:lnTo>
                  <a:pt x="46736" y="274192"/>
                </a:lnTo>
                <a:lnTo>
                  <a:pt x="68452" y="411606"/>
                </a:lnTo>
                <a:lnTo>
                  <a:pt x="87122" y="549655"/>
                </a:lnTo>
                <a:lnTo>
                  <a:pt x="106045" y="687069"/>
                </a:lnTo>
                <a:lnTo>
                  <a:pt x="123571" y="825118"/>
                </a:lnTo>
                <a:lnTo>
                  <a:pt x="138557" y="961263"/>
                </a:lnTo>
                <a:lnTo>
                  <a:pt x="152908" y="1099312"/>
                </a:lnTo>
                <a:lnTo>
                  <a:pt x="165862" y="1236726"/>
                </a:lnTo>
                <a:lnTo>
                  <a:pt x="177164" y="1371727"/>
                </a:lnTo>
                <a:lnTo>
                  <a:pt x="188468" y="1508505"/>
                </a:lnTo>
                <a:lnTo>
                  <a:pt x="197865" y="1643506"/>
                </a:lnTo>
                <a:lnTo>
                  <a:pt x="205232" y="1778508"/>
                </a:lnTo>
                <a:lnTo>
                  <a:pt x="212851" y="1912874"/>
                </a:lnTo>
                <a:lnTo>
                  <a:pt x="219329" y="2045969"/>
                </a:lnTo>
                <a:lnTo>
                  <a:pt x="223900" y="2178050"/>
                </a:lnTo>
                <a:lnTo>
                  <a:pt x="227837" y="2310003"/>
                </a:lnTo>
                <a:lnTo>
                  <a:pt x="231521" y="2440686"/>
                </a:lnTo>
                <a:lnTo>
                  <a:pt x="233299" y="2569591"/>
                </a:lnTo>
                <a:lnTo>
                  <a:pt x="235204" y="2698623"/>
                </a:lnTo>
                <a:lnTo>
                  <a:pt x="236093" y="2825750"/>
                </a:lnTo>
                <a:lnTo>
                  <a:pt x="235204" y="2951606"/>
                </a:lnTo>
                <a:lnTo>
                  <a:pt x="235204" y="3076321"/>
                </a:lnTo>
                <a:lnTo>
                  <a:pt x="233299" y="3199765"/>
                </a:lnTo>
                <a:lnTo>
                  <a:pt x="230505" y="3320796"/>
                </a:lnTo>
                <a:lnTo>
                  <a:pt x="227837" y="3440683"/>
                </a:lnTo>
                <a:lnTo>
                  <a:pt x="224789" y="3558158"/>
                </a:lnTo>
                <a:lnTo>
                  <a:pt x="220218" y="3674999"/>
                </a:lnTo>
                <a:lnTo>
                  <a:pt x="215392" y="3789933"/>
                </a:lnTo>
                <a:lnTo>
                  <a:pt x="211074" y="3902582"/>
                </a:lnTo>
                <a:lnTo>
                  <a:pt x="198627" y="4122293"/>
                </a:lnTo>
                <a:lnTo>
                  <a:pt x="185420" y="4332986"/>
                </a:lnTo>
                <a:lnTo>
                  <a:pt x="171704" y="4535170"/>
                </a:lnTo>
                <a:lnTo>
                  <a:pt x="156463" y="4726432"/>
                </a:lnTo>
                <a:lnTo>
                  <a:pt x="140588" y="4909312"/>
                </a:lnTo>
                <a:lnTo>
                  <a:pt x="123571" y="5078730"/>
                </a:lnTo>
                <a:lnTo>
                  <a:pt x="106807" y="5237949"/>
                </a:lnTo>
                <a:lnTo>
                  <a:pt x="90043" y="5384431"/>
                </a:lnTo>
                <a:lnTo>
                  <a:pt x="74168" y="5518823"/>
                </a:lnTo>
                <a:lnTo>
                  <a:pt x="59055" y="5638063"/>
                </a:lnTo>
                <a:lnTo>
                  <a:pt x="44831" y="5745822"/>
                </a:lnTo>
                <a:lnTo>
                  <a:pt x="32893" y="5836615"/>
                </a:lnTo>
                <a:lnTo>
                  <a:pt x="21589" y="5912891"/>
                </a:lnTo>
                <a:lnTo>
                  <a:pt x="5461" y="6017615"/>
                </a:lnTo>
                <a:lnTo>
                  <a:pt x="0" y="6053328"/>
                </a:lnTo>
                <a:lnTo>
                  <a:pt x="1249553" y="6053328"/>
                </a:lnTo>
                <a:lnTo>
                  <a:pt x="1254252" y="0"/>
                </a:lnTo>
                <a:close/>
              </a:path>
            </a:pathLst>
          </a:custGeom>
          <a:solidFill>
            <a:srgbClr val="FFFFFF"/>
          </a:solidFill>
        </p:spPr>
        <p:txBody>
          <a:bodyPr wrap="square" lIns="0" tIns="0" rIns="0" bIns="0" rtlCol="0"/>
          <a:lstStyle/>
          <a:p>
            <a:endParaRPr/>
          </a:p>
        </p:txBody>
      </p:sp>
      <p:sp>
        <p:nvSpPr>
          <p:cNvPr id="8" name="object 8"/>
          <p:cNvSpPr/>
          <p:nvPr/>
        </p:nvSpPr>
        <p:spPr>
          <a:xfrm>
            <a:off x="5995289" y="398272"/>
            <a:ext cx="511809" cy="3298825"/>
          </a:xfrm>
          <a:custGeom>
            <a:avLst/>
            <a:gdLst/>
            <a:ahLst/>
            <a:cxnLst/>
            <a:rect l="l" t="t" r="r" b="b"/>
            <a:pathLst>
              <a:path w="511809" h="3298825">
                <a:moveTo>
                  <a:pt x="440563" y="0"/>
                </a:moveTo>
                <a:lnTo>
                  <a:pt x="0" y="21716"/>
                </a:lnTo>
                <a:lnTo>
                  <a:pt x="25781" y="129793"/>
                </a:lnTo>
                <a:lnTo>
                  <a:pt x="50926" y="237998"/>
                </a:lnTo>
                <a:lnTo>
                  <a:pt x="75564" y="346328"/>
                </a:lnTo>
                <a:lnTo>
                  <a:pt x="120523" y="563752"/>
                </a:lnTo>
                <a:lnTo>
                  <a:pt x="142239" y="672591"/>
                </a:lnTo>
                <a:lnTo>
                  <a:pt x="161798" y="780161"/>
                </a:lnTo>
                <a:lnTo>
                  <a:pt x="180975" y="889888"/>
                </a:lnTo>
                <a:lnTo>
                  <a:pt x="199389" y="998601"/>
                </a:lnTo>
                <a:lnTo>
                  <a:pt x="216281" y="1105535"/>
                </a:lnTo>
                <a:lnTo>
                  <a:pt x="233299" y="1214374"/>
                </a:lnTo>
                <a:lnTo>
                  <a:pt x="248793" y="1321307"/>
                </a:lnTo>
                <a:lnTo>
                  <a:pt x="263016" y="1428495"/>
                </a:lnTo>
                <a:lnTo>
                  <a:pt x="277113" y="1535556"/>
                </a:lnTo>
                <a:lnTo>
                  <a:pt x="290322" y="1641348"/>
                </a:lnTo>
                <a:lnTo>
                  <a:pt x="302387" y="1745995"/>
                </a:lnTo>
                <a:lnTo>
                  <a:pt x="313563" y="1851405"/>
                </a:lnTo>
                <a:lnTo>
                  <a:pt x="324738" y="1955418"/>
                </a:lnTo>
                <a:lnTo>
                  <a:pt x="334390" y="2058289"/>
                </a:lnTo>
                <a:lnTo>
                  <a:pt x="344043" y="2160778"/>
                </a:lnTo>
                <a:lnTo>
                  <a:pt x="352933" y="2262251"/>
                </a:lnTo>
                <a:lnTo>
                  <a:pt x="360425" y="2362962"/>
                </a:lnTo>
                <a:lnTo>
                  <a:pt x="368553" y="2462276"/>
                </a:lnTo>
                <a:lnTo>
                  <a:pt x="375031" y="2560701"/>
                </a:lnTo>
                <a:lnTo>
                  <a:pt x="386588" y="2753487"/>
                </a:lnTo>
                <a:lnTo>
                  <a:pt x="392049" y="2847340"/>
                </a:lnTo>
                <a:lnTo>
                  <a:pt x="396239" y="2940685"/>
                </a:lnTo>
                <a:lnTo>
                  <a:pt x="400176" y="3032760"/>
                </a:lnTo>
                <a:lnTo>
                  <a:pt x="404113" y="3122803"/>
                </a:lnTo>
                <a:lnTo>
                  <a:pt x="409448" y="3298825"/>
                </a:lnTo>
                <a:lnTo>
                  <a:pt x="474090" y="3265424"/>
                </a:lnTo>
                <a:lnTo>
                  <a:pt x="477321" y="3238552"/>
                </a:lnTo>
                <a:lnTo>
                  <a:pt x="483308" y="3179056"/>
                </a:lnTo>
                <a:lnTo>
                  <a:pt x="488677" y="3112267"/>
                </a:lnTo>
                <a:lnTo>
                  <a:pt x="493444" y="3038637"/>
                </a:lnTo>
                <a:lnTo>
                  <a:pt x="495606" y="2999399"/>
                </a:lnTo>
                <a:lnTo>
                  <a:pt x="497623" y="2958620"/>
                </a:lnTo>
                <a:lnTo>
                  <a:pt x="499496" y="2916357"/>
                </a:lnTo>
                <a:lnTo>
                  <a:pt x="501229" y="2872667"/>
                </a:lnTo>
                <a:lnTo>
                  <a:pt x="502822" y="2827607"/>
                </a:lnTo>
                <a:lnTo>
                  <a:pt x="504278" y="2781233"/>
                </a:lnTo>
                <a:lnTo>
                  <a:pt x="505598" y="2733601"/>
                </a:lnTo>
                <a:lnTo>
                  <a:pt x="506784" y="2684769"/>
                </a:lnTo>
                <a:lnTo>
                  <a:pt x="507839" y="2634793"/>
                </a:lnTo>
                <a:lnTo>
                  <a:pt x="508763" y="2583729"/>
                </a:lnTo>
                <a:lnTo>
                  <a:pt x="509560" y="2531635"/>
                </a:lnTo>
                <a:lnTo>
                  <a:pt x="510231" y="2478566"/>
                </a:lnTo>
                <a:lnTo>
                  <a:pt x="510777" y="2424580"/>
                </a:lnTo>
                <a:lnTo>
                  <a:pt x="511201" y="2369732"/>
                </a:lnTo>
                <a:lnTo>
                  <a:pt x="511505" y="2314080"/>
                </a:lnTo>
                <a:lnTo>
                  <a:pt x="511675" y="2262251"/>
                </a:lnTo>
                <a:lnTo>
                  <a:pt x="511712" y="2142864"/>
                </a:lnTo>
                <a:lnTo>
                  <a:pt x="511553" y="2084560"/>
                </a:lnTo>
                <a:lnTo>
                  <a:pt x="511282" y="2025735"/>
                </a:lnTo>
                <a:lnTo>
                  <a:pt x="510903" y="1966446"/>
                </a:lnTo>
                <a:lnTo>
                  <a:pt x="510417" y="1906748"/>
                </a:lnTo>
                <a:lnTo>
                  <a:pt x="509825" y="1846698"/>
                </a:lnTo>
                <a:lnTo>
                  <a:pt x="509130" y="1786354"/>
                </a:lnTo>
                <a:lnTo>
                  <a:pt x="508333" y="1725771"/>
                </a:lnTo>
                <a:lnTo>
                  <a:pt x="507437" y="1665006"/>
                </a:lnTo>
                <a:lnTo>
                  <a:pt x="506442" y="1604116"/>
                </a:lnTo>
                <a:lnTo>
                  <a:pt x="505353" y="1543158"/>
                </a:lnTo>
                <a:lnTo>
                  <a:pt x="504169" y="1482188"/>
                </a:lnTo>
                <a:lnTo>
                  <a:pt x="502893" y="1421262"/>
                </a:lnTo>
                <a:lnTo>
                  <a:pt x="501527" y="1360438"/>
                </a:lnTo>
                <a:lnTo>
                  <a:pt x="500072" y="1299771"/>
                </a:lnTo>
                <a:lnTo>
                  <a:pt x="498532" y="1239320"/>
                </a:lnTo>
                <a:lnTo>
                  <a:pt x="496907" y="1179139"/>
                </a:lnTo>
                <a:lnTo>
                  <a:pt x="495199" y="1119286"/>
                </a:lnTo>
                <a:lnTo>
                  <a:pt x="493410" y="1059817"/>
                </a:lnTo>
                <a:lnTo>
                  <a:pt x="491470" y="998601"/>
                </a:lnTo>
                <a:lnTo>
                  <a:pt x="489599" y="942259"/>
                </a:lnTo>
                <a:lnTo>
                  <a:pt x="487580" y="884282"/>
                </a:lnTo>
                <a:lnTo>
                  <a:pt x="485487" y="826917"/>
                </a:lnTo>
                <a:lnTo>
                  <a:pt x="483324" y="770219"/>
                </a:lnTo>
                <a:lnTo>
                  <a:pt x="481091" y="714245"/>
                </a:lnTo>
                <a:lnTo>
                  <a:pt x="478791" y="659051"/>
                </a:lnTo>
                <a:lnTo>
                  <a:pt x="476425" y="604695"/>
                </a:lnTo>
                <a:lnTo>
                  <a:pt x="473995" y="551232"/>
                </a:lnTo>
                <a:lnTo>
                  <a:pt x="471504" y="498720"/>
                </a:lnTo>
                <a:lnTo>
                  <a:pt x="468952" y="447214"/>
                </a:lnTo>
                <a:lnTo>
                  <a:pt x="466343" y="396773"/>
                </a:lnTo>
                <a:lnTo>
                  <a:pt x="463614" y="346328"/>
                </a:lnTo>
                <a:lnTo>
                  <a:pt x="460958" y="299306"/>
                </a:lnTo>
                <a:lnTo>
                  <a:pt x="458186" y="252395"/>
                </a:lnTo>
                <a:lnTo>
                  <a:pt x="455364" y="206774"/>
                </a:lnTo>
                <a:lnTo>
                  <a:pt x="452493" y="162499"/>
                </a:lnTo>
                <a:lnTo>
                  <a:pt x="449576" y="119628"/>
                </a:lnTo>
                <a:lnTo>
                  <a:pt x="446614" y="78217"/>
                </a:lnTo>
                <a:lnTo>
                  <a:pt x="443609" y="38321"/>
                </a:lnTo>
                <a:lnTo>
                  <a:pt x="440563" y="0"/>
                </a:lnTo>
                <a:close/>
              </a:path>
            </a:pathLst>
          </a:custGeom>
          <a:solidFill>
            <a:srgbClr val="FFFFFF">
              <a:alpha val="19999"/>
            </a:srgbClr>
          </a:solidFill>
        </p:spPr>
        <p:txBody>
          <a:bodyPr wrap="square" lIns="0" tIns="0" rIns="0" bIns="0" rtlCol="0"/>
          <a:lstStyle/>
          <a:p>
            <a:endParaRPr/>
          </a:p>
        </p:txBody>
      </p:sp>
      <p:sp>
        <p:nvSpPr>
          <p:cNvPr id="9" name="object 9"/>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0" name="object 10"/>
          <p:cNvSpPr/>
          <p:nvPr/>
        </p:nvSpPr>
        <p:spPr>
          <a:xfrm>
            <a:off x="0" y="490220"/>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11" name="object 11"/>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12" name="object 12"/>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3" name="object 13"/>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14" name="object 14"/>
          <p:cNvSpPr/>
          <p:nvPr/>
        </p:nvSpPr>
        <p:spPr>
          <a:xfrm>
            <a:off x="10398252" y="0"/>
            <a:ext cx="765048" cy="1208532"/>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6" name="object 16"/>
          <p:cNvSpPr txBox="1">
            <a:spLocks noGrp="1"/>
          </p:cNvSpPr>
          <p:nvPr>
            <p:ph type="title"/>
          </p:nvPr>
        </p:nvSpPr>
        <p:spPr>
          <a:xfrm>
            <a:off x="1233932" y="3030473"/>
            <a:ext cx="1988185" cy="635000"/>
          </a:xfrm>
          <a:prstGeom prst="rect">
            <a:avLst/>
          </a:prstGeom>
        </p:spPr>
        <p:txBody>
          <a:bodyPr vert="horz" wrap="square" lIns="0" tIns="12065" rIns="0" bIns="0" rtlCol="0">
            <a:spAutoFit/>
          </a:bodyPr>
          <a:lstStyle/>
          <a:p>
            <a:pPr marL="12700">
              <a:lnSpc>
                <a:spcPct val="100000"/>
              </a:lnSpc>
              <a:spcBef>
                <a:spcPts val="95"/>
              </a:spcBef>
            </a:pPr>
            <a:r>
              <a:rPr spc="-45" dirty="0"/>
              <a:t>Software</a:t>
            </a:r>
          </a:p>
        </p:txBody>
      </p:sp>
      <p:sp>
        <p:nvSpPr>
          <p:cNvPr id="17" name="object 17"/>
          <p:cNvSpPr txBox="1"/>
          <p:nvPr/>
        </p:nvSpPr>
        <p:spPr>
          <a:xfrm>
            <a:off x="1233932" y="3640073"/>
            <a:ext cx="2573020"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EBEBEB"/>
                </a:solidFill>
                <a:latin typeface="Arial"/>
                <a:cs typeface="Arial"/>
              </a:rPr>
              <a:t>Description</a:t>
            </a:r>
            <a:endParaRPr sz="4000">
              <a:latin typeface="Arial"/>
              <a:cs typeface="Arial"/>
            </a:endParaRPr>
          </a:p>
        </p:txBody>
      </p:sp>
      <p:sp>
        <p:nvSpPr>
          <p:cNvPr id="18" name="object 18"/>
          <p:cNvSpPr/>
          <p:nvPr/>
        </p:nvSpPr>
        <p:spPr>
          <a:xfrm>
            <a:off x="7458456" y="2150364"/>
            <a:ext cx="3514344" cy="3339084"/>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5624068" cy="566822"/>
          </a:xfrm>
          <a:prstGeom prst="rect">
            <a:avLst/>
          </a:prstGeom>
        </p:spPr>
        <p:txBody>
          <a:bodyPr vert="horz" wrap="square" lIns="0" tIns="12700" rIns="0" bIns="0" rtlCol="0">
            <a:spAutoFit/>
          </a:bodyPr>
          <a:lstStyle/>
          <a:p>
            <a:pPr marL="12700">
              <a:lnSpc>
                <a:spcPct val="100000"/>
              </a:lnSpc>
              <a:spcBef>
                <a:spcPts val="100"/>
              </a:spcBef>
            </a:pPr>
            <a:r>
              <a:rPr lang="en-US" sz="3600" spc="-80" dirty="0" smtClean="0"/>
              <a:t>Arduino IDE Software</a:t>
            </a:r>
            <a:endParaRPr sz="3600" dirty="0"/>
          </a:p>
        </p:txBody>
      </p:sp>
      <p:sp>
        <p:nvSpPr>
          <p:cNvPr id="12" name="object 12"/>
          <p:cNvSpPr txBox="1"/>
          <p:nvPr/>
        </p:nvSpPr>
        <p:spPr>
          <a:xfrm>
            <a:off x="1233932" y="2560396"/>
            <a:ext cx="9889744" cy="2453749"/>
          </a:xfrm>
          <a:prstGeom prst="rect">
            <a:avLst/>
          </a:prstGeom>
        </p:spPr>
        <p:txBody>
          <a:bodyPr vert="horz" wrap="square" lIns="0" tIns="5080" rIns="0" bIns="0" rtlCol="0">
            <a:spAutoFit/>
          </a:bodyPr>
          <a:lstStyle/>
          <a:p>
            <a:pPr marL="355600" marR="5080" indent="-342900">
              <a:lnSpc>
                <a:spcPct val="102800"/>
              </a:lnSpc>
              <a:spcBef>
                <a:spcPts val="40"/>
              </a:spcBef>
              <a:tabLst>
                <a:tab pos="354965" algn="l"/>
              </a:tabLst>
            </a:pPr>
            <a:endParaRPr lang="en-US" sz="1450" spc="240" dirty="0" smtClean="0">
              <a:solidFill>
                <a:srgbClr val="B31166"/>
              </a:solidFill>
              <a:latin typeface="Arial"/>
              <a:cs typeface="Arial"/>
            </a:endParaRPr>
          </a:p>
          <a:p>
            <a:pPr marL="355600" marR="5080" indent="-342900">
              <a:lnSpc>
                <a:spcPct val="102800"/>
              </a:lnSpc>
              <a:spcBef>
                <a:spcPts val="40"/>
              </a:spcBef>
              <a:tabLst>
                <a:tab pos="354965" algn="l"/>
              </a:tabLst>
            </a:pPr>
            <a:endParaRPr lang="en-US" sz="1450" spc="240" dirty="0">
              <a:solidFill>
                <a:srgbClr val="B31166"/>
              </a:solidFill>
              <a:latin typeface="Arial"/>
              <a:cs typeface="Arial"/>
            </a:endParaRPr>
          </a:p>
          <a:p>
            <a:pPr marL="355600" marR="5080" indent="-342900">
              <a:lnSpc>
                <a:spcPct val="102800"/>
              </a:lnSpc>
              <a:spcBef>
                <a:spcPts val="40"/>
              </a:spcBef>
              <a:tabLst>
                <a:tab pos="354965" algn="l"/>
              </a:tabLst>
            </a:pPr>
            <a:r>
              <a:rPr sz="1450" spc="240" dirty="0" smtClean="0">
                <a:solidFill>
                  <a:srgbClr val="B31166"/>
                </a:solidFill>
                <a:latin typeface="Arial"/>
                <a:cs typeface="Arial"/>
              </a:rPr>
              <a:t></a:t>
            </a:r>
            <a:r>
              <a:rPr sz="1450" spc="240" dirty="0">
                <a:solidFill>
                  <a:srgbClr val="B31166"/>
                </a:solidFill>
                <a:latin typeface="Arial"/>
                <a:cs typeface="Arial"/>
              </a:rPr>
              <a:t>	</a:t>
            </a:r>
            <a:r>
              <a:rPr lang="en-US" dirty="0">
                <a:latin typeface="Arial" panose="020B0604020202020204" pitchFamily="34" charset="0"/>
                <a:cs typeface="Arial" panose="020B0604020202020204" pitchFamily="34" charset="0"/>
              </a:rPr>
              <a:t>The software for this project is written in Arduino programming language. The Arduino UNO is programmed using Arduino IDE software. Atmega328 on Arduino UNO comes with a boot loader that allows you to upload new code to it without the use of external hardware programmer. It communicates using STK500 protocol. You can also bypass the boot loader and program the microcontroller through in-circuit serial programming (ICSP) header, but with boot loader the programming is quick and easy.</a:t>
            </a:r>
            <a:endParaRPr dirty="0">
              <a:latin typeface="Arial" panose="020B0604020202020204" pitchFamily="34" charset="0"/>
              <a:cs typeface="Arial" panose="020B0604020202020204" pitchFamily="34" charset="0"/>
            </a:endParaRPr>
          </a:p>
          <a:p>
            <a:pPr marL="12700">
              <a:lnSpc>
                <a:spcPct val="100000"/>
              </a:lnSpc>
              <a:tabLst>
                <a:tab pos="354965" algn="l"/>
              </a:tabLst>
            </a:pPr>
            <a:endParaRPr sz="18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667000"/>
            <a:ext cx="4191000" cy="419100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8609076" y="5867400"/>
            <a:ext cx="990600" cy="9906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8609076" y="1676400"/>
            <a:ext cx="2819400" cy="2819400"/>
          </a:xfrm>
          <a:prstGeom prst="rect">
            <a:avLst/>
          </a:prstGeom>
          <a:blipFill>
            <a:blip r:embed="rId4" cstate="print"/>
            <a:stretch>
              <a:fillRect/>
            </a:stretch>
          </a:blipFill>
        </p:spPr>
        <p:txBody>
          <a:bodyPr wrap="square" lIns="0" tIns="0" rIns="0" bIns="0" rtlCol="0"/>
          <a:lstStyle/>
          <a:p>
            <a:endParaRPr dirty="0"/>
          </a:p>
        </p:txBody>
      </p:sp>
      <p:sp>
        <p:nvSpPr>
          <p:cNvPr id="5" name="object 5"/>
          <p:cNvSpPr/>
          <p:nvPr/>
        </p:nvSpPr>
        <p:spPr>
          <a:xfrm>
            <a:off x="7999476" y="9144"/>
            <a:ext cx="1600200" cy="1600200"/>
          </a:xfrm>
          <a:prstGeom prst="rect">
            <a:avLst/>
          </a:prstGeom>
          <a:blipFill>
            <a:blip r:embed="rId5" cstate="print"/>
            <a:stretch>
              <a:fillRect/>
            </a:stretch>
          </a:blipFill>
        </p:spPr>
        <p:txBody>
          <a:bodyPr wrap="square" lIns="0" tIns="0" rIns="0" bIns="0" rtlCol="0"/>
          <a:lstStyle/>
          <a:p>
            <a:endParaRPr dirty="0"/>
          </a:p>
        </p:txBody>
      </p:sp>
      <p:sp>
        <p:nvSpPr>
          <p:cNvPr id="6" name="object 6"/>
          <p:cNvSpPr/>
          <p:nvPr/>
        </p:nvSpPr>
        <p:spPr>
          <a:xfrm>
            <a:off x="7289292" y="471169"/>
            <a:ext cx="4420235" cy="5910580"/>
          </a:xfrm>
          <a:custGeom>
            <a:avLst/>
            <a:gdLst/>
            <a:ahLst/>
            <a:cxnLst/>
            <a:rect l="l" t="t" r="r" b="b"/>
            <a:pathLst>
              <a:path w="4420234" h="5910580">
                <a:moveTo>
                  <a:pt x="0" y="5910580"/>
                </a:moveTo>
                <a:lnTo>
                  <a:pt x="4419981" y="5910580"/>
                </a:lnTo>
                <a:lnTo>
                  <a:pt x="4419981" y="0"/>
                </a:lnTo>
                <a:lnTo>
                  <a:pt x="0" y="0"/>
                </a:lnTo>
                <a:lnTo>
                  <a:pt x="0" y="5910580"/>
                </a:lnTo>
                <a:close/>
              </a:path>
            </a:pathLst>
          </a:custGeom>
          <a:solidFill>
            <a:srgbClr val="FFFFFF"/>
          </a:solidFill>
        </p:spPr>
        <p:txBody>
          <a:bodyPr wrap="square" lIns="0" tIns="0" rIns="0" bIns="0" rtlCol="0"/>
          <a:lstStyle/>
          <a:p>
            <a:endParaRPr dirty="0"/>
          </a:p>
        </p:txBody>
      </p:sp>
      <p:sp>
        <p:nvSpPr>
          <p:cNvPr id="7" name="object 7"/>
          <p:cNvSpPr/>
          <p:nvPr/>
        </p:nvSpPr>
        <p:spPr>
          <a:xfrm>
            <a:off x="6187440" y="402336"/>
            <a:ext cx="1254760" cy="6053455"/>
          </a:xfrm>
          <a:custGeom>
            <a:avLst/>
            <a:gdLst/>
            <a:ahLst/>
            <a:cxnLst/>
            <a:rect l="l" t="t" r="r" b="b"/>
            <a:pathLst>
              <a:path w="1254759" h="6053455">
                <a:moveTo>
                  <a:pt x="1254252" y="0"/>
                </a:moveTo>
                <a:lnTo>
                  <a:pt x="1143" y="0"/>
                </a:lnTo>
                <a:lnTo>
                  <a:pt x="24511" y="137413"/>
                </a:lnTo>
                <a:lnTo>
                  <a:pt x="46736" y="274192"/>
                </a:lnTo>
                <a:lnTo>
                  <a:pt x="68452" y="411606"/>
                </a:lnTo>
                <a:lnTo>
                  <a:pt x="87122" y="549655"/>
                </a:lnTo>
                <a:lnTo>
                  <a:pt x="106045" y="687069"/>
                </a:lnTo>
                <a:lnTo>
                  <a:pt x="123571" y="825118"/>
                </a:lnTo>
                <a:lnTo>
                  <a:pt x="138557" y="961263"/>
                </a:lnTo>
                <a:lnTo>
                  <a:pt x="152908" y="1099312"/>
                </a:lnTo>
                <a:lnTo>
                  <a:pt x="165862" y="1236726"/>
                </a:lnTo>
                <a:lnTo>
                  <a:pt x="177164" y="1371727"/>
                </a:lnTo>
                <a:lnTo>
                  <a:pt x="188468" y="1508505"/>
                </a:lnTo>
                <a:lnTo>
                  <a:pt x="197865" y="1643506"/>
                </a:lnTo>
                <a:lnTo>
                  <a:pt x="205232" y="1778508"/>
                </a:lnTo>
                <a:lnTo>
                  <a:pt x="212851" y="1912874"/>
                </a:lnTo>
                <a:lnTo>
                  <a:pt x="219329" y="2045969"/>
                </a:lnTo>
                <a:lnTo>
                  <a:pt x="223900" y="2178050"/>
                </a:lnTo>
                <a:lnTo>
                  <a:pt x="227837" y="2310003"/>
                </a:lnTo>
                <a:lnTo>
                  <a:pt x="231521" y="2440686"/>
                </a:lnTo>
                <a:lnTo>
                  <a:pt x="233299" y="2569591"/>
                </a:lnTo>
                <a:lnTo>
                  <a:pt x="235204" y="2698623"/>
                </a:lnTo>
                <a:lnTo>
                  <a:pt x="236093" y="2825750"/>
                </a:lnTo>
                <a:lnTo>
                  <a:pt x="235204" y="2951606"/>
                </a:lnTo>
                <a:lnTo>
                  <a:pt x="235204" y="3076321"/>
                </a:lnTo>
                <a:lnTo>
                  <a:pt x="233299" y="3199765"/>
                </a:lnTo>
                <a:lnTo>
                  <a:pt x="230505" y="3320796"/>
                </a:lnTo>
                <a:lnTo>
                  <a:pt x="227837" y="3440683"/>
                </a:lnTo>
                <a:lnTo>
                  <a:pt x="224789" y="3558158"/>
                </a:lnTo>
                <a:lnTo>
                  <a:pt x="220218" y="3674999"/>
                </a:lnTo>
                <a:lnTo>
                  <a:pt x="215392" y="3789933"/>
                </a:lnTo>
                <a:lnTo>
                  <a:pt x="211074" y="3902582"/>
                </a:lnTo>
                <a:lnTo>
                  <a:pt x="198627" y="4122293"/>
                </a:lnTo>
                <a:lnTo>
                  <a:pt x="185420" y="4332986"/>
                </a:lnTo>
                <a:lnTo>
                  <a:pt x="171704" y="4535170"/>
                </a:lnTo>
                <a:lnTo>
                  <a:pt x="156463" y="4726432"/>
                </a:lnTo>
                <a:lnTo>
                  <a:pt x="140588" y="4909312"/>
                </a:lnTo>
                <a:lnTo>
                  <a:pt x="123571" y="5078730"/>
                </a:lnTo>
                <a:lnTo>
                  <a:pt x="106807" y="5237949"/>
                </a:lnTo>
                <a:lnTo>
                  <a:pt x="90043" y="5384431"/>
                </a:lnTo>
                <a:lnTo>
                  <a:pt x="74168" y="5518823"/>
                </a:lnTo>
                <a:lnTo>
                  <a:pt x="59055" y="5638063"/>
                </a:lnTo>
                <a:lnTo>
                  <a:pt x="44831" y="5745822"/>
                </a:lnTo>
                <a:lnTo>
                  <a:pt x="32893" y="5836615"/>
                </a:lnTo>
                <a:lnTo>
                  <a:pt x="21589" y="5912891"/>
                </a:lnTo>
                <a:lnTo>
                  <a:pt x="5461" y="6017615"/>
                </a:lnTo>
                <a:lnTo>
                  <a:pt x="0" y="6053328"/>
                </a:lnTo>
                <a:lnTo>
                  <a:pt x="1249553" y="6053328"/>
                </a:lnTo>
                <a:lnTo>
                  <a:pt x="1254252" y="0"/>
                </a:lnTo>
                <a:close/>
              </a:path>
            </a:pathLst>
          </a:custGeom>
          <a:solidFill>
            <a:srgbClr val="FFFFFF"/>
          </a:solidFill>
        </p:spPr>
        <p:txBody>
          <a:bodyPr wrap="square" lIns="0" tIns="0" rIns="0" bIns="0" rtlCol="0"/>
          <a:lstStyle/>
          <a:p>
            <a:endParaRPr dirty="0"/>
          </a:p>
        </p:txBody>
      </p:sp>
      <p:sp>
        <p:nvSpPr>
          <p:cNvPr id="8" name="object 8"/>
          <p:cNvSpPr/>
          <p:nvPr/>
        </p:nvSpPr>
        <p:spPr>
          <a:xfrm>
            <a:off x="5995289" y="398272"/>
            <a:ext cx="511809" cy="3298825"/>
          </a:xfrm>
          <a:custGeom>
            <a:avLst/>
            <a:gdLst/>
            <a:ahLst/>
            <a:cxnLst/>
            <a:rect l="l" t="t" r="r" b="b"/>
            <a:pathLst>
              <a:path w="511809" h="3298825">
                <a:moveTo>
                  <a:pt x="440563" y="0"/>
                </a:moveTo>
                <a:lnTo>
                  <a:pt x="0" y="21716"/>
                </a:lnTo>
                <a:lnTo>
                  <a:pt x="25781" y="129793"/>
                </a:lnTo>
                <a:lnTo>
                  <a:pt x="50926" y="237998"/>
                </a:lnTo>
                <a:lnTo>
                  <a:pt x="75564" y="346328"/>
                </a:lnTo>
                <a:lnTo>
                  <a:pt x="120523" y="563752"/>
                </a:lnTo>
                <a:lnTo>
                  <a:pt x="142239" y="672591"/>
                </a:lnTo>
                <a:lnTo>
                  <a:pt x="161798" y="780161"/>
                </a:lnTo>
                <a:lnTo>
                  <a:pt x="180975" y="889888"/>
                </a:lnTo>
                <a:lnTo>
                  <a:pt x="199389" y="998601"/>
                </a:lnTo>
                <a:lnTo>
                  <a:pt x="216281" y="1105535"/>
                </a:lnTo>
                <a:lnTo>
                  <a:pt x="233299" y="1214374"/>
                </a:lnTo>
                <a:lnTo>
                  <a:pt x="248793" y="1321307"/>
                </a:lnTo>
                <a:lnTo>
                  <a:pt x="263016" y="1428495"/>
                </a:lnTo>
                <a:lnTo>
                  <a:pt x="277113" y="1535556"/>
                </a:lnTo>
                <a:lnTo>
                  <a:pt x="290322" y="1641348"/>
                </a:lnTo>
                <a:lnTo>
                  <a:pt x="302387" y="1745995"/>
                </a:lnTo>
                <a:lnTo>
                  <a:pt x="313563" y="1851405"/>
                </a:lnTo>
                <a:lnTo>
                  <a:pt x="324738" y="1955418"/>
                </a:lnTo>
                <a:lnTo>
                  <a:pt x="334390" y="2058289"/>
                </a:lnTo>
                <a:lnTo>
                  <a:pt x="344043" y="2160778"/>
                </a:lnTo>
                <a:lnTo>
                  <a:pt x="352933" y="2262251"/>
                </a:lnTo>
                <a:lnTo>
                  <a:pt x="360425" y="2362962"/>
                </a:lnTo>
                <a:lnTo>
                  <a:pt x="368553" y="2462276"/>
                </a:lnTo>
                <a:lnTo>
                  <a:pt x="375031" y="2560701"/>
                </a:lnTo>
                <a:lnTo>
                  <a:pt x="386588" y="2753487"/>
                </a:lnTo>
                <a:lnTo>
                  <a:pt x="392049" y="2847340"/>
                </a:lnTo>
                <a:lnTo>
                  <a:pt x="396239" y="2940685"/>
                </a:lnTo>
                <a:lnTo>
                  <a:pt x="400176" y="3032760"/>
                </a:lnTo>
                <a:lnTo>
                  <a:pt x="404113" y="3122803"/>
                </a:lnTo>
                <a:lnTo>
                  <a:pt x="409448" y="3298825"/>
                </a:lnTo>
                <a:lnTo>
                  <a:pt x="474090" y="3265424"/>
                </a:lnTo>
                <a:lnTo>
                  <a:pt x="477321" y="3238552"/>
                </a:lnTo>
                <a:lnTo>
                  <a:pt x="483308" y="3179056"/>
                </a:lnTo>
                <a:lnTo>
                  <a:pt x="488677" y="3112267"/>
                </a:lnTo>
                <a:lnTo>
                  <a:pt x="493444" y="3038637"/>
                </a:lnTo>
                <a:lnTo>
                  <a:pt x="495606" y="2999399"/>
                </a:lnTo>
                <a:lnTo>
                  <a:pt x="497623" y="2958620"/>
                </a:lnTo>
                <a:lnTo>
                  <a:pt x="499496" y="2916357"/>
                </a:lnTo>
                <a:lnTo>
                  <a:pt x="501229" y="2872667"/>
                </a:lnTo>
                <a:lnTo>
                  <a:pt x="502822" y="2827607"/>
                </a:lnTo>
                <a:lnTo>
                  <a:pt x="504278" y="2781233"/>
                </a:lnTo>
                <a:lnTo>
                  <a:pt x="505598" y="2733601"/>
                </a:lnTo>
                <a:lnTo>
                  <a:pt x="506784" y="2684769"/>
                </a:lnTo>
                <a:lnTo>
                  <a:pt x="507839" y="2634793"/>
                </a:lnTo>
                <a:lnTo>
                  <a:pt x="508763" y="2583729"/>
                </a:lnTo>
                <a:lnTo>
                  <a:pt x="509560" y="2531635"/>
                </a:lnTo>
                <a:lnTo>
                  <a:pt x="510231" y="2478566"/>
                </a:lnTo>
                <a:lnTo>
                  <a:pt x="510777" y="2424580"/>
                </a:lnTo>
                <a:lnTo>
                  <a:pt x="511201" y="2369732"/>
                </a:lnTo>
                <a:lnTo>
                  <a:pt x="511505" y="2314080"/>
                </a:lnTo>
                <a:lnTo>
                  <a:pt x="511675" y="2262251"/>
                </a:lnTo>
                <a:lnTo>
                  <a:pt x="511712" y="2142864"/>
                </a:lnTo>
                <a:lnTo>
                  <a:pt x="511553" y="2084560"/>
                </a:lnTo>
                <a:lnTo>
                  <a:pt x="511282" y="2025735"/>
                </a:lnTo>
                <a:lnTo>
                  <a:pt x="510903" y="1966446"/>
                </a:lnTo>
                <a:lnTo>
                  <a:pt x="510417" y="1906748"/>
                </a:lnTo>
                <a:lnTo>
                  <a:pt x="509825" y="1846698"/>
                </a:lnTo>
                <a:lnTo>
                  <a:pt x="509130" y="1786354"/>
                </a:lnTo>
                <a:lnTo>
                  <a:pt x="508333" y="1725771"/>
                </a:lnTo>
                <a:lnTo>
                  <a:pt x="507437" y="1665006"/>
                </a:lnTo>
                <a:lnTo>
                  <a:pt x="506442" y="1604116"/>
                </a:lnTo>
                <a:lnTo>
                  <a:pt x="505353" y="1543158"/>
                </a:lnTo>
                <a:lnTo>
                  <a:pt x="504169" y="1482188"/>
                </a:lnTo>
                <a:lnTo>
                  <a:pt x="502893" y="1421262"/>
                </a:lnTo>
                <a:lnTo>
                  <a:pt x="501527" y="1360438"/>
                </a:lnTo>
                <a:lnTo>
                  <a:pt x="500072" y="1299771"/>
                </a:lnTo>
                <a:lnTo>
                  <a:pt x="498532" y="1239320"/>
                </a:lnTo>
                <a:lnTo>
                  <a:pt x="496907" y="1179139"/>
                </a:lnTo>
                <a:lnTo>
                  <a:pt x="495199" y="1119286"/>
                </a:lnTo>
                <a:lnTo>
                  <a:pt x="493410" y="1059817"/>
                </a:lnTo>
                <a:lnTo>
                  <a:pt x="491470" y="998601"/>
                </a:lnTo>
                <a:lnTo>
                  <a:pt x="489599" y="942259"/>
                </a:lnTo>
                <a:lnTo>
                  <a:pt x="487580" y="884282"/>
                </a:lnTo>
                <a:lnTo>
                  <a:pt x="485487" y="826917"/>
                </a:lnTo>
                <a:lnTo>
                  <a:pt x="483324" y="770219"/>
                </a:lnTo>
                <a:lnTo>
                  <a:pt x="481091" y="714245"/>
                </a:lnTo>
                <a:lnTo>
                  <a:pt x="478791" y="659051"/>
                </a:lnTo>
                <a:lnTo>
                  <a:pt x="476425" y="604695"/>
                </a:lnTo>
                <a:lnTo>
                  <a:pt x="473995" y="551232"/>
                </a:lnTo>
                <a:lnTo>
                  <a:pt x="471504" y="498720"/>
                </a:lnTo>
                <a:lnTo>
                  <a:pt x="468952" y="447214"/>
                </a:lnTo>
                <a:lnTo>
                  <a:pt x="466343" y="396773"/>
                </a:lnTo>
                <a:lnTo>
                  <a:pt x="463614" y="346328"/>
                </a:lnTo>
                <a:lnTo>
                  <a:pt x="460958" y="299306"/>
                </a:lnTo>
                <a:lnTo>
                  <a:pt x="458186" y="252395"/>
                </a:lnTo>
                <a:lnTo>
                  <a:pt x="455364" y="206774"/>
                </a:lnTo>
                <a:lnTo>
                  <a:pt x="452493" y="162499"/>
                </a:lnTo>
                <a:lnTo>
                  <a:pt x="449576" y="119628"/>
                </a:lnTo>
                <a:lnTo>
                  <a:pt x="446614" y="78217"/>
                </a:lnTo>
                <a:lnTo>
                  <a:pt x="443609" y="38321"/>
                </a:lnTo>
                <a:lnTo>
                  <a:pt x="440563" y="0"/>
                </a:lnTo>
                <a:close/>
              </a:path>
            </a:pathLst>
          </a:custGeom>
          <a:solidFill>
            <a:srgbClr val="FFFFFF">
              <a:alpha val="19999"/>
            </a:srgbClr>
          </a:solidFill>
        </p:spPr>
        <p:txBody>
          <a:bodyPr wrap="square" lIns="0" tIns="0" rIns="0" bIns="0" rtlCol="0"/>
          <a:lstStyle/>
          <a:p>
            <a:endParaRPr dirty="0"/>
          </a:p>
        </p:txBody>
      </p:sp>
      <p:sp>
        <p:nvSpPr>
          <p:cNvPr id="9" name="object 9"/>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dirty="0"/>
          </a:p>
        </p:txBody>
      </p:sp>
      <p:sp>
        <p:nvSpPr>
          <p:cNvPr id="10" name="object 10"/>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dirty="0"/>
          </a:p>
        </p:txBody>
      </p:sp>
      <p:sp>
        <p:nvSpPr>
          <p:cNvPr id="11" name="object 11"/>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dirty="0"/>
          </a:p>
        </p:txBody>
      </p:sp>
      <p:sp>
        <p:nvSpPr>
          <p:cNvPr id="12" name="object 12"/>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dirty="0"/>
          </a:p>
        </p:txBody>
      </p:sp>
      <p:sp>
        <p:nvSpPr>
          <p:cNvPr id="13" name="object 13"/>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dirty="0"/>
          </a:p>
        </p:txBody>
      </p:sp>
      <p:sp>
        <p:nvSpPr>
          <p:cNvPr id="14" name="object 14"/>
          <p:cNvSpPr/>
          <p:nvPr/>
        </p:nvSpPr>
        <p:spPr>
          <a:xfrm>
            <a:off x="10398252" y="0"/>
            <a:ext cx="765048" cy="1208532"/>
          </a:xfrm>
          <a:prstGeom prst="rect">
            <a:avLst/>
          </a:prstGeom>
          <a:blipFill>
            <a:blip r:embed="rId6" cstate="print"/>
            <a:stretch>
              <a:fillRect/>
            </a:stretch>
          </a:blipFill>
        </p:spPr>
        <p:txBody>
          <a:bodyPr wrap="square" lIns="0" tIns="0" rIns="0" bIns="0" rtlCol="0"/>
          <a:lstStyle/>
          <a:p>
            <a:endParaRPr dirty="0"/>
          </a:p>
        </p:txBody>
      </p:sp>
      <p:sp>
        <p:nvSpPr>
          <p:cNvPr id="15" name="object 15"/>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dirty="0"/>
          </a:p>
        </p:txBody>
      </p:sp>
      <p:sp>
        <p:nvSpPr>
          <p:cNvPr id="16" name="object 1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Complete</a:t>
            </a:r>
            <a:r>
              <a:rPr spc="-30" dirty="0"/>
              <a:t> </a:t>
            </a:r>
            <a:r>
              <a:rPr spc="-20" dirty="0"/>
              <a:t>Circuit</a:t>
            </a:r>
          </a:p>
        </p:txBody>
      </p:sp>
      <p:sp>
        <p:nvSpPr>
          <p:cNvPr id="17" name="object 17"/>
          <p:cNvSpPr txBox="1"/>
          <p:nvPr/>
        </p:nvSpPr>
        <p:spPr>
          <a:xfrm>
            <a:off x="1233932" y="3640073"/>
            <a:ext cx="1931035" cy="635000"/>
          </a:xfrm>
          <a:prstGeom prst="rect">
            <a:avLst/>
          </a:prstGeom>
        </p:spPr>
        <p:txBody>
          <a:bodyPr vert="horz" wrap="square" lIns="0" tIns="12065" rIns="0" bIns="0" rtlCol="0">
            <a:spAutoFit/>
          </a:bodyPr>
          <a:lstStyle/>
          <a:p>
            <a:pPr marL="12700">
              <a:lnSpc>
                <a:spcPct val="100000"/>
              </a:lnSpc>
              <a:spcBef>
                <a:spcPts val="95"/>
              </a:spcBef>
            </a:pPr>
            <a:r>
              <a:rPr sz="4000" spc="-40" dirty="0">
                <a:solidFill>
                  <a:srgbClr val="EBEBEB"/>
                </a:solidFill>
                <a:latin typeface="Arial"/>
                <a:cs typeface="Arial"/>
              </a:rPr>
              <a:t>Diagr</a:t>
            </a:r>
            <a:r>
              <a:rPr sz="4000" spc="-55" dirty="0">
                <a:solidFill>
                  <a:srgbClr val="EBEBEB"/>
                </a:solidFill>
                <a:latin typeface="Arial"/>
                <a:cs typeface="Arial"/>
              </a:rPr>
              <a:t>a</a:t>
            </a:r>
            <a:r>
              <a:rPr sz="4000" spc="105" dirty="0">
                <a:solidFill>
                  <a:srgbClr val="EBEBEB"/>
                </a:solidFill>
                <a:latin typeface="Arial"/>
                <a:cs typeface="Arial"/>
              </a:rPr>
              <a:t>m</a:t>
            </a:r>
            <a:endParaRPr sz="4000" dirty="0">
              <a:latin typeface="Arial"/>
              <a:cs typeface="Arial"/>
            </a:endParaRPr>
          </a:p>
        </p:txBody>
      </p:sp>
      <p:sp>
        <p:nvSpPr>
          <p:cNvPr id="18" name="object 18"/>
          <p:cNvSpPr/>
          <p:nvPr/>
        </p:nvSpPr>
        <p:spPr>
          <a:xfrm>
            <a:off x="7458456" y="2150364"/>
            <a:ext cx="3514344" cy="3339084"/>
          </a:xfrm>
          <a:prstGeom prst="rect">
            <a:avLst/>
          </a:prstGeom>
          <a:blipFill>
            <a:blip r:embed="rId7" cstate="print"/>
            <a:stretch>
              <a:fillRect/>
            </a:stretch>
          </a:blipFill>
        </p:spPr>
        <p:txBody>
          <a:bodyPr wrap="square" lIns="0" tIns="0" rIns="0" bIns="0" rtlCol="0"/>
          <a:lstStyle/>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1837689" cy="574040"/>
          </a:xfrm>
          <a:prstGeom prst="rect">
            <a:avLst/>
          </a:prstGeom>
        </p:spPr>
        <p:txBody>
          <a:bodyPr vert="horz" wrap="square" lIns="0" tIns="12700" rIns="0" bIns="0" rtlCol="0">
            <a:spAutoFit/>
          </a:bodyPr>
          <a:lstStyle/>
          <a:p>
            <a:pPr marL="12700">
              <a:lnSpc>
                <a:spcPct val="100000"/>
              </a:lnSpc>
              <a:spcBef>
                <a:spcPts val="100"/>
              </a:spcBef>
            </a:pPr>
            <a:r>
              <a:rPr sz="3600" spc="-10" dirty="0"/>
              <a:t>Con</a:t>
            </a:r>
            <a:r>
              <a:rPr sz="3600" dirty="0"/>
              <a:t>t</a:t>
            </a:r>
            <a:r>
              <a:rPr sz="3600" spc="-35" dirty="0"/>
              <a:t>ents</a:t>
            </a:r>
            <a:endParaRPr sz="3600"/>
          </a:p>
        </p:txBody>
      </p:sp>
      <p:sp>
        <p:nvSpPr>
          <p:cNvPr id="3" name="object 3"/>
          <p:cNvSpPr txBox="1">
            <a:spLocks noGrp="1"/>
          </p:cNvSpPr>
          <p:nvPr>
            <p:ph sz="half" idx="2"/>
          </p:nvPr>
        </p:nvSpPr>
        <p:spPr>
          <a:prstGeom prst="rect">
            <a:avLst/>
          </a:prstGeom>
        </p:spPr>
        <p:txBody>
          <a:bodyPr vert="horz" wrap="square" lIns="0" tIns="140335" rIns="0" bIns="0" rtlCol="0">
            <a:spAutoFit/>
          </a:bodyPr>
          <a:lstStyle/>
          <a:p>
            <a:pPr marR="961390" algn="ctr">
              <a:lnSpc>
                <a:spcPct val="100000"/>
              </a:lnSpc>
              <a:spcBef>
                <a:spcPts val="1105"/>
              </a:spcBef>
              <a:tabLst>
                <a:tab pos="342265" algn="l"/>
              </a:tabLst>
            </a:pPr>
            <a:r>
              <a:rPr sz="1450" spc="235" dirty="0">
                <a:solidFill>
                  <a:srgbClr val="B31166"/>
                </a:solidFill>
              </a:rPr>
              <a:t>	</a:t>
            </a:r>
            <a:r>
              <a:rPr spc="25" dirty="0"/>
              <a:t>Introduction </a:t>
            </a:r>
            <a:r>
              <a:rPr spc="80" dirty="0"/>
              <a:t>to </a:t>
            </a:r>
            <a:r>
              <a:rPr spc="20" dirty="0"/>
              <a:t>the</a:t>
            </a:r>
            <a:r>
              <a:rPr spc="-200" dirty="0"/>
              <a:t> </a:t>
            </a:r>
            <a:r>
              <a:rPr spc="35" dirty="0"/>
              <a:t>topic</a:t>
            </a:r>
            <a:endParaRPr sz="1450"/>
          </a:p>
          <a:p>
            <a:pPr marL="12700">
              <a:lnSpc>
                <a:spcPct val="100000"/>
              </a:lnSpc>
              <a:spcBef>
                <a:spcPts val="1010"/>
              </a:spcBef>
              <a:tabLst>
                <a:tab pos="354965" algn="l"/>
              </a:tabLst>
            </a:pPr>
            <a:r>
              <a:rPr sz="1450" spc="235" dirty="0">
                <a:solidFill>
                  <a:srgbClr val="B31166"/>
                </a:solidFill>
              </a:rPr>
              <a:t>	</a:t>
            </a:r>
            <a:r>
              <a:rPr dirty="0"/>
              <a:t>What </a:t>
            </a:r>
            <a:r>
              <a:rPr spc="-60" dirty="0"/>
              <a:t>is</a:t>
            </a:r>
            <a:r>
              <a:rPr spc="-35" dirty="0"/>
              <a:t> </a:t>
            </a:r>
            <a:r>
              <a:rPr spc="-135" dirty="0"/>
              <a:t>RFID</a:t>
            </a:r>
            <a:endParaRPr sz="1450"/>
          </a:p>
          <a:p>
            <a:pPr marL="12700">
              <a:lnSpc>
                <a:spcPct val="100000"/>
              </a:lnSpc>
              <a:spcBef>
                <a:spcPts val="994"/>
              </a:spcBef>
              <a:tabLst>
                <a:tab pos="354965" algn="l"/>
              </a:tabLst>
            </a:pPr>
            <a:r>
              <a:rPr sz="1450" spc="235" dirty="0">
                <a:solidFill>
                  <a:srgbClr val="B31166"/>
                </a:solidFill>
              </a:rPr>
              <a:t>	</a:t>
            </a:r>
            <a:r>
              <a:rPr spc="-10" dirty="0"/>
              <a:t>Components </a:t>
            </a:r>
            <a:r>
              <a:rPr spc="55" dirty="0"/>
              <a:t>of </a:t>
            </a:r>
            <a:r>
              <a:rPr spc="-45" dirty="0"/>
              <a:t>basic </a:t>
            </a:r>
            <a:r>
              <a:rPr spc="-130" dirty="0"/>
              <a:t>RFID</a:t>
            </a:r>
            <a:r>
              <a:rPr spc="-135" dirty="0"/>
              <a:t> </a:t>
            </a:r>
            <a:r>
              <a:rPr spc="-55" dirty="0"/>
              <a:t>System</a:t>
            </a:r>
            <a:endParaRPr sz="1450"/>
          </a:p>
          <a:p>
            <a:pPr marL="469900">
              <a:lnSpc>
                <a:spcPct val="100000"/>
              </a:lnSpc>
              <a:spcBef>
                <a:spcPts val="1065"/>
              </a:spcBef>
              <a:tabLst>
                <a:tab pos="756285" algn="l"/>
              </a:tabLst>
            </a:pPr>
            <a:r>
              <a:rPr sz="1250" spc="254" dirty="0">
                <a:solidFill>
                  <a:srgbClr val="B31166"/>
                </a:solidFill>
              </a:rPr>
              <a:t>	</a:t>
            </a:r>
            <a:r>
              <a:rPr sz="1600" spc="-120" dirty="0"/>
              <a:t>RFID</a:t>
            </a:r>
            <a:r>
              <a:rPr sz="1600" spc="-5" dirty="0"/>
              <a:t> </a:t>
            </a:r>
            <a:r>
              <a:rPr sz="1600" spc="-75" dirty="0"/>
              <a:t>Tags</a:t>
            </a:r>
            <a:endParaRPr sz="1600"/>
          </a:p>
          <a:p>
            <a:pPr marR="1002665" algn="ctr">
              <a:lnSpc>
                <a:spcPct val="100000"/>
              </a:lnSpc>
              <a:spcBef>
                <a:spcPts val="1065"/>
              </a:spcBef>
            </a:pPr>
            <a:r>
              <a:rPr sz="1100" spc="204" dirty="0">
                <a:solidFill>
                  <a:srgbClr val="B31166"/>
                </a:solidFill>
              </a:rPr>
              <a:t></a:t>
            </a:r>
            <a:r>
              <a:rPr sz="1100" spc="500" dirty="0">
                <a:solidFill>
                  <a:srgbClr val="B31166"/>
                </a:solidFill>
              </a:rPr>
              <a:t> </a:t>
            </a:r>
            <a:r>
              <a:rPr sz="1400" spc="-5" dirty="0"/>
              <a:t>Structure</a:t>
            </a:r>
            <a:endParaRPr sz="1400"/>
          </a:p>
          <a:p>
            <a:pPr marR="1049655" algn="ctr">
              <a:lnSpc>
                <a:spcPct val="100000"/>
              </a:lnSpc>
              <a:spcBef>
                <a:spcPts val="1010"/>
              </a:spcBef>
            </a:pPr>
            <a:r>
              <a:rPr sz="1100" spc="204" dirty="0">
                <a:solidFill>
                  <a:srgbClr val="B31166"/>
                </a:solidFill>
              </a:rPr>
              <a:t></a:t>
            </a:r>
            <a:r>
              <a:rPr sz="1100" spc="430" dirty="0">
                <a:solidFill>
                  <a:srgbClr val="B31166"/>
                </a:solidFill>
              </a:rPr>
              <a:t> </a:t>
            </a:r>
            <a:r>
              <a:rPr sz="1400" spc="15" dirty="0"/>
              <a:t>Working</a:t>
            </a:r>
            <a:endParaRPr sz="1400"/>
          </a:p>
          <a:p>
            <a:pPr marL="469900">
              <a:lnSpc>
                <a:spcPct val="100000"/>
              </a:lnSpc>
              <a:spcBef>
                <a:spcPts val="925"/>
              </a:spcBef>
              <a:tabLst>
                <a:tab pos="756285" algn="l"/>
              </a:tabLst>
            </a:pPr>
            <a:r>
              <a:rPr sz="1250" spc="254" dirty="0">
                <a:solidFill>
                  <a:srgbClr val="B31166"/>
                </a:solidFill>
              </a:rPr>
              <a:t>	</a:t>
            </a:r>
            <a:r>
              <a:rPr sz="1600" spc="-120" dirty="0"/>
              <a:t>RFID</a:t>
            </a:r>
            <a:r>
              <a:rPr sz="1600" spc="-75" dirty="0"/>
              <a:t> </a:t>
            </a:r>
            <a:r>
              <a:rPr sz="1600" spc="-55" dirty="0"/>
              <a:t>Reader</a:t>
            </a:r>
            <a:endParaRPr sz="1600"/>
          </a:p>
          <a:p>
            <a:pPr marR="1002665" algn="ctr">
              <a:lnSpc>
                <a:spcPct val="100000"/>
              </a:lnSpc>
              <a:spcBef>
                <a:spcPts val="1065"/>
              </a:spcBef>
            </a:pPr>
            <a:r>
              <a:rPr sz="1100" spc="210" dirty="0">
                <a:solidFill>
                  <a:srgbClr val="B31166"/>
                </a:solidFill>
              </a:rPr>
              <a:t></a:t>
            </a:r>
            <a:r>
              <a:rPr sz="1100" spc="425" dirty="0">
                <a:solidFill>
                  <a:srgbClr val="B31166"/>
                </a:solidFill>
              </a:rPr>
              <a:t> </a:t>
            </a:r>
            <a:r>
              <a:rPr sz="1400" spc="-10" dirty="0"/>
              <a:t>Structure</a:t>
            </a:r>
            <a:endParaRPr sz="1400"/>
          </a:p>
          <a:p>
            <a:pPr marR="1049655" algn="ctr">
              <a:lnSpc>
                <a:spcPct val="100000"/>
              </a:lnSpc>
              <a:spcBef>
                <a:spcPts val="1010"/>
              </a:spcBef>
            </a:pPr>
            <a:r>
              <a:rPr sz="1100" spc="204" dirty="0">
                <a:solidFill>
                  <a:srgbClr val="B31166"/>
                </a:solidFill>
              </a:rPr>
              <a:t></a:t>
            </a:r>
            <a:r>
              <a:rPr sz="1100" spc="430" dirty="0">
                <a:solidFill>
                  <a:srgbClr val="B31166"/>
                </a:solidFill>
              </a:rPr>
              <a:t> </a:t>
            </a:r>
            <a:r>
              <a:rPr sz="1400" spc="15" dirty="0"/>
              <a:t>Working</a:t>
            </a:r>
            <a:endParaRPr sz="1400"/>
          </a:p>
          <a:p>
            <a:pPr marL="12700">
              <a:lnSpc>
                <a:spcPct val="100000"/>
              </a:lnSpc>
              <a:spcBef>
                <a:spcPts val="860"/>
              </a:spcBef>
              <a:tabLst>
                <a:tab pos="354965" algn="l"/>
              </a:tabLst>
            </a:pPr>
            <a:r>
              <a:rPr sz="1450" spc="235" dirty="0">
                <a:solidFill>
                  <a:srgbClr val="B31166"/>
                </a:solidFill>
              </a:rPr>
              <a:t>	</a:t>
            </a:r>
            <a:r>
              <a:rPr spc="-70" dirty="0"/>
              <a:t>Types </a:t>
            </a:r>
            <a:r>
              <a:rPr spc="55" dirty="0"/>
              <a:t>of </a:t>
            </a:r>
            <a:r>
              <a:rPr spc="-130" dirty="0"/>
              <a:t>RFID</a:t>
            </a:r>
            <a:r>
              <a:rPr spc="-55" dirty="0"/>
              <a:t> System</a:t>
            </a:r>
            <a:endParaRPr sz="1450"/>
          </a:p>
        </p:txBody>
      </p:sp>
      <p:sp>
        <p:nvSpPr>
          <p:cNvPr id="4" name="object 4"/>
          <p:cNvSpPr txBox="1"/>
          <p:nvPr/>
        </p:nvSpPr>
        <p:spPr>
          <a:xfrm>
            <a:off x="6288151" y="2287905"/>
            <a:ext cx="4436110" cy="2836545"/>
          </a:xfrm>
          <a:prstGeom prst="rect">
            <a:avLst/>
          </a:prstGeom>
        </p:spPr>
        <p:txBody>
          <a:bodyPr vert="horz" wrap="square" lIns="0" tIns="140335" rIns="0" bIns="0" rtlCol="0">
            <a:spAutoFit/>
          </a:bodyPr>
          <a:lstStyle/>
          <a:p>
            <a:pPr marL="12700">
              <a:lnSpc>
                <a:spcPct val="100000"/>
              </a:lnSpc>
              <a:spcBef>
                <a:spcPts val="1105"/>
              </a:spcBef>
              <a:tabLst>
                <a:tab pos="355600" algn="l"/>
              </a:tabLst>
            </a:pPr>
            <a:r>
              <a:rPr sz="1450" spc="235" dirty="0">
                <a:solidFill>
                  <a:srgbClr val="B31166"/>
                </a:solidFill>
                <a:latin typeface="Arial"/>
                <a:cs typeface="Arial"/>
              </a:rPr>
              <a:t>	</a:t>
            </a:r>
            <a:r>
              <a:rPr sz="1800" spc="-100" dirty="0">
                <a:solidFill>
                  <a:srgbClr val="404040"/>
                </a:solidFill>
                <a:latin typeface="Arial"/>
                <a:cs typeface="Arial"/>
              </a:rPr>
              <a:t>Uses </a:t>
            </a:r>
            <a:r>
              <a:rPr sz="1800" spc="55" dirty="0">
                <a:solidFill>
                  <a:srgbClr val="404040"/>
                </a:solidFill>
                <a:latin typeface="Arial"/>
                <a:cs typeface="Arial"/>
              </a:rPr>
              <a:t>of </a:t>
            </a:r>
            <a:r>
              <a:rPr sz="1800" spc="-130" dirty="0">
                <a:solidFill>
                  <a:srgbClr val="404040"/>
                </a:solidFill>
                <a:latin typeface="Arial"/>
                <a:cs typeface="Arial"/>
              </a:rPr>
              <a:t>RFID</a:t>
            </a:r>
            <a:r>
              <a:rPr sz="1800" spc="-25" dirty="0">
                <a:solidFill>
                  <a:srgbClr val="404040"/>
                </a:solidFill>
                <a:latin typeface="Arial"/>
                <a:cs typeface="Arial"/>
              </a:rPr>
              <a:t> </a:t>
            </a:r>
            <a:r>
              <a:rPr sz="1800" spc="-55" dirty="0">
                <a:solidFill>
                  <a:srgbClr val="404040"/>
                </a:solidFill>
                <a:latin typeface="Arial"/>
                <a:cs typeface="Arial"/>
              </a:rPr>
              <a:t>System</a:t>
            </a:r>
            <a:endParaRPr sz="1800" dirty="0">
              <a:latin typeface="Arial"/>
              <a:cs typeface="Arial"/>
            </a:endParaRPr>
          </a:p>
          <a:p>
            <a:pPr marL="12700">
              <a:lnSpc>
                <a:spcPct val="100000"/>
              </a:lnSpc>
              <a:spcBef>
                <a:spcPts val="1010"/>
              </a:spcBef>
              <a:tabLst>
                <a:tab pos="355600" algn="l"/>
              </a:tabLst>
            </a:pPr>
            <a:r>
              <a:rPr sz="1450" spc="235" dirty="0">
                <a:solidFill>
                  <a:srgbClr val="B31166"/>
                </a:solidFill>
                <a:latin typeface="Arial"/>
                <a:cs typeface="Arial"/>
              </a:rPr>
              <a:t>	</a:t>
            </a:r>
            <a:r>
              <a:rPr sz="1800" spc="-130" dirty="0">
                <a:solidFill>
                  <a:srgbClr val="404040"/>
                </a:solidFill>
                <a:latin typeface="Arial"/>
                <a:cs typeface="Arial"/>
              </a:rPr>
              <a:t>RFID </a:t>
            </a:r>
            <a:r>
              <a:rPr sz="1800" spc="-55" dirty="0">
                <a:solidFill>
                  <a:srgbClr val="404040"/>
                </a:solidFill>
                <a:latin typeface="Arial"/>
                <a:cs typeface="Arial"/>
              </a:rPr>
              <a:t>System </a:t>
            </a:r>
            <a:r>
              <a:rPr sz="1800" spc="-90" dirty="0">
                <a:solidFill>
                  <a:srgbClr val="404040"/>
                </a:solidFill>
                <a:latin typeface="Arial"/>
                <a:cs typeface="Arial"/>
              </a:rPr>
              <a:t>vs</a:t>
            </a:r>
            <a:r>
              <a:rPr sz="1800" spc="125" dirty="0">
                <a:solidFill>
                  <a:srgbClr val="404040"/>
                </a:solidFill>
                <a:latin typeface="Arial"/>
                <a:cs typeface="Arial"/>
              </a:rPr>
              <a:t> </a:t>
            </a:r>
            <a:r>
              <a:rPr sz="1800" spc="-55" dirty="0">
                <a:solidFill>
                  <a:srgbClr val="404040"/>
                </a:solidFill>
                <a:latin typeface="Arial"/>
                <a:cs typeface="Arial"/>
              </a:rPr>
              <a:t>Barcodes</a:t>
            </a:r>
            <a:endParaRPr sz="1800" dirty="0">
              <a:latin typeface="Arial"/>
              <a:cs typeface="Arial"/>
            </a:endParaRPr>
          </a:p>
          <a:p>
            <a:pPr marL="12700">
              <a:lnSpc>
                <a:spcPct val="100000"/>
              </a:lnSpc>
              <a:spcBef>
                <a:spcPts val="994"/>
              </a:spcBef>
              <a:tabLst>
                <a:tab pos="355600" algn="l"/>
              </a:tabLst>
            </a:pPr>
            <a:r>
              <a:rPr sz="1450" spc="235" dirty="0">
                <a:solidFill>
                  <a:srgbClr val="B31166"/>
                </a:solidFill>
                <a:latin typeface="Arial"/>
                <a:cs typeface="Arial"/>
              </a:rPr>
              <a:t>	</a:t>
            </a:r>
            <a:r>
              <a:rPr sz="1800" spc="25" dirty="0">
                <a:solidFill>
                  <a:srgbClr val="404040"/>
                </a:solidFill>
                <a:latin typeface="Arial"/>
                <a:cs typeface="Arial"/>
              </a:rPr>
              <a:t>Introduction </a:t>
            </a:r>
            <a:r>
              <a:rPr sz="1800" spc="80" dirty="0">
                <a:solidFill>
                  <a:srgbClr val="404040"/>
                </a:solidFill>
                <a:latin typeface="Arial"/>
                <a:cs typeface="Arial"/>
              </a:rPr>
              <a:t>to</a:t>
            </a:r>
            <a:r>
              <a:rPr sz="1800" spc="-85" dirty="0">
                <a:solidFill>
                  <a:srgbClr val="404040"/>
                </a:solidFill>
                <a:latin typeface="Arial"/>
                <a:cs typeface="Arial"/>
              </a:rPr>
              <a:t> </a:t>
            </a:r>
            <a:r>
              <a:rPr sz="1800" spc="-20" dirty="0">
                <a:solidFill>
                  <a:srgbClr val="404040"/>
                </a:solidFill>
                <a:latin typeface="Arial"/>
                <a:cs typeface="Arial"/>
              </a:rPr>
              <a:t>Project</a:t>
            </a:r>
            <a:endParaRPr sz="1800" dirty="0">
              <a:latin typeface="Arial"/>
              <a:cs typeface="Arial"/>
            </a:endParaRPr>
          </a:p>
          <a:p>
            <a:pPr marL="12700">
              <a:lnSpc>
                <a:spcPct val="100000"/>
              </a:lnSpc>
              <a:spcBef>
                <a:spcPts val="1000"/>
              </a:spcBef>
              <a:tabLst>
                <a:tab pos="355600" algn="l"/>
              </a:tabLst>
            </a:pPr>
            <a:r>
              <a:rPr sz="1450" spc="235" dirty="0">
                <a:solidFill>
                  <a:srgbClr val="B31166"/>
                </a:solidFill>
                <a:latin typeface="Arial"/>
                <a:cs typeface="Arial"/>
              </a:rPr>
              <a:t>	</a:t>
            </a:r>
            <a:r>
              <a:rPr sz="1800" spc="-25" dirty="0">
                <a:solidFill>
                  <a:srgbClr val="404040"/>
                </a:solidFill>
                <a:latin typeface="Arial"/>
                <a:cs typeface="Arial"/>
              </a:rPr>
              <a:t>Hardware</a:t>
            </a:r>
            <a:r>
              <a:rPr sz="1800" spc="-20" dirty="0">
                <a:solidFill>
                  <a:srgbClr val="404040"/>
                </a:solidFill>
                <a:latin typeface="Arial"/>
                <a:cs typeface="Arial"/>
              </a:rPr>
              <a:t> </a:t>
            </a:r>
            <a:r>
              <a:rPr sz="1800" spc="-5" dirty="0">
                <a:solidFill>
                  <a:srgbClr val="404040"/>
                </a:solidFill>
                <a:latin typeface="Arial"/>
                <a:cs typeface="Arial"/>
              </a:rPr>
              <a:t>Description</a:t>
            </a:r>
            <a:endParaRPr sz="1800" dirty="0">
              <a:latin typeface="Arial"/>
              <a:cs typeface="Arial"/>
            </a:endParaRPr>
          </a:p>
          <a:p>
            <a:pPr marL="12700">
              <a:lnSpc>
                <a:spcPct val="100000"/>
              </a:lnSpc>
              <a:spcBef>
                <a:spcPts val="1005"/>
              </a:spcBef>
              <a:tabLst>
                <a:tab pos="355600" algn="l"/>
              </a:tabLst>
            </a:pPr>
            <a:r>
              <a:rPr sz="1450" spc="235" dirty="0">
                <a:solidFill>
                  <a:srgbClr val="B31166"/>
                </a:solidFill>
                <a:latin typeface="Arial"/>
                <a:cs typeface="Arial"/>
              </a:rPr>
              <a:t>	</a:t>
            </a:r>
            <a:r>
              <a:rPr sz="1800" spc="-20" dirty="0">
                <a:solidFill>
                  <a:srgbClr val="404040"/>
                </a:solidFill>
                <a:latin typeface="Arial"/>
                <a:cs typeface="Arial"/>
              </a:rPr>
              <a:t>Software </a:t>
            </a:r>
            <a:r>
              <a:rPr sz="1800" spc="-5" dirty="0">
                <a:solidFill>
                  <a:srgbClr val="404040"/>
                </a:solidFill>
                <a:latin typeface="Arial"/>
                <a:cs typeface="Arial"/>
              </a:rPr>
              <a:t>Description</a:t>
            </a:r>
            <a:endParaRPr sz="1800" dirty="0">
              <a:latin typeface="Arial"/>
              <a:cs typeface="Arial"/>
            </a:endParaRPr>
          </a:p>
          <a:p>
            <a:pPr marL="12700">
              <a:lnSpc>
                <a:spcPct val="100000"/>
              </a:lnSpc>
              <a:spcBef>
                <a:spcPts val="1000"/>
              </a:spcBef>
              <a:tabLst>
                <a:tab pos="355600" algn="l"/>
              </a:tabLst>
            </a:pPr>
            <a:r>
              <a:rPr sz="1450" spc="235" dirty="0">
                <a:solidFill>
                  <a:srgbClr val="B31166"/>
                </a:solidFill>
                <a:latin typeface="Arial"/>
                <a:cs typeface="Arial"/>
              </a:rPr>
              <a:t>	</a:t>
            </a:r>
            <a:r>
              <a:rPr sz="1800" spc="-10" dirty="0">
                <a:solidFill>
                  <a:srgbClr val="404040"/>
                </a:solidFill>
                <a:latin typeface="Arial"/>
                <a:cs typeface="Arial"/>
              </a:rPr>
              <a:t>Circuit</a:t>
            </a:r>
            <a:r>
              <a:rPr sz="1800" spc="-5" dirty="0">
                <a:solidFill>
                  <a:srgbClr val="404040"/>
                </a:solidFill>
                <a:latin typeface="Arial"/>
                <a:cs typeface="Arial"/>
              </a:rPr>
              <a:t> </a:t>
            </a:r>
            <a:r>
              <a:rPr sz="1800" spc="-15" dirty="0">
                <a:solidFill>
                  <a:srgbClr val="404040"/>
                </a:solidFill>
                <a:latin typeface="Arial"/>
                <a:cs typeface="Arial"/>
              </a:rPr>
              <a:t>Diagram</a:t>
            </a:r>
            <a:endParaRPr sz="1800" dirty="0">
              <a:latin typeface="Arial"/>
              <a:cs typeface="Arial"/>
            </a:endParaRPr>
          </a:p>
          <a:p>
            <a:pPr marL="12700">
              <a:lnSpc>
                <a:spcPct val="100000"/>
              </a:lnSpc>
              <a:spcBef>
                <a:spcPts val="994"/>
              </a:spcBef>
              <a:tabLst>
                <a:tab pos="355600" algn="l"/>
              </a:tabLst>
            </a:pPr>
            <a:r>
              <a:rPr sz="1450" spc="240" dirty="0">
                <a:solidFill>
                  <a:srgbClr val="B31166"/>
                </a:solidFill>
                <a:latin typeface="Arial"/>
                <a:cs typeface="Arial"/>
              </a:rPr>
              <a:t>	</a:t>
            </a:r>
            <a:r>
              <a:rPr lang="en-US" spc="-30" dirty="0" smtClean="0">
                <a:solidFill>
                  <a:srgbClr val="404040"/>
                </a:solidFill>
                <a:latin typeface="Arial"/>
                <a:cs typeface="Arial"/>
              </a:rPr>
              <a:t>Conclusion</a:t>
            </a:r>
            <a:endParaRPr sz="18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143000"/>
            <a:ext cx="7779871" cy="479017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5624068" cy="566822"/>
          </a:xfrm>
          <a:prstGeom prst="rect">
            <a:avLst/>
          </a:prstGeom>
        </p:spPr>
        <p:txBody>
          <a:bodyPr vert="horz" wrap="square" lIns="0" tIns="12700" rIns="0" bIns="0" rtlCol="0">
            <a:spAutoFit/>
          </a:bodyPr>
          <a:lstStyle/>
          <a:p>
            <a:pPr marL="12700">
              <a:lnSpc>
                <a:spcPct val="100000"/>
              </a:lnSpc>
              <a:spcBef>
                <a:spcPts val="100"/>
              </a:spcBef>
            </a:pPr>
            <a:r>
              <a:rPr lang="en-US" sz="3600" dirty="0" smtClean="0"/>
              <a:t>Output</a:t>
            </a:r>
            <a:endParaRPr sz="3600" dirty="0"/>
          </a:p>
        </p:txBody>
      </p:sp>
      <p:sp>
        <p:nvSpPr>
          <p:cNvPr id="12" name="object 12"/>
          <p:cNvSpPr txBox="1"/>
          <p:nvPr/>
        </p:nvSpPr>
        <p:spPr>
          <a:xfrm>
            <a:off x="375728" y="2600058"/>
            <a:ext cx="11128248" cy="511935"/>
          </a:xfrm>
          <a:prstGeom prst="rect">
            <a:avLst/>
          </a:prstGeom>
        </p:spPr>
        <p:txBody>
          <a:bodyPr vert="horz" wrap="square" lIns="0" tIns="5080" rIns="0" bIns="0" rtlCol="0">
            <a:spAutoFit/>
          </a:bodyPr>
          <a:lstStyle/>
          <a:p>
            <a:pPr marL="355600" marR="5080" indent="-342900">
              <a:lnSpc>
                <a:spcPct val="102800"/>
              </a:lnSpc>
              <a:spcBef>
                <a:spcPts val="40"/>
              </a:spcBef>
              <a:tabLst>
                <a:tab pos="354965" algn="l"/>
              </a:tabLst>
            </a:pPr>
            <a:endParaRPr lang="en-US" sz="1450" spc="240" dirty="0" smtClean="0">
              <a:solidFill>
                <a:srgbClr val="B31166"/>
              </a:solidFill>
              <a:latin typeface="Arial"/>
              <a:cs typeface="Arial"/>
            </a:endParaRPr>
          </a:p>
          <a:p>
            <a:pPr marL="12700">
              <a:lnSpc>
                <a:spcPct val="100000"/>
              </a:lnSpc>
              <a:tabLst>
                <a:tab pos="354965" algn="l"/>
              </a:tabLst>
            </a:pPr>
            <a:endParaRPr sz="1800" dirty="0">
              <a:latin typeface="Arial"/>
              <a:cs typeface="Arial"/>
            </a:endParaRPr>
          </a:p>
        </p:txBody>
      </p:sp>
      <p:pic>
        <p:nvPicPr>
          <p:cNvPr id="14" name="Picture 13"/>
          <p:cNvPicPr/>
          <p:nvPr/>
        </p:nvPicPr>
        <p:blipFill>
          <a:blip r:embed="rId3"/>
          <a:srcRect/>
          <a:stretch>
            <a:fillRect/>
          </a:stretch>
        </p:blipFill>
        <p:spPr bwMode="auto">
          <a:xfrm>
            <a:off x="3856143" y="2892902"/>
            <a:ext cx="5051998" cy="2921904"/>
          </a:xfrm>
          <a:prstGeom prst="rect">
            <a:avLst/>
          </a:prstGeom>
          <a:noFill/>
          <a:ln w="9525">
            <a:noFill/>
            <a:miter lim="800000"/>
            <a:headEnd/>
            <a:tailEnd/>
          </a:ln>
        </p:spPr>
      </p:pic>
    </p:spTree>
    <p:extLst>
      <p:ext uri="{BB962C8B-B14F-4D97-AF65-F5344CB8AC3E}">
        <p14:creationId xmlns:p14="http://schemas.microsoft.com/office/powerpoint/2010/main" val="1591240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5624068" cy="566822"/>
          </a:xfrm>
          <a:prstGeom prst="rect">
            <a:avLst/>
          </a:prstGeom>
        </p:spPr>
        <p:txBody>
          <a:bodyPr vert="horz" wrap="square" lIns="0" tIns="12700" rIns="0" bIns="0" rtlCol="0">
            <a:spAutoFit/>
          </a:bodyPr>
          <a:lstStyle/>
          <a:p>
            <a:pPr marL="12700">
              <a:lnSpc>
                <a:spcPct val="100000"/>
              </a:lnSpc>
              <a:spcBef>
                <a:spcPts val="100"/>
              </a:spcBef>
            </a:pPr>
            <a:r>
              <a:rPr lang="en-US" sz="3600" spc="-80" dirty="0" smtClean="0"/>
              <a:t>Conclusion</a:t>
            </a:r>
            <a:endParaRPr sz="3600" dirty="0"/>
          </a:p>
        </p:txBody>
      </p:sp>
      <p:sp>
        <p:nvSpPr>
          <p:cNvPr id="12" name="object 12"/>
          <p:cNvSpPr txBox="1"/>
          <p:nvPr/>
        </p:nvSpPr>
        <p:spPr>
          <a:xfrm>
            <a:off x="375728" y="2600058"/>
            <a:ext cx="11128248" cy="2957733"/>
          </a:xfrm>
          <a:prstGeom prst="rect">
            <a:avLst/>
          </a:prstGeom>
        </p:spPr>
        <p:txBody>
          <a:bodyPr vert="horz" wrap="square" lIns="0" tIns="5080" rIns="0" bIns="0" rtlCol="0">
            <a:spAutoFit/>
          </a:bodyPr>
          <a:lstStyle/>
          <a:p>
            <a:pPr marL="355600" marR="5080" indent="-342900">
              <a:lnSpc>
                <a:spcPct val="102800"/>
              </a:lnSpc>
              <a:spcBef>
                <a:spcPts val="40"/>
              </a:spcBef>
              <a:tabLst>
                <a:tab pos="354965" algn="l"/>
              </a:tabLst>
            </a:pPr>
            <a:endParaRPr lang="en-US" sz="1450" spc="240" dirty="0" smtClean="0">
              <a:solidFill>
                <a:srgbClr val="B31166"/>
              </a:solidFill>
              <a:latin typeface="Arial"/>
              <a:cs typeface="Arial"/>
            </a:endParaRPr>
          </a:p>
          <a:p>
            <a:pPr marL="355600" marR="5080" indent="-342900">
              <a:lnSpc>
                <a:spcPct val="102800"/>
              </a:lnSpc>
              <a:spcBef>
                <a:spcPts val="40"/>
              </a:spcBef>
              <a:tabLst>
                <a:tab pos="354965" algn="l"/>
              </a:tabLst>
            </a:pPr>
            <a:endParaRPr lang="en-US" sz="1450" spc="240" dirty="0">
              <a:solidFill>
                <a:srgbClr val="B31166"/>
              </a:solidFill>
              <a:latin typeface="Arial"/>
              <a:cs typeface="Arial"/>
            </a:endParaRPr>
          </a:p>
          <a:p>
            <a:r>
              <a:rPr lang="en-US" sz="1450" spc="240" dirty="0" smtClean="0">
                <a:solidFill>
                  <a:srgbClr val="B31166"/>
                </a:solidFill>
                <a:latin typeface="Arial"/>
                <a:cs typeface="Arial"/>
              </a:rPr>
              <a:t>       </a:t>
            </a:r>
            <a:r>
              <a:rPr sz="1450" spc="240" dirty="0" smtClean="0">
                <a:solidFill>
                  <a:srgbClr val="B31166"/>
                </a:solidFill>
                <a:latin typeface="Arial"/>
                <a:cs typeface="Arial"/>
              </a:rPr>
              <a:t></a:t>
            </a:r>
            <a:r>
              <a:rPr lang="en-US" sz="1450" spc="240" dirty="0" smtClean="0">
                <a:solidFill>
                  <a:srgbClr val="B31166"/>
                </a:solidFill>
                <a:latin typeface="Arial"/>
                <a:cs typeface="Arial"/>
              </a:rPr>
              <a:t>  </a:t>
            </a:r>
            <a:r>
              <a:rPr lang="en-US" dirty="0" smtClean="0">
                <a:latin typeface="Arial" panose="020B0604020202020204" pitchFamily="34" charset="0"/>
                <a:cs typeface="Arial" panose="020B0604020202020204" pitchFamily="34" charset="0"/>
              </a:rPr>
              <a:t>Even </a:t>
            </a:r>
            <a:r>
              <a:rPr lang="en-US" dirty="0">
                <a:latin typeface="Arial" panose="020B0604020202020204" pitchFamily="34" charset="0"/>
                <a:cs typeface="Arial" panose="020B0604020202020204" pitchFamily="34" charset="0"/>
              </a:rPr>
              <a:t>though numerous limitations and unresolved issues still hinder the widespread  </a:t>
            </a:r>
            <a:r>
              <a:rPr lang="en-US" dirty="0" smtClean="0">
                <a:latin typeface="Arial" panose="020B0604020202020204" pitchFamily="34" charset="0"/>
                <a:cs typeface="Arial" panose="020B0604020202020204" pitchFamily="34" charset="0"/>
              </a:rPr>
              <a:t>  application </a:t>
            </a:r>
            <a:r>
              <a:rPr lang="en-US" dirty="0">
                <a:latin typeface="Arial" panose="020B0604020202020204" pitchFamily="34" charset="0"/>
                <a:cs typeface="Arial" panose="020B0604020202020204" pitchFamily="34" charset="0"/>
              </a:rPr>
              <a:t>of </a:t>
            </a:r>
            <a:r>
              <a:rPr lang="en-US" dirty="0" smtClean="0">
                <a:latin typeface="Arial" panose="020B0604020202020204" pitchFamily="34" charset="0"/>
                <a:cs typeface="Arial" panose="020B0604020202020204" pitchFamily="34" charset="0"/>
              </a:rPr>
              <a:t>	RFID</a:t>
            </a:r>
            <a:r>
              <a:rPr lang="en-US" dirty="0">
                <a:latin typeface="Arial" panose="020B0604020202020204" pitchFamily="34" charset="0"/>
                <a:cs typeface="Arial" panose="020B0604020202020204" pitchFamily="34" charset="0"/>
              </a:rPr>
              <a:t>. Despite these challenges, RFID continues to make inroads into inventory control systems, and </a:t>
            </a:r>
            <a:r>
              <a:rPr lang="en-US" dirty="0" smtClean="0">
                <a:latin typeface="Arial" panose="020B0604020202020204" pitchFamily="34" charset="0"/>
                <a:cs typeface="Arial" panose="020B0604020202020204" pitchFamily="34" charset="0"/>
              </a:rPr>
              <a:t>	it’s </a:t>
            </a:r>
            <a:r>
              <a:rPr lang="en-US" dirty="0">
                <a:latin typeface="Arial" panose="020B0604020202020204" pitchFamily="34" charset="0"/>
                <a:cs typeface="Arial" panose="020B0604020202020204" pitchFamily="34" charset="0"/>
              </a:rPr>
              <a:t>only a matter of time before the component costs fall low enough to make RFID an attractive </a:t>
            </a:r>
            <a:r>
              <a:rPr lang="en-US" dirty="0" smtClean="0">
                <a:latin typeface="Arial" panose="020B0604020202020204" pitchFamily="34" charset="0"/>
                <a:cs typeface="Arial" panose="020B0604020202020204" pitchFamily="34" charset="0"/>
              </a:rPr>
              <a:t>	economic </a:t>
            </a:r>
            <a:r>
              <a:rPr lang="en-US" dirty="0">
                <a:latin typeface="Arial" panose="020B0604020202020204" pitchFamily="34" charset="0"/>
                <a:cs typeface="Arial" panose="020B0604020202020204" pitchFamily="34" charset="0"/>
              </a:rPr>
              <a:t>proposition. Furthermore, extensive engineering efforts are under way to overcome current </a:t>
            </a:r>
            <a:r>
              <a:rPr lang="en-US" dirty="0" smtClean="0">
                <a:latin typeface="Arial" panose="020B0604020202020204" pitchFamily="34" charset="0"/>
                <a:cs typeface="Arial" panose="020B0604020202020204" pitchFamily="34" charset="0"/>
              </a:rPr>
              <a:t>	technical </a:t>
            </a:r>
            <a:r>
              <a:rPr lang="en-US" dirty="0">
                <a:latin typeface="Arial" panose="020B0604020202020204" pitchFamily="34" charset="0"/>
                <a:cs typeface="Arial" panose="020B0604020202020204" pitchFamily="34" charset="0"/>
              </a:rPr>
              <a:t>limitations and to build accurate and reliable tag reading systems.</a:t>
            </a:r>
          </a:p>
          <a:p>
            <a:r>
              <a:rPr lang="en-US" dirty="0" smtClean="0">
                <a:latin typeface="Arial" panose="020B0604020202020204" pitchFamily="34" charset="0"/>
                <a:cs typeface="Arial" panose="020B0604020202020204" pitchFamily="34" charset="0"/>
              </a:rPr>
              <a:t>	In </a:t>
            </a:r>
            <a:r>
              <a:rPr lang="en-US" dirty="0">
                <a:latin typeface="Arial" panose="020B0604020202020204" pitchFamily="34" charset="0"/>
                <a:cs typeface="Arial" panose="020B0604020202020204" pitchFamily="34" charset="0"/>
              </a:rPr>
              <a:t>order to implement contemporary system of “RFID based swipe card draw power in Indian </a:t>
            </a:r>
            <a:r>
              <a:rPr lang="en-US" dirty="0" smtClean="0">
                <a:latin typeface="Arial" panose="020B0604020202020204" pitchFamily="34" charset="0"/>
                <a:cs typeface="Arial" panose="020B0604020202020204" pitchFamily="34" charset="0"/>
              </a:rPr>
              <a:t>	Railways</a:t>
            </a:r>
            <a:r>
              <a:rPr lang="en-US" dirty="0">
                <a:latin typeface="Arial" panose="020B0604020202020204" pitchFamily="34" charset="0"/>
                <a:cs typeface="Arial" panose="020B0604020202020204" pitchFamily="34" charset="0"/>
              </a:rPr>
              <a:t>” the embedded systems plat- form has utilized. And hence this proposed project seems to </a:t>
            </a:r>
            <a:r>
              <a:rPr lang="en-US" dirty="0" smtClean="0">
                <a:latin typeface="Arial" panose="020B0604020202020204" pitchFamily="34" charset="0"/>
                <a:cs typeface="Arial" panose="020B0604020202020204" pitchFamily="34" charset="0"/>
              </a:rPr>
              <a:t>	brought </a:t>
            </a:r>
            <a:r>
              <a:rPr lang="en-US" dirty="0">
                <a:latin typeface="Arial" panose="020B0604020202020204" pitchFamily="34" charset="0"/>
                <a:cs typeface="Arial" panose="020B0604020202020204" pitchFamily="34" charset="0"/>
              </a:rPr>
              <a:t>about equality among masses and also conserve the power.</a:t>
            </a:r>
          </a:p>
          <a:p>
            <a:pPr marL="12700">
              <a:lnSpc>
                <a:spcPct val="100000"/>
              </a:lnSpc>
              <a:tabLst>
                <a:tab pos="354965" algn="l"/>
              </a:tabLst>
            </a:pPr>
            <a:endParaRPr sz="1800" dirty="0">
              <a:latin typeface="Arial"/>
              <a:cs typeface="Arial"/>
            </a:endParaRPr>
          </a:p>
        </p:txBody>
      </p:sp>
    </p:spTree>
    <p:extLst>
      <p:ext uri="{BB962C8B-B14F-4D97-AF65-F5344CB8AC3E}">
        <p14:creationId xmlns:p14="http://schemas.microsoft.com/office/powerpoint/2010/main" val="3188158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dirty="0"/>
          </a:p>
        </p:txBody>
      </p:sp>
      <p:sp>
        <p:nvSpPr>
          <p:cNvPr id="5" name="Rectangle 4"/>
          <p:cNvSpPr/>
          <p:nvPr/>
        </p:nvSpPr>
        <p:spPr>
          <a:xfrm>
            <a:off x="1143000" y="2133600"/>
            <a:ext cx="10134600" cy="22098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solidFill>
                  <a:schemeClr val="accent2">
                    <a:lumMod val="75000"/>
                  </a:schemeClr>
                </a:solidFill>
                <a:latin typeface="Arial" panose="020B0604020202020204" pitchFamily="34" charset="0"/>
                <a:cs typeface="Arial" panose="020B0604020202020204" pitchFamily="34" charset="0"/>
              </a:rPr>
              <a:t>THANK YOU </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2593975" cy="574040"/>
          </a:xfrm>
          <a:prstGeom prst="rect">
            <a:avLst/>
          </a:prstGeom>
        </p:spPr>
        <p:txBody>
          <a:bodyPr vert="horz" wrap="square" lIns="0" tIns="12700" rIns="0" bIns="0" rtlCol="0">
            <a:spAutoFit/>
          </a:bodyPr>
          <a:lstStyle/>
          <a:p>
            <a:pPr marL="12700">
              <a:lnSpc>
                <a:spcPct val="100000"/>
              </a:lnSpc>
              <a:spcBef>
                <a:spcPts val="100"/>
              </a:spcBef>
            </a:pPr>
            <a:r>
              <a:rPr sz="3600" spc="5" dirty="0"/>
              <a:t>What </a:t>
            </a:r>
            <a:r>
              <a:rPr sz="3600" spc="-105" dirty="0"/>
              <a:t>is</a:t>
            </a:r>
            <a:r>
              <a:rPr sz="3600" spc="-90" dirty="0"/>
              <a:t> </a:t>
            </a:r>
            <a:r>
              <a:rPr sz="3600" spc="-260" dirty="0"/>
              <a:t>RFID</a:t>
            </a:r>
            <a:endParaRPr sz="3600"/>
          </a:p>
        </p:txBody>
      </p:sp>
      <p:sp>
        <p:nvSpPr>
          <p:cNvPr id="12" name="object 12"/>
          <p:cNvSpPr txBox="1"/>
          <p:nvPr/>
        </p:nvSpPr>
        <p:spPr>
          <a:xfrm>
            <a:off x="1233932" y="2963417"/>
            <a:ext cx="8630920" cy="1924685"/>
          </a:xfrm>
          <a:prstGeom prst="rect">
            <a:avLst/>
          </a:prstGeom>
        </p:spPr>
        <p:txBody>
          <a:bodyPr vert="horz" wrap="square" lIns="0" tIns="12700" rIns="0" bIns="0" rtlCol="0">
            <a:spAutoFit/>
          </a:bodyPr>
          <a:lstStyle/>
          <a:p>
            <a:pPr marL="355600" marR="136525" indent="-342900">
              <a:lnSpc>
                <a:spcPct val="100000"/>
              </a:lnSpc>
              <a:spcBef>
                <a:spcPts val="100"/>
              </a:spcBef>
              <a:tabLst>
                <a:tab pos="354965" algn="l"/>
              </a:tabLst>
            </a:pPr>
            <a:r>
              <a:rPr sz="1450" spc="235" dirty="0">
                <a:solidFill>
                  <a:srgbClr val="B31166"/>
                </a:solidFill>
                <a:latin typeface="Arial"/>
                <a:cs typeface="Arial"/>
              </a:rPr>
              <a:t>	</a:t>
            </a:r>
            <a:r>
              <a:rPr sz="1800" spc="-40" dirty="0">
                <a:solidFill>
                  <a:srgbClr val="404040"/>
                </a:solidFill>
                <a:latin typeface="Arial"/>
                <a:cs typeface="Arial"/>
              </a:rPr>
              <a:t>Radio Frequency </a:t>
            </a:r>
            <a:r>
              <a:rPr sz="1800" spc="15" dirty="0">
                <a:solidFill>
                  <a:srgbClr val="404040"/>
                </a:solidFill>
                <a:latin typeface="Arial"/>
                <a:cs typeface="Arial"/>
              </a:rPr>
              <a:t>Identification </a:t>
            </a:r>
            <a:r>
              <a:rPr sz="1800" spc="-105" dirty="0">
                <a:solidFill>
                  <a:srgbClr val="404040"/>
                </a:solidFill>
                <a:latin typeface="Arial"/>
                <a:cs typeface="Arial"/>
              </a:rPr>
              <a:t>(RFID) </a:t>
            </a:r>
            <a:r>
              <a:rPr sz="1800" spc="-55" dirty="0">
                <a:solidFill>
                  <a:srgbClr val="404040"/>
                </a:solidFill>
                <a:latin typeface="Arial"/>
                <a:cs typeface="Arial"/>
              </a:rPr>
              <a:t>is </a:t>
            </a:r>
            <a:r>
              <a:rPr sz="1800" spc="20" dirty="0">
                <a:solidFill>
                  <a:srgbClr val="404040"/>
                </a:solidFill>
                <a:latin typeface="Arial"/>
                <a:cs typeface="Arial"/>
              </a:rPr>
              <a:t>the </a:t>
            </a:r>
            <a:r>
              <a:rPr sz="1800" spc="-45" dirty="0">
                <a:solidFill>
                  <a:srgbClr val="404040"/>
                </a:solidFill>
                <a:latin typeface="Arial"/>
                <a:cs typeface="Arial"/>
              </a:rPr>
              <a:t>wireless </a:t>
            </a:r>
            <a:r>
              <a:rPr sz="1800" spc="-60" dirty="0">
                <a:solidFill>
                  <a:srgbClr val="404040"/>
                </a:solidFill>
                <a:latin typeface="Arial"/>
                <a:cs typeface="Arial"/>
              </a:rPr>
              <a:t>use </a:t>
            </a:r>
            <a:r>
              <a:rPr sz="1800" spc="55" dirty="0">
                <a:solidFill>
                  <a:srgbClr val="404040"/>
                </a:solidFill>
                <a:latin typeface="Arial"/>
                <a:cs typeface="Arial"/>
              </a:rPr>
              <a:t>of </a:t>
            </a:r>
            <a:r>
              <a:rPr sz="1800" dirty="0">
                <a:solidFill>
                  <a:srgbClr val="404040"/>
                </a:solidFill>
                <a:latin typeface="Arial"/>
                <a:cs typeface="Arial"/>
              </a:rPr>
              <a:t>electromagnetic </a:t>
            </a:r>
            <a:r>
              <a:rPr sz="1800" spc="-5" dirty="0">
                <a:solidFill>
                  <a:srgbClr val="404040"/>
                </a:solidFill>
                <a:latin typeface="Arial"/>
                <a:cs typeface="Arial"/>
              </a:rPr>
              <a:t>fields  </a:t>
            </a:r>
            <a:r>
              <a:rPr sz="1800" spc="80" dirty="0">
                <a:solidFill>
                  <a:srgbClr val="404040"/>
                </a:solidFill>
                <a:latin typeface="Arial"/>
                <a:cs typeface="Arial"/>
              </a:rPr>
              <a:t>to </a:t>
            </a:r>
            <a:r>
              <a:rPr sz="1800" spc="-5" dirty="0">
                <a:solidFill>
                  <a:srgbClr val="404040"/>
                </a:solidFill>
                <a:latin typeface="Arial"/>
                <a:cs typeface="Arial"/>
              </a:rPr>
              <a:t>transfer </a:t>
            </a:r>
            <a:r>
              <a:rPr sz="1800" spc="-25" dirty="0">
                <a:solidFill>
                  <a:srgbClr val="404040"/>
                </a:solidFill>
                <a:latin typeface="Arial"/>
                <a:cs typeface="Arial"/>
              </a:rPr>
              <a:t>data, </a:t>
            </a:r>
            <a:r>
              <a:rPr sz="1800" spc="45" dirty="0">
                <a:solidFill>
                  <a:srgbClr val="404040"/>
                </a:solidFill>
                <a:latin typeface="Arial"/>
                <a:cs typeface="Arial"/>
              </a:rPr>
              <a:t>for </a:t>
            </a:r>
            <a:r>
              <a:rPr sz="1800" spc="20" dirty="0">
                <a:solidFill>
                  <a:srgbClr val="404040"/>
                </a:solidFill>
                <a:latin typeface="Arial"/>
                <a:cs typeface="Arial"/>
              </a:rPr>
              <a:t>the </a:t>
            </a:r>
            <a:r>
              <a:rPr sz="1800" spc="-20" dirty="0">
                <a:solidFill>
                  <a:srgbClr val="404040"/>
                </a:solidFill>
                <a:latin typeface="Arial"/>
                <a:cs typeface="Arial"/>
              </a:rPr>
              <a:t>purposes </a:t>
            </a:r>
            <a:r>
              <a:rPr sz="1800" spc="55" dirty="0">
                <a:solidFill>
                  <a:srgbClr val="404040"/>
                </a:solidFill>
                <a:latin typeface="Arial"/>
                <a:cs typeface="Arial"/>
              </a:rPr>
              <a:t>of </a:t>
            </a:r>
            <a:r>
              <a:rPr sz="1800" spc="5" dirty="0">
                <a:solidFill>
                  <a:srgbClr val="404040"/>
                </a:solidFill>
                <a:latin typeface="Arial"/>
                <a:cs typeface="Arial"/>
              </a:rPr>
              <a:t>automatically </a:t>
            </a:r>
            <a:r>
              <a:rPr sz="1800" spc="25" dirty="0">
                <a:solidFill>
                  <a:srgbClr val="404040"/>
                </a:solidFill>
                <a:latin typeface="Arial"/>
                <a:cs typeface="Arial"/>
              </a:rPr>
              <a:t>identifying </a:t>
            </a:r>
            <a:r>
              <a:rPr sz="1800" spc="-10" dirty="0">
                <a:solidFill>
                  <a:srgbClr val="404040"/>
                </a:solidFill>
                <a:latin typeface="Arial"/>
                <a:cs typeface="Arial"/>
              </a:rPr>
              <a:t>and </a:t>
            </a:r>
            <a:r>
              <a:rPr sz="1800" spc="10" dirty="0">
                <a:solidFill>
                  <a:srgbClr val="404040"/>
                </a:solidFill>
                <a:latin typeface="Arial"/>
                <a:cs typeface="Arial"/>
              </a:rPr>
              <a:t>tracking </a:t>
            </a:r>
            <a:r>
              <a:rPr sz="1800" spc="-20" dirty="0">
                <a:solidFill>
                  <a:srgbClr val="404040"/>
                </a:solidFill>
                <a:latin typeface="Arial"/>
                <a:cs typeface="Arial"/>
              </a:rPr>
              <a:t>tags  </a:t>
            </a:r>
            <a:r>
              <a:rPr sz="1800" spc="-5" dirty="0">
                <a:solidFill>
                  <a:srgbClr val="404040"/>
                </a:solidFill>
                <a:latin typeface="Arial"/>
                <a:cs typeface="Arial"/>
              </a:rPr>
              <a:t>attached </a:t>
            </a:r>
            <a:r>
              <a:rPr sz="1800" spc="80" dirty="0">
                <a:solidFill>
                  <a:srgbClr val="404040"/>
                </a:solidFill>
                <a:latin typeface="Arial"/>
                <a:cs typeface="Arial"/>
              </a:rPr>
              <a:t>to</a:t>
            </a:r>
            <a:r>
              <a:rPr sz="1800" spc="-30" dirty="0">
                <a:solidFill>
                  <a:srgbClr val="404040"/>
                </a:solidFill>
                <a:latin typeface="Arial"/>
                <a:cs typeface="Arial"/>
              </a:rPr>
              <a:t> </a:t>
            </a:r>
            <a:r>
              <a:rPr sz="1800" spc="-20" dirty="0">
                <a:solidFill>
                  <a:srgbClr val="404040"/>
                </a:solidFill>
                <a:latin typeface="Arial"/>
                <a:cs typeface="Arial"/>
              </a:rPr>
              <a:t>objects.</a:t>
            </a:r>
            <a:endParaRPr sz="1800">
              <a:latin typeface="Arial"/>
              <a:cs typeface="Arial"/>
            </a:endParaRPr>
          </a:p>
          <a:p>
            <a:pPr>
              <a:lnSpc>
                <a:spcPct val="100000"/>
              </a:lnSpc>
              <a:spcBef>
                <a:spcPts val="10"/>
              </a:spcBef>
            </a:pPr>
            <a:endParaRPr sz="3600">
              <a:latin typeface="Times New Roman"/>
              <a:cs typeface="Times New Roman"/>
            </a:endParaRPr>
          </a:p>
          <a:p>
            <a:pPr marL="355600" marR="5080" indent="-342900">
              <a:lnSpc>
                <a:spcPct val="100000"/>
              </a:lnSpc>
              <a:spcBef>
                <a:spcPts val="5"/>
              </a:spcBef>
              <a:tabLst>
                <a:tab pos="354965" algn="l"/>
              </a:tabLst>
            </a:pPr>
            <a:r>
              <a:rPr sz="1450" spc="235" dirty="0">
                <a:solidFill>
                  <a:srgbClr val="B31166"/>
                </a:solidFill>
                <a:latin typeface="Arial"/>
                <a:cs typeface="Arial"/>
              </a:rPr>
              <a:t>	</a:t>
            </a:r>
            <a:r>
              <a:rPr sz="1800" spc="40" dirty="0">
                <a:solidFill>
                  <a:srgbClr val="404040"/>
                </a:solidFill>
                <a:latin typeface="Arial"/>
                <a:cs typeface="Arial"/>
              </a:rPr>
              <a:t>It </a:t>
            </a:r>
            <a:r>
              <a:rPr sz="1800" spc="-55" dirty="0">
                <a:solidFill>
                  <a:srgbClr val="404040"/>
                </a:solidFill>
                <a:latin typeface="Arial"/>
                <a:cs typeface="Arial"/>
              </a:rPr>
              <a:t>is </a:t>
            </a:r>
            <a:r>
              <a:rPr sz="1800" spc="-35" dirty="0">
                <a:solidFill>
                  <a:srgbClr val="404040"/>
                </a:solidFill>
                <a:latin typeface="Arial"/>
                <a:cs typeface="Arial"/>
              </a:rPr>
              <a:t>an </a:t>
            </a:r>
            <a:r>
              <a:rPr sz="1800" spc="10" dirty="0">
                <a:solidFill>
                  <a:srgbClr val="404040"/>
                </a:solidFill>
                <a:latin typeface="Arial"/>
                <a:cs typeface="Arial"/>
              </a:rPr>
              <a:t>automatic </a:t>
            </a:r>
            <a:r>
              <a:rPr sz="1800" spc="20" dirty="0">
                <a:solidFill>
                  <a:srgbClr val="404040"/>
                </a:solidFill>
                <a:latin typeface="Arial"/>
                <a:cs typeface="Arial"/>
              </a:rPr>
              <a:t>identification </a:t>
            </a:r>
            <a:r>
              <a:rPr sz="1800" spc="15" dirty="0">
                <a:solidFill>
                  <a:srgbClr val="404040"/>
                </a:solidFill>
                <a:latin typeface="Arial"/>
                <a:cs typeface="Arial"/>
              </a:rPr>
              <a:t>method, </a:t>
            </a:r>
            <a:r>
              <a:rPr sz="1800" spc="5" dirty="0">
                <a:solidFill>
                  <a:srgbClr val="404040"/>
                </a:solidFill>
                <a:latin typeface="Arial"/>
                <a:cs typeface="Arial"/>
              </a:rPr>
              <a:t>relying </a:t>
            </a:r>
            <a:r>
              <a:rPr sz="1800" spc="35" dirty="0">
                <a:solidFill>
                  <a:srgbClr val="404040"/>
                </a:solidFill>
                <a:latin typeface="Arial"/>
                <a:cs typeface="Arial"/>
              </a:rPr>
              <a:t>on </a:t>
            </a:r>
            <a:r>
              <a:rPr sz="1800" spc="20" dirty="0">
                <a:solidFill>
                  <a:srgbClr val="404040"/>
                </a:solidFill>
                <a:latin typeface="Arial"/>
                <a:cs typeface="Arial"/>
              </a:rPr>
              <a:t>storing </a:t>
            </a:r>
            <a:r>
              <a:rPr sz="1800" spc="-5" dirty="0">
                <a:solidFill>
                  <a:srgbClr val="404040"/>
                </a:solidFill>
                <a:latin typeface="Arial"/>
                <a:cs typeface="Arial"/>
              </a:rPr>
              <a:t>and </a:t>
            </a:r>
            <a:r>
              <a:rPr sz="1800" spc="10" dirty="0">
                <a:solidFill>
                  <a:srgbClr val="404040"/>
                </a:solidFill>
                <a:latin typeface="Arial"/>
                <a:cs typeface="Arial"/>
              </a:rPr>
              <a:t>remotely</a:t>
            </a:r>
            <a:r>
              <a:rPr sz="1800" spc="-145" dirty="0">
                <a:solidFill>
                  <a:srgbClr val="404040"/>
                </a:solidFill>
                <a:latin typeface="Arial"/>
                <a:cs typeface="Arial"/>
              </a:rPr>
              <a:t> </a:t>
            </a:r>
            <a:r>
              <a:rPr sz="1800" spc="10" dirty="0">
                <a:solidFill>
                  <a:srgbClr val="404040"/>
                </a:solidFill>
                <a:latin typeface="Arial"/>
                <a:cs typeface="Arial"/>
              </a:rPr>
              <a:t>retrieving  </a:t>
            </a:r>
            <a:r>
              <a:rPr sz="1800" spc="-5" dirty="0">
                <a:solidFill>
                  <a:srgbClr val="404040"/>
                </a:solidFill>
                <a:latin typeface="Arial"/>
                <a:cs typeface="Arial"/>
              </a:rPr>
              <a:t>data using </a:t>
            </a:r>
            <a:r>
              <a:rPr sz="1800" spc="-45" dirty="0">
                <a:solidFill>
                  <a:srgbClr val="404040"/>
                </a:solidFill>
                <a:latin typeface="Arial"/>
                <a:cs typeface="Arial"/>
              </a:rPr>
              <a:t>devices </a:t>
            </a:r>
            <a:r>
              <a:rPr sz="1800" spc="-20" dirty="0">
                <a:solidFill>
                  <a:srgbClr val="404040"/>
                </a:solidFill>
                <a:latin typeface="Arial"/>
                <a:cs typeface="Arial"/>
              </a:rPr>
              <a:t>called </a:t>
            </a:r>
            <a:r>
              <a:rPr sz="1800" spc="-130" dirty="0">
                <a:solidFill>
                  <a:srgbClr val="404040"/>
                </a:solidFill>
                <a:latin typeface="Arial"/>
                <a:cs typeface="Arial"/>
              </a:rPr>
              <a:t>RFID</a:t>
            </a:r>
            <a:r>
              <a:rPr sz="1800" spc="25" dirty="0">
                <a:solidFill>
                  <a:srgbClr val="404040"/>
                </a:solidFill>
                <a:latin typeface="Arial"/>
                <a:cs typeface="Arial"/>
              </a:rPr>
              <a:t> </a:t>
            </a:r>
            <a:r>
              <a:rPr sz="1800" spc="-40" dirty="0">
                <a:solidFill>
                  <a:srgbClr val="404040"/>
                </a:solidFill>
                <a:latin typeface="Arial"/>
                <a:cs typeface="Arial"/>
              </a:rPr>
              <a:t>tags.</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3932" y="3335273"/>
            <a:ext cx="2243455" cy="635000"/>
          </a:xfrm>
          <a:prstGeom prst="rect">
            <a:avLst/>
          </a:prstGeom>
        </p:spPr>
        <p:txBody>
          <a:bodyPr vert="horz" wrap="square" lIns="0" tIns="12065" rIns="0" bIns="0" rtlCol="0">
            <a:spAutoFit/>
          </a:bodyPr>
          <a:lstStyle/>
          <a:p>
            <a:pPr marL="12700">
              <a:lnSpc>
                <a:spcPct val="100000"/>
              </a:lnSpc>
              <a:spcBef>
                <a:spcPts val="95"/>
              </a:spcBef>
            </a:pPr>
            <a:r>
              <a:rPr sz="4000" spc="-290" dirty="0">
                <a:solidFill>
                  <a:srgbClr val="EBEBEB"/>
                </a:solidFill>
                <a:latin typeface="Arial"/>
                <a:cs typeface="Arial"/>
              </a:rPr>
              <a:t>RFID</a:t>
            </a:r>
            <a:r>
              <a:rPr sz="4000" spc="-90" dirty="0">
                <a:solidFill>
                  <a:srgbClr val="EBEBEB"/>
                </a:solidFill>
                <a:latin typeface="Arial"/>
                <a:cs typeface="Arial"/>
              </a:rPr>
              <a:t> </a:t>
            </a:r>
            <a:r>
              <a:rPr sz="4000" spc="-185" dirty="0">
                <a:solidFill>
                  <a:srgbClr val="EBEBEB"/>
                </a:solidFill>
                <a:latin typeface="Arial"/>
                <a:cs typeface="Arial"/>
              </a:rPr>
              <a:t>Tags</a:t>
            </a:r>
            <a:endParaRPr sz="4000">
              <a:latin typeface="Arial"/>
              <a:cs typeface="Arial"/>
            </a:endParaRPr>
          </a:p>
        </p:txBody>
      </p:sp>
      <p:sp>
        <p:nvSpPr>
          <p:cNvPr id="3" name="object 3"/>
          <p:cNvSpPr/>
          <p:nvPr/>
        </p:nvSpPr>
        <p:spPr>
          <a:xfrm>
            <a:off x="7310628" y="2441448"/>
            <a:ext cx="4104131" cy="2755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3982085" cy="574040"/>
          </a:xfrm>
          <a:prstGeom prst="rect">
            <a:avLst/>
          </a:prstGeom>
        </p:spPr>
        <p:txBody>
          <a:bodyPr vert="horz" wrap="square" lIns="0" tIns="12700" rIns="0" bIns="0" rtlCol="0">
            <a:spAutoFit/>
          </a:bodyPr>
          <a:lstStyle/>
          <a:p>
            <a:pPr marL="12700">
              <a:lnSpc>
                <a:spcPct val="100000"/>
              </a:lnSpc>
              <a:spcBef>
                <a:spcPts val="100"/>
              </a:spcBef>
            </a:pPr>
            <a:r>
              <a:rPr sz="3600" spc="5" dirty="0"/>
              <a:t>What </a:t>
            </a:r>
            <a:r>
              <a:rPr sz="3600" spc="-80" dirty="0"/>
              <a:t>are </a:t>
            </a:r>
            <a:r>
              <a:rPr sz="3600" spc="-260" dirty="0"/>
              <a:t>RFID</a:t>
            </a:r>
            <a:r>
              <a:rPr sz="3600" spc="-15" dirty="0"/>
              <a:t> </a:t>
            </a:r>
            <a:r>
              <a:rPr sz="3600" spc="-160" dirty="0"/>
              <a:t>Tags</a:t>
            </a:r>
            <a:endParaRPr sz="3600"/>
          </a:p>
        </p:txBody>
      </p:sp>
      <p:sp>
        <p:nvSpPr>
          <p:cNvPr id="12" name="object 12"/>
          <p:cNvSpPr txBox="1"/>
          <p:nvPr/>
        </p:nvSpPr>
        <p:spPr>
          <a:xfrm>
            <a:off x="1233932" y="2963417"/>
            <a:ext cx="8603615" cy="245364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B31166"/>
                </a:solidFill>
                <a:latin typeface="Arial"/>
                <a:cs typeface="Arial"/>
              </a:rPr>
              <a:t>	</a:t>
            </a:r>
            <a:r>
              <a:rPr sz="1800" spc="-130" dirty="0">
                <a:solidFill>
                  <a:srgbClr val="404040"/>
                </a:solidFill>
                <a:latin typeface="Arial"/>
                <a:cs typeface="Arial"/>
              </a:rPr>
              <a:t>RFID </a:t>
            </a:r>
            <a:r>
              <a:rPr sz="1800" spc="-20" dirty="0">
                <a:solidFill>
                  <a:srgbClr val="404040"/>
                </a:solidFill>
                <a:latin typeface="Arial"/>
                <a:cs typeface="Arial"/>
              </a:rPr>
              <a:t>tags </a:t>
            </a:r>
            <a:r>
              <a:rPr sz="1800" spc="10" dirty="0">
                <a:solidFill>
                  <a:srgbClr val="404040"/>
                </a:solidFill>
                <a:latin typeface="Arial"/>
                <a:cs typeface="Arial"/>
              </a:rPr>
              <a:t>contain </a:t>
            </a:r>
            <a:r>
              <a:rPr sz="1800" spc="-10" dirty="0">
                <a:solidFill>
                  <a:srgbClr val="404040"/>
                </a:solidFill>
                <a:latin typeface="Arial"/>
                <a:cs typeface="Arial"/>
              </a:rPr>
              <a:t>electronically </a:t>
            </a:r>
            <a:r>
              <a:rPr sz="1800" spc="5" dirty="0">
                <a:solidFill>
                  <a:srgbClr val="404040"/>
                </a:solidFill>
                <a:latin typeface="Arial"/>
                <a:cs typeface="Arial"/>
              </a:rPr>
              <a:t>stored</a:t>
            </a:r>
            <a:r>
              <a:rPr sz="1800" spc="100" dirty="0">
                <a:solidFill>
                  <a:srgbClr val="404040"/>
                </a:solidFill>
                <a:latin typeface="Arial"/>
                <a:cs typeface="Arial"/>
              </a:rPr>
              <a:t> </a:t>
            </a:r>
            <a:r>
              <a:rPr sz="1800" spc="20" dirty="0">
                <a:solidFill>
                  <a:srgbClr val="404040"/>
                </a:solidFill>
                <a:latin typeface="Arial"/>
                <a:cs typeface="Arial"/>
              </a:rPr>
              <a:t>information.</a:t>
            </a:r>
            <a:endParaRPr sz="1800">
              <a:latin typeface="Arial"/>
              <a:cs typeface="Arial"/>
            </a:endParaRPr>
          </a:p>
          <a:p>
            <a:pPr>
              <a:lnSpc>
                <a:spcPct val="100000"/>
              </a:lnSpc>
              <a:spcBef>
                <a:spcPts val="10"/>
              </a:spcBef>
            </a:pPr>
            <a:endParaRPr sz="3600">
              <a:latin typeface="Times New Roman"/>
              <a:cs typeface="Times New Roman"/>
            </a:endParaRPr>
          </a:p>
          <a:p>
            <a:pPr marL="12700">
              <a:lnSpc>
                <a:spcPct val="100000"/>
              </a:lnSpc>
              <a:tabLst>
                <a:tab pos="354965" algn="l"/>
              </a:tabLst>
            </a:pPr>
            <a:r>
              <a:rPr sz="1450" spc="235" dirty="0">
                <a:solidFill>
                  <a:srgbClr val="B31166"/>
                </a:solidFill>
                <a:latin typeface="Arial"/>
                <a:cs typeface="Arial"/>
              </a:rPr>
              <a:t>	</a:t>
            </a:r>
            <a:r>
              <a:rPr sz="1800" spc="-80" dirty="0">
                <a:solidFill>
                  <a:srgbClr val="404040"/>
                </a:solidFill>
                <a:latin typeface="Arial"/>
                <a:cs typeface="Arial"/>
              </a:rPr>
              <a:t>Tags </a:t>
            </a:r>
            <a:r>
              <a:rPr sz="1800" spc="-45" dirty="0">
                <a:solidFill>
                  <a:srgbClr val="404040"/>
                </a:solidFill>
                <a:latin typeface="Arial"/>
                <a:cs typeface="Arial"/>
              </a:rPr>
              <a:t>are </a:t>
            </a:r>
            <a:r>
              <a:rPr sz="1800" spc="5" dirty="0">
                <a:solidFill>
                  <a:srgbClr val="404040"/>
                </a:solidFill>
                <a:latin typeface="Arial"/>
                <a:cs typeface="Arial"/>
              </a:rPr>
              <a:t>powered </a:t>
            </a:r>
            <a:r>
              <a:rPr sz="1800" spc="10" dirty="0">
                <a:solidFill>
                  <a:srgbClr val="404040"/>
                </a:solidFill>
                <a:latin typeface="Arial"/>
                <a:cs typeface="Arial"/>
              </a:rPr>
              <a:t>by </a:t>
            </a:r>
            <a:r>
              <a:rPr sz="1800" dirty="0">
                <a:solidFill>
                  <a:srgbClr val="404040"/>
                </a:solidFill>
                <a:latin typeface="Arial"/>
                <a:cs typeface="Arial"/>
              </a:rPr>
              <a:t>electromagnetic </a:t>
            </a:r>
            <a:r>
              <a:rPr sz="1800" spc="25" dirty="0">
                <a:solidFill>
                  <a:srgbClr val="404040"/>
                </a:solidFill>
                <a:latin typeface="Arial"/>
                <a:cs typeface="Arial"/>
              </a:rPr>
              <a:t>induction </a:t>
            </a:r>
            <a:r>
              <a:rPr sz="1800" spc="45" dirty="0">
                <a:solidFill>
                  <a:srgbClr val="404040"/>
                </a:solidFill>
                <a:latin typeface="Arial"/>
                <a:cs typeface="Arial"/>
              </a:rPr>
              <a:t>from </a:t>
            </a:r>
            <a:r>
              <a:rPr sz="1800" dirty="0">
                <a:solidFill>
                  <a:srgbClr val="404040"/>
                </a:solidFill>
                <a:latin typeface="Arial"/>
                <a:cs typeface="Arial"/>
              </a:rPr>
              <a:t>magnetic </a:t>
            </a:r>
            <a:r>
              <a:rPr sz="1800" spc="-5" dirty="0">
                <a:solidFill>
                  <a:srgbClr val="404040"/>
                </a:solidFill>
                <a:latin typeface="Arial"/>
                <a:cs typeface="Arial"/>
              </a:rPr>
              <a:t>fields</a:t>
            </a:r>
            <a:r>
              <a:rPr sz="1800" spc="5" dirty="0">
                <a:solidFill>
                  <a:srgbClr val="404040"/>
                </a:solidFill>
                <a:latin typeface="Arial"/>
                <a:cs typeface="Arial"/>
              </a:rPr>
              <a:t> </a:t>
            </a:r>
            <a:r>
              <a:rPr sz="1800" spc="15" dirty="0">
                <a:solidFill>
                  <a:srgbClr val="404040"/>
                </a:solidFill>
                <a:latin typeface="Arial"/>
                <a:cs typeface="Arial"/>
              </a:rPr>
              <a:t>produced</a:t>
            </a:r>
            <a:endParaRPr sz="1800">
              <a:latin typeface="Arial"/>
              <a:cs typeface="Arial"/>
            </a:endParaRPr>
          </a:p>
          <a:p>
            <a:pPr marL="355600">
              <a:lnSpc>
                <a:spcPct val="100000"/>
              </a:lnSpc>
            </a:pPr>
            <a:r>
              <a:rPr sz="1800" spc="-30" dirty="0">
                <a:solidFill>
                  <a:srgbClr val="404040"/>
                </a:solidFill>
                <a:latin typeface="Arial"/>
                <a:cs typeface="Arial"/>
              </a:rPr>
              <a:t>near </a:t>
            </a:r>
            <a:r>
              <a:rPr sz="1800" spc="20" dirty="0">
                <a:solidFill>
                  <a:srgbClr val="404040"/>
                </a:solidFill>
                <a:latin typeface="Arial"/>
                <a:cs typeface="Arial"/>
              </a:rPr>
              <a:t>the</a:t>
            </a:r>
            <a:r>
              <a:rPr sz="1800" spc="-30" dirty="0">
                <a:solidFill>
                  <a:srgbClr val="404040"/>
                </a:solidFill>
                <a:latin typeface="Arial"/>
                <a:cs typeface="Arial"/>
              </a:rPr>
              <a:t> </a:t>
            </a:r>
            <a:r>
              <a:rPr sz="1800" spc="-35" dirty="0">
                <a:solidFill>
                  <a:srgbClr val="404040"/>
                </a:solidFill>
                <a:latin typeface="Arial"/>
                <a:cs typeface="Arial"/>
              </a:rPr>
              <a:t>reader.</a:t>
            </a:r>
            <a:endParaRPr sz="1800">
              <a:latin typeface="Arial"/>
              <a:cs typeface="Arial"/>
            </a:endParaRPr>
          </a:p>
          <a:p>
            <a:pPr>
              <a:lnSpc>
                <a:spcPct val="100000"/>
              </a:lnSpc>
              <a:spcBef>
                <a:spcPts val="25"/>
              </a:spcBef>
            </a:pPr>
            <a:endParaRPr sz="3600">
              <a:latin typeface="Times New Roman"/>
              <a:cs typeface="Times New Roman"/>
            </a:endParaRPr>
          </a:p>
          <a:p>
            <a:pPr marL="355600" marR="5080" indent="-342900">
              <a:lnSpc>
                <a:spcPct val="100000"/>
              </a:lnSpc>
              <a:tabLst>
                <a:tab pos="354965" algn="l"/>
              </a:tabLst>
            </a:pPr>
            <a:r>
              <a:rPr sz="1450" spc="235" dirty="0">
                <a:solidFill>
                  <a:srgbClr val="B31166"/>
                </a:solidFill>
                <a:latin typeface="Arial"/>
                <a:cs typeface="Arial"/>
              </a:rPr>
              <a:t>	</a:t>
            </a:r>
            <a:r>
              <a:rPr sz="1800" spc="-15" dirty="0">
                <a:solidFill>
                  <a:srgbClr val="404040"/>
                </a:solidFill>
                <a:latin typeface="Arial"/>
                <a:cs typeface="Arial"/>
              </a:rPr>
              <a:t>An </a:t>
            </a:r>
            <a:r>
              <a:rPr sz="1800" spc="-130" dirty="0">
                <a:solidFill>
                  <a:srgbClr val="404040"/>
                </a:solidFill>
                <a:latin typeface="Arial"/>
                <a:cs typeface="Arial"/>
              </a:rPr>
              <a:t>RFID </a:t>
            </a:r>
            <a:r>
              <a:rPr sz="1800" spc="25" dirty="0">
                <a:solidFill>
                  <a:srgbClr val="404040"/>
                </a:solidFill>
                <a:latin typeface="Arial"/>
                <a:cs typeface="Arial"/>
              </a:rPr>
              <a:t>tag </a:t>
            </a:r>
            <a:r>
              <a:rPr sz="1800" spc="-55" dirty="0">
                <a:solidFill>
                  <a:srgbClr val="404040"/>
                </a:solidFill>
                <a:latin typeface="Arial"/>
                <a:cs typeface="Arial"/>
              </a:rPr>
              <a:t>is </a:t>
            </a:r>
            <a:r>
              <a:rPr sz="1800" spc="-40" dirty="0">
                <a:solidFill>
                  <a:srgbClr val="404040"/>
                </a:solidFill>
                <a:latin typeface="Arial"/>
                <a:cs typeface="Arial"/>
              </a:rPr>
              <a:t>an </a:t>
            </a:r>
            <a:r>
              <a:rPr sz="1800" spc="15" dirty="0">
                <a:solidFill>
                  <a:srgbClr val="404040"/>
                </a:solidFill>
                <a:latin typeface="Arial"/>
                <a:cs typeface="Arial"/>
              </a:rPr>
              <a:t>object </a:t>
            </a:r>
            <a:r>
              <a:rPr sz="1800" spc="35" dirty="0">
                <a:solidFill>
                  <a:srgbClr val="404040"/>
                </a:solidFill>
                <a:latin typeface="Arial"/>
                <a:cs typeface="Arial"/>
              </a:rPr>
              <a:t>that </a:t>
            </a:r>
            <a:r>
              <a:rPr sz="1800" spc="-50" dirty="0">
                <a:solidFill>
                  <a:srgbClr val="404040"/>
                </a:solidFill>
                <a:latin typeface="Arial"/>
                <a:cs typeface="Arial"/>
              </a:rPr>
              <a:t>can </a:t>
            </a:r>
            <a:r>
              <a:rPr sz="1800" spc="-5" dirty="0">
                <a:solidFill>
                  <a:srgbClr val="404040"/>
                </a:solidFill>
                <a:latin typeface="Arial"/>
                <a:cs typeface="Arial"/>
              </a:rPr>
              <a:t>be </a:t>
            </a:r>
            <a:r>
              <a:rPr sz="1800" spc="10" dirty="0">
                <a:solidFill>
                  <a:srgbClr val="404040"/>
                </a:solidFill>
                <a:latin typeface="Arial"/>
                <a:cs typeface="Arial"/>
              </a:rPr>
              <a:t>applied </a:t>
            </a:r>
            <a:r>
              <a:rPr sz="1800" spc="80" dirty="0">
                <a:solidFill>
                  <a:srgbClr val="404040"/>
                </a:solidFill>
                <a:latin typeface="Arial"/>
                <a:cs typeface="Arial"/>
              </a:rPr>
              <a:t>to </a:t>
            </a:r>
            <a:r>
              <a:rPr sz="1800" spc="40" dirty="0">
                <a:solidFill>
                  <a:srgbClr val="404040"/>
                </a:solidFill>
                <a:latin typeface="Arial"/>
                <a:cs typeface="Arial"/>
              </a:rPr>
              <a:t>or </a:t>
            </a:r>
            <a:r>
              <a:rPr sz="1800" spc="15" dirty="0">
                <a:solidFill>
                  <a:srgbClr val="404040"/>
                </a:solidFill>
                <a:latin typeface="Arial"/>
                <a:cs typeface="Arial"/>
              </a:rPr>
              <a:t>incorporated </a:t>
            </a:r>
            <a:r>
              <a:rPr sz="1800" spc="50" dirty="0">
                <a:solidFill>
                  <a:srgbClr val="404040"/>
                </a:solidFill>
                <a:latin typeface="Arial"/>
                <a:cs typeface="Arial"/>
              </a:rPr>
              <a:t>into </a:t>
            </a:r>
            <a:r>
              <a:rPr sz="1800" spc="-90" dirty="0">
                <a:solidFill>
                  <a:srgbClr val="404040"/>
                </a:solidFill>
                <a:latin typeface="Arial"/>
                <a:cs typeface="Arial"/>
              </a:rPr>
              <a:t>a </a:t>
            </a:r>
            <a:r>
              <a:rPr sz="1800" spc="15" dirty="0">
                <a:solidFill>
                  <a:srgbClr val="404040"/>
                </a:solidFill>
                <a:latin typeface="Arial"/>
                <a:cs typeface="Arial"/>
              </a:rPr>
              <a:t>product,  </a:t>
            </a:r>
            <a:r>
              <a:rPr sz="1800" spc="-25" dirty="0">
                <a:solidFill>
                  <a:srgbClr val="404040"/>
                </a:solidFill>
                <a:latin typeface="Arial"/>
                <a:cs typeface="Arial"/>
              </a:rPr>
              <a:t>animal, </a:t>
            </a:r>
            <a:r>
              <a:rPr sz="1800" spc="40" dirty="0">
                <a:solidFill>
                  <a:srgbClr val="404040"/>
                </a:solidFill>
                <a:latin typeface="Arial"/>
                <a:cs typeface="Arial"/>
              </a:rPr>
              <a:t>or </a:t>
            </a:r>
            <a:r>
              <a:rPr sz="1800" spc="-10" dirty="0">
                <a:solidFill>
                  <a:srgbClr val="404040"/>
                </a:solidFill>
                <a:latin typeface="Arial"/>
                <a:cs typeface="Arial"/>
              </a:rPr>
              <a:t>person </a:t>
            </a:r>
            <a:r>
              <a:rPr sz="1800" spc="45" dirty="0">
                <a:solidFill>
                  <a:srgbClr val="404040"/>
                </a:solidFill>
                <a:latin typeface="Arial"/>
                <a:cs typeface="Arial"/>
              </a:rPr>
              <a:t>for </a:t>
            </a:r>
            <a:r>
              <a:rPr sz="1800" spc="20" dirty="0">
                <a:solidFill>
                  <a:srgbClr val="404040"/>
                </a:solidFill>
                <a:latin typeface="Arial"/>
                <a:cs typeface="Arial"/>
              </a:rPr>
              <a:t>the </a:t>
            </a:r>
            <a:r>
              <a:rPr sz="1800" dirty="0">
                <a:solidFill>
                  <a:srgbClr val="404040"/>
                </a:solidFill>
                <a:latin typeface="Arial"/>
                <a:cs typeface="Arial"/>
              </a:rPr>
              <a:t>purpose </a:t>
            </a:r>
            <a:r>
              <a:rPr sz="1800" spc="55" dirty="0">
                <a:solidFill>
                  <a:srgbClr val="404040"/>
                </a:solidFill>
                <a:latin typeface="Arial"/>
                <a:cs typeface="Arial"/>
              </a:rPr>
              <a:t>of </a:t>
            </a:r>
            <a:r>
              <a:rPr sz="1800" spc="20" dirty="0">
                <a:solidFill>
                  <a:srgbClr val="404040"/>
                </a:solidFill>
                <a:latin typeface="Arial"/>
                <a:cs typeface="Arial"/>
              </a:rPr>
              <a:t>identification </a:t>
            </a:r>
            <a:r>
              <a:rPr sz="1800" spc="-5" dirty="0">
                <a:solidFill>
                  <a:srgbClr val="404040"/>
                </a:solidFill>
                <a:latin typeface="Arial"/>
                <a:cs typeface="Arial"/>
              </a:rPr>
              <a:t>and </a:t>
            </a:r>
            <a:r>
              <a:rPr sz="1800" spc="10" dirty="0">
                <a:solidFill>
                  <a:srgbClr val="404040"/>
                </a:solidFill>
                <a:latin typeface="Arial"/>
                <a:cs typeface="Arial"/>
              </a:rPr>
              <a:t>tracking </a:t>
            </a:r>
            <a:r>
              <a:rPr sz="1800" spc="-5" dirty="0">
                <a:solidFill>
                  <a:srgbClr val="404040"/>
                </a:solidFill>
                <a:latin typeface="Arial"/>
                <a:cs typeface="Arial"/>
              </a:rPr>
              <a:t>using </a:t>
            </a:r>
            <a:r>
              <a:rPr sz="1800" spc="10" dirty="0">
                <a:solidFill>
                  <a:srgbClr val="404040"/>
                </a:solidFill>
                <a:latin typeface="Arial"/>
                <a:cs typeface="Arial"/>
              </a:rPr>
              <a:t>radio</a:t>
            </a:r>
            <a:r>
              <a:rPr sz="1800" spc="-325" dirty="0">
                <a:solidFill>
                  <a:srgbClr val="404040"/>
                </a:solidFill>
                <a:latin typeface="Arial"/>
                <a:cs typeface="Arial"/>
              </a:rPr>
              <a:t> </a:t>
            </a:r>
            <a:r>
              <a:rPr sz="1800" spc="-75" dirty="0">
                <a:solidFill>
                  <a:srgbClr val="404040"/>
                </a:solidFill>
                <a:latin typeface="Arial"/>
                <a:cs typeface="Arial"/>
              </a:rPr>
              <a:t>waves.</a:t>
            </a:r>
            <a:endParaRPr sz="1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3850004" cy="574040"/>
          </a:xfrm>
          <a:prstGeom prst="rect">
            <a:avLst/>
          </a:prstGeom>
        </p:spPr>
        <p:txBody>
          <a:bodyPr vert="horz" wrap="square" lIns="0" tIns="12700" rIns="0" bIns="0" rtlCol="0">
            <a:spAutoFit/>
          </a:bodyPr>
          <a:lstStyle/>
          <a:p>
            <a:pPr marL="12700">
              <a:lnSpc>
                <a:spcPct val="100000"/>
              </a:lnSpc>
              <a:spcBef>
                <a:spcPts val="100"/>
              </a:spcBef>
            </a:pPr>
            <a:r>
              <a:rPr sz="3600" spc="-130" dirty="0"/>
              <a:t>Types </a:t>
            </a:r>
            <a:r>
              <a:rPr sz="3600" spc="114" dirty="0"/>
              <a:t>of </a:t>
            </a:r>
            <a:r>
              <a:rPr sz="3600" spc="-260" dirty="0"/>
              <a:t>RFID</a:t>
            </a:r>
            <a:r>
              <a:rPr sz="3600" spc="-105" dirty="0"/>
              <a:t> </a:t>
            </a:r>
            <a:r>
              <a:rPr sz="3600" spc="-160" dirty="0"/>
              <a:t>Tags</a:t>
            </a:r>
            <a:endParaRPr sz="3600"/>
          </a:p>
        </p:txBody>
      </p:sp>
      <p:sp>
        <p:nvSpPr>
          <p:cNvPr id="12" name="object 12"/>
          <p:cNvSpPr txBox="1"/>
          <p:nvPr/>
        </p:nvSpPr>
        <p:spPr>
          <a:xfrm>
            <a:off x="1233932" y="2914650"/>
            <a:ext cx="8399780" cy="2536190"/>
          </a:xfrm>
          <a:prstGeom prst="rect">
            <a:avLst/>
          </a:prstGeom>
        </p:spPr>
        <p:txBody>
          <a:bodyPr vert="horz" wrap="square" lIns="0" tIns="43815" rIns="0" bIns="0" rtlCol="0">
            <a:spAutoFit/>
          </a:bodyPr>
          <a:lstStyle/>
          <a:p>
            <a:pPr marL="355600" marR="180340" indent="-342900">
              <a:lnSpc>
                <a:spcPts val="1939"/>
              </a:lnSpc>
              <a:spcBef>
                <a:spcPts val="345"/>
              </a:spcBef>
              <a:tabLst>
                <a:tab pos="354965" algn="l"/>
              </a:tabLst>
            </a:pPr>
            <a:r>
              <a:rPr sz="1450" spc="235" dirty="0">
                <a:solidFill>
                  <a:srgbClr val="B31166"/>
                </a:solidFill>
                <a:latin typeface="Arial"/>
                <a:cs typeface="Arial"/>
              </a:rPr>
              <a:t>	</a:t>
            </a:r>
            <a:r>
              <a:rPr sz="1800" b="1" spc="-105" dirty="0">
                <a:solidFill>
                  <a:srgbClr val="404040"/>
                </a:solidFill>
                <a:latin typeface="Arial"/>
                <a:cs typeface="Arial"/>
              </a:rPr>
              <a:t>Active </a:t>
            </a:r>
            <a:r>
              <a:rPr sz="1800" b="1" spc="120" dirty="0">
                <a:solidFill>
                  <a:srgbClr val="404040"/>
                </a:solidFill>
                <a:latin typeface="Arial"/>
                <a:cs typeface="Arial"/>
              </a:rPr>
              <a:t>- </a:t>
            </a:r>
            <a:r>
              <a:rPr sz="1800" spc="-15" dirty="0">
                <a:solidFill>
                  <a:srgbClr val="404040"/>
                </a:solidFill>
                <a:latin typeface="Arial"/>
                <a:cs typeface="Arial"/>
              </a:rPr>
              <a:t>An </a:t>
            </a:r>
            <a:r>
              <a:rPr sz="1800" spc="-20" dirty="0">
                <a:solidFill>
                  <a:srgbClr val="404040"/>
                </a:solidFill>
                <a:latin typeface="Arial"/>
                <a:cs typeface="Arial"/>
              </a:rPr>
              <a:t>active </a:t>
            </a:r>
            <a:r>
              <a:rPr sz="1800" spc="25" dirty="0">
                <a:solidFill>
                  <a:srgbClr val="404040"/>
                </a:solidFill>
                <a:latin typeface="Arial"/>
                <a:cs typeface="Arial"/>
              </a:rPr>
              <a:t>tag </a:t>
            </a:r>
            <a:r>
              <a:rPr sz="1800" spc="-70" dirty="0">
                <a:solidFill>
                  <a:srgbClr val="404040"/>
                </a:solidFill>
                <a:latin typeface="Arial"/>
                <a:cs typeface="Arial"/>
              </a:rPr>
              <a:t>has </a:t>
            </a:r>
            <a:r>
              <a:rPr sz="1800" spc="-35" dirty="0">
                <a:solidFill>
                  <a:srgbClr val="404040"/>
                </a:solidFill>
                <a:latin typeface="Arial"/>
                <a:cs typeface="Arial"/>
              </a:rPr>
              <a:t>an </a:t>
            </a:r>
            <a:r>
              <a:rPr sz="1800" spc="35" dirty="0">
                <a:solidFill>
                  <a:srgbClr val="404040"/>
                </a:solidFill>
                <a:latin typeface="Arial"/>
                <a:cs typeface="Arial"/>
              </a:rPr>
              <a:t>on-board </a:t>
            </a:r>
            <a:r>
              <a:rPr sz="1800" spc="15" dirty="0">
                <a:solidFill>
                  <a:srgbClr val="404040"/>
                </a:solidFill>
                <a:latin typeface="Arial"/>
                <a:cs typeface="Arial"/>
              </a:rPr>
              <a:t>battery </a:t>
            </a:r>
            <a:r>
              <a:rPr sz="1800" spc="-5" dirty="0">
                <a:solidFill>
                  <a:srgbClr val="404040"/>
                </a:solidFill>
                <a:latin typeface="Arial"/>
                <a:cs typeface="Arial"/>
              </a:rPr>
              <a:t>and </a:t>
            </a:r>
            <a:r>
              <a:rPr sz="1800" dirty="0">
                <a:solidFill>
                  <a:srgbClr val="404040"/>
                </a:solidFill>
                <a:latin typeface="Arial"/>
                <a:cs typeface="Arial"/>
              </a:rPr>
              <a:t>periodically </a:t>
            </a:r>
            <a:r>
              <a:rPr sz="1800" spc="-5" dirty="0">
                <a:solidFill>
                  <a:srgbClr val="404040"/>
                </a:solidFill>
                <a:latin typeface="Arial"/>
                <a:cs typeface="Arial"/>
              </a:rPr>
              <a:t>transmits its </a:t>
            </a:r>
            <a:r>
              <a:rPr sz="1800" spc="-35" dirty="0">
                <a:solidFill>
                  <a:srgbClr val="404040"/>
                </a:solidFill>
                <a:latin typeface="Arial"/>
                <a:cs typeface="Arial"/>
              </a:rPr>
              <a:t>ID  signal.</a:t>
            </a:r>
            <a:endParaRPr sz="1800">
              <a:latin typeface="Arial"/>
              <a:cs typeface="Arial"/>
            </a:endParaRPr>
          </a:p>
          <a:p>
            <a:pPr>
              <a:lnSpc>
                <a:spcPct val="100000"/>
              </a:lnSpc>
              <a:spcBef>
                <a:spcPts val="40"/>
              </a:spcBef>
            </a:pPr>
            <a:endParaRPr sz="3400">
              <a:latin typeface="Times New Roman"/>
              <a:cs typeface="Times New Roman"/>
            </a:endParaRPr>
          </a:p>
          <a:p>
            <a:pPr marL="355600" marR="5080" indent="-342900">
              <a:lnSpc>
                <a:spcPts val="1950"/>
              </a:lnSpc>
              <a:tabLst>
                <a:tab pos="354965" algn="l"/>
              </a:tabLst>
            </a:pPr>
            <a:r>
              <a:rPr sz="1450" spc="235" dirty="0">
                <a:solidFill>
                  <a:srgbClr val="B31166"/>
                </a:solidFill>
                <a:latin typeface="Arial"/>
                <a:cs typeface="Arial"/>
              </a:rPr>
              <a:t>	</a:t>
            </a:r>
            <a:r>
              <a:rPr sz="1800" b="1" spc="-100" dirty="0">
                <a:solidFill>
                  <a:srgbClr val="404040"/>
                </a:solidFill>
                <a:latin typeface="Arial"/>
                <a:cs typeface="Arial"/>
              </a:rPr>
              <a:t>Battery </a:t>
            </a:r>
            <a:r>
              <a:rPr sz="1800" b="1" spc="-140" dirty="0">
                <a:solidFill>
                  <a:srgbClr val="404040"/>
                </a:solidFill>
                <a:latin typeface="Arial"/>
                <a:cs typeface="Arial"/>
              </a:rPr>
              <a:t>Assisted </a:t>
            </a:r>
            <a:r>
              <a:rPr sz="1800" b="1" spc="-160" dirty="0">
                <a:solidFill>
                  <a:srgbClr val="404040"/>
                </a:solidFill>
                <a:latin typeface="Arial"/>
                <a:cs typeface="Arial"/>
              </a:rPr>
              <a:t>Passive </a:t>
            </a:r>
            <a:r>
              <a:rPr sz="1800" b="1" spc="120" dirty="0">
                <a:solidFill>
                  <a:srgbClr val="404040"/>
                </a:solidFill>
                <a:latin typeface="Arial"/>
                <a:cs typeface="Arial"/>
              </a:rPr>
              <a:t>- </a:t>
            </a:r>
            <a:r>
              <a:rPr sz="1800" spc="-40" dirty="0">
                <a:solidFill>
                  <a:srgbClr val="404040"/>
                </a:solidFill>
                <a:latin typeface="Arial"/>
                <a:cs typeface="Arial"/>
              </a:rPr>
              <a:t>A </a:t>
            </a:r>
            <a:r>
              <a:rPr sz="1800" spc="-10" dirty="0">
                <a:solidFill>
                  <a:srgbClr val="404040"/>
                </a:solidFill>
                <a:latin typeface="Arial"/>
                <a:cs typeface="Arial"/>
              </a:rPr>
              <a:t>battery-assisted </a:t>
            </a:r>
            <a:r>
              <a:rPr sz="1800" spc="-55" dirty="0">
                <a:solidFill>
                  <a:srgbClr val="404040"/>
                </a:solidFill>
                <a:latin typeface="Arial"/>
                <a:cs typeface="Arial"/>
              </a:rPr>
              <a:t>passive </a:t>
            </a:r>
            <a:r>
              <a:rPr sz="1800" spc="-105" dirty="0">
                <a:solidFill>
                  <a:srgbClr val="404040"/>
                </a:solidFill>
                <a:latin typeface="Arial"/>
                <a:cs typeface="Arial"/>
              </a:rPr>
              <a:t>(BAP) </a:t>
            </a:r>
            <a:r>
              <a:rPr sz="1800" spc="-70" dirty="0">
                <a:solidFill>
                  <a:srgbClr val="404040"/>
                </a:solidFill>
                <a:latin typeface="Arial"/>
                <a:cs typeface="Arial"/>
              </a:rPr>
              <a:t>has </a:t>
            </a:r>
            <a:r>
              <a:rPr sz="1800" spc="-90" dirty="0">
                <a:solidFill>
                  <a:srgbClr val="404040"/>
                </a:solidFill>
                <a:latin typeface="Arial"/>
                <a:cs typeface="Arial"/>
              </a:rPr>
              <a:t>a </a:t>
            </a:r>
            <a:r>
              <a:rPr sz="1800" spc="-25" dirty="0">
                <a:solidFill>
                  <a:srgbClr val="404040"/>
                </a:solidFill>
                <a:latin typeface="Arial"/>
                <a:cs typeface="Arial"/>
              </a:rPr>
              <a:t>small </a:t>
            </a:r>
            <a:r>
              <a:rPr sz="1800" spc="15" dirty="0">
                <a:solidFill>
                  <a:srgbClr val="404040"/>
                </a:solidFill>
                <a:latin typeface="Arial"/>
                <a:cs typeface="Arial"/>
              </a:rPr>
              <a:t>battery </a:t>
            </a:r>
            <a:r>
              <a:rPr sz="1800" spc="35" dirty="0">
                <a:solidFill>
                  <a:srgbClr val="404040"/>
                </a:solidFill>
                <a:latin typeface="Arial"/>
                <a:cs typeface="Arial"/>
              </a:rPr>
              <a:t>on  </a:t>
            </a:r>
            <a:r>
              <a:rPr sz="1800" spc="20" dirty="0">
                <a:solidFill>
                  <a:srgbClr val="404040"/>
                </a:solidFill>
                <a:latin typeface="Arial"/>
                <a:cs typeface="Arial"/>
              </a:rPr>
              <a:t>board </a:t>
            </a:r>
            <a:r>
              <a:rPr sz="1800" spc="-5" dirty="0">
                <a:solidFill>
                  <a:srgbClr val="404040"/>
                </a:solidFill>
                <a:latin typeface="Arial"/>
                <a:cs typeface="Arial"/>
              </a:rPr>
              <a:t>and </a:t>
            </a:r>
            <a:r>
              <a:rPr sz="1800" spc="-60" dirty="0">
                <a:solidFill>
                  <a:srgbClr val="404040"/>
                </a:solidFill>
                <a:latin typeface="Arial"/>
                <a:cs typeface="Arial"/>
              </a:rPr>
              <a:t>is </a:t>
            </a:r>
            <a:r>
              <a:rPr sz="1800" spc="-5" dirty="0">
                <a:solidFill>
                  <a:srgbClr val="404040"/>
                </a:solidFill>
                <a:latin typeface="Arial"/>
                <a:cs typeface="Arial"/>
              </a:rPr>
              <a:t>activated </a:t>
            </a:r>
            <a:r>
              <a:rPr sz="1800" spc="-10" dirty="0">
                <a:solidFill>
                  <a:srgbClr val="404040"/>
                </a:solidFill>
                <a:latin typeface="Arial"/>
                <a:cs typeface="Arial"/>
              </a:rPr>
              <a:t>when </a:t>
            </a:r>
            <a:r>
              <a:rPr sz="1800" spc="20" dirty="0">
                <a:solidFill>
                  <a:srgbClr val="404040"/>
                </a:solidFill>
                <a:latin typeface="Arial"/>
                <a:cs typeface="Arial"/>
              </a:rPr>
              <a:t>in the </a:t>
            </a:r>
            <a:r>
              <a:rPr sz="1800" spc="-45" dirty="0">
                <a:solidFill>
                  <a:srgbClr val="404040"/>
                </a:solidFill>
                <a:latin typeface="Arial"/>
                <a:cs typeface="Arial"/>
              </a:rPr>
              <a:t>presence </a:t>
            </a:r>
            <a:r>
              <a:rPr sz="1800" spc="55" dirty="0">
                <a:solidFill>
                  <a:srgbClr val="404040"/>
                </a:solidFill>
                <a:latin typeface="Arial"/>
                <a:cs typeface="Arial"/>
              </a:rPr>
              <a:t>of </a:t>
            </a:r>
            <a:r>
              <a:rPr sz="1800" spc="-35" dirty="0">
                <a:solidFill>
                  <a:srgbClr val="404040"/>
                </a:solidFill>
                <a:latin typeface="Arial"/>
                <a:cs typeface="Arial"/>
              </a:rPr>
              <a:t>an </a:t>
            </a:r>
            <a:r>
              <a:rPr sz="1800" spc="-130" dirty="0">
                <a:solidFill>
                  <a:srgbClr val="404040"/>
                </a:solidFill>
                <a:latin typeface="Arial"/>
                <a:cs typeface="Arial"/>
              </a:rPr>
              <a:t>RFID</a:t>
            </a:r>
            <a:r>
              <a:rPr sz="1800" spc="-135" dirty="0">
                <a:solidFill>
                  <a:srgbClr val="404040"/>
                </a:solidFill>
                <a:latin typeface="Arial"/>
                <a:cs typeface="Arial"/>
              </a:rPr>
              <a:t> </a:t>
            </a:r>
            <a:r>
              <a:rPr sz="1800" spc="-35" dirty="0">
                <a:solidFill>
                  <a:srgbClr val="404040"/>
                </a:solidFill>
                <a:latin typeface="Arial"/>
                <a:cs typeface="Arial"/>
              </a:rPr>
              <a:t>reader.</a:t>
            </a:r>
            <a:endParaRPr sz="1800">
              <a:latin typeface="Arial"/>
              <a:cs typeface="Arial"/>
            </a:endParaRPr>
          </a:p>
          <a:p>
            <a:pPr>
              <a:lnSpc>
                <a:spcPct val="100000"/>
              </a:lnSpc>
              <a:spcBef>
                <a:spcPts val="25"/>
              </a:spcBef>
            </a:pPr>
            <a:endParaRPr sz="3400">
              <a:latin typeface="Times New Roman"/>
              <a:cs typeface="Times New Roman"/>
            </a:endParaRPr>
          </a:p>
          <a:p>
            <a:pPr marL="355600" marR="10160" indent="-342900">
              <a:lnSpc>
                <a:spcPts val="1939"/>
              </a:lnSpc>
              <a:tabLst>
                <a:tab pos="354965" algn="l"/>
              </a:tabLst>
            </a:pPr>
            <a:r>
              <a:rPr sz="1450" spc="235" dirty="0">
                <a:solidFill>
                  <a:srgbClr val="B31166"/>
                </a:solidFill>
                <a:latin typeface="Arial"/>
                <a:cs typeface="Arial"/>
              </a:rPr>
              <a:t>	</a:t>
            </a:r>
            <a:r>
              <a:rPr sz="1800" b="1" spc="-155" dirty="0">
                <a:solidFill>
                  <a:srgbClr val="404040"/>
                </a:solidFill>
                <a:latin typeface="Arial"/>
                <a:cs typeface="Arial"/>
              </a:rPr>
              <a:t>Passive </a:t>
            </a:r>
            <a:r>
              <a:rPr sz="1800" b="1" spc="120" dirty="0">
                <a:solidFill>
                  <a:srgbClr val="404040"/>
                </a:solidFill>
                <a:latin typeface="Arial"/>
                <a:cs typeface="Arial"/>
              </a:rPr>
              <a:t>- </a:t>
            </a:r>
            <a:r>
              <a:rPr sz="1800" spc="-40" dirty="0">
                <a:solidFill>
                  <a:srgbClr val="404040"/>
                </a:solidFill>
                <a:latin typeface="Arial"/>
                <a:cs typeface="Arial"/>
              </a:rPr>
              <a:t>A </a:t>
            </a:r>
            <a:r>
              <a:rPr sz="1800" spc="-55" dirty="0">
                <a:solidFill>
                  <a:srgbClr val="404040"/>
                </a:solidFill>
                <a:latin typeface="Arial"/>
                <a:cs typeface="Arial"/>
              </a:rPr>
              <a:t>passive </a:t>
            </a:r>
            <a:r>
              <a:rPr sz="1800" spc="20" dirty="0">
                <a:solidFill>
                  <a:srgbClr val="404040"/>
                </a:solidFill>
                <a:latin typeface="Arial"/>
                <a:cs typeface="Arial"/>
              </a:rPr>
              <a:t>tag </a:t>
            </a:r>
            <a:r>
              <a:rPr sz="1800" spc="-60" dirty="0">
                <a:solidFill>
                  <a:srgbClr val="404040"/>
                </a:solidFill>
                <a:latin typeface="Arial"/>
                <a:cs typeface="Arial"/>
              </a:rPr>
              <a:t>is </a:t>
            </a:r>
            <a:r>
              <a:rPr sz="1800" spc="-30" dirty="0">
                <a:solidFill>
                  <a:srgbClr val="404040"/>
                </a:solidFill>
                <a:latin typeface="Arial"/>
                <a:cs typeface="Arial"/>
              </a:rPr>
              <a:t>cheaper </a:t>
            </a:r>
            <a:r>
              <a:rPr sz="1800" spc="-5" dirty="0">
                <a:solidFill>
                  <a:srgbClr val="404040"/>
                </a:solidFill>
                <a:latin typeface="Arial"/>
                <a:cs typeface="Arial"/>
              </a:rPr>
              <a:t>and </a:t>
            </a:r>
            <a:r>
              <a:rPr sz="1800" spc="-25" dirty="0">
                <a:solidFill>
                  <a:srgbClr val="404040"/>
                </a:solidFill>
                <a:latin typeface="Arial"/>
                <a:cs typeface="Arial"/>
              </a:rPr>
              <a:t>smaller </a:t>
            </a:r>
            <a:r>
              <a:rPr sz="1800" spc="-55" dirty="0">
                <a:solidFill>
                  <a:srgbClr val="404040"/>
                </a:solidFill>
                <a:latin typeface="Arial"/>
                <a:cs typeface="Arial"/>
              </a:rPr>
              <a:t>because </a:t>
            </a:r>
            <a:r>
              <a:rPr sz="1800" spc="70" dirty="0">
                <a:solidFill>
                  <a:srgbClr val="404040"/>
                </a:solidFill>
                <a:latin typeface="Arial"/>
                <a:cs typeface="Arial"/>
              </a:rPr>
              <a:t>it </a:t>
            </a:r>
            <a:r>
              <a:rPr sz="1800" spc="-75" dirty="0">
                <a:solidFill>
                  <a:srgbClr val="404040"/>
                </a:solidFill>
                <a:latin typeface="Arial"/>
                <a:cs typeface="Arial"/>
              </a:rPr>
              <a:t>has </a:t>
            </a:r>
            <a:r>
              <a:rPr sz="1800" spc="35" dirty="0">
                <a:solidFill>
                  <a:srgbClr val="404040"/>
                </a:solidFill>
                <a:latin typeface="Arial"/>
                <a:cs typeface="Arial"/>
              </a:rPr>
              <a:t>no </a:t>
            </a:r>
            <a:r>
              <a:rPr sz="1800" dirty="0">
                <a:solidFill>
                  <a:srgbClr val="404040"/>
                </a:solidFill>
                <a:latin typeface="Arial"/>
                <a:cs typeface="Arial"/>
              </a:rPr>
              <a:t>battery; </a:t>
            </a:r>
            <a:r>
              <a:rPr sz="1800" spc="-30" dirty="0">
                <a:solidFill>
                  <a:srgbClr val="404040"/>
                </a:solidFill>
                <a:latin typeface="Arial"/>
                <a:cs typeface="Arial"/>
              </a:rPr>
              <a:t>instead,  </a:t>
            </a:r>
            <a:r>
              <a:rPr sz="1800" spc="20" dirty="0">
                <a:solidFill>
                  <a:srgbClr val="404040"/>
                </a:solidFill>
                <a:latin typeface="Arial"/>
                <a:cs typeface="Arial"/>
              </a:rPr>
              <a:t>the </a:t>
            </a:r>
            <a:r>
              <a:rPr sz="1800" spc="25" dirty="0">
                <a:solidFill>
                  <a:srgbClr val="404040"/>
                </a:solidFill>
                <a:latin typeface="Arial"/>
                <a:cs typeface="Arial"/>
              </a:rPr>
              <a:t>tag </a:t>
            </a:r>
            <a:r>
              <a:rPr sz="1800" spc="-80" dirty="0">
                <a:solidFill>
                  <a:srgbClr val="404040"/>
                </a:solidFill>
                <a:latin typeface="Arial"/>
                <a:cs typeface="Arial"/>
              </a:rPr>
              <a:t>uses </a:t>
            </a:r>
            <a:r>
              <a:rPr sz="1800" spc="20" dirty="0">
                <a:solidFill>
                  <a:srgbClr val="404040"/>
                </a:solidFill>
                <a:latin typeface="Arial"/>
                <a:cs typeface="Arial"/>
              </a:rPr>
              <a:t>the </a:t>
            </a:r>
            <a:r>
              <a:rPr sz="1800" spc="10" dirty="0">
                <a:solidFill>
                  <a:srgbClr val="404040"/>
                </a:solidFill>
                <a:latin typeface="Arial"/>
                <a:cs typeface="Arial"/>
              </a:rPr>
              <a:t>radio </a:t>
            </a:r>
            <a:r>
              <a:rPr sz="1800" spc="-15" dirty="0">
                <a:solidFill>
                  <a:srgbClr val="404040"/>
                </a:solidFill>
                <a:latin typeface="Arial"/>
                <a:cs typeface="Arial"/>
              </a:rPr>
              <a:t>energy </a:t>
            </a:r>
            <a:r>
              <a:rPr sz="1800" spc="15" dirty="0">
                <a:solidFill>
                  <a:srgbClr val="404040"/>
                </a:solidFill>
                <a:latin typeface="Arial"/>
                <a:cs typeface="Arial"/>
              </a:rPr>
              <a:t>transmitted </a:t>
            </a:r>
            <a:r>
              <a:rPr sz="1800" spc="10" dirty="0">
                <a:solidFill>
                  <a:srgbClr val="404040"/>
                </a:solidFill>
                <a:latin typeface="Arial"/>
                <a:cs typeface="Arial"/>
              </a:rPr>
              <a:t>by </a:t>
            </a:r>
            <a:r>
              <a:rPr sz="1800" spc="20" dirty="0">
                <a:solidFill>
                  <a:srgbClr val="404040"/>
                </a:solidFill>
                <a:latin typeface="Arial"/>
                <a:cs typeface="Arial"/>
              </a:rPr>
              <a:t>the</a:t>
            </a:r>
            <a:r>
              <a:rPr sz="1800" spc="-155" dirty="0">
                <a:solidFill>
                  <a:srgbClr val="404040"/>
                </a:solidFill>
                <a:latin typeface="Arial"/>
                <a:cs typeface="Arial"/>
              </a:rPr>
              <a:t> </a:t>
            </a:r>
            <a:r>
              <a:rPr sz="1800" spc="-35" dirty="0">
                <a:solidFill>
                  <a:srgbClr val="404040"/>
                </a:solidFill>
                <a:latin typeface="Arial"/>
                <a:cs typeface="Arial"/>
              </a:rPr>
              <a:t>reader.</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3850004" cy="574040"/>
          </a:xfrm>
          <a:prstGeom prst="rect">
            <a:avLst/>
          </a:prstGeom>
        </p:spPr>
        <p:txBody>
          <a:bodyPr vert="horz" wrap="square" lIns="0" tIns="12700" rIns="0" bIns="0" rtlCol="0">
            <a:spAutoFit/>
          </a:bodyPr>
          <a:lstStyle/>
          <a:p>
            <a:pPr marL="12700">
              <a:lnSpc>
                <a:spcPct val="100000"/>
              </a:lnSpc>
              <a:spcBef>
                <a:spcPts val="100"/>
              </a:spcBef>
            </a:pPr>
            <a:r>
              <a:rPr sz="3600" spc="-130" dirty="0"/>
              <a:t>Types </a:t>
            </a:r>
            <a:r>
              <a:rPr sz="3600" spc="114" dirty="0"/>
              <a:t>of </a:t>
            </a:r>
            <a:r>
              <a:rPr sz="3600" spc="-260" dirty="0"/>
              <a:t>RFID</a:t>
            </a:r>
            <a:r>
              <a:rPr sz="3600" spc="-105" dirty="0"/>
              <a:t> </a:t>
            </a:r>
            <a:r>
              <a:rPr sz="3600" spc="-160" dirty="0"/>
              <a:t>Tags</a:t>
            </a:r>
            <a:endParaRPr sz="3600"/>
          </a:p>
        </p:txBody>
      </p:sp>
      <p:sp>
        <p:nvSpPr>
          <p:cNvPr id="12" name="object 12"/>
          <p:cNvSpPr txBox="1"/>
          <p:nvPr/>
        </p:nvSpPr>
        <p:spPr>
          <a:xfrm>
            <a:off x="1691132" y="2963417"/>
            <a:ext cx="8133715" cy="2727960"/>
          </a:xfrm>
          <a:prstGeom prst="rect">
            <a:avLst/>
          </a:prstGeom>
        </p:spPr>
        <p:txBody>
          <a:bodyPr vert="horz" wrap="square" lIns="0" tIns="12700" rIns="0" bIns="0" rtlCol="0">
            <a:spAutoFit/>
          </a:bodyPr>
          <a:lstStyle/>
          <a:p>
            <a:pPr marL="299085" marR="97155" indent="-287020">
              <a:lnSpc>
                <a:spcPct val="100000"/>
              </a:lnSpc>
              <a:spcBef>
                <a:spcPts val="100"/>
              </a:spcBef>
            </a:pPr>
            <a:r>
              <a:rPr sz="1450" spc="235" dirty="0">
                <a:solidFill>
                  <a:srgbClr val="B31166"/>
                </a:solidFill>
                <a:latin typeface="Arial"/>
                <a:cs typeface="Arial"/>
              </a:rPr>
              <a:t> </a:t>
            </a:r>
            <a:r>
              <a:rPr sz="1800" spc="-80" dirty="0">
                <a:solidFill>
                  <a:srgbClr val="404040"/>
                </a:solidFill>
                <a:latin typeface="Arial"/>
                <a:cs typeface="Arial"/>
              </a:rPr>
              <a:t>Tags </a:t>
            </a:r>
            <a:r>
              <a:rPr sz="1800" spc="-30" dirty="0">
                <a:solidFill>
                  <a:srgbClr val="404040"/>
                </a:solidFill>
                <a:latin typeface="Arial"/>
                <a:cs typeface="Arial"/>
              </a:rPr>
              <a:t>may </a:t>
            </a:r>
            <a:r>
              <a:rPr sz="1800" spc="10" dirty="0">
                <a:solidFill>
                  <a:srgbClr val="404040"/>
                </a:solidFill>
                <a:latin typeface="Arial"/>
                <a:cs typeface="Arial"/>
              </a:rPr>
              <a:t>either </a:t>
            </a:r>
            <a:r>
              <a:rPr sz="1800" spc="-5" dirty="0">
                <a:solidFill>
                  <a:srgbClr val="404040"/>
                </a:solidFill>
                <a:latin typeface="Arial"/>
                <a:cs typeface="Arial"/>
              </a:rPr>
              <a:t>be </a:t>
            </a:r>
            <a:r>
              <a:rPr sz="1800" b="1" spc="-75" dirty="0">
                <a:solidFill>
                  <a:srgbClr val="404040"/>
                </a:solidFill>
                <a:latin typeface="Arial"/>
                <a:cs typeface="Arial"/>
              </a:rPr>
              <a:t>read-only</a:t>
            </a:r>
            <a:r>
              <a:rPr sz="1800" spc="-75" dirty="0">
                <a:solidFill>
                  <a:srgbClr val="404040"/>
                </a:solidFill>
                <a:latin typeface="Arial"/>
                <a:cs typeface="Arial"/>
              </a:rPr>
              <a:t>, </a:t>
            </a:r>
            <a:r>
              <a:rPr sz="1800" dirty="0">
                <a:solidFill>
                  <a:srgbClr val="404040"/>
                </a:solidFill>
                <a:latin typeface="Arial"/>
                <a:cs typeface="Arial"/>
              </a:rPr>
              <a:t>having </a:t>
            </a:r>
            <a:r>
              <a:rPr sz="1800" spc="-90" dirty="0">
                <a:solidFill>
                  <a:srgbClr val="404040"/>
                </a:solidFill>
                <a:latin typeface="Arial"/>
                <a:cs typeface="Arial"/>
              </a:rPr>
              <a:t>a </a:t>
            </a:r>
            <a:r>
              <a:rPr sz="1800" spc="-5" dirty="0">
                <a:solidFill>
                  <a:srgbClr val="404040"/>
                </a:solidFill>
                <a:latin typeface="Arial"/>
                <a:cs typeface="Arial"/>
              </a:rPr>
              <a:t>factory-assigned </a:t>
            </a:r>
            <a:r>
              <a:rPr sz="1800" spc="-35" dirty="0">
                <a:solidFill>
                  <a:srgbClr val="404040"/>
                </a:solidFill>
                <a:latin typeface="Arial"/>
                <a:cs typeface="Arial"/>
              </a:rPr>
              <a:t>serial </a:t>
            </a:r>
            <a:r>
              <a:rPr sz="1800" spc="15" dirty="0">
                <a:solidFill>
                  <a:srgbClr val="404040"/>
                </a:solidFill>
                <a:latin typeface="Arial"/>
                <a:cs typeface="Arial"/>
              </a:rPr>
              <a:t>number </a:t>
            </a:r>
            <a:r>
              <a:rPr sz="1800" spc="35" dirty="0">
                <a:solidFill>
                  <a:srgbClr val="404040"/>
                </a:solidFill>
                <a:latin typeface="Arial"/>
                <a:cs typeface="Arial"/>
              </a:rPr>
              <a:t>that </a:t>
            </a:r>
            <a:r>
              <a:rPr sz="1800" spc="-390" dirty="0">
                <a:solidFill>
                  <a:srgbClr val="404040"/>
                </a:solidFill>
                <a:latin typeface="Arial"/>
                <a:cs typeface="Arial"/>
              </a:rPr>
              <a:t>is  </a:t>
            </a:r>
            <a:r>
              <a:rPr sz="1800" spc="-35" dirty="0">
                <a:solidFill>
                  <a:srgbClr val="404040"/>
                </a:solidFill>
                <a:latin typeface="Arial"/>
                <a:cs typeface="Arial"/>
              </a:rPr>
              <a:t>used </a:t>
            </a:r>
            <a:r>
              <a:rPr sz="1800" spc="-114" dirty="0">
                <a:solidFill>
                  <a:srgbClr val="404040"/>
                </a:solidFill>
                <a:latin typeface="Arial"/>
                <a:cs typeface="Arial"/>
              </a:rPr>
              <a:t>as </a:t>
            </a:r>
            <a:r>
              <a:rPr sz="1800" spc="-90" dirty="0">
                <a:solidFill>
                  <a:srgbClr val="404040"/>
                </a:solidFill>
                <a:latin typeface="Arial"/>
                <a:cs typeface="Arial"/>
              </a:rPr>
              <a:t>a </a:t>
            </a:r>
            <a:r>
              <a:rPr sz="1800" spc="-35" dirty="0">
                <a:solidFill>
                  <a:srgbClr val="404040"/>
                </a:solidFill>
                <a:latin typeface="Arial"/>
                <a:cs typeface="Arial"/>
              </a:rPr>
              <a:t>key </a:t>
            </a:r>
            <a:r>
              <a:rPr sz="1800" spc="50" dirty="0">
                <a:solidFill>
                  <a:srgbClr val="404040"/>
                </a:solidFill>
                <a:latin typeface="Arial"/>
                <a:cs typeface="Arial"/>
              </a:rPr>
              <a:t>into </a:t>
            </a:r>
            <a:r>
              <a:rPr sz="1800" spc="-90" dirty="0">
                <a:solidFill>
                  <a:srgbClr val="404040"/>
                </a:solidFill>
                <a:latin typeface="Arial"/>
                <a:cs typeface="Arial"/>
              </a:rPr>
              <a:t>a</a:t>
            </a:r>
            <a:r>
              <a:rPr sz="1800" spc="110" dirty="0">
                <a:solidFill>
                  <a:srgbClr val="404040"/>
                </a:solidFill>
                <a:latin typeface="Arial"/>
                <a:cs typeface="Arial"/>
              </a:rPr>
              <a:t> </a:t>
            </a:r>
            <a:r>
              <a:rPr sz="1800" spc="-45" dirty="0">
                <a:solidFill>
                  <a:srgbClr val="404040"/>
                </a:solidFill>
                <a:latin typeface="Arial"/>
                <a:cs typeface="Arial"/>
              </a:rPr>
              <a:t>database.</a:t>
            </a:r>
            <a:endParaRPr sz="1800">
              <a:latin typeface="Arial"/>
              <a:cs typeface="Arial"/>
            </a:endParaRPr>
          </a:p>
          <a:p>
            <a:pPr>
              <a:lnSpc>
                <a:spcPct val="100000"/>
              </a:lnSpc>
              <a:spcBef>
                <a:spcPts val="10"/>
              </a:spcBef>
            </a:pPr>
            <a:endParaRPr sz="3600">
              <a:latin typeface="Times New Roman"/>
              <a:cs typeface="Times New Roman"/>
            </a:endParaRPr>
          </a:p>
          <a:p>
            <a:pPr marL="12700">
              <a:lnSpc>
                <a:spcPct val="100000"/>
              </a:lnSpc>
            </a:pPr>
            <a:r>
              <a:rPr sz="1450" spc="240" dirty="0">
                <a:solidFill>
                  <a:srgbClr val="B31166"/>
                </a:solidFill>
                <a:latin typeface="Arial"/>
                <a:cs typeface="Arial"/>
              </a:rPr>
              <a:t> </a:t>
            </a:r>
            <a:r>
              <a:rPr sz="1800" spc="-85" dirty="0">
                <a:solidFill>
                  <a:srgbClr val="404040"/>
                </a:solidFill>
                <a:latin typeface="Arial"/>
                <a:cs typeface="Arial"/>
              </a:rPr>
              <a:t>Tags </a:t>
            </a:r>
            <a:r>
              <a:rPr sz="1800" spc="-50" dirty="0">
                <a:solidFill>
                  <a:srgbClr val="404040"/>
                </a:solidFill>
                <a:latin typeface="Arial"/>
                <a:cs typeface="Arial"/>
              </a:rPr>
              <a:t>can </a:t>
            </a:r>
            <a:r>
              <a:rPr sz="1800" spc="-5" dirty="0">
                <a:solidFill>
                  <a:srgbClr val="404040"/>
                </a:solidFill>
                <a:latin typeface="Arial"/>
                <a:cs typeface="Arial"/>
              </a:rPr>
              <a:t>be </a:t>
            </a:r>
            <a:r>
              <a:rPr sz="1800" b="1" spc="-55" dirty="0">
                <a:solidFill>
                  <a:srgbClr val="404040"/>
                </a:solidFill>
                <a:latin typeface="Arial"/>
                <a:cs typeface="Arial"/>
              </a:rPr>
              <a:t>read/write</a:t>
            </a:r>
            <a:r>
              <a:rPr sz="1800" spc="-55" dirty="0">
                <a:solidFill>
                  <a:srgbClr val="404040"/>
                </a:solidFill>
                <a:latin typeface="Arial"/>
                <a:cs typeface="Arial"/>
              </a:rPr>
              <a:t>, </a:t>
            </a:r>
            <a:r>
              <a:rPr sz="1800" spc="-20" dirty="0">
                <a:solidFill>
                  <a:srgbClr val="404040"/>
                </a:solidFill>
                <a:latin typeface="Arial"/>
                <a:cs typeface="Arial"/>
              </a:rPr>
              <a:t>where </a:t>
            </a:r>
            <a:r>
              <a:rPr sz="1800" dirty="0">
                <a:solidFill>
                  <a:srgbClr val="404040"/>
                </a:solidFill>
                <a:latin typeface="Arial"/>
                <a:cs typeface="Arial"/>
              </a:rPr>
              <a:t>object-specific </a:t>
            </a:r>
            <a:r>
              <a:rPr sz="1800" spc="-5" dirty="0">
                <a:solidFill>
                  <a:srgbClr val="404040"/>
                </a:solidFill>
                <a:latin typeface="Arial"/>
                <a:cs typeface="Arial"/>
              </a:rPr>
              <a:t>data </a:t>
            </a:r>
            <a:r>
              <a:rPr sz="1800" spc="-50" dirty="0">
                <a:solidFill>
                  <a:srgbClr val="404040"/>
                </a:solidFill>
                <a:latin typeface="Arial"/>
                <a:cs typeface="Arial"/>
              </a:rPr>
              <a:t>can </a:t>
            </a:r>
            <a:r>
              <a:rPr sz="1800" dirty="0">
                <a:solidFill>
                  <a:srgbClr val="404040"/>
                </a:solidFill>
                <a:latin typeface="Arial"/>
                <a:cs typeface="Arial"/>
              </a:rPr>
              <a:t>be </a:t>
            </a:r>
            <a:r>
              <a:rPr sz="1800" spc="30" dirty="0">
                <a:solidFill>
                  <a:srgbClr val="404040"/>
                </a:solidFill>
                <a:latin typeface="Arial"/>
                <a:cs typeface="Arial"/>
              </a:rPr>
              <a:t>written </a:t>
            </a:r>
            <a:r>
              <a:rPr sz="1800" spc="50" dirty="0">
                <a:solidFill>
                  <a:srgbClr val="404040"/>
                </a:solidFill>
                <a:latin typeface="Arial"/>
                <a:cs typeface="Arial"/>
              </a:rPr>
              <a:t>into </a:t>
            </a:r>
            <a:r>
              <a:rPr sz="1800" spc="20" dirty="0">
                <a:solidFill>
                  <a:srgbClr val="404040"/>
                </a:solidFill>
                <a:latin typeface="Arial"/>
                <a:cs typeface="Arial"/>
              </a:rPr>
              <a:t>the</a:t>
            </a:r>
            <a:r>
              <a:rPr sz="1800" spc="-290" dirty="0">
                <a:solidFill>
                  <a:srgbClr val="404040"/>
                </a:solidFill>
                <a:latin typeface="Arial"/>
                <a:cs typeface="Arial"/>
              </a:rPr>
              <a:t> </a:t>
            </a:r>
            <a:r>
              <a:rPr sz="1800" spc="-55" dirty="0">
                <a:solidFill>
                  <a:srgbClr val="404040"/>
                </a:solidFill>
                <a:latin typeface="Arial"/>
                <a:cs typeface="Arial"/>
              </a:rPr>
              <a:t>tag</a:t>
            </a:r>
            <a:endParaRPr sz="1800">
              <a:latin typeface="Arial"/>
              <a:cs typeface="Arial"/>
            </a:endParaRPr>
          </a:p>
          <a:p>
            <a:pPr marL="299085">
              <a:lnSpc>
                <a:spcPct val="100000"/>
              </a:lnSpc>
              <a:spcBef>
                <a:spcPts val="5"/>
              </a:spcBef>
            </a:pPr>
            <a:r>
              <a:rPr sz="1800" spc="10" dirty="0">
                <a:solidFill>
                  <a:srgbClr val="404040"/>
                </a:solidFill>
                <a:latin typeface="Arial"/>
                <a:cs typeface="Arial"/>
              </a:rPr>
              <a:t>by </a:t>
            </a:r>
            <a:r>
              <a:rPr sz="1800" spc="20" dirty="0">
                <a:solidFill>
                  <a:srgbClr val="404040"/>
                </a:solidFill>
                <a:latin typeface="Arial"/>
                <a:cs typeface="Arial"/>
              </a:rPr>
              <a:t>the </a:t>
            </a:r>
            <a:r>
              <a:rPr sz="1800" spc="-40" dirty="0">
                <a:solidFill>
                  <a:srgbClr val="404040"/>
                </a:solidFill>
                <a:latin typeface="Arial"/>
                <a:cs typeface="Arial"/>
              </a:rPr>
              <a:t>system</a:t>
            </a:r>
            <a:r>
              <a:rPr sz="1800" spc="-95" dirty="0">
                <a:solidFill>
                  <a:srgbClr val="404040"/>
                </a:solidFill>
                <a:latin typeface="Arial"/>
                <a:cs typeface="Arial"/>
              </a:rPr>
              <a:t> </a:t>
            </a:r>
            <a:r>
              <a:rPr sz="1800" spc="-55" dirty="0">
                <a:solidFill>
                  <a:srgbClr val="404040"/>
                </a:solidFill>
                <a:latin typeface="Arial"/>
                <a:cs typeface="Arial"/>
              </a:rPr>
              <a:t>user.</a:t>
            </a:r>
            <a:endParaRPr sz="1800">
              <a:latin typeface="Arial"/>
              <a:cs typeface="Arial"/>
            </a:endParaRPr>
          </a:p>
          <a:p>
            <a:pPr>
              <a:lnSpc>
                <a:spcPct val="100000"/>
              </a:lnSpc>
              <a:spcBef>
                <a:spcPts val="20"/>
              </a:spcBef>
            </a:pPr>
            <a:endParaRPr sz="3600">
              <a:latin typeface="Times New Roman"/>
              <a:cs typeface="Times New Roman"/>
            </a:endParaRPr>
          </a:p>
          <a:p>
            <a:pPr marL="299085" marR="121285" indent="-287020">
              <a:lnSpc>
                <a:spcPct val="100000"/>
              </a:lnSpc>
            </a:pPr>
            <a:r>
              <a:rPr sz="1450" spc="235" dirty="0">
                <a:solidFill>
                  <a:srgbClr val="B31166"/>
                </a:solidFill>
                <a:latin typeface="Arial"/>
                <a:cs typeface="Arial"/>
              </a:rPr>
              <a:t> </a:t>
            </a:r>
            <a:r>
              <a:rPr sz="1800" spc="-40" dirty="0">
                <a:solidFill>
                  <a:srgbClr val="404040"/>
                </a:solidFill>
                <a:latin typeface="Arial"/>
                <a:cs typeface="Arial"/>
              </a:rPr>
              <a:t>Field </a:t>
            </a:r>
            <a:r>
              <a:rPr sz="1800" spc="10" dirty="0">
                <a:solidFill>
                  <a:srgbClr val="404040"/>
                </a:solidFill>
                <a:latin typeface="Arial"/>
                <a:cs typeface="Arial"/>
              </a:rPr>
              <a:t>programmable </a:t>
            </a:r>
            <a:r>
              <a:rPr sz="1800" spc="-20" dirty="0">
                <a:solidFill>
                  <a:srgbClr val="404040"/>
                </a:solidFill>
                <a:latin typeface="Arial"/>
                <a:cs typeface="Arial"/>
              </a:rPr>
              <a:t>tags </a:t>
            </a:r>
            <a:r>
              <a:rPr sz="1800" spc="-25" dirty="0">
                <a:solidFill>
                  <a:srgbClr val="404040"/>
                </a:solidFill>
                <a:latin typeface="Arial"/>
                <a:cs typeface="Arial"/>
              </a:rPr>
              <a:t>may </a:t>
            </a:r>
            <a:r>
              <a:rPr sz="1800" spc="-5" dirty="0">
                <a:solidFill>
                  <a:srgbClr val="404040"/>
                </a:solidFill>
                <a:latin typeface="Arial"/>
                <a:cs typeface="Arial"/>
              </a:rPr>
              <a:t>be </a:t>
            </a:r>
            <a:r>
              <a:rPr sz="1800" b="1" spc="-75" dirty="0">
                <a:solidFill>
                  <a:srgbClr val="404040"/>
                </a:solidFill>
                <a:latin typeface="Arial"/>
                <a:cs typeface="Arial"/>
              </a:rPr>
              <a:t>write-once, </a:t>
            </a:r>
            <a:r>
              <a:rPr sz="1800" b="1" spc="-65" dirty="0">
                <a:solidFill>
                  <a:srgbClr val="404040"/>
                </a:solidFill>
                <a:latin typeface="Arial"/>
                <a:cs typeface="Arial"/>
              </a:rPr>
              <a:t>read-multiple</a:t>
            </a:r>
            <a:r>
              <a:rPr sz="1800" spc="-65" dirty="0">
                <a:solidFill>
                  <a:srgbClr val="404040"/>
                </a:solidFill>
                <a:latin typeface="Arial"/>
                <a:cs typeface="Arial"/>
              </a:rPr>
              <a:t>; </a:t>
            </a:r>
            <a:r>
              <a:rPr sz="1800" spc="15" dirty="0">
                <a:solidFill>
                  <a:srgbClr val="404040"/>
                </a:solidFill>
                <a:latin typeface="Arial"/>
                <a:cs typeface="Arial"/>
              </a:rPr>
              <a:t>"blank" </a:t>
            </a:r>
            <a:r>
              <a:rPr sz="1800" spc="-20" dirty="0">
                <a:solidFill>
                  <a:srgbClr val="404040"/>
                </a:solidFill>
                <a:latin typeface="Arial"/>
                <a:cs typeface="Arial"/>
              </a:rPr>
              <a:t>tags </a:t>
            </a:r>
            <a:r>
              <a:rPr sz="1800" spc="-305" dirty="0">
                <a:solidFill>
                  <a:srgbClr val="404040"/>
                </a:solidFill>
                <a:latin typeface="Arial"/>
                <a:cs typeface="Arial"/>
              </a:rPr>
              <a:t>may  </a:t>
            </a:r>
            <a:r>
              <a:rPr sz="1800" spc="-5" dirty="0">
                <a:solidFill>
                  <a:srgbClr val="404040"/>
                </a:solidFill>
                <a:latin typeface="Arial"/>
                <a:cs typeface="Arial"/>
              </a:rPr>
              <a:t>be </a:t>
            </a:r>
            <a:r>
              <a:rPr sz="1800" spc="30" dirty="0">
                <a:solidFill>
                  <a:srgbClr val="404040"/>
                </a:solidFill>
                <a:latin typeface="Arial"/>
                <a:cs typeface="Arial"/>
              </a:rPr>
              <a:t>written </a:t>
            </a:r>
            <a:r>
              <a:rPr sz="1800" spc="35" dirty="0">
                <a:solidFill>
                  <a:srgbClr val="404040"/>
                </a:solidFill>
                <a:latin typeface="Arial"/>
                <a:cs typeface="Arial"/>
              </a:rPr>
              <a:t>with </a:t>
            </a:r>
            <a:r>
              <a:rPr sz="1800" spc="-40" dirty="0">
                <a:solidFill>
                  <a:srgbClr val="404040"/>
                </a:solidFill>
                <a:latin typeface="Arial"/>
                <a:cs typeface="Arial"/>
              </a:rPr>
              <a:t>an </a:t>
            </a:r>
            <a:r>
              <a:rPr sz="1800" spc="-5" dirty="0">
                <a:solidFill>
                  <a:srgbClr val="404040"/>
                </a:solidFill>
                <a:latin typeface="Arial"/>
                <a:cs typeface="Arial"/>
              </a:rPr>
              <a:t>electronic </a:t>
            </a:r>
            <a:r>
              <a:rPr sz="1800" spc="35" dirty="0">
                <a:solidFill>
                  <a:srgbClr val="404040"/>
                </a:solidFill>
                <a:latin typeface="Arial"/>
                <a:cs typeface="Arial"/>
              </a:rPr>
              <a:t>product </a:t>
            </a:r>
            <a:r>
              <a:rPr sz="1800" spc="-10" dirty="0">
                <a:solidFill>
                  <a:srgbClr val="404040"/>
                </a:solidFill>
                <a:latin typeface="Arial"/>
                <a:cs typeface="Arial"/>
              </a:rPr>
              <a:t>code </a:t>
            </a:r>
            <a:r>
              <a:rPr sz="1800" spc="10" dirty="0">
                <a:solidFill>
                  <a:srgbClr val="404040"/>
                </a:solidFill>
                <a:latin typeface="Arial"/>
                <a:cs typeface="Arial"/>
              </a:rPr>
              <a:t>by </a:t>
            </a:r>
            <a:r>
              <a:rPr sz="1800" spc="20" dirty="0">
                <a:solidFill>
                  <a:srgbClr val="404040"/>
                </a:solidFill>
                <a:latin typeface="Arial"/>
                <a:cs typeface="Arial"/>
              </a:rPr>
              <a:t>the</a:t>
            </a:r>
            <a:r>
              <a:rPr sz="1800" spc="-150" dirty="0">
                <a:solidFill>
                  <a:srgbClr val="404040"/>
                </a:solidFill>
                <a:latin typeface="Arial"/>
                <a:cs typeface="Arial"/>
              </a:rPr>
              <a:t> </a:t>
            </a:r>
            <a:r>
              <a:rPr sz="1800" spc="-55" dirty="0">
                <a:solidFill>
                  <a:srgbClr val="404040"/>
                </a:solidFill>
                <a:latin typeface="Arial"/>
                <a:cs typeface="Arial"/>
              </a:rPr>
              <a:t>user.</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4" name="object 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5" name="object 5"/>
          <p:cNvSpPr/>
          <p:nvPr/>
        </p:nvSpPr>
        <p:spPr>
          <a:xfrm>
            <a:off x="0" y="471169"/>
            <a:ext cx="476884" cy="5910580"/>
          </a:xfrm>
          <a:custGeom>
            <a:avLst/>
            <a:gdLst/>
            <a:ahLst/>
            <a:cxnLst/>
            <a:rect l="l" t="t" r="r" b="b"/>
            <a:pathLst>
              <a:path w="476884" h="5910580">
                <a:moveTo>
                  <a:pt x="0" y="5910580"/>
                </a:moveTo>
                <a:lnTo>
                  <a:pt x="476377" y="5910580"/>
                </a:lnTo>
                <a:lnTo>
                  <a:pt x="476377" y="0"/>
                </a:lnTo>
                <a:lnTo>
                  <a:pt x="0" y="0"/>
                </a:lnTo>
                <a:lnTo>
                  <a:pt x="0" y="5910580"/>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B31166"/>
          </a:solidFill>
        </p:spPr>
        <p:txBody>
          <a:bodyPr wrap="square" lIns="0" tIns="0" rIns="0" bIns="0" rtlCol="0"/>
          <a:lstStyle/>
          <a:p>
            <a:endParaRPr/>
          </a:p>
        </p:txBody>
      </p:sp>
      <p:sp>
        <p:nvSpPr>
          <p:cNvPr id="11" name="object 11"/>
          <p:cNvSpPr txBox="1">
            <a:spLocks noGrp="1"/>
          </p:cNvSpPr>
          <p:nvPr>
            <p:ph type="title"/>
          </p:nvPr>
        </p:nvSpPr>
        <p:spPr>
          <a:xfrm>
            <a:off x="1233932" y="887984"/>
            <a:ext cx="4408170" cy="574040"/>
          </a:xfrm>
          <a:prstGeom prst="rect">
            <a:avLst/>
          </a:prstGeom>
        </p:spPr>
        <p:txBody>
          <a:bodyPr vert="horz" wrap="square" lIns="0" tIns="12700" rIns="0" bIns="0" rtlCol="0">
            <a:spAutoFit/>
          </a:bodyPr>
          <a:lstStyle/>
          <a:p>
            <a:pPr marL="12700">
              <a:lnSpc>
                <a:spcPct val="100000"/>
              </a:lnSpc>
              <a:spcBef>
                <a:spcPts val="100"/>
              </a:spcBef>
            </a:pPr>
            <a:r>
              <a:rPr sz="3600" spc="40" dirty="0"/>
              <a:t>Working </a:t>
            </a:r>
            <a:r>
              <a:rPr sz="3600" spc="114" dirty="0"/>
              <a:t>of </a:t>
            </a:r>
            <a:r>
              <a:rPr sz="3600" spc="-260" dirty="0"/>
              <a:t>RFID</a:t>
            </a:r>
            <a:r>
              <a:rPr sz="3600" spc="-229" dirty="0"/>
              <a:t> </a:t>
            </a:r>
            <a:r>
              <a:rPr sz="3600" spc="-160" dirty="0"/>
              <a:t>Tags</a:t>
            </a:r>
            <a:endParaRPr sz="3600"/>
          </a:p>
        </p:txBody>
      </p:sp>
      <p:sp>
        <p:nvSpPr>
          <p:cNvPr id="12" name="object 12"/>
          <p:cNvSpPr txBox="1"/>
          <p:nvPr/>
        </p:nvSpPr>
        <p:spPr>
          <a:xfrm>
            <a:off x="1233932" y="2560396"/>
            <a:ext cx="8641080" cy="273050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40" dirty="0">
                <a:solidFill>
                  <a:srgbClr val="B31166"/>
                </a:solidFill>
                <a:latin typeface="Arial"/>
                <a:cs typeface="Arial"/>
              </a:rPr>
              <a:t>	</a:t>
            </a:r>
            <a:r>
              <a:rPr sz="1800" spc="-15" dirty="0">
                <a:solidFill>
                  <a:srgbClr val="404040"/>
                </a:solidFill>
                <a:latin typeface="Arial"/>
                <a:cs typeface="Arial"/>
              </a:rPr>
              <a:t>An </a:t>
            </a:r>
            <a:r>
              <a:rPr sz="1800" spc="-130" dirty="0">
                <a:solidFill>
                  <a:srgbClr val="404040"/>
                </a:solidFill>
                <a:latin typeface="Arial"/>
                <a:cs typeface="Arial"/>
              </a:rPr>
              <a:t>RFID </a:t>
            </a:r>
            <a:r>
              <a:rPr sz="1800" spc="-25" dirty="0">
                <a:solidFill>
                  <a:srgbClr val="404040"/>
                </a:solidFill>
                <a:latin typeface="Arial"/>
                <a:cs typeface="Arial"/>
              </a:rPr>
              <a:t>reader </a:t>
            </a:r>
            <a:r>
              <a:rPr sz="1800" spc="-5" dirty="0">
                <a:solidFill>
                  <a:srgbClr val="404040"/>
                </a:solidFill>
                <a:latin typeface="Arial"/>
                <a:cs typeface="Arial"/>
              </a:rPr>
              <a:t>transmits </a:t>
            </a:r>
            <a:r>
              <a:rPr sz="1800" spc="-35" dirty="0">
                <a:solidFill>
                  <a:srgbClr val="404040"/>
                </a:solidFill>
                <a:latin typeface="Arial"/>
                <a:cs typeface="Arial"/>
              </a:rPr>
              <a:t>an </a:t>
            </a:r>
            <a:r>
              <a:rPr sz="1800" spc="-5" dirty="0">
                <a:solidFill>
                  <a:srgbClr val="404040"/>
                </a:solidFill>
                <a:latin typeface="Arial"/>
                <a:cs typeface="Arial"/>
              </a:rPr>
              <a:t>encoded </a:t>
            </a:r>
            <a:r>
              <a:rPr sz="1800" spc="10" dirty="0">
                <a:solidFill>
                  <a:srgbClr val="404040"/>
                </a:solidFill>
                <a:latin typeface="Arial"/>
                <a:cs typeface="Arial"/>
              </a:rPr>
              <a:t>radio </a:t>
            </a:r>
            <a:r>
              <a:rPr sz="1800" spc="-20" dirty="0">
                <a:solidFill>
                  <a:srgbClr val="404040"/>
                </a:solidFill>
                <a:latin typeface="Arial"/>
                <a:cs typeface="Arial"/>
              </a:rPr>
              <a:t>signal </a:t>
            </a:r>
            <a:r>
              <a:rPr sz="1800" spc="80" dirty="0">
                <a:solidFill>
                  <a:srgbClr val="404040"/>
                </a:solidFill>
                <a:latin typeface="Arial"/>
                <a:cs typeface="Arial"/>
              </a:rPr>
              <a:t>to </a:t>
            </a:r>
            <a:r>
              <a:rPr sz="1800" spc="15" dirty="0">
                <a:solidFill>
                  <a:srgbClr val="404040"/>
                </a:solidFill>
                <a:latin typeface="Arial"/>
                <a:cs typeface="Arial"/>
              </a:rPr>
              <a:t>interrogate </a:t>
            </a:r>
            <a:r>
              <a:rPr sz="1800" spc="20" dirty="0">
                <a:solidFill>
                  <a:srgbClr val="404040"/>
                </a:solidFill>
                <a:latin typeface="Arial"/>
                <a:cs typeface="Arial"/>
              </a:rPr>
              <a:t>the</a:t>
            </a:r>
            <a:r>
              <a:rPr sz="1800" spc="-30" dirty="0">
                <a:solidFill>
                  <a:srgbClr val="404040"/>
                </a:solidFill>
                <a:latin typeface="Arial"/>
                <a:cs typeface="Arial"/>
              </a:rPr>
              <a:t> </a:t>
            </a:r>
            <a:r>
              <a:rPr sz="1800" spc="-10" dirty="0">
                <a:solidFill>
                  <a:srgbClr val="404040"/>
                </a:solidFill>
                <a:latin typeface="Arial"/>
                <a:cs typeface="Arial"/>
              </a:rPr>
              <a:t>tag.</a:t>
            </a:r>
            <a:endParaRPr sz="1800">
              <a:latin typeface="Arial"/>
              <a:cs typeface="Arial"/>
            </a:endParaRPr>
          </a:p>
          <a:p>
            <a:pPr>
              <a:lnSpc>
                <a:spcPct val="100000"/>
              </a:lnSpc>
              <a:spcBef>
                <a:spcPts val="25"/>
              </a:spcBef>
            </a:pPr>
            <a:endParaRPr sz="3600">
              <a:latin typeface="Times New Roman"/>
              <a:cs typeface="Times New Roman"/>
            </a:endParaRPr>
          </a:p>
          <a:p>
            <a:pPr marL="355600" marR="250190" indent="-342900">
              <a:lnSpc>
                <a:spcPct val="100000"/>
              </a:lnSpc>
              <a:spcBef>
                <a:spcPts val="5"/>
              </a:spcBef>
              <a:tabLst>
                <a:tab pos="354965" algn="l"/>
              </a:tabLst>
            </a:pPr>
            <a:r>
              <a:rPr sz="1450" spc="235" dirty="0">
                <a:solidFill>
                  <a:srgbClr val="B31166"/>
                </a:solidFill>
                <a:latin typeface="Arial"/>
                <a:cs typeface="Arial"/>
              </a:rPr>
              <a:t>	</a:t>
            </a:r>
            <a:r>
              <a:rPr sz="1800" spc="-70" dirty="0">
                <a:solidFill>
                  <a:srgbClr val="404040"/>
                </a:solidFill>
                <a:latin typeface="Arial"/>
                <a:cs typeface="Arial"/>
              </a:rPr>
              <a:t>The </a:t>
            </a:r>
            <a:r>
              <a:rPr sz="1800" spc="-130" dirty="0">
                <a:solidFill>
                  <a:srgbClr val="404040"/>
                </a:solidFill>
                <a:latin typeface="Arial"/>
                <a:cs typeface="Arial"/>
              </a:rPr>
              <a:t>RFID </a:t>
            </a:r>
            <a:r>
              <a:rPr sz="1800" spc="25" dirty="0">
                <a:solidFill>
                  <a:srgbClr val="404040"/>
                </a:solidFill>
                <a:latin typeface="Arial"/>
                <a:cs typeface="Arial"/>
              </a:rPr>
              <a:t>tag </a:t>
            </a:r>
            <a:r>
              <a:rPr sz="1800" spc="-50" dirty="0">
                <a:solidFill>
                  <a:srgbClr val="404040"/>
                </a:solidFill>
                <a:latin typeface="Arial"/>
                <a:cs typeface="Arial"/>
              </a:rPr>
              <a:t>receives </a:t>
            </a:r>
            <a:r>
              <a:rPr sz="1800" spc="20" dirty="0">
                <a:solidFill>
                  <a:srgbClr val="404040"/>
                </a:solidFill>
                <a:latin typeface="Arial"/>
                <a:cs typeface="Arial"/>
              </a:rPr>
              <a:t>the </a:t>
            </a:r>
            <a:r>
              <a:rPr sz="1800" spc="-60" dirty="0">
                <a:solidFill>
                  <a:srgbClr val="404040"/>
                </a:solidFill>
                <a:latin typeface="Arial"/>
                <a:cs typeface="Arial"/>
              </a:rPr>
              <a:t>message </a:t>
            </a:r>
            <a:r>
              <a:rPr sz="1800" spc="-5" dirty="0">
                <a:solidFill>
                  <a:srgbClr val="404040"/>
                </a:solidFill>
                <a:latin typeface="Arial"/>
                <a:cs typeface="Arial"/>
              </a:rPr>
              <a:t>and </a:t>
            </a:r>
            <a:r>
              <a:rPr sz="1800" spc="15" dirty="0">
                <a:solidFill>
                  <a:srgbClr val="404040"/>
                </a:solidFill>
                <a:latin typeface="Arial"/>
                <a:cs typeface="Arial"/>
              </a:rPr>
              <a:t>then </a:t>
            </a:r>
            <a:r>
              <a:rPr sz="1800" spc="-20" dirty="0">
                <a:solidFill>
                  <a:srgbClr val="404040"/>
                </a:solidFill>
                <a:latin typeface="Arial"/>
                <a:cs typeface="Arial"/>
              </a:rPr>
              <a:t>responds </a:t>
            </a:r>
            <a:r>
              <a:rPr sz="1800" spc="35" dirty="0">
                <a:solidFill>
                  <a:srgbClr val="404040"/>
                </a:solidFill>
                <a:latin typeface="Arial"/>
                <a:cs typeface="Arial"/>
              </a:rPr>
              <a:t>with </a:t>
            </a:r>
            <a:r>
              <a:rPr sz="1800" spc="-5" dirty="0">
                <a:solidFill>
                  <a:srgbClr val="404040"/>
                </a:solidFill>
                <a:latin typeface="Arial"/>
                <a:cs typeface="Arial"/>
              </a:rPr>
              <a:t>its </a:t>
            </a:r>
            <a:r>
              <a:rPr sz="1800" spc="20" dirty="0">
                <a:solidFill>
                  <a:srgbClr val="404040"/>
                </a:solidFill>
                <a:latin typeface="Arial"/>
                <a:cs typeface="Arial"/>
              </a:rPr>
              <a:t>identification </a:t>
            </a:r>
            <a:r>
              <a:rPr sz="1800" spc="-5" dirty="0">
                <a:solidFill>
                  <a:srgbClr val="404040"/>
                </a:solidFill>
                <a:latin typeface="Arial"/>
                <a:cs typeface="Arial"/>
              </a:rPr>
              <a:t>and  </a:t>
            </a:r>
            <a:r>
              <a:rPr sz="1800" spc="25" dirty="0">
                <a:solidFill>
                  <a:srgbClr val="404040"/>
                </a:solidFill>
                <a:latin typeface="Arial"/>
                <a:cs typeface="Arial"/>
              </a:rPr>
              <a:t>other</a:t>
            </a:r>
            <a:r>
              <a:rPr sz="1800" spc="-30" dirty="0">
                <a:solidFill>
                  <a:srgbClr val="404040"/>
                </a:solidFill>
                <a:latin typeface="Arial"/>
                <a:cs typeface="Arial"/>
              </a:rPr>
              <a:t> </a:t>
            </a:r>
            <a:r>
              <a:rPr sz="1800" spc="15" dirty="0">
                <a:solidFill>
                  <a:srgbClr val="404040"/>
                </a:solidFill>
                <a:latin typeface="Arial"/>
                <a:cs typeface="Arial"/>
              </a:rPr>
              <a:t>information.</a:t>
            </a:r>
            <a:endParaRPr sz="1800">
              <a:latin typeface="Arial"/>
              <a:cs typeface="Arial"/>
            </a:endParaRPr>
          </a:p>
          <a:p>
            <a:pPr>
              <a:lnSpc>
                <a:spcPct val="100000"/>
              </a:lnSpc>
              <a:spcBef>
                <a:spcPts val="25"/>
              </a:spcBef>
            </a:pPr>
            <a:endParaRPr sz="3600">
              <a:latin typeface="Times New Roman"/>
              <a:cs typeface="Times New Roman"/>
            </a:endParaRPr>
          </a:p>
          <a:p>
            <a:pPr marL="355600" marR="5080" indent="-342900">
              <a:lnSpc>
                <a:spcPct val="100000"/>
              </a:lnSpc>
              <a:tabLst>
                <a:tab pos="354965" algn="l"/>
              </a:tabLst>
            </a:pPr>
            <a:r>
              <a:rPr sz="1450" spc="235" dirty="0">
                <a:solidFill>
                  <a:srgbClr val="B31166"/>
                </a:solidFill>
                <a:latin typeface="Arial"/>
                <a:cs typeface="Arial"/>
              </a:rPr>
              <a:t>	</a:t>
            </a:r>
            <a:r>
              <a:rPr sz="1800" spc="-70" dirty="0">
                <a:solidFill>
                  <a:srgbClr val="404040"/>
                </a:solidFill>
                <a:latin typeface="Arial"/>
                <a:cs typeface="Arial"/>
              </a:rPr>
              <a:t>Since </a:t>
            </a:r>
            <a:r>
              <a:rPr sz="1800" spc="-20" dirty="0">
                <a:solidFill>
                  <a:srgbClr val="404040"/>
                </a:solidFill>
                <a:latin typeface="Arial"/>
                <a:cs typeface="Arial"/>
              </a:rPr>
              <a:t>tags </a:t>
            </a:r>
            <a:r>
              <a:rPr sz="1800" spc="-45" dirty="0">
                <a:solidFill>
                  <a:srgbClr val="404040"/>
                </a:solidFill>
                <a:latin typeface="Arial"/>
                <a:cs typeface="Arial"/>
              </a:rPr>
              <a:t>have </a:t>
            </a:r>
            <a:r>
              <a:rPr sz="1800" spc="10" dirty="0">
                <a:solidFill>
                  <a:srgbClr val="404040"/>
                </a:solidFill>
                <a:latin typeface="Arial"/>
                <a:cs typeface="Arial"/>
              </a:rPr>
              <a:t>individual </a:t>
            </a:r>
            <a:r>
              <a:rPr sz="1800" spc="-35" dirty="0">
                <a:solidFill>
                  <a:srgbClr val="404040"/>
                </a:solidFill>
                <a:latin typeface="Arial"/>
                <a:cs typeface="Arial"/>
              </a:rPr>
              <a:t>serial </a:t>
            </a:r>
            <a:r>
              <a:rPr sz="1800" spc="-20" dirty="0">
                <a:solidFill>
                  <a:srgbClr val="404040"/>
                </a:solidFill>
                <a:latin typeface="Arial"/>
                <a:cs typeface="Arial"/>
              </a:rPr>
              <a:t>numbers, </a:t>
            </a:r>
            <a:r>
              <a:rPr sz="1800" spc="20" dirty="0">
                <a:solidFill>
                  <a:srgbClr val="404040"/>
                </a:solidFill>
                <a:latin typeface="Arial"/>
                <a:cs typeface="Arial"/>
              </a:rPr>
              <a:t>the </a:t>
            </a:r>
            <a:r>
              <a:rPr sz="1800" spc="-130" dirty="0">
                <a:solidFill>
                  <a:srgbClr val="404040"/>
                </a:solidFill>
                <a:latin typeface="Arial"/>
                <a:cs typeface="Arial"/>
              </a:rPr>
              <a:t>RFID </a:t>
            </a:r>
            <a:r>
              <a:rPr sz="1800" spc="-40" dirty="0">
                <a:solidFill>
                  <a:srgbClr val="404040"/>
                </a:solidFill>
                <a:latin typeface="Arial"/>
                <a:cs typeface="Arial"/>
              </a:rPr>
              <a:t>system </a:t>
            </a:r>
            <a:r>
              <a:rPr sz="1800" spc="-10" dirty="0">
                <a:solidFill>
                  <a:srgbClr val="404040"/>
                </a:solidFill>
                <a:latin typeface="Arial"/>
                <a:cs typeface="Arial"/>
              </a:rPr>
              <a:t>design </a:t>
            </a:r>
            <a:r>
              <a:rPr sz="1800" spc="-50" dirty="0">
                <a:solidFill>
                  <a:srgbClr val="404040"/>
                </a:solidFill>
                <a:latin typeface="Arial"/>
                <a:cs typeface="Arial"/>
              </a:rPr>
              <a:t>can </a:t>
            </a:r>
            <a:r>
              <a:rPr sz="1800" spc="-5" dirty="0">
                <a:solidFill>
                  <a:srgbClr val="404040"/>
                </a:solidFill>
                <a:latin typeface="Arial"/>
                <a:cs typeface="Arial"/>
              </a:rPr>
              <a:t>discriminate  </a:t>
            </a:r>
            <a:r>
              <a:rPr sz="1800" spc="15" dirty="0">
                <a:solidFill>
                  <a:srgbClr val="404040"/>
                </a:solidFill>
                <a:latin typeface="Arial"/>
                <a:cs typeface="Arial"/>
              </a:rPr>
              <a:t>among </a:t>
            </a:r>
            <a:r>
              <a:rPr sz="1800" spc="-50" dirty="0">
                <a:solidFill>
                  <a:srgbClr val="404040"/>
                </a:solidFill>
                <a:latin typeface="Arial"/>
                <a:cs typeface="Arial"/>
              </a:rPr>
              <a:t>several </a:t>
            </a:r>
            <a:r>
              <a:rPr sz="1800" spc="-20" dirty="0">
                <a:solidFill>
                  <a:srgbClr val="404040"/>
                </a:solidFill>
                <a:latin typeface="Arial"/>
                <a:cs typeface="Arial"/>
              </a:rPr>
              <a:t>tags </a:t>
            </a:r>
            <a:r>
              <a:rPr sz="1800" spc="35" dirty="0">
                <a:solidFill>
                  <a:srgbClr val="404040"/>
                </a:solidFill>
                <a:latin typeface="Arial"/>
                <a:cs typeface="Arial"/>
              </a:rPr>
              <a:t>that </a:t>
            </a:r>
            <a:r>
              <a:rPr sz="1800" spc="50" dirty="0">
                <a:solidFill>
                  <a:srgbClr val="404040"/>
                </a:solidFill>
                <a:latin typeface="Arial"/>
                <a:cs typeface="Arial"/>
              </a:rPr>
              <a:t>might </a:t>
            </a:r>
            <a:r>
              <a:rPr sz="1800" spc="-5" dirty="0">
                <a:solidFill>
                  <a:srgbClr val="404040"/>
                </a:solidFill>
                <a:latin typeface="Arial"/>
                <a:cs typeface="Arial"/>
              </a:rPr>
              <a:t>be </a:t>
            </a:r>
            <a:r>
              <a:rPr sz="1800" spc="30" dirty="0">
                <a:solidFill>
                  <a:srgbClr val="404040"/>
                </a:solidFill>
                <a:latin typeface="Arial"/>
                <a:cs typeface="Arial"/>
              </a:rPr>
              <a:t>within </a:t>
            </a:r>
            <a:r>
              <a:rPr sz="1800" spc="20" dirty="0">
                <a:solidFill>
                  <a:srgbClr val="404040"/>
                </a:solidFill>
                <a:latin typeface="Arial"/>
                <a:cs typeface="Arial"/>
              </a:rPr>
              <a:t>the </a:t>
            </a:r>
            <a:r>
              <a:rPr sz="1800" spc="-15" dirty="0">
                <a:solidFill>
                  <a:srgbClr val="404040"/>
                </a:solidFill>
                <a:latin typeface="Arial"/>
                <a:cs typeface="Arial"/>
              </a:rPr>
              <a:t>range </a:t>
            </a:r>
            <a:r>
              <a:rPr sz="1800" spc="55" dirty="0">
                <a:solidFill>
                  <a:srgbClr val="404040"/>
                </a:solidFill>
                <a:latin typeface="Arial"/>
                <a:cs typeface="Arial"/>
              </a:rPr>
              <a:t>of </a:t>
            </a:r>
            <a:r>
              <a:rPr sz="1800" spc="20" dirty="0">
                <a:solidFill>
                  <a:srgbClr val="404040"/>
                </a:solidFill>
                <a:latin typeface="Arial"/>
                <a:cs typeface="Arial"/>
              </a:rPr>
              <a:t>the </a:t>
            </a:r>
            <a:r>
              <a:rPr sz="1800" spc="-130" dirty="0">
                <a:solidFill>
                  <a:srgbClr val="404040"/>
                </a:solidFill>
                <a:latin typeface="Arial"/>
                <a:cs typeface="Arial"/>
              </a:rPr>
              <a:t>RFID </a:t>
            </a:r>
            <a:r>
              <a:rPr sz="1800" spc="-25" dirty="0">
                <a:solidFill>
                  <a:srgbClr val="404040"/>
                </a:solidFill>
                <a:latin typeface="Arial"/>
                <a:cs typeface="Arial"/>
              </a:rPr>
              <a:t>reader </a:t>
            </a:r>
            <a:r>
              <a:rPr sz="1800" spc="-5" dirty="0">
                <a:solidFill>
                  <a:srgbClr val="404040"/>
                </a:solidFill>
                <a:latin typeface="Arial"/>
                <a:cs typeface="Arial"/>
              </a:rPr>
              <a:t>and </a:t>
            </a:r>
            <a:r>
              <a:rPr sz="1800" spc="-20" dirty="0">
                <a:solidFill>
                  <a:srgbClr val="404040"/>
                </a:solidFill>
                <a:latin typeface="Arial"/>
                <a:cs typeface="Arial"/>
              </a:rPr>
              <a:t>read  </a:t>
            </a:r>
            <a:r>
              <a:rPr sz="1800" spc="25" dirty="0">
                <a:solidFill>
                  <a:srgbClr val="404040"/>
                </a:solidFill>
                <a:latin typeface="Arial"/>
                <a:cs typeface="Arial"/>
              </a:rPr>
              <a:t>them</a:t>
            </a:r>
            <a:r>
              <a:rPr sz="1800" spc="-30" dirty="0">
                <a:solidFill>
                  <a:srgbClr val="404040"/>
                </a:solidFill>
                <a:latin typeface="Arial"/>
                <a:cs typeface="Arial"/>
              </a:rPr>
              <a:t> </a:t>
            </a:r>
            <a:r>
              <a:rPr sz="1800" spc="-15" dirty="0">
                <a:solidFill>
                  <a:srgbClr val="404040"/>
                </a:solidFill>
                <a:latin typeface="Arial"/>
                <a:cs typeface="Arial"/>
              </a:rPr>
              <a:t>simultaneously.</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F8F8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1010</TotalTime>
  <Words>263</Words>
  <Application>Microsoft Office PowerPoint</Application>
  <PresentationFormat>Widescreen</PresentationFormat>
  <Paragraphs>188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Office Theme</vt:lpstr>
      <vt:lpstr>SMART TICKETING SYSTEM IN METRO RAIL </vt:lpstr>
      <vt:lpstr>Mentor :Mr.Arun Francis </vt:lpstr>
      <vt:lpstr>Contents</vt:lpstr>
      <vt:lpstr>What is RFID</vt:lpstr>
      <vt:lpstr>PowerPoint Presentation</vt:lpstr>
      <vt:lpstr>What are RFID Tags</vt:lpstr>
      <vt:lpstr>Types of RFID Tags</vt:lpstr>
      <vt:lpstr>Types of RFID Tags</vt:lpstr>
      <vt:lpstr>Working of RFID Tags</vt:lpstr>
      <vt:lpstr>Working of RFID Tags</vt:lpstr>
      <vt:lpstr>What is RFID Reader</vt:lpstr>
      <vt:lpstr>Structure of RFID Reader</vt:lpstr>
      <vt:lpstr>Working of RFID Reader</vt:lpstr>
      <vt:lpstr>Present Uses</vt:lpstr>
      <vt:lpstr>Future Uses</vt:lpstr>
      <vt:lpstr>Future of RFID</vt:lpstr>
      <vt:lpstr>RFID System vs Barcodes</vt:lpstr>
      <vt:lpstr>Introduction to</vt:lpstr>
      <vt:lpstr>Introduction to Project</vt:lpstr>
      <vt:lpstr>Hardware Description</vt:lpstr>
      <vt:lpstr>Power Supply</vt:lpstr>
      <vt:lpstr>Bridge Rectifier and Voltage Regulator</vt:lpstr>
      <vt:lpstr>Bridge Rectifier and Voltage Regulator</vt:lpstr>
      <vt:lpstr>16x2 Character LED</vt:lpstr>
      <vt:lpstr>16x2 Character LED</vt:lpstr>
      <vt:lpstr>Arduino UNO</vt:lpstr>
      <vt:lpstr>Software</vt:lpstr>
      <vt:lpstr>Arduino IDE Software</vt:lpstr>
      <vt:lpstr>Complete Circuit</vt:lpstr>
      <vt:lpstr>PowerPoint Presentation</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Frequency Identification</dc:title>
  <dc:creator>Pavithran Sakthivel</dc:creator>
  <cp:lastModifiedBy>Pavithran Sakthivel</cp:lastModifiedBy>
  <cp:revision>18</cp:revision>
  <dcterms:created xsi:type="dcterms:W3CDTF">2018-10-13T16:21:31Z</dcterms:created>
  <dcterms:modified xsi:type="dcterms:W3CDTF">2018-10-15T07:39:47Z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2015-12-10T00:00:00Z</vt:filetime>
  </property>
  <property fmtid="{D5CDD505-2E9C-101B-9397-08002B2CF9AE}" pid="3" name="Creator">
    <vt:lpwstr>Microsoft® PowerPoint® 2013</vt:lpwstr>
  </property>
  <property fmtid="{D5CDD505-2E9C-101B-9397-08002B2CF9AE}" pid="4" name="LastSaved">
    <vt:filetime>2018-10-13T00:00:00Z</vt:filetime>
  </property>
</Properties>
</file>