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erriweather-bold.fntdata"/><Relationship Id="rId10" Type="http://schemas.openxmlformats.org/officeDocument/2006/relationships/slide" Target="slides/slide5.xml"/><Relationship Id="rId32" Type="http://schemas.openxmlformats.org/officeDocument/2006/relationships/font" Target="fonts/Merriweather-regular.fntdata"/><Relationship Id="rId13" Type="http://schemas.openxmlformats.org/officeDocument/2006/relationships/slide" Target="slides/slide8.xml"/><Relationship Id="rId35" Type="http://schemas.openxmlformats.org/officeDocument/2006/relationships/font" Target="fonts/Merriweather-boldItalic.fntdata"/><Relationship Id="rId12" Type="http://schemas.openxmlformats.org/officeDocument/2006/relationships/slide" Target="slides/slide7.xml"/><Relationship Id="rId34" Type="http://schemas.openxmlformats.org/officeDocument/2006/relationships/font" Target="fonts/Merriweather-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99d3fbcf60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99d3fbcf60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9d3fbcf60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9d3fbcf60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9d3fbcf6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99d3fbcf6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9d3fbcf60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9d3fbcf60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9d3fbcf60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99d3fbcf60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9d3fbcf60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9d3fbcf60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99d3fbcf60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99d3fbcf60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99d3fbcf60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99d3fbcf60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1345878b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1345878b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13a7605e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13a7605e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1345878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1345878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99d3fbcf60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99d3fbcf60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9d3fbcf60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9d3fbcf60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9d3fbcf60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99d3fbcf60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99d3fbcf60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99d3fbcf60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9d3fbcf60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99d3fbcf60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99d3fbcf60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99d3fbcf60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13a7605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613a7605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1345878b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1345878b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1345878b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1345878b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1345878b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1345878b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1345878b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1345878b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1345878b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1345878b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99d3fbcf60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99d3fbcf60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9d3fbcf60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99d3fbcf60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ieeexplore.ieee.org/document/2083" TargetMode="External"/><Relationship Id="rId4" Type="http://schemas.openxmlformats.org/officeDocument/2006/relationships/hyperlink" Target="https://www.geogebra.org/3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GJK ALGORITHM</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Lemma 4</a:t>
            </a:r>
            <a:endParaRPr/>
          </a:p>
        </p:txBody>
      </p:sp>
      <p:sp>
        <p:nvSpPr>
          <p:cNvPr id="114" name="Google Shape;114;p22"/>
          <p:cNvSpPr txBox="1"/>
          <p:nvPr>
            <p:ph idx="1" type="body"/>
          </p:nvPr>
        </p:nvSpPr>
        <p:spPr>
          <a:xfrm>
            <a:off x="439750" y="1017725"/>
            <a:ext cx="8520600" cy="96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If a new support point is not beyond the origin in the computed direction then the support point is invalid .So there is </a:t>
            </a:r>
            <a:r>
              <a:rPr b="1" lang="en"/>
              <a:t>NO collision.</a:t>
            </a:r>
            <a:endParaRPr b="1"/>
          </a:p>
        </p:txBody>
      </p:sp>
      <p:pic>
        <p:nvPicPr>
          <p:cNvPr id="115" name="Google Shape;115;p22"/>
          <p:cNvPicPr preferRelativeResize="0"/>
          <p:nvPr/>
        </p:nvPicPr>
        <p:blipFill>
          <a:blip r:embed="rId3">
            <a:alphaModFix/>
          </a:blip>
          <a:stretch>
            <a:fillRect/>
          </a:stretch>
        </p:blipFill>
        <p:spPr>
          <a:xfrm>
            <a:off x="2233275" y="1978325"/>
            <a:ext cx="4027438" cy="2860376"/>
          </a:xfrm>
          <a:prstGeom prst="rect">
            <a:avLst/>
          </a:prstGeom>
          <a:noFill/>
          <a:ln>
            <a:noFill/>
          </a:ln>
        </p:spPr>
      </p:pic>
      <p:sp>
        <p:nvSpPr>
          <p:cNvPr id="116" name="Google Shape;116;p22"/>
          <p:cNvSpPr txBox="1"/>
          <p:nvPr/>
        </p:nvSpPr>
        <p:spPr>
          <a:xfrm>
            <a:off x="3374200" y="3291063"/>
            <a:ext cx="512100" cy="3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O</a:t>
            </a:r>
            <a:endParaRPr sz="18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Maintain a direction vector </a:t>
            </a:r>
            <a:r>
              <a:rPr lang="en"/>
              <a:t>initialized</a:t>
            </a:r>
            <a:r>
              <a:rPr lang="en"/>
              <a:t> randomly.</a:t>
            </a:r>
            <a:endParaRPr/>
          </a:p>
          <a:p>
            <a:pPr indent="-342900" lvl="0" marL="457200" rtl="0" algn="l">
              <a:spcBef>
                <a:spcPts val="0"/>
              </a:spcBef>
              <a:spcAft>
                <a:spcPts val="0"/>
              </a:spcAft>
              <a:buSzPts val="1800"/>
              <a:buChar char="●"/>
            </a:pPr>
            <a:r>
              <a:rPr lang="en"/>
              <a:t>F</a:t>
            </a:r>
            <a:r>
              <a:rPr lang="en"/>
              <a:t>ind the support point in Minkowski set along that direction. (Lemma 3)</a:t>
            </a:r>
            <a:endParaRPr/>
          </a:p>
          <a:p>
            <a:pPr indent="-342900" lvl="0" marL="457200" rtl="0" algn="l">
              <a:spcBef>
                <a:spcPts val="0"/>
              </a:spcBef>
              <a:spcAft>
                <a:spcPts val="0"/>
              </a:spcAft>
              <a:buSzPts val="1800"/>
              <a:buChar char="●"/>
            </a:pPr>
            <a:r>
              <a:rPr lang="en"/>
              <a:t>After finding the first support point, update the direction from this point to origin to find the new support point. If the new point is not beyond the origin, terminate the algo with No Collision possible. (Lemma 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242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0</a:t>
            </a:r>
            <a:r>
              <a:rPr lang="en">
                <a:solidFill>
                  <a:schemeClr val="lt1"/>
                </a:solidFill>
              </a:rPr>
              <a:t>-simplex</a:t>
            </a:r>
            <a:endParaRPr>
              <a:solidFill>
                <a:schemeClr val="lt1"/>
              </a:solidFill>
            </a:endParaRPr>
          </a:p>
        </p:txBody>
      </p:sp>
      <p:sp>
        <p:nvSpPr>
          <p:cNvPr id="128" name="Google Shape;128;p24"/>
          <p:cNvSpPr txBox="1"/>
          <p:nvPr>
            <p:ph idx="1" type="body"/>
          </p:nvPr>
        </p:nvSpPr>
        <p:spPr>
          <a:xfrm>
            <a:off x="4163875" y="1487550"/>
            <a:ext cx="365400" cy="465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2100">
                <a:solidFill>
                  <a:schemeClr val="lt1"/>
                </a:solidFill>
              </a:rPr>
              <a:t>O</a:t>
            </a:r>
            <a:endParaRPr b="1" sz="21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getting two support points, take the direction normal to line joining those two points and towards the origin to find the new support point. </a:t>
            </a:r>
            <a:endParaRPr/>
          </a:p>
          <a:p>
            <a:pPr indent="-342900" lvl="0" marL="457200" rtl="0" algn="l">
              <a:spcBef>
                <a:spcPts val="0"/>
              </a:spcBef>
              <a:spcAft>
                <a:spcPts val="0"/>
              </a:spcAft>
              <a:buSzPts val="1800"/>
              <a:buChar char="●"/>
            </a:pPr>
            <a:r>
              <a:rPr lang="en"/>
              <a:t>If the new point is in front of origin then terminate.(Lemma 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Google Shape;139;p26"/>
          <p:cNvSpPr txBox="1"/>
          <p:nvPr>
            <p:ph type="title"/>
          </p:nvPr>
        </p:nvSpPr>
        <p:spPr>
          <a:xfrm>
            <a:off x="237000" y="167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1</a:t>
            </a:r>
            <a:r>
              <a:rPr lang="en">
                <a:solidFill>
                  <a:schemeClr val="lt1"/>
                </a:solidFill>
              </a:rPr>
              <a:t> simplex</a:t>
            </a:r>
            <a:endParaRPr>
              <a:solidFill>
                <a:schemeClr val="lt1"/>
              </a:solidFill>
            </a:endParaRPr>
          </a:p>
        </p:txBody>
      </p:sp>
      <p:sp>
        <p:nvSpPr>
          <p:cNvPr id="140" name="Google Shape;140;p26"/>
          <p:cNvSpPr txBox="1"/>
          <p:nvPr>
            <p:ph idx="1" type="body"/>
          </p:nvPr>
        </p:nvSpPr>
        <p:spPr>
          <a:xfrm>
            <a:off x="4174650" y="1995500"/>
            <a:ext cx="490800" cy="527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O</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178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2</a:t>
            </a:r>
            <a:r>
              <a:rPr lang="en">
                <a:solidFill>
                  <a:schemeClr val="lt1"/>
                </a:solidFill>
              </a:rPr>
              <a:t>-simplex</a:t>
            </a:r>
            <a:endParaRPr>
              <a:solidFill>
                <a:schemeClr val="lt1"/>
              </a:solidFill>
            </a:endParaRPr>
          </a:p>
        </p:txBody>
      </p:sp>
      <p:sp>
        <p:nvSpPr>
          <p:cNvPr id="146" name="Google Shape;146;p27"/>
          <p:cNvSpPr txBox="1"/>
          <p:nvPr>
            <p:ph idx="1" type="body"/>
          </p:nvPr>
        </p:nvSpPr>
        <p:spPr>
          <a:xfrm>
            <a:off x="4177200" y="2048850"/>
            <a:ext cx="394800" cy="452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solidFill>
                  <a:schemeClr val="lt1"/>
                </a:solidFill>
              </a:rPr>
              <a:t>O</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obtaining 3-simplex, we can now narrow our search of origin to a few regions.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6" name="Shape 156"/>
        <p:cNvGrpSpPr/>
        <p:nvPr/>
      </p:nvGrpSpPr>
      <p:grpSpPr>
        <a:xfrm>
          <a:off x="0" y="0"/>
          <a:ext cx="0" cy="0"/>
          <a:chOff x="0" y="0"/>
          <a:chExt cx="0" cy="0"/>
        </a:xfrm>
      </p:grpSpPr>
      <p:sp>
        <p:nvSpPr>
          <p:cNvPr id="157" name="Google Shape;157;p29"/>
          <p:cNvSpPr txBox="1"/>
          <p:nvPr>
            <p:ph type="title"/>
          </p:nvPr>
        </p:nvSpPr>
        <p:spPr>
          <a:xfrm>
            <a:off x="759775" y="4446700"/>
            <a:ext cx="2603700" cy="51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Voronoi Regions</a:t>
            </a:r>
            <a:endParaRPr>
              <a:solidFill>
                <a:schemeClr val="lt1"/>
              </a:solidFill>
            </a:endParaRPr>
          </a:p>
        </p:txBody>
      </p:sp>
      <p:sp>
        <p:nvSpPr>
          <p:cNvPr id="158" name="Google Shape;158;p29"/>
          <p:cNvSpPr txBox="1"/>
          <p:nvPr>
            <p:ph idx="1" type="body"/>
          </p:nvPr>
        </p:nvSpPr>
        <p:spPr>
          <a:xfrm>
            <a:off x="4347900" y="2260200"/>
            <a:ext cx="448200" cy="47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3B7A42"/>
                </a:solidFill>
              </a:rPr>
              <a:t>O</a:t>
            </a:r>
            <a:endParaRPr>
              <a:solidFill>
                <a:srgbClr val="3B7A4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58950"/>
            <a:ext cx="8386500" cy="54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a:t>
            </a:r>
            <a:endParaRPr/>
          </a:p>
        </p:txBody>
      </p:sp>
      <p:sp>
        <p:nvSpPr>
          <p:cNvPr id="164" name="Google Shape;164;p30"/>
          <p:cNvSpPr txBox="1"/>
          <p:nvPr>
            <p:ph idx="1" type="body"/>
          </p:nvPr>
        </p:nvSpPr>
        <p:spPr>
          <a:xfrm>
            <a:off x="311700" y="708575"/>
            <a:ext cx="8520600" cy="4295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eliminating some regions we only need to check 2 regions.</a:t>
            </a:r>
            <a:endParaRPr/>
          </a:p>
          <a:p>
            <a:pPr indent="-342900" lvl="0" marL="457200" rtl="0" algn="l">
              <a:spcBef>
                <a:spcPts val="0"/>
              </a:spcBef>
              <a:spcAft>
                <a:spcPts val="0"/>
              </a:spcAft>
              <a:buSzPts val="1800"/>
              <a:buChar char="●"/>
            </a:pPr>
            <a:r>
              <a:rPr lang="en"/>
              <a:t>If the origin is not contained in either of these two, then we can conclude that the origin is inside 3-simplex i.e collision. (lemma 2)</a:t>
            </a:r>
            <a:endParaRPr/>
          </a:p>
          <a:p>
            <a:pPr indent="-342900" lvl="0" marL="457200" rtl="0" algn="l">
              <a:spcBef>
                <a:spcPts val="0"/>
              </a:spcBef>
              <a:spcAft>
                <a:spcPts val="0"/>
              </a:spcAft>
              <a:buSzPts val="1800"/>
              <a:buChar char="●"/>
            </a:pPr>
            <a:r>
              <a:rPr lang="en"/>
              <a:t>Else, if we find origin in one of these regions, choose the side closest to origin and update the direction to normal towards the origin.</a:t>
            </a:r>
            <a:endParaRPr/>
          </a:p>
          <a:p>
            <a:pPr indent="-342900" lvl="0" marL="457200" rtl="0" algn="l">
              <a:spcBef>
                <a:spcPts val="0"/>
              </a:spcBef>
              <a:spcAft>
                <a:spcPts val="0"/>
              </a:spcAft>
              <a:buSzPts val="1800"/>
              <a:buChar char="●"/>
            </a:pPr>
            <a:r>
              <a:rPr lang="en"/>
              <a:t>Remove the point farthest to this direction and the new support point computed. Goto step 2</a:t>
            </a:r>
            <a:endParaRPr/>
          </a:p>
          <a:p>
            <a:pPr indent="-342900" lvl="0" marL="457200" rtl="0" algn="l">
              <a:spcBef>
                <a:spcPts val="0"/>
              </a:spcBef>
              <a:spcAft>
                <a:spcPts val="0"/>
              </a:spcAft>
              <a:buSzPts val="1800"/>
              <a:buChar char="●"/>
            </a:pPr>
            <a:r>
              <a:rPr lang="en"/>
              <a:t>If the new support is the same as earlier point then the origin is not contained and the shapes don’t intersect. Otherwise, i</a:t>
            </a:r>
            <a:r>
              <a:rPr lang="en"/>
              <a:t>f the new point is in front of origin then stop and the shapes are not intersecting, else continue.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362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320" u="sng"/>
              <a:t>Voronoi regions for a 3-simplex</a:t>
            </a:r>
            <a:endParaRPr u="sng"/>
          </a:p>
        </p:txBody>
      </p:sp>
      <p:sp>
        <p:nvSpPr>
          <p:cNvPr id="170" name="Google Shape;170;p31"/>
          <p:cNvSpPr txBox="1"/>
          <p:nvPr>
            <p:ph idx="1" type="body"/>
          </p:nvPr>
        </p:nvSpPr>
        <p:spPr>
          <a:xfrm>
            <a:off x="3357863" y="4541900"/>
            <a:ext cx="2675400" cy="3624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1200"/>
              </a:spcAft>
              <a:buNone/>
            </a:pPr>
            <a:r>
              <a:rPr lang="en" sz="3030">
                <a:solidFill>
                  <a:schemeClr val="dk1"/>
                </a:solidFill>
              </a:rPr>
              <a:t>Made with geogebra, file attached.</a:t>
            </a:r>
            <a:endParaRPr sz="3030">
              <a:solidFill>
                <a:schemeClr val="dk1"/>
              </a:solidFill>
            </a:endParaRPr>
          </a:p>
        </p:txBody>
      </p:sp>
      <p:pic>
        <p:nvPicPr>
          <p:cNvPr id="171" name="Google Shape;171;p31"/>
          <p:cNvPicPr preferRelativeResize="0"/>
          <p:nvPr/>
        </p:nvPicPr>
        <p:blipFill rotWithShape="1">
          <a:blip r:embed="rId3">
            <a:alphaModFix/>
          </a:blip>
          <a:srcRect b="9700" l="0" r="0" t="13611"/>
          <a:stretch/>
        </p:blipFill>
        <p:spPr>
          <a:xfrm>
            <a:off x="1252200" y="807525"/>
            <a:ext cx="6886723" cy="36307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a:t>
            </a:r>
            <a:endParaRPr b="1"/>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highlight>
                  <a:srgbClr val="FFFFFF"/>
                </a:highlight>
              </a:rPr>
              <a:t>The Gilbert–Johnson–Keerthi algorithm is an efficient method used for detection of collision of two convex polyhedra. First published by Elmer G. Gilbert, Daniel W. Johnson, and S. Sathiya Keerthi in 1988.</a:t>
            </a:r>
            <a:endParaRPr>
              <a:solidFill>
                <a:schemeClr val="dk1"/>
              </a:solidFill>
              <a:highlight>
                <a:srgbClr val="FFFFFF"/>
              </a:highlight>
            </a:endParaRPr>
          </a:p>
          <a:p>
            <a:pPr indent="0" lvl="0" marL="457200" rtl="0" algn="l">
              <a:spcBef>
                <a:spcPts val="1200"/>
              </a:spcBef>
              <a:spcAft>
                <a:spcPts val="0"/>
              </a:spcAft>
              <a:buNone/>
            </a:pPr>
            <a:r>
              <a:t/>
            </a:r>
            <a:endParaRPr>
              <a:solidFill>
                <a:schemeClr val="dk1"/>
              </a:solidFill>
              <a:highlight>
                <a:srgbClr val="FFFFFF"/>
              </a:highlight>
            </a:endParaRPr>
          </a:p>
          <a:p>
            <a:pPr indent="-342900" lvl="0" marL="457200" rtl="0" algn="l">
              <a:spcBef>
                <a:spcPts val="1200"/>
              </a:spcBef>
              <a:spcAft>
                <a:spcPts val="0"/>
              </a:spcAft>
              <a:buClr>
                <a:schemeClr val="dk1"/>
              </a:buClr>
              <a:buSzPts val="1800"/>
              <a:buChar char="●"/>
            </a:pPr>
            <a:r>
              <a:rPr lang="en">
                <a:solidFill>
                  <a:schemeClr val="dk1"/>
                </a:solidFill>
                <a:highlight>
                  <a:srgbClr val="FFFFFF"/>
                </a:highlight>
              </a:rPr>
              <a:t>Collision detection is the geometric process of determining whether two objects intersect. The GJK algorithm is a popular algorithm used in several </a:t>
            </a:r>
            <a:r>
              <a:rPr lang="en">
                <a:solidFill>
                  <a:schemeClr val="dk1"/>
                </a:solidFill>
                <a:highlight>
                  <a:srgbClr val="FFFFFF"/>
                </a:highlight>
              </a:rPr>
              <a:t>fields such as computer graphics and robotics</a:t>
            </a:r>
            <a:r>
              <a:rPr lang="en">
                <a:solidFill>
                  <a:schemeClr val="dk1"/>
                </a:solidFill>
                <a:highlight>
                  <a:srgbClr val="FFFFFF"/>
                </a:highlight>
              </a:rPr>
              <a:t>.</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complexity:</a:t>
            </a:r>
            <a:endParaRPr/>
          </a:p>
        </p:txBody>
      </p:sp>
      <p:sp>
        <p:nvSpPr>
          <p:cNvPr id="177" name="Google Shape;177;p32"/>
          <p:cNvSpPr txBox="1"/>
          <p:nvPr>
            <p:ph idx="1" type="body"/>
          </p:nvPr>
        </p:nvSpPr>
        <p:spPr>
          <a:xfrm>
            <a:off x="397075" y="225162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t>It detects the collision in O(N).</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Support function:</a:t>
            </a:r>
            <a:endParaRPr/>
          </a:p>
        </p:txBody>
      </p:sp>
      <p:sp>
        <p:nvSpPr>
          <p:cNvPr id="183" name="Google Shape;18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33"/>
          <p:cNvPicPr preferRelativeResize="0"/>
          <p:nvPr/>
        </p:nvPicPr>
        <p:blipFill>
          <a:blip r:embed="rId3">
            <a:alphaModFix/>
          </a:blip>
          <a:stretch>
            <a:fillRect/>
          </a:stretch>
        </p:blipFill>
        <p:spPr>
          <a:xfrm>
            <a:off x="311688" y="1152475"/>
            <a:ext cx="8162925" cy="3219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wise analysis</a:t>
            </a:r>
            <a:endParaRPr/>
          </a:p>
        </p:txBody>
      </p:sp>
      <p:sp>
        <p:nvSpPr>
          <p:cNvPr id="190" name="Google Shape;19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1 : Calculating support points using support function. </a:t>
            </a:r>
            <a:r>
              <a:rPr b="1" lang="en"/>
              <a:t>O(d*N)</a:t>
            </a:r>
            <a:endParaRPr b="1"/>
          </a:p>
          <a:p>
            <a:pPr indent="0" lvl="0" marL="0" rtl="0" algn="l">
              <a:spcBef>
                <a:spcPts val="1200"/>
              </a:spcBef>
              <a:spcAft>
                <a:spcPts val="0"/>
              </a:spcAft>
              <a:buNone/>
            </a:pPr>
            <a:r>
              <a:rPr lang="en"/>
              <a:t>	D is the dimension</a:t>
            </a:r>
            <a:endParaRPr/>
          </a:p>
          <a:p>
            <a:pPr indent="0" lvl="0" marL="0" rtl="0" algn="l">
              <a:spcBef>
                <a:spcPts val="1200"/>
              </a:spcBef>
              <a:spcAft>
                <a:spcPts val="0"/>
              </a:spcAft>
              <a:buNone/>
            </a:pPr>
            <a:r>
              <a:rPr lang="en"/>
              <a:t>	N is the number of vertices in the polyhedra.</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Each call to support function computes dot product N times. For a dimension d, </a:t>
            </a:r>
            <a:r>
              <a:rPr lang="en"/>
              <a:t>dot Product</a:t>
            </a:r>
            <a:r>
              <a:rPr lang="en"/>
              <a:t> calculation takes O(d).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a:t>
            </a:r>
            <a:endParaRPr/>
          </a:p>
        </p:txBody>
      </p:sp>
      <p:sp>
        <p:nvSpPr>
          <p:cNvPr id="196" name="Google Shape;19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compute the normal for the line, two cross products are required.</a:t>
            </a:r>
            <a:endParaRPr/>
          </a:p>
          <a:p>
            <a:pPr indent="0" lvl="0" marL="0" rtl="0" algn="l">
              <a:spcBef>
                <a:spcPts val="1200"/>
              </a:spcBef>
              <a:spcAft>
                <a:spcPts val="0"/>
              </a:spcAft>
              <a:buNone/>
            </a:pPr>
            <a:r>
              <a:rPr lang="en"/>
              <a:t>For a </a:t>
            </a:r>
            <a:r>
              <a:rPr lang="en"/>
              <a:t>dimension d, cross product takes O(d</a:t>
            </a:r>
            <a:r>
              <a:rPr baseline="30000" lang="en"/>
              <a:t>2</a:t>
            </a:r>
            <a:r>
              <a:rPr lang="en"/>
              <a:t>). We also compute a new support point which takes order of O(d*N).</a:t>
            </a:r>
            <a:endParaRPr/>
          </a:p>
          <a:p>
            <a:pPr indent="0" lvl="0" marL="0" rtl="0" algn="l">
              <a:spcBef>
                <a:spcPts val="1200"/>
              </a:spcBef>
              <a:spcAft>
                <a:spcPts val="0"/>
              </a:spcAft>
              <a:buNone/>
            </a:pPr>
            <a:r>
              <a:rPr lang="en"/>
              <a:t>The order for step 2 is </a:t>
            </a:r>
            <a:r>
              <a:rPr b="1" lang="en"/>
              <a:t>O(2.d</a:t>
            </a:r>
            <a:r>
              <a:rPr b="1" baseline="30000" lang="en"/>
              <a:t>2</a:t>
            </a:r>
            <a:r>
              <a:rPr b="1" lang="en"/>
              <a:t>) + O(d * N)</a:t>
            </a:r>
            <a:r>
              <a:rPr lang="en"/>
              <a:t>.</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We search in </a:t>
            </a:r>
            <a:r>
              <a:rPr lang="en"/>
              <a:t>at most</a:t>
            </a:r>
            <a:r>
              <a:rPr lang="en"/>
              <a:t> d regions which comprises of :</a:t>
            </a:r>
            <a:endParaRPr/>
          </a:p>
          <a:p>
            <a:pPr indent="0" lvl="0" marL="0" rtl="0" algn="l">
              <a:spcBef>
                <a:spcPts val="1200"/>
              </a:spcBef>
              <a:spcAft>
                <a:spcPts val="0"/>
              </a:spcAft>
              <a:buNone/>
            </a:pPr>
            <a:r>
              <a:rPr lang="en"/>
              <a:t>2 cross products → O(d</a:t>
            </a:r>
            <a:r>
              <a:rPr baseline="30000" lang="en"/>
              <a:t>2</a:t>
            </a:r>
            <a:r>
              <a:rPr lang="en"/>
              <a:t>)</a:t>
            </a:r>
            <a:endParaRPr/>
          </a:p>
          <a:p>
            <a:pPr indent="0" lvl="0" marL="0" rtl="0" algn="l">
              <a:spcBef>
                <a:spcPts val="1200"/>
              </a:spcBef>
              <a:spcAft>
                <a:spcPts val="0"/>
              </a:spcAft>
              <a:buNone/>
            </a:pPr>
            <a:r>
              <a:rPr lang="en"/>
              <a:t>1 dot product </a:t>
            </a:r>
            <a:r>
              <a:rPr lang="en"/>
              <a:t>→ O(d).</a:t>
            </a:r>
            <a:endParaRPr/>
          </a:p>
          <a:p>
            <a:pPr indent="0" lvl="0" marL="0" rtl="0" algn="l">
              <a:spcBef>
                <a:spcPts val="1200"/>
              </a:spcBef>
              <a:spcAft>
                <a:spcPts val="0"/>
              </a:spcAft>
              <a:buNone/>
            </a:pPr>
            <a:r>
              <a:rPr lang="en"/>
              <a:t>Step3+4 time complexity is </a:t>
            </a:r>
            <a:r>
              <a:rPr b="1" lang="en"/>
              <a:t>O(d</a:t>
            </a:r>
            <a:r>
              <a:rPr b="1" baseline="30000" lang="en"/>
              <a:t>2</a:t>
            </a:r>
            <a:r>
              <a:rPr b="1" lang="en"/>
              <a:t>) + O(d)</a:t>
            </a:r>
            <a:endParaRPr b="1"/>
          </a:p>
          <a:p>
            <a:pPr indent="0" lvl="0" marL="0" rtl="0" algn="l">
              <a:spcBef>
                <a:spcPts val="1200"/>
              </a:spcBef>
              <a:spcAft>
                <a:spcPts val="0"/>
              </a:spcAft>
              <a:buNone/>
            </a:pPr>
            <a:r>
              <a:t/>
            </a:r>
            <a:endParaRPr b="1"/>
          </a:p>
          <a:p>
            <a:pPr indent="0" lvl="0" marL="0" rtl="0" algn="l">
              <a:spcBef>
                <a:spcPts val="1200"/>
              </a:spcBef>
              <a:spcAft>
                <a:spcPts val="0"/>
              </a:spcAft>
              <a:buClr>
                <a:schemeClr val="dk1"/>
              </a:buClr>
              <a:buSzPct val="81481"/>
              <a:buFont typeface="Arial"/>
              <a:buNone/>
            </a:pPr>
            <a:r>
              <a:rPr lang="en" sz="1350">
                <a:solidFill>
                  <a:srgbClr val="474747"/>
                </a:solidFill>
              </a:rPr>
              <a:t>Step 2,3,4 will be computed finite number of times until origin is detected. In each iteration, simplex gets closer to the origin so, if the origin is inside we will terminate when the simplex contains it.</a:t>
            </a:r>
            <a:endParaRPr sz="1350">
              <a:solidFill>
                <a:srgbClr val="474747"/>
              </a:solidFill>
            </a:endParaRPr>
          </a:p>
          <a:p>
            <a:pPr indent="0" lvl="0" marL="0" rtl="0" algn="l">
              <a:spcBef>
                <a:spcPts val="900"/>
              </a:spcBef>
              <a:spcAft>
                <a:spcPts val="0"/>
              </a:spcAft>
              <a:buClr>
                <a:schemeClr val="dk1"/>
              </a:buClr>
              <a:buSzPct val="81481"/>
              <a:buFont typeface="Arial"/>
              <a:buNone/>
            </a:pPr>
            <a:r>
              <a:rPr lang="en" sz="1350">
                <a:solidFill>
                  <a:srgbClr val="474747"/>
                </a:solidFill>
              </a:rPr>
              <a:t>If the origin is not contained, we will terminate upon generating same support point as discussed at end of step 4</a:t>
            </a:r>
            <a:endParaRPr sz="1350">
              <a:solidFill>
                <a:srgbClr val="474747"/>
              </a:solidFill>
            </a:endParaRPr>
          </a:p>
          <a:p>
            <a:pPr indent="0" lvl="0" marL="0" rtl="0" algn="l">
              <a:spcBef>
                <a:spcPts val="900"/>
              </a:spcBef>
              <a:spcAft>
                <a:spcPts val="1200"/>
              </a:spcAft>
              <a:buNone/>
            </a:pPr>
            <a:r>
              <a:t/>
            </a:r>
            <a:endParaRPr b="1"/>
          </a:p>
        </p:txBody>
      </p:sp>
      <p:sp>
        <p:nvSpPr>
          <p:cNvPr id="202" name="Google Shape;20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3+4</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complexity</a:t>
            </a:r>
            <a:endParaRPr/>
          </a:p>
        </p:txBody>
      </p:sp>
      <p:sp>
        <p:nvSpPr>
          <p:cNvPr id="208" name="Google Shape;20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O(d*N) + k(O(2.d</a:t>
            </a:r>
            <a:r>
              <a:rPr b="1" baseline="30000" lang="en"/>
              <a:t>2</a:t>
            </a:r>
            <a:r>
              <a:rPr b="1" lang="en"/>
              <a:t>) + O(d * N)</a:t>
            </a:r>
            <a:r>
              <a:rPr lang="en"/>
              <a:t> + </a:t>
            </a:r>
            <a:r>
              <a:rPr b="1" lang="en"/>
              <a:t>O(d</a:t>
            </a:r>
            <a:r>
              <a:rPr b="1" baseline="30000" lang="en"/>
              <a:t>2</a:t>
            </a:r>
            <a:r>
              <a:rPr b="1" lang="en"/>
              <a:t>) + O(d)) where k is finite, independent of N.</a:t>
            </a:r>
            <a:endParaRPr b="1"/>
          </a:p>
          <a:p>
            <a:pPr indent="0" lvl="0" marL="0" rtl="0" algn="l">
              <a:spcBef>
                <a:spcPts val="1200"/>
              </a:spcBef>
              <a:spcAft>
                <a:spcPts val="0"/>
              </a:spcAft>
              <a:buNone/>
            </a:pPr>
            <a:r>
              <a:rPr b="1" lang="en"/>
              <a:t>For constant d, </a:t>
            </a:r>
            <a:endParaRPr b="1"/>
          </a:p>
          <a:p>
            <a:pPr indent="0" lvl="0" marL="0" rtl="0" algn="l">
              <a:spcBef>
                <a:spcPts val="1200"/>
              </a:spcBef>
              <a:spcAft>
                <a:spcPts val="0"/>
              </a:spcAft>
              <a:buNone/>
            </a:pPr>
            <a:r>
              <a:rPr b="1" lang="en"/>
              <a:t>O(d*N) ~   O(N)</a:t>
            </a:r>
            <a:endParaRPr b="1"/>
          </a:p>
          <a:p>
            <a:pPr indent="0" lvl="0" marL="0" rtl="0" algn="l">
              <a:spcBef>
                <a:spcPts val="1200"/>
              </a:spcBef>
              <a:spcAft>
                <a:spcPts val="0"/>
              </a:spcAft>
              <a:buNone/>
            </a:pPr>
            <a:r>
              <a:rPr b="1" lang="en"/>
              <a:t>O(d</a:t>
            </a:r>
            <a:r>
              <a:rPr b="1" baseline="30000" lang="en"/>
              <a:t>2</a:t>
            </a:r>
            <a:r>
              <a:rPr b="1" lang="en"/>
              <a:t>), O(d) ~ O(1)</a:t>
            </a:r>
            <a:endParaRPr b="1"/>
          </a:p>
          <a:p>
            <a:pPr indent="0" lvl="0" marL="0" rtl="0" algn="l">
              <a:spcBef>
                <a:spcPts val="1200"/>
              </a:spcBef>
              <a:spcAft>
                <a:spcPts val="0"/>
              </a:spcAft>
              <a:buNone/>
            </a:pPr>
            <a:r>
              <a:rPr b="1" lang="en"/>
              <a:t>Overall complexity is O(N).</a:t>
            </a:r>
            <a:endParaRPr b="1"/>
          </a:p>
          <a:p>
            <a:pPr indent="0" lvl="0" marL="0" rtl="0" algn="l">
              <a:spcBef>
                <a:spcPts val="1200"/>
              </a:spcBef>
              <a:spcAft>
                <a:spcPts val="1200"/>
              </a:spcAft>
              <a:buClr>
                <a:schemeClr val="dk1"/>
              </a:buClr>
              <a:buSzPts val="1100"/>
              <a:buFont typeface="Arial"/>
              <a:buNone/>
            </a:pPr>
            <a:r>
              <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14" name="Google Shape;214;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https://ieeexplore.ieee.org/document/2083</a:t>
            </a:r>
            <a:r>
              <a:rPr lang="en"/>
              <a:t>  - Original paper</a:t>
            </a:r>
            <a:endParaRPr/>
          </a:p>
          <a:p>
            <a:pPr indent="0" lvl="0" marL="0" rtl="0" algn="l">
              <a:spcBef>
                <a:spcPts val="1200"/>
              </a:spcBef>
              <a:spcAft>
                <a:spcPts val="0"/>
              </a:spcAft>
              <a:buNone/>
            </a:pPr>
            <a:r>
              <a:rPr lang="en"/>
              <a:t>Geometrical pictures from - @Reducible, Youtube</a:t>
            </a:r>
            <a:endParaRPr/>
          </a:p>
          <a:p>
            <a:pPr indent="0" lvl="0" marL="0" rtl="0" algn="l">
              <a:spcBef>
                <a:spcPts val="1200"/>
              </a:spcBef>
              <a:spcAft>
                <a:spcPts val="0"/>
              </a:spcAft>
              <a:buNone/>
            </a:pPr>
            <a:r>
              <a:rPr lang="en"/>
              <a:t>3D build of 3-simplex at geogebra - </a:t>
            </a:r>
            <a:r>
              <a:rPr lang="en" u="sng">
                <a:solidFill>
                  <a:schemeClr val="hlink"/>
                </a:solidFill>
                <a:hlinkClick r:id="rId4"/>
              </a:rPr>
              <a:t>https://www.geogebra.org/3d</a:t>
            </a:r>
            <a:r>
              <a:rPr lang="en"/>
              <a:t> (open source)</a:t>
            </a:r>
            <a:endParaRPr/>
          </a:p>
          <a:p>
            <a:pPr indent="0" lvl="0" marL="0" rtl="0" algn="l">
              <a:spcBef>
                <a:spcPts val="1200"/>
              </a:spcBef>
              <a:spcAft>
                <a:spcPts val="1200"/>
              </a:spcAft>
              <a:buNone/>
            </a:pPr>
            <a:r>
              <a:rPr lang="en"/>
              <a:t>Input testing done with help of - Blender (open source), a 3D rendering and modelling engine.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Definition 1:</a:t>
            </a:r>
            <a:endParaRPr u="sng"/>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Convex Set:</a:t>
            </a:r>
            <a:endParaRPr b="1"/>
          </a:p>
          <a:p>
            <a:pPr indent="0" lvl="0" marL="457200" rtl="0" algn="l">
              <a:spcBef>
                <a:spcPts val="1200"/>
              </a:spcBef>
              <a:spcAft>
                <a:spcPts val="1200"/>
              </a:spcAft>
              <a:buNone/>
            </a:pPr>
            <a:r>
              <a:rPr lang="en"/>
              <a:t>Let S be a vector space. A subset C of S is convex if, for all x and y in C, the line segment connecting x and y is included in C.</a:t>
            </a:r>
            <a:endParaRPr/>
          </a:p>
        </p:txBody>
      </p:sp>
      <p:pic>
        <p:nvPicPr>
          <p:cNvPr id="68" name="Google Shape;68;p15"/>
          <p:cNvPicPr preferRelativeResize="0"/>
          <p:nvPr/>
        </p:nvPicPr>
        <p:blipFill rotWithShape="1">
          <a:blip r:embed="rId3">
            <a:alphaModFix/>
          </a:blip>
          <a:srcRect b="7402" l="0" r="0" t="6017"/>
          <a:stretch/>
        </p:blipFill>
        <p:spPr>
          <a:xfrm>
            <a:off x="2136175" y="2636450"/>
            <a:ext cx="4762500" cy="2061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311700" y="1007350"/>
            <a:ext cx="8520600" cy="24966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b="1" lang="en" sz="1600"/>
              <a:t>Simplex: </a:t>
            </a:r>
            <a:endParaRPr b="1" sz="1600"/>
          </a:p>
          <a:p>
            <a:pPr indent="0" lvl="0" marL="457200" rtl="0" algn="l">
              <a:spcBef>
                <a:spcPts val="1200"/>
              </a:spcBef>
              <a:spcAft>
                <a:spcPts val="0"/>
              </a:spcAft>
              <a:buNone/>
            </a:pPr>
            <a:r>
              <a:rPr lang="en" sz="1600"/>
              <a:t>In geometry, a simplex is a generalization of the notion of a triangle or tetrahedron to arbitrary dimensions. </a:t>
            </a:r>
            <a:endParaRPr sz="1600"/>
          </a:p>
          <a:p>
            <a:pPr indent="0" lvl="0" marL="457200" rtl="0" algn="l">
              <a:spcBef>
                <a:spcPts val="1200"/>
              </a:spcBef>
              <a:spcAft>
                <a:spcPts val="0"/>
              </a:spcAft>
              <a:buNone/>
            </a:pPr>
            <a:r>
              <a:rPr lang="en" sz="1600"/>
              <a:t>A</a:t>
            </a:r>
            <a:r>
              <a:rPr lang="en" sz="1600"/>
              <a:t> k-simplex is a k-dimensional polytope which is the convex hull of its k + 1 vertices. It is guaranteed to enclose a point in k- dimensional space.</a:t>
            </a:r>
            <a:endParaRPr sz="1600"/>
          </a:p>
          <a:p>
            <a:pPr indent="0" lvl="0" marL="457200" rtl="0" algn="l">
              <a:spcBef>
                <a:spcPts val="1200"/>
              </a:spcBef>
              <a:spcAft>
                <a:spcPts val="0"/>
              </a:spcAft>
              <a:buNone/>
            </a:pPr>
            <a:r>
              <a:t/>
            </a:r>
            <a:endParaRPr sz="1600"/>
          </a:p>
          <a:p>
            <a:pPr indent="0" lvl="0" marL="457200" rtl="0" algn="l">
              <a:spcBef>
                <a:spcPts val="120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683975" y="2794625"/>
            <a:ext cx="7676099" cy="2096650"/>
          </a:xfrm>
          <a:prstGeom prst="rect">
            <a:avLst/>
          </a:prstGeom>
          <a:noFill/>
          <a:ln>
            <a:noFill/>
          </a:ln>
        </p:spPr>
      </p:pic>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Definition 2:</a:t>
            </a:r>
            <a:endParaRPr u="sng"/>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113225"/>
            <a:ext cx="8520600" cy="60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Definition 3:</a:t>
            </a:r>
            <a:endParaRPr u="sng"/>
          </a:p>
        </p:txBody>
      </p:sp>
      <p:sp>
        <p:nvSpPr>
          <p:cNvPr id="81" name="Google Shape;81;p17"/>
          <p:cNvSpPr txBox="1"/>
          <p:nvPr>
            <p:ph idx="1" type="body"/>
          </p:nvPr>
        </p:nvSpPr>
        <p:spPr>
          <a:xfrm>
            <a:off x="311700" y="783275"/>
            <a:ext cx="8520600" cy="3785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Minkowski Difference:</a:t>
            </a:r>
            <a:endParaRPr b="1"/>
          </a:p>
          <a:p>
            <a:pPr indent="0" lvl="0" marL="457200" rtl="0" algn="l">
              <a:spcBef>
                <a:spcPts val="1200"/>
              </a:spcBef>
              <a:spcAft>
                <a:spcPts val="0"/>
              </a:spcAft>
              <a:buNone/>
            </a:pPr>
            <a:r>
              <a:rPr lang="en"/>
              <a:t>In geometry, the Minkowski difference of two sets A and B in Euclidean space is formed by subtracting each coordinate in B from each coordinate in A,</a:t>
            </a:r>
            <a:endParaRPr/>
          </a:p>
          <a:p>
            <a:pPr indent="0" lvl="0" marL="457200" rtl="0" algn="l">
              <a:spcBef>
                <a:spcPts val="1200"/>
              </a:spcBef>
              <a:spcAft>
                <a:spcPts val="0"/>
              </a:spcAft>
              <a:buNone/>
            </a:pPr>
            <a:r>
              <a:rPr lang="en"/>
              <a:t>				A - B = { a - b | a ∈ A, b ∈ B }</a:t>
            </a:r>
            <a:endParaRPr/>
          </a:p>
          <a:p>
            <a:pPr indent="0" lvl="0" marL="457200" rtl="0" algn="l">
              <a:spcBef>
                <a:spcPts val="1200"/>
              </a:spcBef>
              <a:spcAft>
                <a:spcPts val="1200"/>
              </a:spcAft>
              <a:buNone/>
            </a:pPr>
            <a:r>
              <a:rPr lang="en"/>
              <a:t> </a:t>
            </a:r>
            <a:endParaRPr/>
          </a:p>
        </p:txBody>
      </p:sp>
      <p:pic>
        <p:nvPicPr>
          <p:cNvPr id="82" name="Google Shape;82;p17"/>
          <p:cNvPicPr preferRelativeResize="0"/>
          <p:nvPr/>
        </p:nvPicPr>
        <p:blipFill>
          <a:blip r:embed="rId3">
            <a:alphaModFix/>
          </a:blip>
          <a:stretch>
            <a:fillRect/>
          </a:stretch>
        </p:blipFill>
        <p:spPr>
          <a:xfrm>
            <a:off x="1713925" y="2571742"/>
            <a:ext cx="5285175" cy="25018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flipH="1" rot="10800000">
            <a:off x="388000" y="178675"/>
            <a:ext cx="93600" cy="37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a:t>
            </a:r>
            <a:endParaRPr>
              <a:solidFill>
                <a:schemeClr val="lt1"/>
              </a:solidFill>
            </a:endParaRPr>
          </a:p>
        </p:txBody>
      </p:sp>
      <p:sp>
        <p:nvSpPr>
          <p:cNvPr id="88" name="Google Shape;88;p18"/>
          <p:cNvSpPr txBox="1"/>
          <p:nvPr>
            <p:ph idx="1" type="body"/>
          </p:nvPr>
        </p:nvSpPr>
        <p:spPr>
          <a:xfrm>
            <a:off x="311700" y="1103400"/>
            <a:ext cx="8520600" cy="34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Supporting Point:</a:t>
            </a:r>
            <a:endParaRPr b="1"/>
          </a:p>
          <a:p>
            <a:pPr indent="0" lvl="0" marL="457200" rtl="0" algn="l">
              <a:spcBef>
                <a:spcPts val="1200"/>
              </a:spcBef>
              <a:spcAft>
                <a:spcPts val="0"/>
              </a:spcAft>
              <a:buNone/>
            </a:pPr>
            <a:r>
              <a:rPr lang="en"/>
              <a:t>In a convex object, the supporting point is the most distant point in a given direction.</a:t>
            </a:r>
            <a:endParaRPr/>
          </a:p>
          <a:p>
            <a:pPr indent="0" lvl="0" marL="457200" rtl="0" algn="l">
              <a:spcBef>
                <a:spcPts val="1200"/>
              </a:spcBef>
              <a:spcAft>
                <a:spcPts val="1200"/>
              </a:spcAft>
              <a:buNone/>
            </a:pPr>
            <a:r>
              <a:rPr lang="en"/>
              <a:t>In the example below, the supporting point in direction d is P.</a:t>
            </a:r>
            <a:endParaRPr/>
          </a:p>
        </p:txBody>
      </p:sp>
      <p:pic>
        <p:nvPicPr>
          <p:cNvPr id="89" name="Google Shape;89;p18"/>
          <p:cNvPicPr preferRelativeResize="0"/>
          <p:nvPr/>
        </p:nvPicPr>
        <p:blipFill>
          <a:blip r:embed="rId3">
            <a:alphaModFix/>
          </a:blip>
          <a:stretch>
            <a:fillRect/>
          </a:stretch>
        </p:blipFill>
        <p:spPr>
          <a:xfrm>
            <a:off x="2042500" y="2806525"/>
            <a:ext cx="4470101" cy="2143425"/>
          </a:xfrm>
          <a:prstGeom prst="rect">
            <a:avLst/>
          </a:prstGeom>
          <a:noFill/>
          <a:ln>
            <a:noFill/>
          </a:ln>
        </p:spPr>
      </p:pic>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Definition 4:</a:t>
            </a:r>
            <a:endParaRPr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141675"/>
            <a:ext cx="8520600" cy="48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Lemmas Used:</a:t>
            </a:r>
            <a:endParaRPr/>
          </a:p>
        </p:txBody>
      </p:sp>
      <p:sp>
        <p:nvSpPr>
          <p:cNvPr id="96" name="Google Shape;96;p19"/>
          <p:cNvSpPr txBox="1"/>
          <p:nvPr>
            <p:ph idx="1" type="body"/>
          </p:nvPr>
        </p:nvSpPr>
        <p:spPr>
          <a:xfrm>
            <a:off x="311700" y="756275"/>
            <a:ext cx="8520600" cy="381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p>
          <a:p>
            <a:pPr indent="0" lvl="0" marL="0" rtl="0" algn="l">
              <a:spcBef>
                <a:spcPts val="1200"/>
              </a:spcBef>
              <a:spcAft>
                <a:spcPts val="0"/>
              </a:spcAft>
              <a:buNone/>
            </a:pPr>
            <a:r>
              <a:t/>
            </a:r>
            <a:endParaRPr b="1"/>
          </a:p>
          <a:p>
            <a:pPr indent="-342900" lvl="0" marL="457200" rtl="0" algn="l">
              <a:spcBef>
                <a:spcPts val="1200"/>
              </a:spcBef>
              <a:spcAft>
                <a:spcPts val="0"/>
              </a:spcAft>
              <a:buSzPts val="1800"/>
              <a:buChar char="●"/>
            </a:pPr>
            <a:r>
              <a:rPr b="1" lang="en"/>
              <a:t>Lemma 1:</a:t>
            </a:r>
            <a:endParaRPr b="1"/>
          </a:p>
          <a:p>
            <a:pPr indent="0" lvl="0" marL="457200" rtl="0" algn="l">
              <a:spcBef>
                <a:spcPts val="1200"/>
              </a:spcBef>
              <a:spcAft>
                <a:spcPts val="0"/>
              </a:spcAft>
              <a:buNone/>
            </a:pPr>
            <a:r>
              <a:rPr lang="en"/>
              <a:t>Let A, B be two convex polyhedra. Define M(A,B) as the Minkowski Difference.</a:t>
            </a:r>
            <a:endParaRPr/>
          </a:p>
          <a:p>
            <a:pPr indent="0" lvl="0" marL="457200" rtl="0" algn="ctr">
              <a:spcBef>
                <a:spcPts val="1200"/>
              </a:spcBef>
              <a:spcAft>
                <a:spcPts val="0"/>
              </a:spcAft>
              <a:buNone/>
            </a:pPr>
            <a:r>
              <a:rPr b="1" lang="en">
                <a:solidFill>
                  <a:schemeClr val="dk1"/>
                </a:solidFill>
                <a:latin typeface="Merriweather"/>
                <a:ea typeface="Merriweather"/>
                <a:cs typeface="Merriweather"/>
                <a:sym typeface="Merriweather"/>
              </a:rPr>
              <a:t>If the Minkowski set contains the origin  ⇔  A, B Collide </a:t>
            </a:r>
            <a:endParaRPr b="1">
              <a:solidFill>
                <a:schemeClr val="dk1"/>
              </a:solidFill>
              <a:latin typeface="Merriweather"/>
              <a:ea typeface="Merriweather"/>
              <a:cs typeface="Merriweather"/>
              <a:sym typeface="Merriweather"/>
            </a:endParaRPr>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54395"/>
              <a:buFont typeface="Arial"/>
              <a:buNone/>
            </a:pPr>
            <a:r>
              <a:rPr b="1" lang="en" sz="2022">
                <a:solidFill>
                  <a:schemeClr val="dk2"/>
                </a:solidFill>
              </a:rPr>
              <a:t>Lemma 2:</a:t>
            </a:r>
            <a:endParaRPr b="1" sz="3022"/>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0"/>
              </a:spcAft>
              <a:buNone/>
            </a:pPr>
            <a:r>
              <a:rPr lang="en"/>
              <a:t>Let A, B be two convex polyhedra. Define M(A,B) as the Minkowski Difference.</a:t>
            </a:r>
            <a:endParaRPr/>
          </a:p>
          <a:p>
            <a:pPr indent="0" lvl="0" marL="457200" rtl="0" algn="ctr">
              <a:spcBef>
                <a:spcPts val="1200"/>
              </a:spcBef>
              <a:spcAft>
                <a:spcPts val="1200"/>
              </a:spcAft>
              <a:buClr>
                <a:schemeClr val="dk1"/>
              </a:buClr>
              <a:buSzPts val="1100"/>
              <a:buFont typeface="Arial"/>
              <a:buNone/>
            </a:pPr>
            <a:r>
              <a:rPr b="1" lang="en">
                <a:solidFill>
                  <a:schemeClr val="dk1"/>
                </a:solidFill>
                <a:latin typeface="Merriweather"/>
                <a:ea typeface="Merriweather"/>
                <a:cs typeface="Merriweather"/>
                <a:sym typeface="Merriweather"/>
              </a:rPr>
              <a:t>Then M(A,B) is also a convex polyhedra.</a:t>
            </a:r>
            <a:endParaRPr b="1">
              <a:solidFill>
                <a:schemeClr val="dk1"/>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Lemma 3</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Clr>
                <a:schemeClr val="dk1"/>
              </a:buClr>
              <a:buSzPts val="1100"/>
              <a:buFont typeface="Arial"/>
              <a:buNone/>
            </a:pPr>
            <a:r>
              <a:rPr lang="en"/>
              <a:t>Let S(A, d) be the support point of the convex polyhedra A  in direction d.</a:t>
            </a:r>
            <a:endParaRPr/>
          </a:p>
          <a:p>
            <a:pPr indent="0" lvl="0" marL="457200" rtl="0" algn="ctr">
              <a:spcBef>
                <a:spcPts val="1200"/>
              </a:spcBef>
              <a:spcAft>
                <a:spcPts val="0"/>
              </a:spcAft>
              <a:buClr>
                <a:schemeClr val="dk1"/>
              </a:buClr>
              <a:buSzPts val="1100"/>
              <a:buFont typeface="Arial"/>
              <a:buNone/>
            </a:pPr>
            <a:r>
              <a:rPr b="1" lang="en" sz="1900">
                <a:solidFill>
                  <a:schemeClr val="dk1"/>
                </a:solidFill>
                <a:latin typeface="Merriweather"/>
                <a:ea typeface="Merriweather"/>
                <a:cs typeface="Merriweather"/>
                <a:sym typeface="Merriweather"/>
              </a:rPr>
              <a:t>S(M(A,B), d) = S(A,d) - S(B, -d)</a:t>
            </a:r>
            <a:endParaRPr b="1" sz="1900">
              <a:solidFill>
                <a:schemeClr val="dk1"/>
              </a:solidFill>
              <a:latin typeface="Merriweather"/>
              <a:ea typeface="Merriweather"/>
              <a:cs typeface="Merriweather"/>
              <a:sym typeface="Merriweathe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