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3" r:id="rId7"/>
    <p:sldId id="264" r:id="rId8"/>
    <p:sldId id="262" r:id="rId9"/>
    <p:sldId id="265" r:id="rId10"/>
    <p:sldId id="266" r:id="rId11"/>
    <p:sldId id="268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1" r:id="rId22"/>
    <p:sldId id="280" r:id="rId23"/>
    <p:sldId id="282" r:id="rId24"/>
    <p:sldId id="283" r:id="rId25"/>
    <p:sldId id="284" r:id="rId26"/>
    <p:sldId id="285" r:id="rId27"/>
    <p:sldId id="286" r:id="rId28"/>
    <p:sldId id="287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B50-BEF8-4D2E-9C8B-53B210794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35C61-6833-4B45-9274-E6D27EA40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8A246-3938-4514-A5A6-2DA0C723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45B5A-2C8D-46F7-83AC-013A34DB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DAB8-0E2B-4D3F-A412-B1B6364A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42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4D25-81FE-479C-BEC8-1D5ECA21A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454C-2924-4A10-B91E-E2F5524F4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550E-1D40-470C-A5AF-0DDD3F5A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A364A-B529-44DB-B61E-4D668F5D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482A9-2419-4F57-8D17-17A7B15B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4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234EC-6EEF-4277-8CAE-62EF2E40D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B96E8-1DD5-45E9-BAF9-3AC08259C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F3E0B-258A-4E9D-A7A7-0A2870F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7A8E-8097-41D2-B5EB-BAEC98A4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0E4D-B710-4A02-9BAD-242D61F7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2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3F26-97F5-4098-94F4-B742DE17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3326-3610-43B9-BB1A-74A654CB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18A8-0FA2-424C-894D-4C7A5600D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401A0-A6A2-4AF2-9D69-0A12052E2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2D4B2-596D-4F94-BE6B-370B5DB4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58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CAB62-47EC-43D5-9D4E-0DFC8EB5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E100-2069-4F11-8033-FD559B65F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9630-EFC2-413E-B837-BAF87197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13217-3383-456D-BFAA-AAA74FE0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6899-5694-4CC4-9EA6-EFC93CD9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3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43DE-648A-4E33-ACF7-8DF3C0B3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5006-DB89-4A47-A813-D5CFF9656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4B6C0-4796-4D02-8D0F-6948DEEAA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8AB16-CE9C-4C0D-9DE7-29A56272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13DCF-8A06-4E7D-98CA-3AC40A1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7873A-F9DE-462E-9F2E-F5EB300A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63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813F-4499-4A3B-8A3E-9881266F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88A35-4352-4DF9-B5C6-471CD1F59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876DF-DA5D-4579-868C-FFF5A4EE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0F3A-2604-49E3-AFA5-D28EF1A8F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3AAFB-C394-4590-B369-D97DBC0E86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BAAFB-7860-4A7E-A647-5331AD0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B52C3-FE17-4316-AEAC-E8C2CD0B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022DBD-6EE8-46CB-909A-52EC9F6B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3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6E078-3560-4AA9-A0C1-33B21F0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C492F5-88C6-4734-972C-AFB4542A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E572A-6149-4EAD-B0AD-6638198E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0D96E-7821-40EE-8467-CDEE76C0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6913EF-9CF5-4D00-A39B-72BED184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BB205-6878-410A-8202-BD90435F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04296-768D-42C1-AB88-811C7E4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5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CEA6-1DBF-45BB-84E0-5D45E273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9C534-DFE2-449C-AED7-506C15C92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919BA-2A3E-46ED-8D51-8E5B63359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7E462-317B-4446-906C-4E7487A8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A607D-9379-4465-9666-F3E791BF8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315DC-287C-49F0-B98F-60C4B4B8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5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4E74-083B-44B0-A52B-E51365BF2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0792A-1B71-4302-BB7C-0215D6299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9EEC0-E49E-4136-AE96-4A6C2B4A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F2693-AB38-4596-A40D-65E19ED8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9723F-37BD-49B7-BCE8-375019FD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A4A93-9772-4B3E-AFB8-5E828493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815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232F7-974D-4F0F-BCBE-199106B8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2B7FE-13A0-4F16-A40D-DE88399CB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0CF7-19DB-4D24-8CF7-3AED9159A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94B8-5DCF-409A-A95D-1C22144B3CD5}" type="datetimeFigureOut">
              <a:rPr lang="en-IN" smtClean="0"/>
              <a:t>26-11-2020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6DEAF-BD63-41FB-8A5F-EC35F7F2D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8014-56E8-46DE-8B83-77FA9BAA1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F1B93-4870-4592-B75D-8C8151CCF7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9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3D77-A331-4614-8B3D-D00BC5FF8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Guesstimates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3484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4EF0E7-DFE0-45E3-BCEF-A637C95E5E6E}"/>
              </a:ext>
            </a:extLst>
          </p:cNvPr>
          <p:cNvSpPr/>
          <p:nvPr/>
        </p:nvSpPr>
        <p:spPr>
          <a:xfrm>
            <a:off x="440634" y="3300825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Ownership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E8F4D2-F606-4622-8C42-4C33F1D17758}"/>
              </a:ext>
            </a:extLst>
          </p:cNvPr>
          <p:cNvSpPr/>
          <p:nvPr/>
        </p:nvSpPr>
        <p:spPr>
          <a:xfrm>
            <a:off x="2623932" y="1919235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Purchase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27D4CA-E0DB-4927-9214-79ED6039CE88}"/>
              </a:ext>
            </a:extLst>
          </p:cNvPr>
          <p:cNvSpPr/>
          <p:nvPr/>
        </p:nvSpPr>
        <p:spPr>
          <a:xfrm>
            <a:off x="2623932" y="4563094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A2C401-B95D-4724-89F5-8AAD6C15A89D}"/>
              </a:ext>
            </a:extLst>
          </p:cNvPr>
          <p:cNvCxnSpPr>
            <a:cxnSpLocks/>
          </p:cNvCxnSpPr>
          <p:nvPr/>
        </p:nvCxnSpPr>
        <p:spPr>
          <a:xfrm>
            <a:off x="1961321" y="3618875"/>
            <a:ext cx="331305" cy="3313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626E37-28E0-400C-B4C8-3550C68B1031}"/>
              </a:ext>
            </a:extLst>
          </p:cNvPr>
          <p:cNvCxnSpPr>
            <a:cxnSpLocks/>
          </p:cNvCxnSpPr>
          <p:nvPr/>
        </p:nvCxnSpPr>
        <p:spPr>
          <a:xfrm>
            <a:off x="2292626" y="2252277"/>
            <a:ext cx="0" cy="2628869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CADEC7-CBA6-4EBF-8C11-AE8F1555385A}"/>
              </a:ext>
            </a:extLst>
          </p:cNvPr>
          <p:cNvCxnSpPr>
            <a:cxnSpLocks/>
          </p:cNvCxnSpPr>
          <p:nvPr/>
        </p:nvCxnSpPr>
        <p:spPr>
          <a:xfrm>
            <a:off x="2292627" y="2252277"/>
            <a:ext cx="33130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2154A8-9B08-4E23-A50B-07A009E20680}"/>
              </a:ext>
            </a:extLst>
          </p:cNvPr>
          <p:cNvCxnSpPr>
            <a:cxnSpLocks/>
          </p:cNvCxnSpPr>
          <p:nvPr/>
        </p:nvCxnSpPr>
        <p:spPr>
          <a:xfrm>
            <a:off x="2292627" y="4881146"/>
            <a:ext cx="33130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6DE4BF-8B88-4C25-B2DB-9A614F453C3F}"/>
              </a:ext>
            </a:extLst>
          </p:cNvPr>
          <p:cNvSpPr/>
          <p:nvPr/>
        </p:nvSpPr>
        <p:spPr>
          <a:xfrm>
            <a:off x="5002700" y="5666685"/>
            <a:ext cx="27295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Cost/maintenance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B655B8-42D1-47C0-B9A4-F8D306B6B48C}"/>
              </a:ext>
            </a:extLst>
          </p:cNvPr>
          <p:cNvCxnSpPr>
            <a:cxnSpLocks/>
          </p:cNvCxnSpPr>
          <p:nvPr/>
        </p:nvCxnSpPr>
        <p:spPr>
          <a:xfrm>
            <a:off x="4576317" y="4905218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193E1B-7B26-4CFB-81C8-27EECCBDDD6C}"/>
              </a:ext>
            </a:extLst>
          </p:cNvPr>
          <p:cNvCxnSpPr>
            <a:cxnSpLocks/>
          </p:cNvCxnSpPr>
          <p:nvPr/>
        </p:nvCxnSpPr>
        <p:spPr>
          <a:xfrm>
            <a:off x="4576318" y="612932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98A575-00AF-4F9F-96A1-C3BB7EDEF370}"/>
              </a:ext>
            </a:extLst>
          </p:cNvPr>
          <p:cNvSpPr/>
          <p:nvPr/>
        </p:nvSpPr>
        <p:spPr>
          <a:xfrm>
            <a:off x="5002700" y="4639170"/>
            <a:ext cx="27295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during lifetime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C88BDD1-D699-4153-B5C6-C3445F2ADE6F}"/>
              </a:ext>
            </a:extLst>
          </p:cNvPr>
          <p:cNvSpPr/>
          <p:nvPr/>
        </p:nvSpPr>
        <p:spPr>
          <a:xfrm>
            <a:off x="2656412" y="3285837"/>
            <a:ext cx="1520687" cy="636104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61AFB-D0B1-416F-9748-FC5030A0882C}"/>
              </a:ext>
            </a:extLst>
          </p:cNvPr>
          <p:cNvCxnSpPr>
            <a:cxnSpLocks/>
          </p:cNvCxnSpPr>
          <p:nvPr/>
        </p:nvCxnSpPr>
        <p:spPr>
          <a:xfrm>
            <a:off x="2325107" y="3618879"/>
            <a:ext cx="33130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3138EE1-FEE4-44D7-A509-46EF7A043B70}"/>
              </a:ext>
            </a:extLst>
          </p:cNvPr>
          <p:cNvCxnSpPr>
            <a:cxnSpLocks/>
          </p:cNvCxnSpPr>
          <p:nvPr/>
        </p:nvCxnSpPr>
        <p:spPr>
          <a:xfrm>
            <a:off x="4132129" y="4865237"/>
            <a:ext cx="46417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F71E64E-9348-419C-9237-C295681A70C3}"/>
              </a:ext>
            </a:extLst>
          </p:cNvPr>
          <p:cNvCxnSpPr>
            <a:cxnSpLocks/>
          </p:cNvCxnSpPr>
          <p:nvPr/>
        </p:nvCxnSpPr>
        <p:spPr>
          <a:xfrm>
            <a:off x="4553837" y="4872049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6B52A30-7380-4ACA-8933-E44534C68B0F}"/>
              </a:ext>
            </a:extLst>
          </p:cNvPr>
          <p:cNvSpPr/>
          <p:nvPr/>
        </p:nvSpPr>
        <p:spPr>
          <a:xfrm>
            <a:off x="5035181" y="3525593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Price/</a:t>
            </a:r>
            <a:r>
              <a:rPr lang="en-US" sz="1400" dirty="0" err="1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Ltr</a:t>
            </a:r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1A513F-5897-4AD6-9F06-BDB6DE29E9F9}"/>
              </a:ext>
            </a:extLst>
          </p:cNvPr>
          <p:cNvCxnSpPr>
            <a:cxnSpLocks/>
          </p:cNvCxnSpPr>
          <p:nvPr/>
        </p:nvCxnSpPr>
        <p:spPr>
          <a:xfrm>
            <a:off x="4608797" y="2764126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5372A1-85B3-4A67-9DF6-2AFB5915325C}"/>
              </a:ext>
            </a:extLst>
          </p:cNvPr>
          <p:cNvSpPr/>
          <p:nvPr/>
        </p:nvSpPr>
        <p:spPr>
          <a:xfrm>
            <a:off x="5035181" y="2498078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 Used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C8DBC9-8572-47FF-888B-9A67306BFDB2}"/>
              </a:ext>
            </a:extLst>
          </p:cNvPr>
          <p:cNvCxnSpPr>
            <a:cxnSpLocks/>
          </p:cNvCxnSpPr>
          <p:nvPr/>
        </p:nvCxnSpPr>
        <p:spPr>
          <a:xfrm>
            <a:off x="4164609" y="3608565"/>
            <a:ext cx="46417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4CC615-D418-4E0F-8AA3-63884F006420}"/>
              </a:ext>
            </a:extLst>
          </p:cNvPr>
          <p:cNvCxnSpPr>
            <a:cxnSpLocks/>
          </p:cNvCxnSpPr>
          <p:nvPr/>
        </p:nvCxnSpPr>
        <p:spPr>
          <a:xfrm>
            <a:off x="4586317" y="2763041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6CEA86-A1E8-4BFE-960F-3FD3C2F6BB24}"/>
              </a:ext>
            </a:extLst>
          </p:cNvPr>
          <p:cNvCxnSpPr>
            <a:cxnSpLocks/>
          </p:cNvCxnSpPr>
          <p:nvPr/>
        </p:nvCxnSpPr>
        <p:spPr>
          <a:xfrm>
            <a:off x="4623788" y="397323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2887FDD-9251-4943-8BBF-F4CC11B20FC9}"/>
              </a:ext>
            </a:extLst>
          </p:cNvPr>
          <p:cNvSpPr/>
          <p:nvPr/>
        </p:nvSpPr>
        <p:spPr>
          <a:xfrm>
            <a:off x="7545771" y="2683382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Mileage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F0113A-9ABE-47DE-9E11-C9E78D371382}"/>
              </a:ext>
            </a:extLst>
          </p:cNvPr>
          <p:cNvCxnSpPr>
            <a:cxnSpLocks/>
          </p:cNvCxnSpPr>
          <p:nvPr/>
        </p:nvCxnSpPr>
        <p:spPr>
          <a:xfrm>
            <a:off x="7119387" y="1921915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AE4EA5-B690-4968-83D6-4BE054E8D5B9}"/>
              </a:ext>
            </a:extLst>
          </p:cNvPr>
          <p:cNvSpPr/>
          <p:nvPr/>
        </p:nvSpPr>
        <p:spPr>
          <a:xfrm>
            <a:off x="7545771" y="1655867"/>
            <a:ext cx="1596842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KMs Driven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EBB311F-F069-4338-93A1-A6BECF6516A1}"/>
              </a:ext>
            </a:extLst>
          </p:cNvPr>
          <p:cNvCxnSpPr>
            <a:cxnSpLocks/>
          </p:cNvCxnSpPr>
          <p:nvPr/>
        </p:nvCxnSpPr>
        <p:spPr>
          <a:xfrm>
            <a:off x="6675199" y="2766354"/>
            <a:ext cx="46417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BBFCD1-FAA0-4FD2-9E3A-D401161E9E8F}"/>
              </a:ext>
            </a:extLst>
          </p:cNvPr>
          <p:cNvCxnSpPr>
            <a:cxnSpLocks/>
          </p:cNvCxnSpPr>
          <p:nvPr/>
        </p:nvCxnSpPr>
        <p:spPr>
          <a:xfrm>
            <a:off x="7096907" y="1920830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F40A52-D2C0-4B3B-A109-AC9559ECB768}"/>
              </a:ext>
            </a:extLst>
          </p:cNvPr>
          <p:cNvCxnSpPr>
            <a:cxnSpLocks/>
          </p:cNvCxnSpPr>
          <p:nvPr/>
        </p:nvCxnSpPr>
        <p:spPr>
          <a:xfrm>
            <a:off x="7134378" y="3131027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C7EB5D-8824-4D4F-90E2-C53D09F00D2C}"/>
              </a:ext>
            </a:extLst>
          </p:cNvPr>
          <p:cNvCxnSpPr>
            <a:cxnSpLocks/>
          </p:cNvCxnSpPr>
          <p:nvPr/>
        </p:nvCxnSpPr>
        <p:spPr>
          <a:xfrm>
            <a:off x="9565807" y="1192004"/>
            <a:ext cx="0" cy="2195702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2038DE-9E7B-4434-92D5-BAC999B28B9D}"/>
              </a:ext>
            </a:extLst>
          </p:cNvPr>
          <p:cNvCxnSpPr>
            <a:cxnSpLocks/>
          </p:cNvCxnSpPr>
          <p:nvPr/>
        </p:nvCxnSpPr>
        <p:spPr>
          <a:xfrm>
            <a:off x="9142613" y="1953471"/>
            <a:ext cx="44418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0CDDAA8-B9D9-4042-8B6C-DC61F3DC45A7}"/>
              </a:ext>
            </a:extLst>
          </p:cNvPr>
          <p:cNvCxnSpPr>
            <a:cxnSpLocks/>
          </p:cNvCxnSpPr>
          <p:nvPr/>
        </p:nvCxnSpPr>
        <p:spPr>
          <a:xfrm>
            <a:off x="9543327" y="1190919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4795-FA3E-46E1-B4FC-8BC36C763A52}"/>
              </a:ext>
            </a:extLst>
          </p:cNvPr>
          <p:cNvCxnSpPr>
            <a:cxnSpLocks/>
          </p:cNvCxnSpPr>
          <p:nvPr/>
        </p:nvCxnSpPr>
        <p:spPr>
          <a:xfrm>
            <a:off x="9580798" y="230486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E69DE-B780-41C7-BEEA-7DF0D21D4C3E}"/>
              </a:ext>
            </a:extLst>
          </p:cNvPr>
          <p:cNvCxnSpPr>
            <a:cxnSpLocks/>
          </p:cNvCxnSpPr>
          <p:nvPr/>
        </p:nvCxnSpPr>
        <p:spPr>
          <a:xfrm>
            <a:off x="9572778" y="338770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9BF3D2-A966-4946-960F-0702B85C9E23}"/>
              </a:ext>
            </a:extLst>
          </p:cNvPr>
          <p:cNvSpPr/>
          <p:nvPr/>
        </p:nvSpPr>
        <p:spPr>
          <a:xfrm>
            <a:off x="9831770" y="1953471"/>
            <a:ext cx="176666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Utilized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2DEBF83-6E48-4206-99A3-F9B570E84282}"/>
              </a:ext>
            </a:extLst>
          </p:cNvPr>
          <p:cNvSpPr/>
          <p:nvPr/>
        </p:nvSpPr>
        <p:spPr>
          <a:xfrm>
            <a:off x="9831770" y="925956"/>
            <a:ext cx="176666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Lifetime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5711065-1261-4685-98F9-4851C079C101}"/>
              </a:ext>
            </a:extLst>
          </p:cNvPr>
          <p:cNvSpPr/>
          <p:nvPr/>
        </p:nvSpPr>
        <p:spPr>
          <a:xfrm>
            <a:off x="9855835" y="2940061"/>
            <a:ext cx="175045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KMs Driven/Day</a:t>
            </a:r>
          </a:p>
          <a:p>
            <a:pPr algn="ctr"/>
            <a:endParaRPr lang="en-US" sz="1400" b="1" i="1" dirty="0">
              <a:solidFill>
                <a:srgbClr val="142753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0F4E19E-85D5-468E-B3A5-7C779682FB07}"/>
              </a:ext>
            </a:extLst>
          </p:cNvPr>
          <p:cNvSpPr/>
          <p:nvPr/>
        </p:nvSpPr>
        <p:spPr>
          <a:xfrm>
            <a:off x="3207496" y="2746867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90BD05E-5357-41D2-B5F0-641EAD61BAE1}"/>
              </a:ext>
            </a:extLst>
          </p:cNvPr>
          <p:cNvSpPr/>
          <p:nvPr/>
        </p:nvSpPr>
        <p:spPr>
          <a:xfrm>
            <a:off x="3207496" y="4120669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F90BAE-D1C8-4514-9A6E-3816A1D141E2}"/>
              </a:ext>
            </a:extLst>
          </p:cNvPr>
          <p:cNvSpPr/>
          <p:nvPr/>
        </p:nvSpPr>
        <p:spPr>
          <a:xfrm>
            <a:off x="5637198" y="307544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94012AA-A9FE-475E-A34B-1D60E30E2EBC}"/>
              </a:ext>
            </a:extLst>
          </p:cNvPr>
          <p:cNvSpPr/>
          <p:nvPr/>
        </p:nvSpPr>
        <p:spPr>
          <a:xfrm>
            <a:off x="6155457" y="5250402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B05338B-1448-44D1-A8DB-D9B055BE5966}"/>
              </a:ext>
            </a:extLst>
          </p:cNvPr>
          <p:cNvSpPr/>
          <p:nvPr/>
        </p:nvSpPr>
        <p:spPr>
          <a:xfrm>
            <a:off x="10482268" y="1533386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D0AC0D9-4DD0-44A3-8A9C-4F9334096F9C}"/>
              </a:ext>
            </a:extLst>
          </p:cNvPr>
          <p:cNvSpPr/>
          <p:nvPr/>
        </p:nvSpPr>
        <p:spPr>
          <a:xfrm>
            <a:off x="10507997" y="256090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ED85352-0BFC-42F5-947F-274C51DE33E2}"/>
              </a:ext>
            </a:extLst>
          </p:cNvPr>
          <p:cNvSpPr/>
          <p:nvPr/>
        </p:nvSpPr>
        <p:spPr>
          <a:xfrm>
            <a:off x="8130098" y="2252277"/>
            <a:ext cx="354546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3786403-74AB-424A-8794-CF145E74D474}"/>
              </a:ext>
            </a:extLst>
          </p:cNvPr>
          <p:cNvSpPr txBox="1"/>
          <p:nvPr/>
        </p:nvSpPr>
        <p:spPr>
          <a:xfrm>
            <a:off x="10187179" y="563091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years </a:t>
            </a:r>
            <a:endParaRPr lang="en-IN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BA2708-372F-4402-9AFB-2AF0BE3C1242}"/>
              </a:ext>
            </a:extLst>
          </p:cNvPr>
          <p:cNvSpPr txBox="1"/>
          <p:nvPr/>
        </p:nvSpPr>
        <p:spPr>
          <a:xfrm>
            <a:off x="10842268" y="2528148"/>
            <a:ext cx="655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  <a:endParaRPr lang="en-IN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030F01A-D54E-418B-AF61-064A836CD683}"/>
              </a:ext>
            </a:extLst>
          </p:cNvPr>
          <p:cNvSpPr txBox="1"/>
          <p:nvPr/>
        </p:nvSpPr>
        <p:spPr>
          <a:xfrm>
            <a:off x="7905212" y="1254378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38,325</a:t>
            </a:r>
            <a:endParaRPr lang="en-IN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9E426C5-21C5-4B69-ACD9-3641E7EE4565}"/>
              </a:ext>
            </a:extLst>
          </p:cNvPr>
          <p:cNvSpPr txBox="1"/>
          <p:nvPr/>
        </p:nvSpPr>
        <p:spPr>
          <a:xfrm>
            <a:off x="7832436" y="3287491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31907AA-DBAD-4155-A02A-AB3DA00ED2FB}"/>
              </a:ext>
            </a:extLst>
          </p:cNvPr>
          <p:cNvSpPr txBox="1"/>
          <p:nvPr/>
        </p:nvSpPr>
        <p:spPr>
          <a:xfrm>
            <a:off x="10886321" y="153968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  <a:endParaRPr lang="en-IN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8D17048-D5B8-4DF2-AB76-022ACD6184EF}"/>
              </a:ext>
            </a:extLst>
          </p:cNvPr>
          <p:cNvSpPr txBox="1"/>
          <p:nvPr/>
        </p:nvSpPr>
        <p:spPr>
          <a:xfrm>
            <a:off x="5366486" y="2158927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851</a:t>
            </a:r>
            <a:endParaRPr lang="en-IN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21D666-47DD-4B13-9F8E-529E8E0AAEEF}"/>
              </a:ext>
            </a:extLst>
          </p:cNvPr>
          <p:cNvSpPr txBox="1"/>
          <p:nvPr/>
        </p:nvSpPr>
        <p:spPr>
          <a:xfrm>
            <a:off x="5597111" y="4022129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85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1AAF455-2A28-45F8-9DE6-2A55DFE9FF64}"/>
              </a:ext>
            </a:extLst>
          </p:cNvPr>
          <p:cNvSpPr txBox="1"/>
          <p:nvPr/>
        </p:nvSpPr>
        <p:spPr>
          <a:xfrm>
            <a:off x="6012829" y="434380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F94529C-AA83-42E0-8EB8-C7E1201F261E}"/>
              </a:ext>
            </a:extLst>
          </p:cNvPr>
          <p:cNvSpPr txBox="1"/>
          <p:nvPr/>
        </p:nvSpPr>
        <p:spPr>
          <a:xfrm>
            <a:off x="6149712" y="6203395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1800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766BC2B-C5CB-4DC8-9546-360AD1A7CA15}"/>
              </a:ext>
            </a:extLst>
          </p:cNvPr>
          <p:cNvSpPr txBox="1"/>
          <p:nvPr/>
        </p:nvSpPr>
        <p:spPr>
          <a:xfrm>
            <a:off x="2974998" y="5199198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7,200</a:t>
            </a:r>
            <a:endParaRPr lang="en-IN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F8205A7-1A04-4356-8409-C443EA6E9CF1}"/>
              </a:ext>
            </a:extLst>
          </p:cNvPr>
          <p:cNvSpPr txBox="1"/>
          <p:nvPr/>
        </p:nvSpPr>
        <p:spPr>
          <a:xfrm>
            <a:off x="3443112" y="294263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72,335</a:t>
            </a:r>
            <a:endParaRPr lang="en-IN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A5DC1C-E2E2-43D5-8939-D84F9AAFB587}"/>
              </a:ext>
            </a:extLst>
          </p:cNvPr>
          <p:cNvSpPr txBox="1"/>
          <p:nvPr/>
        </p:nvSpPr>
        <p:spPr>
          <a:xfrm>
            <a:off x="2974998" y="1524054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78,363</a:t>
            </a:r>
            <a:endParaRPr lang="en-IN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965DB92-6B04-467F-83C7-FAA44F112FB2}"/>
              </a:ext>
            </a:extLst>
          </p:cNvPr>
          <p:cNvSpPr txBox="1"/>
          <p:nvPr/>
        </p:nvSpPr>
        <p:spPr>
          <a:xfrm>
            <a:off x="760355" y="2897480"/>
            <a:ext cx="131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1.57 Lac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205B7-B3D6-49B9-80C1-6D757E24FAF7}"/>
              </a:ext>
            </a:extLst>
          </p:cNvPr>
          <p:cNvSpPr txBox="1"/>
          <p:nvPr/>
        </p:nvSpPr>
        <p:spPr>
          <a:xfrm>
            <a:off x="304800" y="278296"/>
            <a:ext cx="42490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Performing Calculations in a tree structure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7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ADF5FF-E84F-42AA-BB11-AECF64FA3227}"/>
              </a:ext>
            </a:extLst>
          </p:cNvPr>
          <p:cNvCxnSpPr/>
          <p:nvPr/>
        </p:nvCxnSpPr>
        <p:spPr>
          <a:xfrm>
            <a:off x="132522" y="424070"/>
            <a:ext cx="1182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A10828-054E-4BD2-AE23-534CE842DED4}"/>
              </a:ext>
            </a:extLst>
          </p:cNvPr>
          <p:cNvCxnSpPr/>
          <p:nvPr/>
        </p:nvCxnSpPr>
        <p:spPr>
          <a:xfrm>
            <a:off x="887896" y="1325217"/>
            <a:ext cx="0" cy="443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CCAE9-5FB2-4938-92E5-546986B45F4C}"/>
              </a:ext>
            </a:extLst>
          </p:cNvPr>
          <p:cNvCxnSpPr/>
          <p:nvPr/>
        </p:nvCxnSpPr>
        <p:spPr>
          <a:xfrm>
            <a:off x="887896" y="1855304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AFA95-E892-4724-9693-71558F65D2C2}"/>
              </a:ext>
            </a:extLst>
          </p:cNvPr>
          <p:cNvSpPr txBox="1"/>
          <p:nvPr/>
        </p:nvSpPr>
        <p:spPr>
          <a:xfrm>
            <a:off x="2782957" y="1388450"/>
            <a:ext cx="8521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that  thoughts &amp; Ideas are written in a tree shaped 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to keep track of all the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&amp; Changing the  calculations will be easy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3164F-9ED9-45A0-B767-A0CAD456482C}"/>
              </a:ext>
            </a:extLst>
          </p:cNvPr>
          <p:cNvSpPr txBox="1"/>
          <p:nvPr/>
        </p:nvSpPr>
        <p:spPr>
          <a:xfrm>
            <a:off x="265042" y="636104"/>
            <a:ext cx="5102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Structuring ( Source or Use or Both) 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C38D5E-DDF4-4A55-BA19-803023827198}"/>
              </a:ext>
            </a:extLst>
          </p:cNvPr>
          <p:cNvCxnSpPr/>
          <p:nvPr/>
        </p:nvCxnSpPr>
        <p:spPr>
          <a:xfrm>
            <a:off x="887896" y="3551582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2EE160-DEC5-49AD-B0DA-240D30220494}"/>
              </a:ext>
            </a:extLst>
          </p:cNvPr>
          <p:cNvSpPr txBox="1"/>
          <p:nvPr/>
        </p:nvSpPr>
        <p:spPr>
          <a:xfrm>
            <a:off x="2782957" y="3221790"/>
            <a:ext cx="852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problems can be solved at source or at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upon the problem complexity choose the optimal approach to solve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A05BA1-47A4-432E-B0AC-3ADD4048A598}"/>
              </a:ext>
            </a:extLst>
          </p:cNvPr>
          <p:cNvSpPr txBox="1"/>
          <p:nvPr/>
        </p:nvSpPr>
        <p:spPr>
          <a:xfrm>
            <a:off x="1457739" y="2001078"/>
            <a:ext cx="7726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solve a couple of problem at source &amp; at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405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31304" y="4359967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Bikes sold in India per year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067339" y="4678019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31304" y="50358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 Estimate the total # bikes sold in India per year?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3E28E-F778-4394-89A6-E175ADF043F4}"/>
              </a:ext>
            </a:extLst>
          </p:cNvPr>
          <p:cNvSpPr txBox="1"/>
          <p:nvPr/>
        </p:nvSpPr>
        <p:spPr>
          <a:xfrm>
            <a:off x="331304" y="106766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Setting ground :</a:t>
            </a:r>
          </a:p>
          <a:p>
            <a:r>
              <a:rPr lang="en-US" dirty="0"/>
              <a:t>	Only new bikes or new bikes along with used bikes. (</a:t>
            </a:r>
            <a:r>
              <a:rPr lang="en-US" i="1" dirty="0"/>
              <a:t>Lets say it is about only new bikes)</a:t>
            </a:r>
            <a:r>
              <a:rPr lang="en-US" dirty="0"/>
              <a:t>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31165" y="3975653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2994992" y="365760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Domestic sales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31166" y="3995530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31166" y="542014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2994992" y="510208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Imported Units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>
            <a:off x="3638569" y="452777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426DF4-0CC8-4411-A581-C882FAAA4EF5}"/>
              </a:ext>
            </a:extLst>
          </p:cNvPr>
          <p:cNvCxnSpPr>
            <a:cxnSpLocks/>
          </p:cNvCxnSpPr>
          <p:nvPr/>
        </p:nvCxnSpPr>
        <p:spPr>
          <a:xfrm>
            <a:off x="5122812" y="3114263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F926D-06A3-489C-A7FF-F102771FA0C7}"/>
              </a:ext>
            </a:extLst>
          </p:cNvPr>
          <p:cNvSpPr/>
          <p:nvPr/>
        </p:nvSpPr>
        <p:spPr>
          <a:xfrm>
            <a:off x="5586639" y="279621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OEMs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618F2-8874-4699-84B7-06850F4DB8BF}"/>
              </a:ext>
            </a:extLst>
          </p:cNvPr>
          <p:cNvCxnSpPr>
            <a:cxnSpLocks/>
          </p:cNvCxnSpPr>
          <p:nvPr/>
        </p:nvCxnSpPr>
        <p:spPr>
          <a:xfrm>
            <a:off x="5122813" y="3134140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5C07F0-9949-47C5-A1EE-548B195B50F4}"/>
              </a:ext>
            </a:extLst>
          </p:cNvPr>
          <p:cNvCxnSpPr>
            <a:cxnSpLocks/>
          </p:cNvCxnSpPr>
          <p:nvPr/>
        </p:nvCxnSpPr>
        <p:spPr>
          <a:xfrm>
            <a:off x="5122813" y="455875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5BDF2-9BB5-4064-9221-FDC88A1D834F}"/>
              </a:ext>
            </a:extLst>
          </p:cNvPr>
          <p:cNvSpPr/>
          <p:nvPr/>
        </p:nvSpPr>
        <p:spPr>
          <a:xfrm>
            <a:off x="5586639" y="4240699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Units dispatched/OEM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7F245F-4925-4005-BCE6-C5FDEDC855D5}"/>
              </a:ext>
            </a:extLst>
          </p:cNvPr>
          <p:cNvSpPr/>
          <p:nvPr/>
        </p:nvSpPr>
        <p:spPr>
          <a:xfrm rot="2726857">
            <a:off x="6230216" y="366638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31027" y="3975653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7826258" y="3741582"/>
            <a:ext cx="0" cy="261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8290085" y="3423530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7826259" y="3761459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E64E05-812C-4F07-8739-9B92E3C57A33}"/>
              </a:ext>
            </a:extLst>
          </p:cNvPr>
          <p:cNvCxnSpPr>
            <a:cxnSpLocks/>
          </p:cNvCxnSpPr>
          <p:nvPr/>
        </p:nvCxnSpPr>
        <p:spPr>
          <a:xfrm>
            <a:off x="7826259" y="5186070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BDBAB71-360B-423B-BDC6-06CEAE2740A6}"/>
              </a:ext>
            </a:extLst>
          </p:cNvPr>
          <p:cNvSpPr/>
          <p:nvPr/>
        </p:nvSpPr>
        <p:spPr>
          <a:xfrm>
            <a:off x="8290085" y="4868018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 Utilized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C1073C6-5C5D-4994-81AC-8BB6C68EF8A5}"/>
              </a:ext>
            </a:extLst>
          </p:cNvPr>
          <p:cNvSpPr/>
          <p:nvPr/>
        </p:nvSpPr>
        <p:spPr>
          <a:xfrm>
            <a:off x="8993297" y="557593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8158B0-29DC-4665-866D-18D0DE2208C0}"/>
              </a:ext>
            </a:extLst>
          </p:cNvPr>
          <p:cNvCxnSpPr>
            <a:cxnSpLocks/>
          </p:cNvCxnSpPr>
          <p:nvPr/>
        </p:nvCxnSpPr>
        <p:spPr>
          <a:xfrm>
            <a:off x="7434473" y="4602972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8290085" y="6040996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Inventory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7826259" y="6359048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83A171-589F-464A-89D0-361680D2281B}"/>
              </a:ext>
            </a:extLst>
          </p:cNvPr>
          <p:cNvSpPr/>
          <p:nvPr/>
        </p:nvSpPr>
        <p:spPr>
          <a:xfrm>
            <a:off x="8978102" y="4293705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FF6C6D-BA44-4A9C-841E-D0EF4E504210}"/>
              </a:ext>
            </a:extLst>
          </p:cNvPr>
          <p:cNvSpPr txBox="1"/>
          <p:nvPr/>
        </p:nvSpPr>
        <p:spPr>
          <a:xfrm>
            <a:off x="331304" y="1972775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issue at Source: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/>
      <p:bldP spid="15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34" grpId="0" animBg="1"/>
      <p:bldP spid="37" grpId="0" animBg="1"/>
      <p:bldP spid="38" grpId="0" animBg="1"/>
      <p:bldP spid="40" grpId="0" animBg="1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84313" y="364434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Bikes sold in India per year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120348" y="396240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384313" y="371060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84174" y="3260035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3048001" y="294198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Existing Users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84175" y="327991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84175" y="470452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3048001" y="438647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Users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>
            <a:off x="3691578" y="381215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426DF4-0CC8-4411-A581-C882FAAA4EF5}"/>
              </a:ext>
            </a:extLst>
          </p:cNvPr>
          <p:cNvCxnSpPr>
            <a:cxnSpLocks/>
          </p:cNvCxnSpPr>
          <p:nvPr/>
        </p:nvCxnSpPr>
        <p:spPr>
          <a:xfrm>
            <a:off x="5175821" y="2418522"/>
            <a:ext cx="0" cy="1424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F926D-06A3-489C-A7FF-F102771FA0C7}"/>
              </a:ext>
            </a:extLst>
          </p:cNvPr>
          <p:cNvSpPr/>
          <p:nvPr/>
        </p:nvSpPr>
        <p:spPr>
          <a:xfrm>
            <a:off x="5639648" y="20805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Replacement Rate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618F2-8874-4699-84B7-06850F4DB8BF}"/>
              </a:ext>
            </a:extLst>
          </p:cNvPr>
          <p:cNvCxnSpPr>
            <a:cxnSpLocks/>
          </p:cNvCxnSpPr>
          <p:nvPr/>
        </p:nvCxnSpPr>
        <p:spPr>
          <a:xfrm>
            <a:off x="5175822" y="241852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5C07F0-9949-47C5-A1EE-548B195B50F4}"/>
              </a:ext>
            </a:extLst>
          </p:cNvPr>
          <p:cNvCxnSpPr>
            <a:cxnSpLocks/>
          </p:cNvCxnSpPr>
          <p:nvPr/>
        </p:nvCxnSpPr>
        <p:spPr>
          <a:xfrm>
            <a:off x="5175822" y="384313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5BDF2-9BB5-4064-9221-FDC88A1D834F}"/>
              </a:ext>
            </a:extLst>
          </p:cNvPr>
          <p:cNvSpPr/>
          <p:nvPr/>
        </p:nvSpPr>
        <p:spPr>
          <a:xfrm>
            <a:off x="5639648" y="3525081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Bikes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7F245F-4925-4005-BCE6-C5FDEDC855D5}"/>
              </a:ext>
            </a:extLst>
          </p:cNvPr>
          <p:cNvSpPr/>
          <p:nvPr/>
        </p:nvSpPr>
        <p:spPr>
          <a:xfrm rot="2726857">
            <a:off x="6283225" y="295076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84036" y="3260035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7879267" y="3045841"/>
            <a:ext cx="0" cy="157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8343094" y="2707912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Population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7879268" y="304584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8158B0-29DC-4665-866D-18D0DE2208C0}"/>
              </a:ext>
            </a:extLst>
          </p:cNvPr>
          <p:cNvCxnSpPr>
            <a:cxnSpLocks/>
          </p:cNvCxnSpPr>
          <p:nvPr/>
        </p:nvCxnSpPr>
        <p:spPr>
          <a:xfrm>
            <a:off x="7487482" y="3887354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8343094" y="4302884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Bikes/1000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7879268" y="461290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83A171-589F-464A-89D0-361680D2281B}"/>
              </a:ext>
            </a:extLst>
          </p:cNvPr>
          <p:cNvSpPr/>
          <p:nvPr/>
        </p:nvSpPr>
        <p:spPr>
          <a:xfrm>
            <a:off x="9031111" y="366313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3BBEB-0719-470D-83BF-C8AF7AA39D35}"/>
              </a:ext>
            </a:extLst>
          </p:cNvPr>
          <p:cNvSpPr txBox="1"/>
          <p:nvPr/>
        </p:nvSpPr>
        <p:spPr>
          <a:xfrm>
            <a:off x="384313" y="689112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same issue at Usage: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861A1-E9C7-4E1F-B948-2FC1EB448A10}"/>
              </a:ext>
            </a:extLst>
          </p:cNvPr>
          <p:cNvSpPr txBox="1"/>
          <p:nvPr/>
        </p:nvSpPr>
        <p:spPr>
          <a:xfrm>
            <a:off x="384313" y="5699302"/>
            <a:ext cx="630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solving the issue at usage is comparatively easy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8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34" grpId="0" animBg="1"/>
      <p:bldP spid="40" grpId="0" animBg="1"/>
      <p:bldP spid="43" grpId="0" animBg="1"/>
      <p:bldP spid="10" grpId="0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31304" y="329806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Toll Booth Revenue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067339" y="361611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31304" y="50358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Q2) Estimate the revenue for a Toll Booth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31165" y="2913747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2994992" y="2595695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Vehicles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31166" y="293362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31166" y="4358235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2994992" y="404018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Ticket $ per Vehicle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 rot="2568959">
            <a:off x="3638569" y="346587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31027" y="2913747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5122812" y="1820871"/>
            <a:ext cx="0" cy="2617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5586639" y="150281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Bikes, Cars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5122813" y="1840748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5E64E05-812C-4F07-8739-9B92E3C57A33}"/>
              </a:ext>
            </a:extLst>
          </p:cNvPr>
          <p:cNvCxnSpPr>
            <a:cxnSpLocks/>
          </p:cNvCxnSpPr>
          <p:nvPr/>
        </p:nvCxnSpPr>
        <p:spPr>
          <a:xfrm>
            <a:off x="5122813" y="3265359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BDBAB71-360B-423B-BDC6-06CEAE2740A6}"/>
              </a:ext>
            </a:extLst>
          </p:cNvPr>
          <p:cNvSpPr/>
          <p:nvPr/>
        </p:nvSpPr>
        <p:spPr>
          <a:xfrm>
            <a:off x="5586639" y="2947307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5586639" y="4120285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CV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5122813" y="4438337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6FF6C6D-BA44-4A9C-841E-D0EF4E504210}"/>
              </a:ext>
            </a:extLst>
          </p:cNvPr>
          <p:cNvSpPr txBox="1"/>
          <p:nvPr/>
        </p:nvSpPr>
        <p:spPr>
          <a:xfrm>
            <a:off x="318054" y="1179443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issue at use:</a:t>
            </a:r>
            <a:endParaRPr lang="en-IN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C980F3D-4481-4556-8A73-3049626AA608}"/>
              </a:ext>
            </a:extLst>
          </p:cNvPr>
          <p:cNvSpPr/>
          <p:nvPr/>
        </p:nvSpPr>
        <p:spPr>
          <a:xfrm>
            <a:off x="6277446" y="238898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BAEBD60-5082-4375-9B2A-938F3D5557F7}"/>
              </a:ext>
            </a:extLst>
          </p:cNvPr>
          <p:cNvSpPr/>
          <p:nvPr/>
        </p:nvSpPr>
        <p:spPr>
          <a:xfrm>
            <a:off x="6277446" y="369994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6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  <p:bldP spid="19" grpId="0" animBg="1"/>
      <p:bldP spid="20" grpId="0" animBg="1"/>
      <p:bldP spid="34" grpId="0" animBg="1"/>
      <p:bldP spid="37" grpId="0" animBg="1"/>
      <p:bldP spid="40" grpId="0" animBg="1"/>
      <p:bldP spid="44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384313" y="3644349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Toll Booth Revenue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2120348" y="396240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384313" y="371060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2584174" y="3260035"/>
            <a:ext cx="0" cy="1444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3048001" y="294198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Bills produced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2584175" y="327991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2584175" y="470452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3048001" y="438647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Average $ per bill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D1A45B-98A5-4BA6-896F-4E00E5533B3B}"/>
              </a:ext>
            </a:extLst>
          </p:cNvPr>
          <p:cNvSpPr/>
          <p:nvPr/>
        </p:nvSpPr>
        <p:spPr>
          <a:xfrm rot="2784369">
            <a:off x="3691578" y="381215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426DF4-0CC8-4411-A581-C882FAAA4EF5}"/>
              </a:ext>
            </a:extLst>
          </p:cNvPr>
          <p:cNvCxnSpPr>
            <a:cxnSpLocks/>
          </p:cNvCxnSpPr>
          <p:nvPr/>
        </p:nvCxnSpPr>
        <p:spPr>
          <a:xfrm>
            <a:off x="5175821" y="2418522"/>
            <a:ext cx="0" cy="14246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C4F926D-06A3-489C-A7FF-F102771FA0C7}"/>
              </a:ext>
            </a:extLst>
          </p:cNvPr>
          <p:cNvSpPr/>
          <p:nvPr/>
        </p:nvSpPr>
        <p:spPr>
          <a:xfrm>
            <a:off x="5639648" y="20805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Counters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4618F2-8874-4699-84B7-06850F4DB8BF}"/>
              </a:ext>
            </a:extLst>
          </p:cNvPr>
          <p:cNvCxnSpPr>
            <a:cxnSpLocks/>
          </p:cNvCxnSpPr>
          <p:nvPr/>
        </p:nvCxnSpPr>
        <p:spPr>
          <a:xfrm>
            <a:off x="5175822" y="2418522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5C07F0-9949-47C5-A1EE-548B195B50F4}"/>
              </a:ext>
            </a:extLst>
          </p:cNvPr>
          <p:cNvCxnSpPr>
            <a:cxnSpLocks/>
          </p:cNvCxnSpPr>
          <p:nvPr/>
        </p:nvCxnSpPr>
        <p:spPr>
          <a:xfrm>
            <a:off x="5175822" y="384313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15BDF2-9BB5-4064-9221-FDC88A1D834F}"/>
              </a:ext>
            </a:extLst>
          </p:cNvPr>
          <p:cNvSpPr/>
          <p:nvPr/>
        </p:nvSpPr>
        <p:spPr>
          <a:xfrm>
            <a:off x="5639648" y="3525081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Bills per counter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7F245F-4925-4005-BCE6-C5FDEDC855D5}"/>
              </a:ext>
            </a:extLst>
          </p:cNvPr>
          <p:cNvSpPr/>
          <p:nvPr/>
        </p:nvSpPr>
        <p:spPr>
          <a:xfrm rot="2726857">
            <a:off x="6283225" y="295076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DD20DA-B4A4-45DA-A15F-52196433347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784036" y="3260035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6582F-431B-47C4-80BD-98B5C89720FE}"/>
              </a:ext>
            </a:extLst>
          </p:cNvPr>
          <p:cNvCxnSpPr>
            <a:cxnSpLocks/>
          </p:cNvCxnSpPr>
          <p:nvPr/>
        </p:nvCxnSpPr>
        <p:spPr>
          <a:xfrm>
            <a:off x="7879267" y="3045841"/>
            <a:ext cx="0" cy="1575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8912C9-9798-44A8-96DE-32B6A601D03F}"/>
              </a:ext>
            </a:extLst>
          </p:cNvPr>
          <p:cNvSpPr/>
          <p:nvPr/>
        </p:nvSpPr>
        <p:spPr>
          <a:xfrm>
            <a:off x="8343094" y="2707912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Capacity per counter 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B841D1-0AD7-4FB0-AB21-2EFD6DFA08E9}"/>
              </a:ext>
            </a:extLst>
          </p:cNvPr>
          <p:cNvCxnSpPr>
            <a:cxnSpLocks/>
          </p:cNvCxnSpPr>
          <p:nvPr/>
        </p:nvCxnSpPr>
        <p:spPr>
          <a:xfrm>
            <a:off x="7879268" y="3045841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8158B0-29DC-4665-866D-18D0DE2208C0}"/>
              </a:ext>
            </a:extLst>
          </p:cNvPr>
          <p:cNvCxnSpPr>
            <a:cxnSpLocks/>
          </p:cNvCxnSpPr>
          <p:nvPr/>
        </p:nvCxnSpPr>
        <p:spPr>
          <a:xfrm>
            <a:off x="7487482" y="3887354"/>
            <a:ext cx="3917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334A460-45BC-421F-976A-8022943A3871}"/>
              </a:ext>
            </a:extLst>
          </p:cNvPr>
          <p:cNvSpPr/>
          <p:nvPr/>
        </p:nvSpPr>
        <p:spPr>
          <a:xfrm>
            <a:off x="8343094" y="4302884"/>
            <a:ext cx="1834576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% Utilized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203D90-DEF4-4E28-9433-BA6D46388D25}"/>
              </a:ext>
            </a:extLst>
          </p:cNvPr>
          <p:cNvCxnSpPr>
            <a:cxnSpLocks/>
          </p:cNvCxnSpPr>
          <p:nvPr/>
        </p:nvCxnSpPr>
        <p:spPr>
          <a:xfrm>
            <a:off x="7879268" y="461290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D83A171-589F-464A-89D0-361680D2281B}"/>
              </a:ext>
            </a:extLst>
          </p:cNvPr>
          <p:cNvSpPr/>
          <p:nvPr/>
        </p:nvSpPr>
        <p:spPr>
          <a:xfrm>
            <a:off x="9031111" y="366313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E3BBEB-0719-470D-83BF-C8AF7AA39D35}"/>
              </a:ext>
            </a:extLst>
          </p:cNvPr>
          <p:cNvSpPr txBox="1"/>
          <p:nvPr/>
        </p:nvSpPr>
        <p:spPr>
          <a:xfrm>
            <a:off x="384313" y="689112"/>
            <a:ext cx="489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same issue at Source: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D861A1-E9C7-4E1F-B948-2FC1EB448A10}"/>
              </a:ext>
            </a:extLst>
          </p:cNvPr>
          <p:cNvSpPr txBox="1"/>
          <p:nvPr/>
        </p:nvSpPr>
        <p:spPr>
          <a:xfrm>
            <a:off x="384313" y="5699302"/>
            <a:ext cx="630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 solving the issue at source is comparatively easy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84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9" grpId="0" animBg="1"/>
      <p:bldP spid="20" grpId="0" animBg="1"/>
      <p:bldP spid="22" grpId="0" animBg="1"/>
      <p:bldP spid="25" grpId="0" animBg="1"/>
      <p:bldP spid="26" grpId="0" animBg="1"/>
      <p:bldP spid="34" grpId="0" animBg="1"/>
      <p:bldP spid="40" grpId="0" animBg="1"/>
      <p:bldP spid="43" grpId="0" animBg="1"/>
      <p:bldP spid="10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ADF5FF-E84F-42AA-BB11-AECF64FA3227}"/>
              </a:ext>
            </a:extLst>
          </p:cNvPr>
          <p:cNvCxnSpPr/>
          <p:nvPr/>
        </p:nvCxnSpPr>
        <p:spPr>
          <a:xfrm>
            <a:off x="132522" y="424070"/>
            <a:ext cx="1182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A10828-054E-4BD2-AE23-534CE842DED4}"/>
              </a:ext>
            </a:extLst>
          </p:cNvPr>
          <p:cNvCxnSpPr/>
          <p:nvPr/>
        </p:nvCxnSpPr>
        <p:spPr>
          <a:xfrm>
            <a:off x="887896" y="1325217"/>
            <a:ext cx="0" cy="443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CCAE9-5FB2-4938-92E5-546986B45F4C}"/>
              </a:ext>
            </a:extLst>
          </p:cNvPr>
          <p:cNvCxnSpPr/>
          <p:nvPr/>
        </p:nvCxnSpPr>
        <p:spPr>
          <a:xfrm>
            <a:off x="887896" y="1855304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AFA95-E892-4724-9693-71558F65D2C2}"/>
              </a:ext>
            </a:extLst>
          </p:cNvPr>
          <p:cNvSpPr txBox="1"/>
          <p:nvPr/>
        </p:nvSpPr>
        <p:spPr>
          <a:xfrm>
            <a:off x="2782957" y="1388450"/>
            <a:ext cx="8521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that  thoughts &amp; Ideas are written in a tree shaped 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to keep track of all the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&amp; Changing the  calculations will be easy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3164F-9ED9-45A0-B767-A0CAD456482C}"/>
              </a:ext>
            </a:extLst>
          </p:cNvPr>
          <p:cNvSpPr txBox="1"/>
          <p:nvPr/>
        </p:nvSpPr>
        <p:spPr>
          <a:xfrm>
            <a:off x="265042" y="636104"/>
            <a:ext cx="5102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Structuring ( Source or Use or Both) 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C38D5E-DDF4-4A55-BA19-803023827198}"/>
              </a:ext>
            </a:extLst>
          </p:cNvPr>
          <p:cNvCxnSpPr/>
          <p:nvPr/>
        </p:nvCxnSpPr>
        <p:spPr>
          <a:xfrm>
            <a:off x="887896" y="3551582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2EE160-DEC5-49AD-B0DA-240D30220494}"/>
              </a:ext>
            </a:extLst>
          </p:cNvPr>
          <p:cNvSpPr txBox="1"/>
          <p:nvPr/>
        </p:nvSpPr>
        <p:spPr>
          <a:xfrm>
            <a:off x="2782957" y="3221790"/>
            <a:ext cx="852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Mostly problems can be solved at source or at usage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upon the problem complexity choose the optimal approach to solve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53E577-8973-4A2C-BF19-067C08D0B766}"/>
              </a:ext>
            </a:extLst>
          </p:cNvPr>
          <p:cNvCxnSpPr/>
          <p:nvPr/>
        </p:nvCxnSpPr>
        <p:spPr>
          <a:xfrm>
            <a:off x="887896" y="5141843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5A0D08-7B1A-4D3C-B7E1-26EC4363A80E}"/>
              </a:ext>
            </a:extLst>
          </p:cNvPr>
          <p:cNvSpPr txBox="1"/>
          <p:nvPr/>
        </p:nvSpPr>
        <p:spPr>
          <a:xfrm>
            <a:off x="2782957" y="4763365"/>
            <a:ext cx="852113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few problem estimating values of both source &amp; use is important to solve the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82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049A9C-8DAD-4D13-A151-F1A566EE891C}"/>
              </a:ext>
            </a:extLst>
          </p:cNvPr>
          <p:cNvSpPr/>
          <p:nvPr/>
        </p:nvSpPr>
        <p:spPr>
          <a:xfrm>
            <a:off x="1987826" y="32997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Balls in a 747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1AC429-4F3B-4B9D-9518-134E07E19724}"/>
              </a:ext>
            </a:extLst>
          </p:cNvPr>
          <p:cNvCxnSpPr>
            <a:cxnSpLocks/>
          </p:cNvCxnSpPr>
          <p:nvPr/>
        </p:nvCxnSpPr>
        <p:spPr>
          <a:xfrm>
            <a:off x="3723861" y="3617845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31304" y="48284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Q1) Estimate # balls fit in a 747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643865-847B-4D3E-852D-AA1A213D961D}"/>
              </a:ext>
            </a:extLst>
          </p:cNvPr>
          <p:cNvCxnSpPr>
            <a:cxnSpLocks/>
          </p:cNvCxnSpPr>
          <p:nvPr/>
        </p:nvCxnSpPr>
        <p:spPr>
          <a:xfrm>
            <a:off x="4187687" y="2173357"/>
            <a:ext cx="0" cy="27342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32D0574-DE17-4453-88EF-18080FE85CD7}"/>
              </a:ext>
            </a:extLst>
          </p:cNvPr>
          <p:cNvSpPr/>
          <p:nvPr/>
        </p:nvSpPr>
        <p:spPr>
          <a:xfrm>
            <a:off x="4651514" y="1855305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of a 747   ( Source)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94D61C-6E74-4A59-BAD1-B4C01B4890A5}"/>
              </a:ext>
            </a:extLst>
          </p:cNvPr>
          <p:cNvCxnSpPr>
            <a:cxnSpLocks/>
          </p:cNvCxnSpPr>
          <p:nvPr/>
        </p:nvCxnSpPr>
        <p:spPr>
          <a:xfrm>
            <a:off x="4187688" y="2193234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311479-A36C-43FA-8873-40F45FC2B40A}"/>
              </a:ext>
            </a:extLst>
          </p:cNvPr>
          <p:cNvCxnSpPr>
            <a:cxnSpLocks/>
          </p:cNvCxnSpPr>
          <p:nvPr/>
        </p:nvCxnSpPr>
        <p:spPr>
          <a:xfrm>
            <a:off x="4187688" y="3617845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21C81A8-C7D5-41C7-9E1F-D1EDCB411580}"/>
              </a:ext>
            </a:extLst>
          </p:cNvPr>
          <p:cNvSpPr/>
          <p:nvPr/>
        </p:nvSpPr>
        <p:spPr>
          <a:xfrm>
            <a:off x="4651514" y="3299793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of a ball (Use)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81776D-5EE5-489D-8F7A-CAB706C711FB}"/>
              </a:ext>
            </a:extLst>
          </p:cNvPr>
          <p:cNvSpPr/>
          <p:nvPr/>
        </p:nvSpPr>
        <p:spPr>
          <a:xfrm>
            <a:off x="5240354" y="2756455"/>
            <a:ext cx="354546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2FA82-29CC-4D69-8FF8-6CE71AB88A08}"/>
              </a:ext>
            </a:extLst>
          </p:cNvPr>
          <p:cNvCxnSpPr>
            <a:cxnSpLocks/>
          </p:cNvCxnSpPr>
          <p:nvPr/>
        </p:nvCxnSpPr>
        <p:spPr>
          <a:xfrm>
            <a:off x="4187688" y="4907613"/>
            <a:ext cx="463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07F44FF-BE87-498A-9235-6E10318DC3D7}"/>
              </a:ext>
            </a:extLst>
          </p:cNvPr>
          <p:cNvSpPr/>
          <p:nvPr/>
        </p:nvSpPr>
        <p:spPr>
          <a:xfrm>
            <a:off x="4651514" y="4589561"/>
            <a:ext cx="1736035" cy="6361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Space factor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4E54DE0-8E55-4411-88EC-301DAE2BF934}"/>
              </a:ext>
            </a:extLst>
          </p:cNvPr>
          <p:cNvSpPr/>
          <p:nvPr/>
        </p:nvSpPr>
        <p:spPr>
          <a:xfrm rot="2726857">
            <a:off x="5252822" y="412988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A54CC4-8ED0-4586-A5CE-678BE51BC7B0}"/>
              </a:ext>
            </a:extLst>
          </p:cNvPr>
          <p:cNvSpPr txBox="1"/>
          <p:nvPr/>
        </p:nvSpPr>
        <p:spPr>
          <a:xfrm>
            <a:off x="6626086" y="4589561"/>
            <a:ext cx="5221357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Space factor – Since sphere ball won’t fit perfectly together, the final answer need to be cut by some percentage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2486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15" grpId="0" animBg="1"/>
      <p:bldP spid="19" grpId="0" animBg="1"/>
      <p:bldP spid="31" grpId="0" animBg="1"/>
      <p:bldP spid="42" grpId="0" animBg="1"/>
      <p:bldP spid="4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2FA98B-1892-4A18-8057-642FF84EFBE7}"/>
              </a:ext>
            </a:extLst>
          </p:cNvPr>
          <p:cNvCxnSpPr/>
          <p:nvPr/>
        </p:nvCxnSpPr>
        <p:spPr>
          <a:xfrm>
            <a:off x="132522" y="318052"/>
            <a:ext cx="1171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4831E9-9620-4651-A451-73D9DDC571AA}"/>
              </a:ext>
            </a:extLst>
          </p:cNvPr>
          <p:cNvSpPr txBox="1"/>
          <p:nvPr/>
        </p:nvSpPr>
        <p:spPr>
          <a:xfrm>
            <a:off x="301486" y="481397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Structuring the problem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10DCD-86E1-4885-91D0-976031F19516}"/>
              </a:ext>
            </a:extLst>
          </p:cNvPr>
          <p:cNvSpPr/>
          <p:nvPr/>
        </p:nvSpPr>
        <p:spPr>
          <a:xfrm>
            <a:off x="3057938" y="4593611"/>
            <a:ext cx="2729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Distribution Type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EDF7B-086C-4D8D-A50E-D504E2C40D92}"/>
              </a:ext>
            </a:extLst>
          </p:cNvPr>
          <p:cNvSpPr txBox="1"/>
          <p:nvPr/>
        </p:nvSpPr>
        <p:spPr>
          <a:xfrm>
            <a:off x="3057938" y="5083941"/>
            <a:ext cx="272994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Time/Rare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Occasional Event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Regular/Frequent event 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B1929-7532-4A47-977A-E8BED4CD493A}"/>
              </a:ext>
            </a:extLst>
          </p:cNvPr>
          <p:cNvSpPr/>
          <p:nvPr/>
        </p:nvSpPr>
        <p:spPr>
          <a:xfrm>
            <a:off x="6115877" y="4593611"/>
            <a:ext cx="2729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Demand Type &amp; Drivers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48919B-9FFD-4B73-81C8-EE019BE9602E}"/>
              </a:ext>
            </a:extLst>
          </p:cNvPr>
          <p:cNvSpPr txBox="1"/>
          <p:nvPr/>
        </p:nvSpPr>
        <p:spPr>
          <a:xfrm>
            <a:off x="6115877" y="5083941"/>
            <a:ext cx="272994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Demand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Demand 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E28601-75E3-4C33-B60E-C51FBFF7ABA1}"/>
              </a:ext>
            </a:extLst>
          </p:cNvPr>
          <p:cNvSpPr/>
          <p:nvPr/>
        </p:nvSpPr>
        <p:spPr>
          <a:xfrm>
            <a:off x="9173816" y="4584685"/>
            <a:ext cx="272994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Categorization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47A5CB-2D13-4034-A265-D9C0395D36E0}"/>
              </a:ext>
            </a:extLst>
          </p:cNvPr>
          <p:cNvSpPr txBox="1"/>
          <p:nvPr/>
        </p:nvSpPr>
        <p:spPr>
          <a:xfrm>
            <a:off x="9173816" y="5083941"/>
            <a:ext cx="2729948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Categorization is possible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Categorization is not possible  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52334A-5CEE-421C-BC23-283813DE620B}"/>
              </a:ext>
            </a:extLst>
          </p:cNvPr>
          <p:cNvSpPr/>
          <p:nvPr/>
        </p:nvSpPr>
        <p:spPr>
          <a:xfrm>
            <a:off x="2696817" y="2726205"/>
            <a:ext cx="5035826" cy="556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Foundational Structure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2546E0-01EB-4175-B462-FE3B86F3ED3F}"/>
              </a:ext>
            </a:extLst>
          </p:cNvPr>
          <p:cNvSpPr/>
          <p:nvPr/>
        </p:nvSpPr>
        <p:spPr>
          <a:xfrm>
            <a:off x="3014869" y="2162987"/>
            <a:ext cx="4359965" cy="556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Support Structure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9AB107-CF6B-4F4B-A9B0-527DF4B2F9BB}"/>
              </a:ext>
            </a:extLst>
          </p:cNvPr>
          <p:cNvSpPr/>
          <p:nvPr/>
        </p:nvSpPr>
        <p:spPr>
          <a:xfrm>
            <a:off x="3584713" y="1616335"/>
            <a:ext cx="3326295" cy="55659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Macro Structure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DBEB8F-9375-4BB9-9B4E-41C8B3A45F96}"/>
              </a:ext>
            </a:extLst>
          </p:cNvPr>
          <p:cNvSpPr/>
          <p:nvPr/>
        </p:nvSpPr>
        <p:spPr>
          <a:xfrm>
            <a:off x="132522" y="4593611"/>
            <a:ext cx="25974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 Approach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A16735-0402-4D61-BF92-43B16A8B402B}"/>
              </a:ext>
            </a:extLst>
          </p:cNvPr>
          <p:cNvSpPr txBox="1"/>
          <p:nvPr/>
        </p:nvSpPr>
        <p:spPr>
          <a:xfrm>
            <a:off x="132520" y="5083941"/>
            <a:ext cx="2597427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Solving from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Solving at Use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E16428-7950-4423-8456-E96A212B2ABC}"/>
              </a:ext>
            </a:extLst>
          </p:cNvPr>
          <p:cNvSpPr txBox="1"/>
          <p:nvPr/>
        </p:nvSpPr>
        <p:spPr>
          <a:xfrm>
            <a:off x="301486" y="3661061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 Kit for  Structuring ( Foundational Structure) 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1128F-1B14-4187-B586-7FCDAD03AA79}"/>
              </a:ext>
            </a:extLst>
          </p:cNvPr>
          <p:cNvSpPr txBox="1"/>
          <p:nvPr/>
        </p:nvSpPr>
        <p:spPr>
          <a:xfrm>
            <a:off x="7964557" y="2742890"/>
            <a:ext cx="35913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Performing calculations on the foundational structure will give desired result 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C3836B-A5EC-46EF-873F-37A822F05E31}"/>
              </a:ext>
            </a:extLst>
          </p:cNvPr>
          <p:cNvSpPr txBox="1"/>
          <p:nvPr/>
        </p:nvSpPr>
        <p:spPr>
          <a:xfrm>
            <a:off x="7964557" y="2162987"/>
            <a:ext cx="35913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Support structure will help in arriving at the foundational structure 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50B531-1A15-4954-94BA-298BB942A451}"/>
              </a:ext>
            </a:extLst>
          </p:cNvPr>
          <p:cNvSpPr txBox="1"/>
          <p:nvPr/>
        </p:nvSpPr>
        <p:spPr>
          <a:xfrm>
            <a:off x="7964557" y="1583084"/>
            <a:ext cx="359133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 Macro  structure help in establishing the support structure by providing data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327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BE8FC9C-6831-45F8-955A-5E68A2736FEC}"/>
              </a:ext>
            </a:extLst>
          </p:cNvPr>
          <p:cNvSpPr/>
          <p:nvPr/>
        </p:nvSpPr>
        <p:spPr>
          <a:xfrm>
            <a:off x="181113" y="452660"/>
            <a:ext cx="2729948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Guesstimate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5B4B95C8-38D5-40F2-83EF-88A4E355EF2D}"/>
              </a:ext>
            </a:extLst>
          </p:cNvPr>
          <p:cNvSpPr/>
          <p:nvPr/>
        </p:nvSpPr>
        <p:spPr>
          <a:xfrm>
            <a:off x="181113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Hairy Problem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F758E-E16C-4460-BE79-FADEAFFADDBA}"/>
              </a:ext>
            </a:extLst>
          </p:cNvPr>
          <p:cNvSpPr txBox="1"/>
          <p:nvPr/>
        </p:nvSpPr>
        <p:spPr>
          <a:xfrm>
            <a:off x="3212915" y="452659"/>
            <a:ext cx="87935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Guesstimates are not only about business problems. It is all about breaking down a hairy problem into components &amp; estimating value of the individual components . </a:t>
            </a:r>
            <a:endParaRPr lang="en-IN" dirty="0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F7BD445E-3C63-4516-BA38-F8CB8C9870FC}"/>
              </a:ext>
            </a:extLst>
          </p:cNvPr>
          <p:cNvSpPr/>
          <p:nvPr/>
        </p:nvSpPr>
        <p:spPr>
          <a:xfrm>
            <a:off x="3212916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Structuring the issue  </a:t>
            </a:r>
            <a:endParaRPr lang="en-IN" dirty="0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E733430D-B883-4515-A243-EAF41717A715}"/>
              </a:ext>
            </a:extLst>
          </p:cNvPr>
          <p:cNvSpPr/>
          <p:nvPr/>
        </p:nvSpPr>
        <p:spPr>
          <a:xfrm>
            <a:off x="6244719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Estimating value </a:t>
            </a:r>
            <a:endParaRPr lang="en-IN" dirty="0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E79B3DC7-E8C1-455C-88FF-467AAB0981AE}"/>
              </a:ext>
            </a:extLst>
          </p:cNvPr>
          <p:cNvSpPr/>
          <p:nvPr/>
        </p:nvSpPr>
        <p:spPr>
          <a:xfrm>
            <a:off x="9276521" y="1322192"/>
            <a:ext cx="2729948" cy="583096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Sanity Check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86399-0D32-4F4C-8BE2-141C59E8F0CB}"/>
              </a:ext>
            </a:extLst>
          </p:cNvPr>
          <p:cNvSpPr txBox="1"/>
          <p:nvPr/>
        </p:nvSpPr>
        <p:spPr>
          <a:xfrm>
            <a:off x="181113" y="2067339"/>
            <a:ext cx="272994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problem won’t be neatly organized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 the ground is very critical before solving the problem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3DA8A-5D4F-4455-B0F0-F2C44D4C3FC6}"/>
              </a:ext>
            </a:extLst>
          </p:cNvPr>
          <p:cNvSpPr txBox="1"/>
          <p:nvPr/>
        </p:nvSpPr>
        <p:spPr>
          <a:xfrm>
            <a:off x="181113" y="3983716"/>
            <a:ext cx="27299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client is dog food manufacturer &amp; looking to enter into a market. What is the market potential?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31B82E-CE93-487B-9703-50AC8E72F947}"/>
              </a:ext>
            </a:extLst>
          </p:cNvPr>
          <p:cNvSpPr txBox="1"/>
          <p:nvPr/>
        </p:nvSpPr>
        <p:spPr>
          <a:xfrm>
            <a:off x="3212916" y="2067339"/>
            <a:ext cx="272994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problem is clearly organized, it is  critical to identify the components/factors that influence the problem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600FD7-3F08-41A3-8BF3-3402D4EF6DB8}"/>
              </a:ext>
            </a:extLst>
          </p:cNvPr>
          <p:cNvSpPr txBox="1"/>
          <p:nvPr/>
        </p:nvSpPr>
        <p:spPr>
          <a:xfrm>
            <a:off x="3212916" y="3983716"/>
            <a:ext cx="27299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Your client, commercial aircraft manufacturer &amp; want to estimate # aircraft engine(currently in service) 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7FD9-00F5-4424-8952-51C8C3160FAE}"/>
              </a:ext>
            </a:extLst>
          </p:cNvPr>
          <p:cNvSpPr txBox="1"/>
          <p:nvPr/>
        </p:nvSpPr>
        <p:spPr>
          <a:xfrm>
            <a:off x="6244719" y="2040835"/>
            <a:ext cx="283302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all the factors are identified try to estimate the value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those values are not available try to make an educated guess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7586CC-6E35-4B51-80FC-91D12A7EF20B}"/>
              </a:ext>
            </a:extLst>
          </p:cNvPr>
          <p:cNvSpPr txBox="1"/>
          <p:nvPr/>
        </p:nvSpPr>
        <p:spPr>
          <a:xfrm>
            <a:off x="6244719" y="3983716"/>
            <a:ext cx="28330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PE fund company wants to analyze the potential of after market  in India ( Both Spare &amp; Service)?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2DA1D-8E88-4E4C-8CC7-4925D103A94F}"/>
              </a:ext>
            </a:extLst>
          </p:cNvPr>
          <p:cNvSpPr txBox="1"/>
          <p:nvPr/>
        </p:nvSpPr>
        <p:spPr>
          <a:xfrm>
            <a:off x="9276520" y="2067339"/>
            <a:ext cx="272994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all the factors  are solved performing sanity check will helps to arrive at a fool proof estimate model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7E6D6-CF8F-4903-B833-B8746D0360F1}"/>
              </a:ext>
            </a:extLst>
          </p:cNvPr>
          <p:cNvSpPr txBox="1"/>
          <p:nvPr/>
        </p:nvSpPr>
        <p:spPr>
          <a:xfrm>
            <a:off x="181113" y="5623095"/>
            <a:ext cx="27299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Domestic Dog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Gov Market (Police Dep)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B2B Market ( Pet shop)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C5374D-AAD0-454C-856D-783EDA54107B}"/>
              </a:ext>
            </a:extLst>
          </p:cNvPr>
          <p:cNvSpPr txBox="1"/>
          <p:nvPr/>
        </p:nvSpPr>
        <p:spPr>
          <a:xfrm>
            <a:off x="3212916" y="5623095"/>
            <a:ext cx="272994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# Tickets sold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Trips per flight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Utilization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AC3345-CB01-415C-A5B4-EB7042EB9376}"/>
              </a:ext>
            </a:extLst>
          </p:cNvPr>
          <p:cNvSpPr txBox="1"/>
          <p:nvPr/>
        </p:nvSpPr>
        <p:spPr>
          <a:xfrm>
            <a:off x="6244717" y="5623095"/>
            <a:ext cx="283302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profile of the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cars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 of cars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90AD68-C4DC-41E8-8C26-AB8923DCE900}"/>
              </a:ext>
            </a:extLst>
          </p:cNvPr>
          <p:cNvCxnSpPr/>
          <p:nvPr/>
        </p:nvCxnSpPr>
        <p:spPr>
          <a:xfrm>
            <a:off x="181113" y="251791"/>
            <a:ext cx="1182535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376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5B432C-B77F-4547-B10C-D1A278B85337}"/>
              </a:ext>
            </a:extLst>
          </p:cNvPr>
          <p:cNvSpPr/>
          <p:nvPr/>
        </p:nvSpPr>
        <p:spPr>
          <a:xfrm>
            <a:off x="3132795" y="179548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Distribution factor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50B5802-AF0C-48F7-B1FB-4492AD622080}"/>
              </a:ext>
            </a:extLst>
          </p:cNvPr>
          <p:cNvCxnSpPr>
            <a:cxnSpLocks/>
          </p:cNvCxnSpPr>
          <p:nvPr/>
        </p:nvCxnSpPr>
        <p:spPr>
          <a:xfrm>
            <a:off x="2706412" y="103401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B22195-FF5E-4865-9298-EACEAB933A26}"/>
              </a:ext>
            </a:extLst>
          </p:cNvPr>
          <p:cNvSpPr/>
          <p:nvPr/>
        </p:nvSpPr>
        <p:spPr>
          <a:xfrm>
            <a:off x="3132795" y="76797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 eligible/available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F2EF78-FFC4-4BBE-B6B4-E5F08262CA0B}"/>
              </a:ext>
            </a:extLst>
          </p:cNvPr>
          <p:cNvCxnSpPr>
            <a:cxnSpLocks/>
          </p:cNvCxnSpPr>
          <p:nvPr/>
        </p:nvCxnSpPr>
        <p:spPr>
          <a:xfrm>
            <a:off x="2683932" y="103293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7098B3-C406-4618-9C1C-5EFF5FB197AC}"/>
              </a:ext>
            </a:extLst>
          </p:cNvPr>
          <p:cNvCxnSpPr>
            <a:cxnSpLocks/>
          </p:cNvCxnSpPr>
          <p:nvPr/>
        </p:nvCxnSpPr>
        <p:spPr>
          <a:xfrm>
            <a:off x="2721403" y="224313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DC8EAAD-170A-4E05-88EA-7DA049CDD6D2}"/>
              </a:ext>
            </a:extLst>
          </p:cNvPr>
          <p:cNvSpPr/>
          <p:nvPr/>
        </p:nvSpPr>
        <p:spPr>
          <a:xfrm>
            <a:off x="3968401" y="1370956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BB2E51-D75F-4BDB-A595-FEFB8EC6D104}"/>
              </a:ext>
            </a:extLst>
          </p:cNvPr>
          <p:cNvSpPr/>
          <p:nvPr/>
        </p:nvSpPr>
        <p:spPr>
          <a:xfrm>
            <a:off x="514523" y="133744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 Time or Rare event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0B2899-00BE-4BDE-8E1E-3E35B48F0B8D}"/>
              </a:ext>
            </a:extLst>
          </p:cNvPr>
          <p:cNvCxnSpPr>
            <a:cxnSpLocks/>
          </p:cNvCxnSpPr>
          <p:nvPr/>
        </p:nvCxnSpPr>
        <p:spPr>
          <a:xfrm>
            <a:off x="2457308" y="162924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99F407-2531-4A28-A3E5-0FB2E08E53AE}"/>
              </a:ext>
            </a:extLst>
          </p:cNvPr>
          <p:cNvSpPr/>
          <p:nvPr/>
        </p:nvSpPr>
        <p:spPr>
          <a:xfrm>
            <a:off x="8763304" y="179548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 expectancy (Yrs.)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242DB-9895-46FC-8033-41C31BB9E402}"/>
              </a:ext>
            </a:extLst>
          </p:cNvPr>
          <p:cNvCxnSpPr>
            <a:cxnSpLocks/>
          </p:cNvCxnSpPr>
          <p:nvPr/>
        </p:nvCxnSpPr>
        <p:spPr>
          <a:xfrm>
            <a:off x="8336921" y="103401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1B2B13-DDD7-4093-990F-25620DF168D1}"/>
              </a:ext>
            </a:extLst>
          </p:cNvPr>
          <p:cNvSpPr/>
          <p:nvPr/>
        </p:nvSpPr>
        <p:spPr>
          <a:xfrm>
            <a:off x="8763304" y="76797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People with problem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7EF704-893E-44A8-92B8-69A0C3A082DE}"/>
              </a:ext>
            </a:extLst>
          </p:cNvPr>
          <p:cNvCxnSpPr>
            <a:cxnSpLocks/>
          </p:cNvCxnSpPr>
          <p:nvPr/>
        </p:nvCxnSpPr>
        <p:spPr>
          <a:xfrm>
            <a:off x="8314441" y="103293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61C59-9105-496A-8686-C8A3D0551CAF}"/>
              </a:ext>
            </a:extLst>
          </p:cNvPr>
          <p:cNvCxnSpPr>
            <a:cxnSpLocks/>
          </p:cNvCxnSpPr>
          <p:nvPr/>
        </p:nvCxnSpPr>
        <p:spPr>
          <a:xfrm>
            <a:off x="8351912" y="224313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ED0632F-BEF9-4753-816B-25BF9C184882}"/>
              </a:ext>
            </a:extLst>
          </p:cNvPr>
          <p:cNvSpPr/>
          <p:nvPr/>
        </p:nvSpPr>
        <p:spPr>
          <a:xfrm>
            <a:off x="9557417" y="1355783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D36320-5B2E-4843-8202-66111EE8F31D}"/>
              </a:ext>
            </a:extLst>
          </p:cNvPr>
          <p:cNvSpPr/>
          <p:nvPr/>
        </p:nvSpPr>
        <p:spPr>
          <a:xfrm>
            <a:off x="6145032" y="133744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Neuro surgery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4D133C-CD80-402D-8CBC-FEE1150B27F9}"/>
              </a:ext>
            </a:extLst>
          </p:cNvPr>
          <p:cNvCxnSpPr>
            <a:cxnSpLocks/>
          </p:cNvCxnSpPr>
          <p:nvPr/>
        </p:nvCxnSpPr>
        <p:spPr>
          <a:xfrm>
            <a:off x="8087817" y="162924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5EE046-B280-4133-9EC3-693255A2667E}"/>
              </a:ext>
            </a:extLst>
          </p:cNvPr>
          <p:cNvSpPr/>
          <p:nvPr/>
        </p:nvSpPr>
        <p:spPr>
          <a:xfrm>
            <a:off x="3132795" y="3880862"/>
            <a:ext cx="2313846" cy="726511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 growth factor(Replacement +New )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CA974-DE7B-41F6-91EE-7D4E66B68A9A}"/>
              </a:ext>
            </a:extLst>
          </p:cNvPr>
          <p:cNvCxnSpPr>
            <a:cxnSpLocks/>
          </p:cNvCxnSpPr>
          <p:nvPr/>
        </p:nvCxnSpPr>
        <p:spPr>
          <a:xfrm>
            <a:off x="2706412" y="3119396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9264F9-280C-4E1A-9650-B586622EE2A3}"/>
              </a:ext>
            </a:extLst>
          </p:cNvPr>
          <p:cNvSpPr/>
          <p:nvPr/>
        </p:nvSpPr>
        <p:spPr>
          <a:xfrm>
            <a:off x="3132795" y="285334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#Total Population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B03DC6-22B4-4B06-9DE0-A51AB322A1E8}"/>
              </a:ext>
            </a:extLst>
          </p:cNvPr>
          <p:cNvCxnSpPr>
            <a:cxnSpLocks/>
          </p:cNvCxnSpPr>
          <p:nvPr/>
        </p:nvCxnSpPr>
        <p:spPr>
          <a:xfrm>
            <a:off x="2683932" y="3118311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41DFC8-E3A8-4332-8BEA-55D9AE8F43F9}"/>
              </a:ext>
            </a:extLst>
          </p:cNvPr>
          <p:cNvCxnSpPr>
            <a:cxnSpLocks/>
          </p:cNvCxnSpPr>
          <p:nvPr/>
        </p:nvCxnSpPr>
        <p:spPr>
          <a:xfrm>
            <a:off x="2721403" y="432850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C4A477-F90E-472F-A020-5A7343467491}"/>
              </a:ext>
            </a:extLst>
          </p:cNvPr>
          <p:cNvSpPr/>
          <p:nvPr/>
        </p:nvSpPr>
        <p:spPr>
          <a:xfrm>
            <a:off x="514523" y="342282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Occasional Event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7601-8CB3-4A54-A08B-652EE6EAACED}"/>
              </a:ext>
            </a:extLst>
          </p:cNvPr>
          <p:cNvCxnSpPr>
            <a:cxnSpLocks/>
          </p:cNvCxnSpPr>
          <p:nvPr/>
        </p:nvCxnSpPr>
        <p:spPr>
          <a:xfrm>
            <a:off x="2457308" y="371461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90020B-C03D-4087-BFC6-B21763B74726}"/>
              </a:ext>
            </a:extLst>
          </p:cNvPr>
          <p:cNvSpPr/>
          <p:nvPr/>
        </p:nvSpPr>
        <p:spPr>
          <a:xfrm>
            <a:off x="8763304" y="3880863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Net growth factor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A74E5F-BAC9-481C-9365-11CA1A111558}"/>
              </a:ext>
            </a:extLst>
          </p:cNvPr>
          <p:cNvCxnSpPr>
            <a:cxnSpLocks/>
          </p:cNvCxnSpPr>
          <p:nvPr/>
        </p:nvCxnSpPr>
        <p:spPr>
          <a:xfrm>
            <a:off x="8336921" y="3119396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25117D-6000-4F84-AC20-0AC875FFCC52}"/>
              </a:ext>
            </a:extLst>
          </p:cNvPr>
          <p:cNvSpPr/>
          <p:nvPr/>
        </p:nvSpPr>
        <p:spPr>
          <a:xfrm>
            <a:off x="8763304" y="2853348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Bike Population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C10E6F-30DE-4535-B2A4-22E065D1748C}"/>
              </a:ext>
            </a:extLst>
          </p:cNvPr>
          <p:cNvCxnSpPr>
            <a:cxnSpLocks/>
          </p:cNvCxnSpPr>
          <p:nvPr/>
        </p:nvCxnSpPr>
        <p:spPr>
          <a:xfrm>
            <a:off x="8314441" y="3118311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1D272E-0E83-459A-A1A8-341325C4F0B7}"/>
              </a:ext>
            </a:extLst>
          </p:cNvPr>
          <p:cNvCxnSpPr>
            <a:cxnSpLocks/>
          </p:cNvCxnSpPr>
          <p:nvPr/>
        </p:nvCxnSpPr>
        <p:spPr>
          <a:xfrm>
            <a:off x="8351912" y="432850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E04CC8-777C-4FF7-BF85-F157F16FEE8C}"/>
              </a:ext>
            </a:extLst>
          </p:cNvPr>
          <p:cNvSpPr/>
          <p:nvPr/>
        </p:nvSpPr>
        <p:spPr>
          <a:xfrm>
            <a:off x="6145032" y="342282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Bikes sales in CY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95F567-C5C3-4CBF-9150-AF495C4D9027}"/>
              </a:ext>
            </a:extLst>
          </p:cNvPr>
          <p:cNvCxnSpPr>
            <a:cxnSpLocks/>
          </p:cNvCxnSpPr>
          <p:nvPr/>
        </p:nvCxnSpPr>
        <p:spPr>
          <a:xfrm>
            <a:off x="8087817" y="371461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8CD11D-0B58-4182-9ED4-D6A4FFF65676}"/>
              </a:ext>
            </a:extLst>
          </p:cNvPr>
          <p:cNvCxnSpPr/>
          <p:nvPr/>
        </p:nvCxnSpPr>
        <p:spPr>
          <a:xfrm>
            <a:off x="5751443" y="278296"/>
            <a:ext cx="0" cy="6427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7077D-294B-4081-BF9C-DAD1AEEE8CAF}"/>
              </a:ext>
            </a:extLst>
          </p:cNvPr>
          <p:cNvCxnSpPr/>
          <p:nvPr/>
        </p:nvCxnSpPr>
        <p:spPr>
          <a:xfrm>
            <a:off x="278296" y="2663687"/>
            <a:ext cx="11542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5F91A85-39AC-4B61-A377-4F2BAC5E75D9}"/>
              </a:ext>
            </a:extLst>
          </p:cNvPr>
          <p:cNvCxnSpPr/>
          <p:nvPr/>
        </p:nvCxnSpPr>
        <p:spPr>
          <a:xfrm>
            <a:off x="278296" y="4784035"/>
            <a:ext cx="11542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A86688B-1FAB-4F7C-9290-9D0C08FC096E}"/>
              </a:ext>
            </a:extLst>
          </p:cNvPr>
          <p:cNvSpPr/>
          <p:nvPr/>
        </p:nvSpPr>
        <p:spPr>
          <a:xfrm rot="2726857">
            <a:off x="9604315" y="345092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301AB6-BAB9-4531-B306-04804C329ED7}"/>
              </a:ext>
            </a:extLst>
          </p:cNvPr>
          <p:cNvSpPr/>
          <p:nvPr/>
        </p:nvSpPr>
        <p:spPr>
          <a:xfrm rot="2726857">
            <a:off x="3998437" y="345922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D3FB12-7DCC-42A3-997F-792DA6C09DE2}"/>
              </a:ext>
            </a:extLst>
          </p:cNvPr>
          <p:cNvSpPr/>
          <p:nvPr/>
        </p:nvSpPr>
        <p:spPr>
          <a:xfrm>
            <a:off x="3132785" y="6182627"/>
            <a:ext cx="2313846" cy="420665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 / People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E5B8A8-F0F7-41FD-800F-ABBD50D9C2EA}"/>
              </a:ext>
            </a:extLst>
          </p:cNvPr>
          <p:cNvCxnSpPr>
            <a:cxnSpLocks/>
          </p:cNvCxnSpPr>
          <p:nvPr/>
        </p:nvCxnSpPr>
        <p:spPr>
          <a:xfrm>
            <a:off x="2706402" y="521713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1DFB8EF-A069-4902-AAB5-0A602B263D2C}"/>
              </a:ext>
            </a:extLst>
          </p:cNvPr>
          <p:cNvSpPr/>
          <p:nvPr/>
        </p:nvSpPr>
        <p:spPr>
          <a:xfrm>
            <a:off x="3132785" y="4951083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#Total Population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3FAA492-71EA-44A8-B574-786D6867AD9B}"/>
              </a:ext>
            </a:extLst>
          </p:cNvPr>
          <p:cNvCxnSpPr>
            <a:cxnSpLocks/>
          </p:cNvCxnSpPr>
          <p:nvPr/>
        </p:nvCxnSpPr>
        <p:spPr>
          <a:xfrm>
            <a:off x="2683922" y="521604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6647F91-651D-4341-A3F0-E8C39AF0ADEC}"/>
              </a:ext>
            </a:extLst>
          </p:cNvPr>
          <p:cNvCxnSpPr>
            <a:cxnSpLocks/>
          </p:cNvCxnSpPr>
          <p:nvPr/>
        </p:nvCxnSpPr>
        <p:spPr>
          <a:xfrm>
            <a:off x="2721393" y="642624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91DAEBF-3603-476A-9011-C42A4A4EFBED}"/>
              </a:ext>
            </a:extLst>
          </p:cNvPr>
          <p:cNvSpPr/>
          <p:nvPr/>
        </p:nvSpPr>
        <p:spPr>
          <a:xfrm>
            <a:off x="514513" y="552055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Regular Event  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58F083-CDE1-4C0B-90BF-65C86DAA7C78}"/>
              </a:ext>
            </a:extLst>
          </p:cNvPr>
          <p:cNvCxnSpPr>
            <a:cxnSpLocks/>
          </p:cNvCxnSpPr>
          <p:nvPr/>
        </p:nvCxnSpPr>
        <p:spPr>
          <a:xfrm>
            <a:off x="2457298" y="581235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8AE7B31-F15B-4009-95EA-017260230B5A}"/>
              </a:ext>
            </a:extLst>
          </p:cNvPr>
          <p:cNvSpPr/>
          <p:nvPr/>
        </p:nvSpPr>
        <p:spPr>
          <a:xfrm>
            <a:off x="8763294" y="5978598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Bottles / User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3EA7E9-1373-4434-BCDF-04EDD04EC9B4}"/>
              </a:ext>
            </a:extLst>
          </p:cNvPr>
          <p:cNvCxnSpPr>
            <a:cxnSpLocks/>
          </p:cNvCxnSpPr>
          <p:nvPr/>
        </p:nvCxnSpPr>
        <p:spPr>
          <a:xfrm>
            <a:off x="8336911" y="521713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C8FEDB-E91D-4DE9-BD9F-CB9C0CBA2AED}"/>
              </a:ext>
            </a:extLst>
          </p:cNvPr>
          <p:cNvSpPr/>
          <p:nvPr/>
        </p:nvSpPr>
        <p:spPr>
          <a:xfrm>
            <a:off x="8763294" y="4951083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Bottled water users 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AAB338-8573-4A85-A7F5-524FFE47531A}"/>
              </a:ext>
            </a:extLst>
          </p:cNvPr>
          <p:cNvCxnSpPr>
            <a:cxnSpLocks/>
          </p:cNvCxnSpPr>
          <p:nvPr/>
        </p:nvCxnSpPr>
        <p:spPr>
          <a:xfrm>
            <a:off x="8314431" y="521604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BE3E848-09DE-4BC2-9CA4-9F6AFF19DD65}"/>
              </a:ext>
            </a:extLst>
          </p:cNvPr>
          <p:cNvCxnSpPr>
            <a:cxnSpLocks/>
          </p:cNvCxnSpPr>
          <p:nvPr/>
        </p:nvCxnSpPr>
        <p:spPr>
          <a:xfrm>
            <a:off x="8351902" y="642624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04DA112-3F68-4560-A420-C2B5E1B018C6}"/>
              </a:ext>
            </a:extLst>
          </p:cNvPr>
          <p:cNvSpPr/>
          <p:nvPr/>
        </p:nvSpPr>
        <p:spPr>
          <a:xfrm>
            <a:off x="6145022" y="552055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Bottled water sales 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CE95734-3E58-49BD-BB7A-CE4B7D1B60C7}"/>
              </a:ext>
            </a:extLst>
          </p:cNvPr>
          <p:cNvCxnSpPr>
            <a:cxnSpLocks/>
          </p:cNvCxnSpPr>
          <p:nvPr/>
        </p:nvCxnSpPr>
        <p:spPr>
          <a:xfrm>
            <a:off x="8087807" y="581235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E3C1B161-85A4-45BC-BCF8-00EEE06E9A2D}"/>
              </a:ext>
            </a:extLst>
          </p:cNvPr>
          <p:cNvSpPr/>
          <p:nvPr/>
        </p:nvSpPr>
        <p:spPr>
          <a:xfrm rot="2726857">
            <a:off x="9604305" y="554866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F5C5611-420D-4DA2-8BAD-B088BB1EA7FE}"/>
              </a:ext>
            </a:extLst>
          </p:cNvPr>
          <p:cNvSpPr/>
          <p:nvPr/>
        </p:nvSpPr>
        <p:spPr>
          <a:xfrm rot="2726857">
            <a:off x="3998427" y="555696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86D95-4AE0-45E7-B2C1-729B5E86D33D}"/>
              </a:ext>
            </a:extLst>
          </p:cNvPr>
          <p:cNvSpPr txBox="1"/>
          <p:nvPr/>
        </p:nvSpPr>
        <p:spPr>
          <a:xfrm>
            <a:off x="137219" y="202462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Foundational Structure( Distribution Type) 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B95470-5F5B-40BE-8847-FE87DB177873}"/>
              </a:ext>
            </a:extLst>
          </p:cNvPr>
          <p:cNvCxnSpPr>
            <a:cxnSpLocks/>
          </p:cNvCxnSpPr>
          <p:nvPr/>
        </p:nvCxnSpPr>
        <p:spPr>
          <a:xfrm>
            <a:off x="132522" y="202462"/>
            <a:ext cx="117944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58" grpId="0" animBg="1"/>
      <p:bldP spid="59" grpId="0" animBg="1"/>
      <p:bldP spid="6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15EE046-B280-4133-9EC3-693255A2667E}"/>
              </a:ext>
            </a:extLst>
          </p:cNvPr>
          <p:cNvSpPr/>
          <p:nvPr/>
        </p:nvSpPr>
        <p:spPr>
          <a:xfrm>
            <a:off x="3132795" y="4922041"/>
            <a:ext cx="2313846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Sales Factor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CCA974-DE7B-41F6-91EE-7D4E66B68A9A}"/>
              </a:ext>
            </a:extLst>
          </p:cNvPr>
          <p:cNvCxnSpPr>
            <a:cxnSpLocks/>
          </p:cNvCxnSpPr>
          <p:nvPr/>
        </p:nvCxnSpPr>
        <p:spPr>
          <a:xfrm>
            <a:off x="2706412" y="3964182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19264F9-280C-4E1A-9650-B586622EE2A3}"/>
              </a:ext>
            </a:extLst>
          </p:cNvPr>
          <p:cNvSpPr/>
          <p:nvPr/>
        </p:nvSpPr>
        <p:spPr>
          <a:xfrm>
            <a:off x="3132795" y="3698134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# Units of underlying Demand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B03DC6-22B4-4B06-9DE0-A51AB322A1E8}"/>
              </a:ext>
            </a:extLst>
          </p:cNvPr>
          <p:cNvCxnSpPr>
            <a:cxnSpLocks/>
          </p:cNvCxnSpPr>
          <p:nvPr/>
        </p:nvCxnSpPr>
        <p:spPr>
          <a:xfrm>
            <a:off x="2683932" y="3963097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41DFC8-E3A8-4332-8BEA-55D9AE8F43F9}"/>
              </a:ext>
            </a:extLst>
          </p:cNvPr>
          <p:cNvCxnSpPr>
            <a:cxnSpLocks/>
          </p:cNvCxnSpPr>
          <p:nvPr/>
        </p:nvCxnSpPr>
        <p:spPr>
          <a:xfrm>
            <a:off x="2721403" y="517329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CC4A477-F90E-472F-A020-5A7343467491}"/>
              </a:ext>
            </a:extLst>
          </p:cNvPr>
          <p:cNvSpPr/>
          <p:nvPr/>
        </p:nvSpPr>
        <p:spPr>
          <a:xfrm>
            <a:off x="514523" y="426760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Derived Demand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837601-8CB3-4A54-A08B-652EE6EAACED}"/>
              </a:ext>
            </a:extLst>
          </p:cNvPr>
          <p:cNvCxnSpPr>
            <a:cxnSpLocks/>
          </p:cNvCxnSpPr>
          <p:nvPr/>
        </p:nvCxnSpPr>
        <p:spPr>
          <a:xfrm>
            <a:off x="2457308" y="4559403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890020B-C03D-4087-BFC6-B21763B74726}"/>
              </a:ext>
            </a:extLst>
          </p:cNvPr>
          <p:cNvSpPr/>
          <p:nvPr/>
        </p:nvSpPr>
        <p:spPr>
          <a:xfrm>
            <a:off x="8775261" y="490739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Lighter sales Factor 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A74E5F-BAC9-481C-9365-11CA1A111558}"/>
              </a:ext>
            </a:extLst>
          </p:cNvPr>
          <p:cNvCxnSpPr>
            <a:cxnSpLocks/>
          </p:cNvCxnSpPr>
          <p:nvPr/>
        </p:nvCxnSpPr>
        <p:spPr>
          <a:xfrm>
            <a:off x="8336921" y="3964182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25117D-6000-4F84-AC20-0AC875FFCC52}"/>
              </a:ext>
            </a:extLst>
          </p:cNvPr>
          <p:cNvSpPr/>
          <p:nvPr/>
        </p:nvSpPr>
        <p:spPr>
          <a:xfrm>
            <a:off x="8763304" y="369813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Cigarette Sales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BC10E6F-30DE-4535-B2A4-22E065D1748C}"/>
              </a:ext>
            </a:extLst>
          </p:cNvPr>
          <p:cNvCxnSpPr>
            <a:cxnSpLocks/>
          </p:cNvCxnSpPr>
          <p:nvPr/>
        </p:nvCxnSpPr>
        <p:spPr>
          <a:xfrm>
            <a:off x="8314441" y="3963097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1D272E-0E83-459A-A1A8-341325C4F0B7}"/>
              </a:ext>
            </a:extLst>
          </p:cNvPr>
          <p:cNvCxnSpPr>
            <a:cxnSpLocks/>
          </p:cNvCxnSpPr>
          <p:nvPr/>
        </p:nvCxnSpPr>
        <p:spPr>
          <a:xfrm>
            <a:off x="8351912" y="517329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4E04CC8-777C-4FF7-BF85-F157F16FEE8C}"/>
              </a:ext>
            </a:extLst>
          </p:cNvPr>
          <p:cNvSpPr/>
          <p:nvPr/>
        </p:nvSpPr>
        <p:spPr>
          <a:xfrm>
            <a:off x="6145032" y="426760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Lighter sales 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95F567-C5C3-4CBF-9150-AF495C4D9027}"/>
              </a:ext>
            </a:extLst>
          </p:cNvPr>
          <p:cNvCxnSpPr>
            <a:cxnSpLocks/>
          </p:cNvCxnSpPr>
          <p:nvPr/>
        </p:nvCxnSpPr>
        <p:spPr>
          <a:xfrm>
            <a:off x="8087817" y="4559403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8CD11D-0B58-4182-9ED4-D6A4FFF65676}"/>
              </a:ext>
            </a:extLst>
          </p:cNvPr>
          <p:cNvCxnSpPr/>
          <p:nvPr/>
        </p:nvCxnSpPr>
        <p:spPr>
          <a:xfrm>
            <a:off x="5751443" y="278296"/>
            <a:ext cx="0" cy="64273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CB7077D-294B-4081-BF9C-DAD1AEEE8CAF}"/>
              </a:ext>
            </a:extLst>
          </p:cNvPr>
          <p:cNvCxnSpPr/>
          <p:nvPr/>
        </p:nvCxnSpPr>
        <p:spPr>
          <a:xfrm>
            <a:off x="324678" y="3167269"/>
            <a:ext cx="1154264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BA86688B-1FAB-4F7C-9290-9D0C08FC096E}"/>
              </a:ext>
            </a:extLst>
          </p:cNvPr>
          <p:cNvSpPr/>
          <p:nvPr/>
        </p:nvSpPr>
        <p:spPr>
          <a:xfrm rot="2726857">
            <a:off x="9604315" y="429571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3301AB6-BAB9-4531-B306-04804C329ED7}"/>
              </a:ext>
            </a:extLst>
          </p:cNvPr>
          <p:cNvSpPr/>
          <p:nvPr/>
        </p:nvSpPr>
        <p:spPr>
          <a:xfrm rot="2726857">
            <a:off x="3998437" y="430401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1C170F70-A620-42AB-BAC2-87DB4A6FCD91}"/>
              </a:ext>
            </a:extLst>
          </p:cNvPr>
          <p:cNvSpPr/>
          <p:nvPr/>
        </p:nvSpPr>
        <p:spPr>
          <a:xfrm>
            <a:off x="3132795" y="1865789"/>
            <a:ext cx="2313846" cy="545997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B990662-8058-43E6-AE83-D47DEF3B8FA5}"/>
              </a:ext>
            </a:extLst>
          </p:cNvPr>
          <p:cNvCxnSpPr>
            <a:cxnSpLocks/>
          </p:cNvCxnSpPr>
          <p:nvPr/>
        </p:nvCxnSpPr>
        <p:spPr>
          <a:xfrm>
            <a:off x="2706412" y="91674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C4B21AF-D59D-4547-AAA9-4953F7A3DD82}"/>
              </a:ext>
            </a:extLst>
          </p:cNvPr>
          <p:cNvSpPr/>
          <p:nvPr/>
        </p:nvSpPr>
        <p:spPr>
          <a:xfrm>
            <a:off x="3132795" y="650693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#Total Population 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46DADA-7FB1-4E40-AF6B-70279EDB7465}"/>
              </a:ext>
            </a:extLst>
          </p:cNvPr>
          <p:cNvCxnSpPr>
            <a:cxnSpLocks/>
          </p:cNvCxnSpPr>
          <p:nvPr/>
        </p:nvCxnSpPr>
        <p:spPr>
          <a:xfrm>
            <a:off x="2683932" y="91565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46D2CC4-F07A-4DBC-A50C-9FAB19F3D36B}"/>
              </a:ext>
            </a:extLst>
          </p:cNvPr>
          <p:cNvCxnSpPr>
            <a:cxnSpLocks/>
          </p:cNvCxnSpPr>
          <p:nvPr/>
        </p:nvCxnSpPr>
        <p:spPr>
          <a:xfrm>
            <a:off x="2721403" y="212585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2D084EB-436C-4AB7-BE9A-CFCA1D6F6C8A}"/>
              </a:ext>
            </a:extLst>
          </p:cNvPr>
          <p:cNvSpPr/>
          <p:nvPr/>
        </p:nvSpPr>
        <p:spPr>
          <a:xfrm>
            <a:off x="514523" y="122016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Direct Demand  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77EB81D-11E8-42C0-B31A-54AB91D9919E}"/>
              </a:ext>
            </a:extLst>
          </p:cNvPr>
          <p:cNvCxnSpPr>
            <a:cxnSpLocks/>
          </p:cNvCxnSpPr>
          <p:nvPr/>
        </p:nvCxnSpPr>
        <p:spPr>
          <a:xfrm>
            <a:off x="2457308" y="151196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5907D15-87F9-491F-A8A4-BDE0E340979D}"/>
              </a:ext>
            </a:extLst>
          </p:cNvPr>
          <p:cNvSpPr/>
          <p:nvPr/>
        </p:nvSpPr>
        <p:spPr>
          <a:xfrm>
            <a:off x="8763304" y="1848418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Units/ User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019AD99-4FC9-4150-A46F-0888EECE0C63}"/>
              </a:ext>
            </a:extLst>
          </p:cNvPr>
          <p:cNvCxnSpPr>
            <a:cxnSpLocks/>
          </p:cNvCxnSpPr>
          <p:nvPr/>
        </p:nvCxnSpPr>
        <p:spPr>
          <a:xfrm>
            <a:off x="8336921" y="916741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70B3798-31B6-4BA3-9EDC-10F54A2D312B}"/>
              </a:ext>
            </a:extLst>
          </p:cNvPr>
          <p:cNvSpPr/>
          <p:nvPr/>
        </p:nvSpPr>
        <p:spPr>
          <a:xfrm>
            <a:off x="8763304" y="650693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Mobile Users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7D39D46-8A31-499D-A912-2EA619EDAE32}"/>
              </a:ext>
            </a:extLst>
          </p:cNvPr>
          <p:cNvCxnSpPr>
            <a:cxnSpLocks/>
          </p:cNvCxnSpPr>
          <p:nvPr/>
        </p:nvCxnSpPr>
        <p:spPr>
          <a:xfrm>
            <a:off x="8314441" y="915656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3A31895-6117-40CE-BCDB-FB48B778379E}"/>
              </a:ext>
            </a:extLst>
          </p:cNvPr>
          <p:cNvCxnSpPr>
            <a:cxnSpLocks/>
          </p:cNvCxnSpPr>
          <p:nvPr/>
        </p:nvCxnSpPr>
        <p:spPr>
          <a:xfrm>
            <a:off x="8351912" y="212585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53E4FC0-AE76-478C-A47C-CFF07E33590A}"/>
              </a:ext>
            </a:extLst>
          </p:cNvPr>
          <p:cNvSpPr/>
          <p:nvPr/>
        </p:nvSpPr>
        <p:spPr>
          <a:xfrm>
            <a:off x="6145032" y="122016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Mobile sales  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EED361-77FB-4BB0-BE67-BF579FE3EFE6}"/>
              </a:ext>
            </a:extLst>
          </p:cNvPr>
          <p:cNvCxnSpPr>
            <a:cxnSpLocks/>
          </p:cNvCxnSpPr>
          <p:nvPr/>
        </p:nvCxnSpPr>
        <p:spPr>
          <a:xfrm>
            <a:off x="8087817" y="151196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54737C7A-49E8-4035-8FA3-C62F4B326DFC}"/>
              </a:ext>
            </a:extLst>
          </p:cNvPr>
          <p:cNvSpPr/>
          <p:nvPr/>
        </p:nvSpPr>
        <p:spPr>
          <a:xfrm rot="2726857">
            <a:off x="9604315" y="124827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3658AB-9844-431B-AF95-76F42FB85E81}"/>
              </a:ext>
            </a:extLst>
          </p:cNvPr>
          <p:cNvSpPr/>
          <p:nvPr/>
        </p:nvSpPr>
        <p:spPr>
          <a:xfrm rot="2726857">
            <a:off x="3998437" y="125657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D5F880-71AF-4212-B75D-5EBE84A4C7A9}"/>
              </a:ext>
            </a:extLst>
          </p:cNvPr>
          <p:cNvSpPr txBox="1"/>
          <p:nvPr/>
        </p:nvSpPr>
        <p:spPr>
          <a:xfrm>
            <a:off x="123967" y="158115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Foundational Structure( Demand Type) </a:t>
            </a:r>
            <a:endParaRPr lang="en-IN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D089CA-8D65-4C92-834F-20932EC1FD49}"/>
              </a:ext>
            </a:extLst>
          </p:cNvPr>
          <p:cNvCxnSpPr/>
          <p:nvPr/>
        </p:nvCxnSpPr>
        <p:spPr>
          <a:xfrm>
            <a:off x="123967" y="158115"/>
            <a:ext cx="118559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00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74" grpId="0" animBg="1"/>
      <p:bldP spid="75" grpId="0" animBg="1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45D22A-D5E9-4F70-A6B9-7951C6F584A8}"/>
              </a:ext>
            </a:extLst>
          </p:cNvPr>
          <p:cNvSpPr txBox="1"/>
          <p:nvPr/>
        </p:nvSpPr>
        <p:spPr>
          <a:xfrm>
            <a:off x="123967" y="265044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Foundational Structure( Categorization Type) 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C0329E-93C0-4B3C-9E96-2ADCD7A1C856}"/>
              </a:ext>
            </a:extLst>
          </p:cNvPr>
          <p:cNvSpPr/>
          <p:nvPr/>
        </p:nvSpPr>
        <p:spPr>
          <a:xfrm>
            <a:off x="3677945" y="2496435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Time ( Seasonal)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AE57F2-1FF4-4F5E-B725-3F6A1065358B}"/>
              </a:ext>
            </a:extLst>
          </p:cNvPr>
          <p:cNvCxnSpPr>
            <a:cxnSpLocks/>
          </p:cNvCxnSpPr>
          <p:nvPr/>
        </p:nvCxnSpPr>
        <p:spPr>
          <a:xfrm>
            <a:off x="3236573" y="1818334"/>
            <a:ext cx="0" cy="3689217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C534A3-3C17-400B-B16F-A03F4D1421B0}"/>
              </a:ext>
            </a:extLst>
          </p:cNvPr>
          <p:cNvSpPr/>
          <p:nvPr/>
        </p:nvSpPr>
        <p:spPr>
          <a:xfrm>
            <a:off x="3647965" y="155337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 of product/ service 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160F7-6364-443E-B32C-82350B5DE42B}"/>
              </a:ext>
            </a:extLst>
          </p:cNvPr>
          <p:cNvCxnSpPr>
            <a:cxnSpLocks/>
          </p:cNvCxnSpPr>
          <p:nvPr/>
        </p:nvCxnSpPr>
        <p:spPr>
          <a:xfrm>
            <a:off x="3236573" y="1818334"/>
            <a:ext cx="41472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B069E3-70BC-43BD-9697-D48D4930596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36573" y="2762483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CFDCAF-A0FF-49BD-B4A3-04530A2C6E30}"/>
              </a:ext>
            </a:extLst>
          </p:cNvPr>
          <p:cNvSpPr/>
          <p:nvPr/>
        </p:nvSpPr>
        <p:spPr>
          <a:xfrm>
            <a:off x="1029693" y="342900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Categorization Type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728F7-A794-489E-8BCA-FF0F29E20860}"/>
              </a:ext>
            </a:extLst>
          </p:cNvPr>
          <p:cNvCxnSpPr>
            <a:cxnSpLocks/>
          </p:cNvCxnSpPr>
          <p:nvPr/>
        </p:nvCxnSpPr>
        <p:spPr>
          <a:xfrm>
            <a:off x="2972478" y="370554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0EEF342-DC84-456F-99B7-572037665627}"/>
              </a:ext>
            </a:extLst>
          </p:cNvPr>
          <p:cNvSpPr/>
          <p:nvPr/>
        </p:nvSpPr>
        <p:spPr>
          <a:xfrm>
            <a:off x="3677945" y="3439499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Spending Pattern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AA7861-5B3F-4679-B438-B7E08535C6A9}"/>
              </a:ext>
            </a:extLst>
          </p:cNvPr>
          <p:cNvSpPr/>
          <p:nvPr/>
        </p:nvSpPr>
        <p:spPr>
          <a:xfrm>
            <a:off x="3677945" y="4340501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Usage Pattern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F49FD99-04A4-4183-82C0-402AE031C328}"/>
              </a:ext>
            </a:extLst>
          </p:cNvPr>
          <p:cNvSpPr/>
          <p:nvPr/>
        </p:nvSpPr>
        <p:spPr>
          <a:xfrm>
            <a:off x="3677945" y="5241503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Age 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F7F2F2-7C89-4C70-9CBE-3595C84621C3}"/>
              </a:ext>
            </a:extLst>
          </p:cNvPr>
          <p:cNvCxnSpPr>
            <a:cxnSpLocks/>
          </p:cNvCxnSpPr>
          <p:nvPr/>
        </p:nvCxnSpPr>
        <p:spPr>
          <a:xfrm>
            <a:off x="3236573" y="3705547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260049-BD6E-4A53-B224-0A64F001FEF6}"/>
              </a:ext>
            </a:extLst>
          </p:cNvPr>
          <p:cNvCxnSpPr>
            <a:cxnSpLocks/>
          </p:cNvCxnSpPr>
          <p:nvPr/>
        </p:nvCxnSpPr>
        <p:spPr>
          <a:xfrm>
            <a:off x="3236573" y="4606549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E089DE-55D4-435D-BD75-A933EF03B485}"/>
              </a:ext>
            </a:extLst>
          </p:cNvPr>
          <p:cNvCxnSpPr>
            <a:cxnSpLocks/>
          </p:cNvCxnSpPr>
          <p:nvPr/>
        </p:nvCxnSpPr>
        <p:spPr>
          <a:xfrm>
            <a:off x="3236573" y="5507551"/>
            <a:ext cx="44137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55BE425-9171-46BB-BADC-7DB702E53A73}"/>
              </a:ext>
            </a:extLst>
          </p:cNvPr>
          <p:cNvSpPr txBox="1"/>
          <p:nvPr/>
        </p:nvSpPr>
        <p:spPr>
          <a:xfrm>
            <a:off x="5844208" y="1495168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While estimating revenue of a hotel % of luxury rooms, % of normal rooms is critical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176110-25D0-4738-8E91-EEDFDA72CBFB}"/>
              </a:ext>
            </a:extLst>
          </p:cNvPr>
          <p:cNvSpPr txBox="1"/>
          <p:nvPr/>
        </p:nvSpPr>
        <p:spPr>
          <a:xfrm>
            <a:off x="5844208" y="2439317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Occupancy rate of a public transport is depend upon both peak &amp; non-peak hours 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0D755-3141-4F0A-998C-6822420037FB}"/>
              </a:ext>
            </a:extLst>
          </p:cNvPr>
          <p:cNvSpPr txBox="1"/>
          <p:nvPr/>
        </p:nvSpPr>
        <p:spPr>
          <a:xfrm>
            <a:off x="5844208" y="3383466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Based upon on $ spend on product we can categorize the customers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7C5ADC-DBE2-4EB0-B88F-6D5F9A547FE3}"/>
              </a:ext>
            </a:extLst>
          </p:cNvPr>
          <p:cNvSpPr txBox="1"/>
          <p:nvPr/>
        </p:nvSpPr>
        <p:spPr>
          <a:xfrm>
            <a:off x="5844208" y="4283383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Based upon the usage in terms of units we can categorize the customers ( Ex: Frequent flyers)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11FCA3-D56E-43C0-8BF9-F46B046F45D0}"/>
              </a:ext>
            </a:extLst>
          </p:cNvPr>
          <p:cNvSpPr txBox="1"/>
          <p:nvPr/>
        </p:nvSpPr>
        <p:spPr>
          <a:xfrm>
            <a:off x="5844208" y="5184385"/>
            <a:ext cx="486354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demand drivers can be classified in terms of age groups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0E88BC-37C6-4188-8B0E-68A388E0242C}"/>
              </a:ext>
            </a:extLst>
          </p:cNvPr>
          <p:cNvSpPr txBox="1"/>
          <p:nvPr/>
        </p:nvSpPr>
        <p:spPr>
          <a:xfrm>
            <a:off x="123966" y="743088"/>
            <a:ext cx="77507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Tip: If you are using “ average” in your structure, you can categorize it</a:t>
            </a:r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100371-E24F-49C0-A9E5-4EB1FEC1EF59}"/>
              </a:ext>
            </a:extLst>
          </p:cNvPr>
          <p:cNvCxnSpPr/>
          <p:nvPr/>
        </p:nvCxnSpPr>
        <p:spPr>
          <a:xfrm>
            <a:off x="123966" y="172278"/>
            <a:ext cx="11789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0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F89FE9-5C17-4FCC-BCBA-26632CED2AA2}"/>
              </a:ext>
            </a:extLst>
          </p:cNvPr>
          <p:cNvSpPr txBox="1"/>
          <p:nvPr/>
        </p:nvSpPr>
        <p:spPr>
          <a:xfrm>
            <a:off x="123967" y="355343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Structure 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F0DF4-FFDA-4349-9AB6-1482C14F7805}"/>
              </a:ext>
            </a:extLst>
          </p:cNvPr>
          <p:cNvSpPr txBox="1"/>
          <p:nvPr/>
        </p:nvSpPr>
        <p:spPr>
          <a:xfrm>
            <a:off x="414548" y="938024"/>
            <a:ext cx="358664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foundational structure  is estimated it need to be backed up by the support structure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of the times support structure will be stages / Stages  </a:t>
            </a:r>
            <a:endParaRPr lang="en-IN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EB67891-CDD8-4375-8C2C-2B0E46983139}"/>
              </a:ext>
            </a:extLst>
          </p:cNvPr>
          <p:cNvSpPr/>
          <p:nvPr/>
        </p:nvSpPr>
        <p:spPr>
          <a:xfrm rot="10800000">
            <a:off x="5433392" y="919078"/>
            <a:ext cx="4704522" cy="2019594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0C6791-E1CD-4199-A2EC-60D2C7637E38}"/>
              </a:ext>
            </a:extLst>
          </p:cNvPr>
          <p:cNvSpPr txBox="1"/>
          <p:nvPr/>
        </p:nvSpPr>
        <p:spPr>
          <a:xfrm>
            <a:off x="6318802" y="974028"/>
            <a:ext cx="293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Access(Legal, Financial, etc.)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78AC8-7A28-4FF5-9EDF-3838F3E202E8}"/>
              </a:ext>
            </a:extLst>
          </p:cNvPr>
          <p:cNvSpPr txBox="1"/>
          <p:nvPr/>
        </p:nvSpPr>
        <p:spPr>
          <a:xfrm>
            <a:off x="6952421" y="1647008"/>
            <a:ext cx="24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 (Criteria)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7A459-BB3D-4319-8D33-987708720B0A}"/>
              </a:ext>
            </a:extLst>
          </p:cNvPr>
          <p:cNvSpPr txBox="1"/>
          <p:nvPr/>
        </p:nvSpPr>
        <p:spPr>
          <a:xfrm>
            <a:off x="7414319" y="2293339"/>
            <a:ext cx="2408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9E4FB8-2CF4-49F0-ADBD-49629EDB99F4}"/>
              </a:ext>
            </a:extLst>
          </p:cNvPr>
          <p:cNvCxnSpPr>
            <a:cxnSpLocks/>
          </p:cNvCxnSpPr>
          <p:nvPr/>
        </p:nvCxnSpPr>
        <p:spPr>
          <a:xfrm>
            <a:off x="7686261" y="2227409"/>
            <a:ext cx="0" cy="6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7E24B8-88B0-4CE7-B68E-30F25A905690}"/>
              </a:ext>
            </a:extLst>
          </p:cNvPr>
          <p:cNvCxnSpPr>
            <a:cxnSpLocks/>
          </p:cNvCxnSpPr>
          <p:nvPr/>
        </p:nvCxnSpPr>
        <p:spPr>
          <a:xfrm>
            <a:off x="7686261" y="1581078"/>
            <a:ext cx="0" cy="65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0817B1-AF32-4EB7-9A16-10C3C96A6177}"/>
              </a:ext>
            </a:extLst>
          </p:cNvPr>
          <p:cNvSpPr txBox="1"/>
          <p:nvPr/>
        </p:nvSpPr>
        <p:spPr>
          <a:xfrm>
            <a:off x="123967" y="3919328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Macro Structure 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148E9-D7CB-40D8-805E-D004BBFFD8A4}"/>
              </a:ext>
            </a:extLst>
          </p:cNvPr>
          <p:cNvSpPr txBox="1"/>
          <p:nvPr/>
        </p:nvSpPr>
        <p:spPr>
          <a:xfrm>
            <a:off x="414548" y="4638475"/>
            <a:ext cx="358664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Macros structure will help to establish the support structure by providing the macro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448266-B4CB-42E8-AD39-65BD569D9537}"/>
              </a:ext>
            </a:extLst>
          </p:cNvPr>
          <p:cNvSpPr txBox="1"/>
          <p:nvPr/>
        </p:nvSpPr>
        <p:spPr>
          <a:xfrm>
            <a:off x="6332054" y="4362701"/>
            <a:ext cx="340580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Some Examples of Macro Data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Population of a country/world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/ Age distribution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of companies 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49BDC9-83AE-49C5-B893-90BD19B90DE5}"/>
              </a:ext>
            </a:extLst>
          </p:cNvPr>
          <p:cNvCxnSpPr/>
          <p:nvPr/>
        </p:nvCxnSpPr>
        <p:spPr>
          <a:xfrm>
            <a:off x="123967" y="225287"/>
            <a:ext cx="11962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956A87-47B7-45F4-A4C0-94F3B431C811}"/>
              </a:ext>
            </a:extLst>
          </p:cNvPr>
          <p:cNvCxnSpPr/>
          <p:nvPr/>
        </p:nvCxnSpPr>
        <p:spPr>
          <a:xfrm>
            <a:off x="123967" y="3273287"/>
            <a:ext cx="11855998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A24BA3-628D-4492-B7F9-D7B5DC79B6A9}"/>
              </a:ext>
            </a:extLst>
          </p:cNvPr>
          <p:cNvCxnSpPr/>
          <p:nvPr/>
        </p:nvCxnSpPr>
        <p:spPr>
          <a:xfrm>
            <a:off x="4850296" y="355343"/>
            <a:ext cx="0" cy="603220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865C63-C7DC-4100-9AA2-3683CD497F9C}"/>
              </a:ext>
            </a:extLst>
          </p:cNvPr>
          <p:cNvSpPr txBox="1"/>
          <p:nvPr/>
        </p:nvSpPr>
        <p:spPr>
          <a:xfrm>
            <a:off x="1576047" y="20800"/>
            <a:ext cx="78452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Question: Estimate total number of cigarette lighters sold in India per year?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5D05-65A1-4F67-8AB9-44DF9960D939}"/>
              </a:ext>
            </a:extLst>
          </p:cNvPr>
          <p:cNvSpPr txBox="1"/>
          <p:nvPr/>
        </p:nvSpPr>
        <p:spPr>
          <a:xfrm>
            <a:off x="2636222" y="637875"/>
            <a:ext cx="57249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1) Problem at Use      2) Regular event     3) Derived demand 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4BE494-5A78-4190-9DDF-BF8D74790BBB}"/>
              </a:ext>
            </a:extLst>
          </p:cNvPr>
          <p:cNvSpPr/>
          <p:nvPr/>
        </p:nvSpPr>
        <p:spPr>
          <a:xfrm>
            <a:off x="2670319" y="3950985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Lighters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7C5FD5-6A86-4B16-AC79-D7E24A58CC38}"/>
              </a:ext>
            </a:extLst>
          </p:cNvPr>
          <p:cNvCxnSpPr>
            <a:cxnSpLocks/>
          </p:cNvCxnSpPr>
          <p:nvPr/>
        </p:nvCxnSpPr>
        <p:spPr>
          <a:xfrm>
            <a:off x="2243936" y="2965696"/>
            <a:ext cx="0" cy="243493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8D6F99-6DFE-4184-ADA2-0847089B0BB0}"/>
              </a:ext>
            </a:extLst>
          </p:cNvPr>
          <p:cNvSpPr/>
          <p:nvPr/>
        </p:nvSpPr>
        <p:spPr>
          <a:xfrm>
            <a:off x="2670319" y="269964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Cigarette sold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1F2AEA-C83B-4694-803E-1B870388F96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21456" y="2964611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242B77-C4A9-4BFB-AE17-FEC09F12DD24}"/>
              </a:ext>
            </a:extLst>
          </p:cNvPr>
          <p:cNvCxnSpPr>
            <a:cxnSpLocks/>
          </p:cNvCxnSpPr>
          <p:nvPr/>
        </p:nvCxnSpPr>
        <p:spPr>
          <a:xfrm>
            <a:off x="2258927" y="4174808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545705B-0537-41FF-B9A4-329A6D27ABED}"/>
              </a:ext>
            </a:extLst>
          </p:cNvPr>
          <p:cNvSpPr/>
          <p:nvPr/>
        </p:nvSpPr>
        <p:spPr>
          <a:xfrm>
            <a:off x="52047" y="390876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Cigarette Lighter sales 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37F715-64C3-48B7-BAA8-8CB4041F206D}"/>
              </a:ext>
            </a:extLst>
          </p:cNvPr>
          <p:cNvCxnSpPr>
            <a:cxnSpLocks/>
          </p:cNvCxnSpPr>
          <p:nvPr/>
        </p:nvCxnSpPr>
        <p:spPr>
          <a:xfrm>
            <a:off x="1994832" y="4200556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F80F13C-53A9-4B81-8965-DB81B102D7AA}"/>
              </a:ext>
            </a:extLst>
          </p:cNvPr>
          <p:cNvSpPr/>
          <p:nvPr/>
        </p:nvSpPr>
        <p:spPr>
          <a:xfrm rot="2726857">
            <a:off x="3535961" y="3444259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4053133-BAF5-4CFF-9DEB-8D3E5FA65FAD}"/>
              </a:ext>
            </a:extLst>
          </p:cNvPr>
          <p:cNvSpPr/>
          <p:nvPr/>
        </p:nvSpPr>
        <p:spPr>
          <a:xfrm>
            <a:off x="2670319" y="5195851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Lighter sales factor 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8E53B1-8D39-42A7-A8E8-B168C83EC481}"/>
              </a:ext>
            </a:extLst>
          </p:cNvPr>
          <p:cNvSpPr/>
          <p:nvPr/>
        </p:nvSpPr>
        <p:spPr>
          <a:xfrm rot="2726857">
            <a:off x="3535961" y="468912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B8720E-621A-4F92-89F0-8F0A0C58EE49}"/>
              </a:ext>
            </a:extLst>
          </p:cNvPr>
          <p:cNvCxnSpPr>
            <a:cxnSpLocks/>
          </p:cNvCxnSpPr>
          <p:nvPr/>
        </p:nvCxnSpPr>
        <p:spPr>
          <a:xfrm>
            <a:off x="2258927" y="540063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CD18E5B-CED3-476F-ABD2-B34B79CFB77E}"/>
              </a:ext>
            </a:extLst>
          </p:cNvPr>
          <p:cNvSpPr/>
          <p:nvPr/>
        </p:nvSpPr>
        <p:spPr>
          <a:xfrm>
            <a:off x="5645481" y="331907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Ave. Cigarette/ Smoker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E84EF3-F281-473C-AECE-07194E4A8F57}"/>
              </a:ext>
            </a:extLst>
          </p:cNvPr>
          <p:cNvCxnSpPr>
            <a:cxnSpLocks/>
          </p:cNvCxnSpPr>
          <p:nvPr/>
        </p:nvCxnSpPr>
        <p:spPr>
          <a:xfrm>
            <a:off x="5207141" y="2375864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023463-9468-4AE2-94CE-4C9AC716D948}"/>
              </a:ext>
            </a:extLst>
          </p:cNvPr>
          <p:cNvSpPr/>
          <p:nvPr/>
        </p:nvSpPr>
        <p:spPr>
          <a:xfrm>
            <a:off x="5633524" y="210981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Smokers 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A488EA-ED1F-4160-8CB7-9672326E3821}"/>
              </a:ext>
            </a:extLst>
          </p:cNvPr>
          <p:cNvCxnSpPr>
            <a:cxnSpLocks/>
          </p:cNvCxnSpPr>
          <p:nvPr/>
        </p:nvCxnSpPr>
        <p:spPr>
          <a:xfrm>
            <a:off x="5207141" y="2375864"/>
            <a:ext cx="426383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6DAA8E9-A9CD-4400-AA43-07E1AEE77E02}"/>
              </a:ext>
            </a:extLst>
          </p:cNvPr>
          <p:cNvCxnSpPr>
            <a:cxnSpLocks/>
          </p:cNvCxnSpPr>
          <p:nvPr/>
        </p:nvCxnSpPr>
        <p:spPr>
          <a:xfrm>
            <a:off x="5222132" y="358497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4D0558-99AB-4750-9CCF-270020804EA6}"/>
              </a:ext>
            </a:extLst>
          </p:cNvPr>
          <p:cNvCxnSpPr>
            <a:cxnSpLocks/>
          </p:cNvCxnSpPr>
          <p:nvPr/>
        </p:nvCxnSpPr>
        <p:spPr>
          <a:xfrm>
            <a:off x="4958037" y="2971085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53B1BCA-731C-4687-A2EA-18007B1DD11E}"/>
              </a:ext>
            </a:extLst>
          </p:cNvPr>
          <p:cNvSpPr/>
          <p:nvPr/>
        </p:nvSpPr>
        <p:spPr>
          <a:xfrm rot="2726857">
            <a:off x="6474535" y="2707396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F889CA0-1FA7-4E88-B762-0C96E917D1FB}"/>
              </a:ext>
            </a:extLst>
          </p:cNvPr>
          <p:cNvSpPr/>
          <p:nvPr/>
        </p:nvSpPr>
        <p:spPr>
          <a:xfrm>
            <a:off x="8357231" y="2746511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Smokers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1A92FA-E6FD-448D-B7D9-010E0803F905}"/>
              </a:ext>
            </a:extLst>
          </p:cNvPr>
          <p:cNvCxnSpPr>
            <a:cxnSpLocks/>
          </p:cNvCxnSpPr>
          <p:nvPr/>
        </p:nvCxnSpPr>
        <p:spPr>
          <a:xfrm>
            <a:off x="7933882" y="1802214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3B0BEFE-EAC4-4AAA-9055-B26634D0BC79}"/>
              </a:ext>
            </a:extLst>
          </p:cNvPr>
          <p:cNvSpPr/>
          <p:nvPr/>
        </p:nvSpPr>
        <p:spPr>
          <a:xfrm>
            <a:off x="8345274" y="153725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Population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AAF154-3827-41D8-9BC5-34BE600240EB}"/>
              </a:ext>
            </a:extLst>
          </p:cNvPr>
          <p:cNvCxnSpPr>
            <a:cxnSpLocks/>
          </p:cNvCxnSpPr>
          <p:nvPr/>
        </p:nvCxnSpPr>
        <p:spPr>
          <a:xfrm>
            <a:off x="7933882" y="1802214"/>
            <a:ext cx="414728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03AE42-00A8-4809-BBF8-E81A0E5F3510}"/>
              </a:ext>
            </a:extLst>
          </p:cNvPr>
          <p:cNvCxnSpPr>
            <a:cxnSpLocks/>
          </p:cNvCxnSpPr>
          <p:nvPr/>
        </p:nvCxnSpPr>
        <p:spPr>
          <a:xfrm>
            <a:off x="7933882" y="301241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A2C01E-BC20-4B1F-9C47-A1A3170E5AEB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576309" y="2375864"/>
            <a:ext cx="32010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931FC55-4D72-4FB8-9F7D-A929E8AD8AB0}"/>
              </a:ext>
            </a:extLst>
          </p:cNvPr>
          <p:cNvSpPr/>
          <p:nvPr/>
        </p:nvSpPr>
        <p:spPr>
          <a:xfrm rot="2726857">
            <a:off x="9186285" y="213483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6B2EA92-22D2-45B9-BE73-5728C53D47A1}"/>
              </a:ext>
            </a:extLst>
          </p:cNvPr>
          <p:cNvSpPr/>
          <p:nvPr/>
        </p:nvSpPr>
        <p:spPr>
          <a:xfrm>
            <a:off x="9951575" y="4663759"/>
            <a:ext cx="1942775" cy="736875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Active smoker ( At least 1 smoke/month)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3D1F438-48CF-454E-B48D-DB5DED3CFF35}"/>
              </a:ext>
            </a:extLst>
          </p:cNvPr>
          <p:cNvSpPr/>
          <p:nvPr/>
        </p:nvSpPr>
        <p:spPr>
          <a:xfrm>
            <a:off x="9990151" y="3454495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Access( Above 18)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7571F1B-17BB-4162-BEFA-42333814FA44}"/>
              </a:ext>
            </a:extLst>
          </p:cNvPr>
          <p:cNvCxnSpPr>
            <a:cxnSpLocks/>
          </p:cNvCxnSpPr>
          <p:nvPr/>
        </p:nvCxnSpPr>
        <p:spPr>
          <a:xfrm>
            <a:off x="9541288" y="3719458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17460E-B811-4D9E-814F-566E2A1FA4C1}"/>
              </a:ext>
            </a:extLst>
          </p:cNvPr>
          <p:cNvCxnSpPr>
            <a:cxnSpLocks/>
          </p:cNvCxnSpPr>
          <p:nvPr/>
        </p:nvCxnSpPr>
        <p:spPr>
          <a:xfrm>
            <a:off x="9510203" y="5082632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B381092B-F11F-4A7A-9395-DA0BBF1A74B3}"/>
              </a:ext>
            </a:extLst>
          </p:cNvPr>
          <p:cNvSpPr/>
          <p:nvPr/>
        </p:nvSpPr>
        <p:spPr>
          <a:xfrm rot="2726857">
            <a:off x="10828843" y="405207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8F9F91-4269-47A2-97F4-CFF41967E440}"/>
              </a:ext>
            </a:extLst>
          </p:cNvPr>
          <p:cNvCxnSpPr>
            <a:cxnSpLocks/>
          </p:cNvCxnSpPr>
          <p:nvPr/>
        </p:nvCxnSpPr>
        <p:spPr>
          <a:xfrm>
            <a:off x="9512522" y="3296706"/>
            <a:ext cx="0" cy="2918563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F0910AE-B285-4B21-95C1-C75BC566105B}"/>
              </a:ext>
            </a:extLst>
          </p:cNvPr>
          <p:cNvSpPr/>
          <p:nvPr/>
        </p:nvSpPr>
        <p:spPr>
          <a:xfrm>
            <a:off x="9999789" y="5846832"/>
            <a:ext cx="1942775" cy="736875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Actual Smokers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28105-CAF3-4B49-A91A-828388A142FA}"/>
              </a:ext>
            </a:extLst>
          </p:cNvPr>
          <p:cNvCxnSpPr>
            <a:cxnSpLocks/>
          </p:cNvCxnSpPr>
          <p:nvPr/>
        </p:nvCxnSpPr>
        <p:spPr>
          <a:xfrm>
            <a:off x="9510203" y="6188611"/>
            <a:ext cx="49261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710329A6-04A6-49DF-9574-0F6AD50BA050}"/>
              </a:ext>
            </a:extLst>
          </p:cNvPr>
          <p:cNvSpPr/>
          <p:nvPr/>
        </p:nvSpPr>
        <p:spPr>
          <a:xfrm rot="2726857">
            <a:off x="10794418" y="546730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7" name="Table 67">
            <a:extLst>
              <a:ext uri="{FF2B5EF4-FFF2-40B4-BE49-F238E27FC236}">
                <a16:creationId xmlns:a16="http://schemas.microsoft.com/office/drawing/2014/main" id="{FA8A54AB-569A-4FB2-A600-C43BCFF90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430416"/>
              </p:ext>
            </p:extLst>
          </p:nvPr>
        </p:nvGraphicFramePr>
        <p:xfrm>
          <a:off x="5835042" y="4159531"/>
          <a:ext cx="3313869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3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 of Smoker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# Smokes/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Heavy smoker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Smoker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Light smoker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C8E7EB-843E-44D4-8341-998E296B08AF}"/>
              </a:ext>
            </a:extLst>
          </p:cNvPr>
          <p:cNvCxnSpPr>
            <a:cxnSpLocks/>
          </p:cNvCxnSpPr>
          <p:nvPr/>
        </p:nvCxnSpPr>
        <p:spPr>
          <a:xfrm>
            <a:off x="6496021" y="3861921"/>
            <a:ext cx="0" cy="312887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3FA359D-FBE7-49CE-B5D0-9DA6562F43B0}"/>
              </a:ext>
            </a:extLst>
          </p:cNvPr>
          <p:cNvGrpSpPr/>
          <p:nvPr/>
        </p:nvGrpSpPr>
        <p:grpSpPr>
          <a:xfrm>
            <a:off x="2127024" y="1657084"/>
            <a:ext cx="7224211" cy="4711232"/>
            <a:chOff x="2231547" y="1629788"/>
            <a:chExt cx="7224211" cy="4711232"/>
          </a:xfrm>
        </p:grpSpPr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354B4885-179F-495C-81AC-52353E72E70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48363" y="3157420"/>
              <a:ext cx="4711232" cy="1655968"/>
            </a:xfrm>
            <a:prstGeom prst="bent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02AA12A-998C-47E0-A5DF-564D58A377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1547" y="1629788"/>
              <a:ext cx="554444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CFE37D8-7D94-4C26-8346-E677F75AD880}"/>
                </a:ext>
              </a:extLst>
            </p:cNvPr>
            <p:cNvCxnSpPr>
              <a:cxnSpLocks/>
            </p:cNvCxnSpPr>
            <p:nvPr/>
          </p:nvCxnSpPr>
          <p:spPr>
            <a:xfrm>
              <a:off x="2231547" y="1629788"/>
              <a:ext cx="0" cy="4711232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472EB2-7FBC-4B46-9F87-20524975E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1547" y="6341020"/>
              <a:ext cx="7224211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6E478D0-7BD7-4E88-A3A2-2DA46062640C}"/>
              </a:ext>
            </a:extLst>
          </p:cNvPr>
          <p:cNvGrpSpPr/>
          <p:nvPr/>
        </p:nvGrpSpPr>
        <p:grpSpPr>
          <a:xfrm>
            <a:off x="9407925" y="2491074"/>
            <a:ext cx="2650460" cy="4110251"/>
            <a:chOff x="9410367" y="2572927"/>
            <a:chExt cx="2650460" cy="4110251"/>
          </a:xfrm>
        </p:grpSpPr>
        <p:cxnSp>
          <p:nvCxnSpPr>
            <p:cNvPr id="108" name="Connector: Elbow 107">
              <a:extLst>
                <a:ext uri="{FF2B5EF4-FFF2-40B4-BE49-F238E27FC236}">
                  <a16:creationId xmlns:a16="http://schemas.microsoft.com/office/drawing/2014/main" id="{5B605998-D653-4382-8B54-E77C85A3B24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410367" y="2572927"/>
              <a:ext cx="1356215" cy="1064917"/>
            </a:xfrm>
            <a:prstGeom prst="bentConnector3">
              <a:avLst>
                <a:gd name="adj1" fmla="val 189732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0D7B572-8B09-461A-BA3E-97FED8320CFC}"/>
                </a:ext>
              </a:extLst>
            </p:cNvPr>
            <p:cNvCxnSpPr>
              <a:cxnSpLocks/>
            </p:cNvCxnSpPr>
            <p:nvPr/>
          </p:nvCxnSpPr>
          <p:spPr>
            <a:xfrm>
              <a:off x="10766580" y="2572927"/>
              <a:ext cx="129424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A3AAE1-1075-4A30-B130-CB05D8B9514B}"/>
                </a:ext>
              </a:extLst>
            </p:cNvPr>
            <p:cNvCxnSpPr>
              <a:cxnSpLocks/>
            </p:cNvCxnSpPr>
            <p:nvPr/>
          </p:nvCxnSpPr>
          <p:spPr>
            <a:xfrm>
              <a:off x="12060827" y="2572927"/>
              <a:ext cx="0" cy="4110251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106B8A-2028-4D79-97DF-06FAE1B86794}"/>
                </a:ext>
              </a:extLst>
            </p:cNvPr>
            <p:cNvCxnSpPr>
              <a:cxnSpLocks/>
            </p:cNvCxnSpPr>
            <p:nvPr/>
          </p:nvCxnSpPr>
          <p:spPr>
            <a:xfrm>
              <a:off x="9410367" y="3637844"/>
              <a:ext cx="0" cy="304533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B72BEAD2-81AA-48AC-8B57-4E2ADCE09ED5}"/>
                </a:ext>
              </a:extLst>
            </p:cNvPr>
            <p:cNvCxnSpPr>
              <a:cxnSpLocks/>
            </p:cNvCxnSpPr>
            <p:nvPr/>
          </p:nvCxnSpPr>
          <p:spPr>
            <a:xfrm>
              <a:off x="9421334" y="6683178"/>
              <a:ext cx="2639493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C473951-F980-4D5D-9127-AACB7C3AA6F0}"/>
              </a:ext>
            </a:extLst>
          </p:cNvPr>
          <p:cNvGrpSpPr/>
          <p:nvPr/>
        </p:nvGrpSpPr>
        <p:grpSpPr>
          <a:xfrm>
            <a:off x="8097855" y="1334399"/>
            <a:ext cx="2293989" cy="953824"/>
            <a:chOff x="8160196" y="1351128"/>
            <a:chExt cx="2293989" cy="95382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7CE52F2-3AFD-4571-A038-6E196EBF8D92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1351128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ECB0157-2328-4B8C-9DC6-952559B2271F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2304952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8E58A16-C1A0-4F71-8A8B-1909810BABDD}"/>
                </a:ext>
              </a:extLst>
            </p:cNvPr>
            <p:cNvCxnSpPr/>
            <p:nvPr/>
          </p:nvCxnSpPr>
          <p:spPr>
            <a:xfrm>
              <a:off x="10454185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37817CB-BDA9-475F-96AA-054173DCB91C}"/>
                </a:ext>
              </a:extLst>
            </p:cNvPr>
            <p:cNvCxnSpPr/>
            <p:nvPr/>
          </p:nvCxnSpPr>
          <p:spPr>
            <a:xfrm>
              <a:off x="8160196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6" name="Speech Bubble: Rectangle 165">
            <a:extLst>
              <a:ext uri="{FF2B5EF4-FFF2-40B4-BE49-F238E27FC236}">
                <a16:creationId xmlns:a16="http://schemas.microsoft.com/office/drawing/2014/main" id="{2317F8DF-B1B6-417A-885F-241FF9A13601}"/>
              </a:ext>
            </a:extLst>
          </p:cNvPr>
          <p:cNvSpPr/>
          <p:nvPr/>
        </p:nvSpPr>
        <p:spPr>
          <a:xfrm>
            <a:off x="790735" y="2109816"/>
            <a:ext cx="1071910" cy="480021"/>
          </a:xfrm>
          <a:prstGeom prst="wedgeRectCallout">
            <a:avLst>
              <a:gd name="adj1" fmla="val 74658"/>
              <a:gd name="adj2" fmla="val 738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Foundation Structure </a:t>
            </a:r>
            <a:endParaRPr lang="en-IN" sz="1400" dirty="0"/>
          </a:p>
        </p:txBody>
      </p:sp>
      <p:sp>
        <p:nvSpPr>
          <p:cNvPr id="167" name="Speech Bubble: Rectangle 166">
            <a:extLst>
              <a:ext uri="{FF2B5EF4-FFF2-40B4-BE49-F238E27FC236}">
                <a16:creationId xmlns:a16="http://schemas.microsoft.com/office/drawing/2014/main" id="{7D69DF8F-B3D8-45AD-8A63-5782406A4D83}"/>
              </a:ext>
            </a:extLst>
          </p:cNvPr>
          <p:cNvSpPr/>
          <p:nvPr/>
        </p:nvSpPr>
        <p:spPr>
          <a:xfrm>
            <a:off x="11057024" y="1938757"/>
            <a:ext cx="1071910" cy="480021"/>
          </a:xfrm>
          <a:prstGeom prst="wedgeRectCallout">
            <a:avLst>
              <a:gd name="adj1" fmla="val -73035"/>
              <a:gd name="adj2" fmla="val 710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Support Structure </a:t>
            </a:r>
            <a:endParaRPr lang="en-IN" sz="1400" dirty="0"/>
          </a:p>
        </p:txBody>
      </p:sp>
      <p:sp>
        <p:nvSpPr>
          <p:cNvPr id="168" name="Speech Bubble: Rectangle 167">
            <a:extLst>
              <a:ext uri="{FF2B5EF4-FFF2-40B4-BE49-F238E27FC236}">
                <a16:creationId xmlns:a16="http://schemas.microsoft.com/office/drawing/2014/main" id="{26C37229-8CC0-483B-9140-1B7964D2FE65}"/>
              </a:ext>
            </a:extLst>
          </p:cNvPr>
          <p:cNvSpPr/>
          <p:nvPr/>
        </p:nvSpPr>
        <p:spPr>
          <a:xfrm>
            <a:off x="10501788" y="846321"/>
            <a:ext cx="1071910" cy="480021"/>
          </a:xfrm>
          <a:prstGeom prst="wedgeRectCallout">
            <a:avLst>
              <a:gd name="adj1" fmla="val -87041"/>
              <a:gd name="adj2" fmla="val 539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Macro Structure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89111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9" grpId="0" animBg="1"/>
      <p:bldP spid="11" grpId="0" animBg="1"/>
      <p:bldP spid="13" grpId="0" animBg="1"/>
      <p:bldP spid="14" grpId="0" animBg="1"/>
      <p:bldP spid="23" grpId="0" animBg="1"/>
      <p:bldP spid="25" grpId="0" animBg="1"/>
      <p:bldP spid="29" grpId="0" animBg="1"/>
      <p:bldP spid="30" grpId="0" animBg="1"/>
      <p:bldP spid="32" grpId="0" animBg="1"/>
      <p:bldP spid="36" grpId="0" animBg="1"/>
      <p:bldP spid="50" grpId="0" animBg="1"/>
      <p:bldP spid="52" grpId="0" animBg="1"/>
      <p:bldP spid="56" grpId="0" animBg="1"/>
      <p:bldP spid="59" grpId="0" animBg="1"/>
      <p:bldP spid="61" grpId="0" animBg="1"/>
      <p:bldP spid="166" grpId="0" animBg="1"/>
      <p:bldP spid="167" grpId="0" animBg="1"/>
      <p:bldP spid="16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358D2-3991-4B4F-BACD-575B3D3E3672}"/>
              </a:ext>
            </a:extLst>
          </p:cNvPr>
          <p:cNvSpPr txBox="1"/>
          <p:nvPr/>
        </p:nvSpPr>
        <p:spPr>
          <a:xfrm>
            <a:off x="2964276" y="235210"/>
            <a:ext cx="461291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Question: Estimate operational cost of a fleet?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EB65-4544-441B-BAD5-8053D766C1BB}"/>
              </a:ext>
            </a:extLst>
          </p:cNvPr>
          <p:cNvSpPr txBox="1"/>
          <p:nvPr/>
        </p:nvSpPr>
        <p:spPr>
          <a:xfrm>
            <a:off x="3365574" y="704136"/>
            <a:ext cx="400263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1) Problem at Use      2) Direct demand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5C73C1-1945-4531-80ED-529552C29115}"/>
              </a:ext>
            </a:extLst>
          </p:cNvPr>
          <p:cNvCxnSpPr>
            <a:cxnSpLocks/>
          </p:cNvCxnSpPr>
          <p:nvPr/>
        </p:nvCxnSpPr>
        <p:spPr>
          <a:xfrm>
            <a:off x="2243936" y="2965696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95BCB04-E403-459E-8903-370B1C570A9F}"/>
              </a:ext>
            </a:extLst>
          </p:cNvPr>
          <p:cNvSpPr/>
          <p:nvPr/>
        </p:nvSpPr>
        <p:spPr>
          <a:xfrm>
            <a:off x="2670319" y="269964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 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9EF146-DECA-4A3E-908C-CC3B45FB28C5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21456" y="2964611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D58025-B743-406A-B440-D2643CA166A5}"/>
              </a:ext>
            </a:extLst>
          </p:cNvPr>
          <p:cNvSpPr/>
          <p:nvPr/>
        </p:nvSpPr>
        <p:spPr>
          <a:xfrm>
            <a:off x="52047" y="3428161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Operational cost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8EF42B-FE5A-48D8-88B9-5DBBAC900D32}"/>
              </a:ext>
            </a:extLst>
          </p:cNvPr>
          <p:cNvCxnSpPr>
            <a:cxnSpLocks/>
          </p:cNvCxnSpPr>
          <p:nvPr/>
        </p:nvCxnSpPr>
        <p:spPr>
          <a:xfrm>
            <a:off x="1994832" y="373725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7578DD1-6D58-4A08-9EFB-E5E3CBF2F78D}"/>
              </a:ext>
            </a:extLst>
          </p:cNvPr>
          <p:cNvSpPr/>
          <p:nvPr/>
        </p:nvSpPr>
        <p:spPr>
          <a:xfrm rot="2726857">
            <a:off x="3560733" y="3554267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DDCE02-DC39-4C09-AABC-2D6D2EDB7BA9}"/>
              </a:ext>
            </a:extLst>
          </p:cNvPr>
          <p:cNvSpPr/>
          <p:nvPr/>
        </p:nvSpPr>
        <p:spPr>
          <a:xfrm>
            <a:off x="2700299" y="4217033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Average Spend per Truck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6CAA01-91FC-4DCA-BF4F-F782AD93A90C}"/>
              </a:ext>
            </a:extLst>
          </p:cNvPr>
          <p:cNvCxnSpPr>
            <a:cxnSpLocks/>
          </p:cNvCxnSpPr>
          <p:nvPr/>
        </p:nvCxnSpPr>
        <p:spPr>
          <a:xfrm>
            <a:off x="2258927" y="4419957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AF2C28-4713-4091-B0AC-2CAB049D1A94}"/>
              </a:ext>
            </a:extLst>
          </p:cNvPr>
          <p:cNvGrpSpPr/>
          <p:nvPr/>
        </p:nvGrpSpPr>
        <p:grpSpPr>
          <a:xfrm>
            <a:off x="2421214" y="1669903"/>
            <a:ext cx="2694123" cy="3820320"/>
            <a:chOff x="8160196" y="1351128"/>
            <a:chExt cx="2293989" cy="95382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B148BA-BB1C-425B-93AC-019AE0A76D5F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1351128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1B10F66-D073-4D69-B77F-47101C3889C9}"/>
                </a:ext>
              </a:extLst>
            </p:cNvPr>
            <p:cNvCxnSpPr>
              <a:cxnSpLocks/>
            </p:cNvCxnSpPr>
            <p:nvPr/>
          </p:nvCxnSpPr>
          <p:spPr>
            <a:xfrm>
              <a:off x="8160196" y="2304952"/>
              <a:ext cx="2293989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9309C26-C05C-4680-AAC9-C4931778D40E}"/>
                </a:ext>
              </a:extLst>
            </p:cNvPr>
            <p:cNvCxnSpPr/>
            <p:nvPr/>
          </p:nvCxnSpPr>
          <p:spPr>
            <a:xfrm>
              <a:off x="10454185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EB02F1-A669-4CAE-8018-C3FD504D15B0}"/>
                </a:ext>
              </a:extLst>
            </p:cNvPr>
            <p:cNvCxnSpPr/>
            <p:nvPr/>
          </p:nvCxnSpPr>
          <p:spPr>
            <a:xfrm>
              <a:off x="8160196" y="1351128"/>
              <a:ext cx="0" cy="95382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E6CA578C-F858-415B-9BE7-D22A4DCE4EA2}"/>
              </a:ext>
            </a:extLst>
          </p:cNvPr>
          <p:cNvSpPr/>
          <p:nvPr/>
        </p:nvSpPr>
        <p:spPr>
          <a:xfrm>
            <a:off x="1110619" y="2104618"/>
            <a:ext cx="1071910" cy="480021"/>
          </a:xfrm>
          <a:prstGeom prst="wedgeRectCallout">
            <a:avLst>
              <a:gd name="adj1" fmla="val 74658"/>
              <a:gd name="adj2" fmla="val 7387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Foundation Structure </a:t>
            </a:r>
            <a:endParaRPr lang="en-IN" sz="1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DB1F95-5D51-446F-82EF-D4A79C5A65CA}"/>
              </a:ext>
            </a:extLst>
          </p:cNvPr>
          <p:cNvCxnSpPr>
            <a:cxnSpLocks/>
          </p:cNvCxnSpPr>
          <p:nvPr/>
        </p:nvCxnSpPr>
        <p:spPr>
          <a:xfrm>
            <a:off x="5255742" y="3349020"/>
            <a:ext cx="0" cy="1729283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745F30-C96A-4441-86BC-3C0195A1BA5F}"/>
              </a:ext>
            </a:extLst>
          </p:cNvPr>
          <p:cNvSpPr/>
          <p:nvPr/>
        </p:nvSpPr>
        <p:spPr>
          <a:xfrm>
            <a:off x="5779339" y="3082972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 cost    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D8E81AA-3ABF-4F23-A2CC-7DFAF634CF4A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5240752" y="3349020"/>
            <a:ext cx="538587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12197D8-012B-4B27-8C8D-C761A537AFCA}"/>
              </a:ext>
            </a:extLst>
          </p:cNvPr>
          <p:cNvCxnSpPr>
            <a:cxnSpLocks/>
          </p:cNvCxnSpPr>
          <p:nvPr/>
        </p:nvCxnSpPr>
        <p:spPr>
          <a:xfrm>
            <a:off x="5006638" y="441373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6BD5E131-C15E-4F2A-B8E8-52B465457060}"/>
              </a:ext>
            </a:extLst>
          </p:cNvPr>
          <p:cNvSpPr/>
          <p:nvPr/>
        </p:nvSpPr>
        <p:spPr>
          <a:xfrm rot="5400000">
            <a:off x="6639004" y="420458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A523BDE-7998-4694-AF00-43149189C261}"/>
              </a:ext>
            </a:extLst>
          </p:cNvPr>
          <p:cNvSpPr/>
          <p:nvPr/>
        </p:nvSpPr>
        <p:spPr>
          <a:xfrm>
            <a:off x="5712105" y="4854480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Maintenance cost  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B4F1DF2-4A26-4621-A77D-34E2F108F369}"/>
              </a:ext>
            </a:extLst>
          </p:cNvPr>
          <p:cNvCxnSpPr>
            <a:cxnSpLocks/>
          </p:cNvCxnSpPr>
          <p:nvPr/>
        </p:nvCxnSpPr>
        <p:spPr>
          <a:xfrm>
            <a:off x="5270733" y="505740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aphicFrame>
        <p:nvGraphicFramePr>
          <p:cNvPr id="89" name="Table 67">
            <a:extLst>
              <a:ext uri="{FF2B5EF4-FFF2-40B4-BE49-F238E27FC236}">
                <a16:creationId xmlns:a16="http://schemas.microsoft.com/office/drawing/2014/main" id="{40477919-ED7E-4331-B0E0-8A7B2E2DC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734490"/>
              </p:ext>
            </p:extLst>
          </p:nvPr>
        </p:nvGraphicFramePr>
        <p:xfrm>
          <a:off x="8351875" y="4539509"/>
          <a:ext cx="33138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623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1104623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Fleet age 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Spend /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 year 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2-6 year 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 6 year 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478F9EA-92CE-48F3-B137-A121F8007533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8025951" y="5071177"/>
            <a:ext cx="325924" cy="7126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AED83F-77BF-445A-BCD9-310AE7C6D6E3}"/>
              </a:ext>
            </a:extLst>
          </p:cNvPr>
          <p:cNvCxnSpPr>
            <a:cxnSpLocks/>
          </p:cNvCxnSpPr>
          <p:nvPr/>
        </p:nvCxnSpPr>
        <p:spPr>
          <a:xfrm>
            <a:off x="8381815" y="1339516"/>
            <a:ext cx="0" cy="2240547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E8DD0C9-9A4A-4709-A4A9-2E66CA277D9E}"/>
              </a:ext>
            </a:extLst>
          </p:cNvPr>
          <p:cNvSpPr/>
          <p:nvPr/>
        </p:nvSpPr>
        <p:spPr>
          <a:xfrm>
            <a:off x="8905412" y="107346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Total Kms travelled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DE70CD-ABDB-4F3C-A3B3-FA9BD9133E0A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66825" y="1339516"/>
            <a:ext cx="538587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0483B1-F1F8-4990-817C-3E81248A9E88}"/>
              </a:ext>
            </a:extLst>
          </p:cNvPr>
          <p:cNvSpPr/>
          <p:nvPr/>
        </p:nvSpPr>
        <p:spPr>
          <a:xfrm>
            <a:off x="8838178" y="2312880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Fuel / Km 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A29305-6368-4CBD-8BCB-6589C88200E9}"/>
              </a:ext>
            </a:extLst>
          </p:cNvPr>
          <p:cNvCxnSpPr>
            <a:cxnSpLocks/>
          </p:cNvCxnSpPr>
          <p:nvPr/>
        </p:nvCxnSpPr>
        <p:spPr>
          <a:xfrm>
            <a:off x="8396806" y="251580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B6BBFE1-22E0-42E2-8AE0-52F3A3C2783D}"/>
              </a:ext>
            </a:extLst>
          </p:cNvPr>
          <p:cNvCxnSpPr>
            <a:cxnSpLocks/>
          </p:cNvCxnSpPr>
          <p:nvPr/>
        </p:nvCxnSpPr>
        <p:spPr>
          <a:xfrm>
            <a:off x="8093178" y="3306538"/>
            <a:ext cx="248321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FD3953-094A-4538-AA42-6A65878B309B}"/>
              </a:ext>
            </a:extLst>
          </p:cNvPr>
          <p:cNvSpPr/>
          <p:nvPr/>
        </p:nvSpPr>
        <p:spPr>
          <a:xfrm>
            <a:off x="8838178" y="3276742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Price of fuel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29B07-628F-468F-86A0-C1EDB18A25EC}"/>
              </a:ext>
            </a:extLst>
          </p:cNvPr>
          <p:cNvCxnSpPr>
            <a:cxnSpLocks/>
          </p:cNvCxnSpPr>
          <p:nvPr/>
        </p:nvCxnSpPr>
        <p:spPr>
          <a:xfrm>
            <a:off x="8396806" y="3558076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C979777-B12E-4D48-ACED-58441944B0E3}"/>
              </a:ext>
            </a:extLst>
          </p:cNvPr>
          <p:cNvSpPr/>
          <p:nvPr/>
        </p:nvSpPr>
        <p:spPr>
          <a:xfrm rot="2726857">
            <a:off x="9830296" y="2870585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4B2A3BD-09D5-40A7-80AF-52FF9B6D654B}"/>
              </a:ext>
            </a:extLst>
          </p:cNvPr>
          <p:cNvSpPr/>
          <p:nvPr/>
        </p:nvSpPr>
        <p:spPr>
          <a:xfrm rot="2726857">
            <a:off x="9830296" y="286983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42B641F-F4FB-467A-A993-719B11337121}"/>
              </a:ext>
            </a:extLst>
          </p:cNvPr>
          <p:cNvSpPr/>
          <p:nvPr/>
        </p:nvSpPr>
        <p:spPr>
          <a:xfrm rot="2726857">
            <a:off x="9830296" y="172271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51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9" grpId="0" animBg="1"/>
      <p:bldP spid="11" grpId="0" animBg="1"/>
      <p:bldP spid="12" grpId="0" animBg="1"/>
      <p:bldP spid="67" grpId="0" animBg="1"/>
      <p:bldP spid="71" grpId="0" animBg="1"/>
      <p:bldP spid="74" grpId="0" animBg="1"/>
      <p:bldP spid="75" grpId="0" animBg="1"/>
      <p:bldP spid="29" grpId="0" animBg="1"/>
      <p:bldP spid="32" grpId="0" animBg="1"/>
      <p:bldP spid="39" grpId="0" animBg="1"/>
      <p:bldP spid="42" grpId="0" animBg="1"/>
      <p:bldP spid="44" grpId="0" animBg="1"/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5CDC78-7E18-4E47-9C55-65F497DA2750}"/>
              </a:ext>
            </a:extLst>
          </p:cNvPr>
          <p:cNvSpPr txBox="1"/>
          <p:nvPr/>
        </p:nvSpPr>
        <p:spPr>
          <a:xfrm>
            <a:off x="2500450" y="235210"/>
            <a:ext cx="66170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if amount spend on accident is also covered in Maintenance cost ? ( </a:t>
            </a:r>
            <a:r>
              <a:rPr lang="en-US" i="1" dirty="0"/>
              <a:t>Rare event)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DA827D-C22C-4AFB-93B6-DEC43B4240EC}"/>
              </a:ext>
            </a:extLst>
          </p:cNvPr>
          <p:cNvCxnSpPr>
            <a:cxnSpLocks/>
          </p:cNvCxnSpPr>
          <p:nvPr/>
        </p:nvCxnSpPr>
        <p:spPr>
          <a:xfrm>
            <a:off x="2243936" y="2965696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25D02E-5D50-47A0-B829-8FB85CC0596A}"/>
              </a:ext>
            </a:extLst>
          </p:cNvPr>
          <p:cNvSpPr/>
          <p:nvPr/>
        </p:nvSpPr>
        <p:spPr>
          <a:xfrm>
            <a:off x="2670319" y="2712901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  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BA0BA7-8FF5-4BE0-B856-0ED2AAD56C2F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2221456" y="2977864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587CB2-9370-4E46-BE70-F599F4EAC9E6}"/>
              </a:ext>
            </a:extLst>
          </p:cNvPr>
          <p:cNvCxnSpPr>
            <a:cxnSpLocks/>
          </p:cNvCxnSpPr>
          <p:nvPr/>
        </p:nvCxnSpPr>
        <p:spPr>
          <a:xfrm>
            <a:off x="1994832" y="373725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59F4885-7A1A-4492-8898-25CDFDC5C82A}"/>
              </a:ext>
            </a:extLst>
          </p:cNvPr>
          <p:cNvSpPr/>
          <p:nvPr/>
        </p:nvSpPr>
        <p:spPr>
          <a:xfrm rot="2726857">
            <a:off x="3560733" y="3554267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A81A541-A99E-4EDF-9B58-63D40ACE534A}"/>
              </a:ext>
            </a:extLst>
          </p:cNvPr>
          <p:cNvSpPr/>
          <p:nvPr/>
        </p:nvSpPr>
        <p:spPr>
          <a:xfrm>
            <a:off x="2700299" y="4217033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Average Spend per Truck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139A1B-34A6-4B80-8636-CCE06D5AC805}"/>
              </a:ext>
            </a:extLst>
          </p:cNvPr>
          <p:cNvCxnSpPr>
            <a:cxnSpLocks/>
          </p:cNvCxnSpPr>
          <p:nvPr/>
        </p:nvCxnSpPr>
        <p:spPr>
          <a:xfrm>
            <a:off x="2258927" y="4419957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04D753-2E97-4854-A9FE-BE4C036B85FB}"/>
              </a:ext>
            </a:extLst>
          </p:cNvPr>
          <p:cNvSpPr/>
          <p:nvPr/>
        </p:nvSpPr>
        <p:spPr>
          <a:xfrm>
            <a:off x="765072" y="3437228"/>
            <a:ext cx="1218520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Amount spend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73CEC4F-1F56-4E0F-9DDA-BBD36DE2165E}"/>
              </a:ext>
            </a:extLst>
          </p:cNvPr>
          <p:cNvCxnSpPr>
            <a:cxnSpLocks/>
          </p:cNvCxnSpPr>
          <p:nvPr/>
        </p:nvCxnSpPr>
        <p:spPr>
          <a:xfrm>
            <a:off x="5214629" y="2185891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DC54C8-1CF7-49DC-A33C-5A0B57B73B2C}"/>
              </a:ext>
            </a:extLst>
          </p:cNvPr>
          <p:cNvSpPr/>
          <p:nvPr/>
        </p:nvSpPr>
        <p:spPr>
          <a:xfrm>
            <a:off x="5641012" y="1933096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with serious damage in lifetime 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FC2A9-AF2D-4BD2-8C49-061A9EB1EF4C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192149" y="2198059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A59573-4212-4AC2-AA61-0B4CF6D5F81D}"/>
              </a:ext>
            </a:extLst>
          </p:cNvPr>
          <p:cNvCxnSpPr>
            <a:cxnSpLocks/>
          </p:cNvCxnSpPr>
          <p:nvPr/>
        </p:nvCxnSpPr>
        <p:spPr>
          <a:xfrm>
            <a:off x="4965525" y="2957452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B81868D-4CB7-4CE7-B665-108CDCEBF58C}"/>
              </a:ext>
            </a:extLst>
          </p:cNvPr>
          <p:cNvSpPr/>
          <p:nvPr/>
        </p:nvSpPr>
        <p:spPr>
          <a:xfrm>
            <a:off x="5670992" y="3437228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Lifespan of truck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6D24BFD-1122-426C-95E8-FD9E47DB611A}"/>
              </a:ext>
            </a:extLst>
          </p:cNvPr>
          <p:cNvCxnSpPr>
            <a:cxnSpLocks/>
          </p:cNvCxnSpPr>
          <p:nvPr/>
        </p:nvCxnSpPr>
        <p:spPr>
          <a:xfrm>
            <a:off x="5229620" y="3640152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F427DEC-3CF2-45DC-A176-22DF1C3CB572}"/>
              </a:ext>
            </a:extLst>
          </p:cNvPr>
          <p:cNvSpPr/>
          <p:nvPr/>
        </p:nvSpPr>
        <p:spPr>
          <a:xfrm>
            <a:off x="6621160" y="2731950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4C89267-6126-4C3F-A3EA-C087067A95A4}"/>
              </a:ext>
            </a:extLst>
          </p:cNvPr>
          <p:cNvCxnSpPr>
            <a:cxnSpLocks/>
          </p:cNvCxnSpPr>
          <p:nvPr/>
        </p:nvCxnSpPr>
        <p:spPr>
          <a:xfrm>
            <a:off x="8207802" y="1460173"/>
            <a:ext cx="0" cy="147516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057485-9D35-454F-81E3-E657FF7D55C9}"/>
              </a:ext>
            </a:extLst>
          </p:cNvPr>
          <p:cNvSpPr/>
          <p:nvPr/>
        </p:nvSpPr>
        <p:spPr>
          <a:xfrm>
            <a:off x="8634185" y="1207378"/>
            <a:ext cx="2313839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Trucks in the fleet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2A9E159-BF8B-4568-9548-63520A1D7D85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8185322" y="1472341"/>
            <a:ext cx="448863" cy="1085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97DC1F-5779-43D4-95E8-A5B864426988}"/>
              </a:ext>
            </a:extLst>
          </p:cNvPr>
          <p:cNvCxnSpPr>
            <a:cxnSpLocks/>
          </p:cNvCxnSpPr>
          <p:nvPr/>
        </p:nvCxnSpPr>
        <p:spPr>
          <a:xfrm>
            <a:off x="7958698" y="2231734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7EE1447-4B27-4AE0-90CA-CBD759815697}"/>
              </a:ext>
            </a:extLst>
          </p:cNvPr>
          <p:cNvSpPr/>
          <p:nvPr/>
        </p:nvSpPr>
        <p:spPr>
          <a:xfrm>
            <a:off x="8664165" y="2711510"/>
            <a:ext cx="2313846" cy="44764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Accident factor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38C85EB-BFD4-4CD3-8144-0D2F0B70D91F}"/>
              </a:ext>
            </a:extLst>
          </p:cNvPr>
          <p:cNvCxnSpPr>
            <a:cxnSpLocks/>
          </p:cNvCxnSpPr>
          <p:nvPr/>
        </p:nvCxnSpPr>
        <p:spPr>
          <a:xfrm>
            <a:off x="8222793" y="2914434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A216DAC-04B5-4F1C-981E-665DBFD64764}"/>
              </a:ext>
            </a:extLst>
          </p:cNvPr>
          <p:cNvSpPr/>
          <p:nvPr/>
        </p:nvSpPr>
        <p:spPr>
          <a:xfrm rot="2726857">
            <a:off x="9578648" y="2061613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B516581-4AC0-4D2F-9954-B7ACB44AEC98}"/>
              </a:ext>
            </a:extLst>
          </p:cNvPr>
          <p:cNvSpPr txBox="1"/>
          <p:nvPr/>
        </p:nvSpPr>
        <p:spPr>
          <a:xfrm>
            <a:off x="9609243" y="83804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1,000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5EA20F-5854-461B-AFA5-25D495FE1E1B}"/>
              </a:ext>
            </a:extLst>
          </p:cNvPr>
          <p:cNvSpPr txBox="1"/>
          <p:nvPr/>
        </p:nvSpPr>
        <p:spPr>
          <a:xfrm>
            <a:off x="9996711" y="2362618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2%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648F3-F232-4C4B-81E7-50B4308D3532}"/>
              </a:ext>
            </a:extLst>
          </p:cNvPr>
          <p:cNvSpPr txBox="1"/>
          <p:nvPr/>
        </p:nvSpPr>
        <p:spPr>
          <a:xfrm>
            <a:off x="6478069" y="157520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0DD3B3-7034-4BC7-B867-4159782479B8}"/>
              </a:ext>
            </a:extLst>
          </p:cNvPr>
          <p:cNvSpPr txBox="1"/>
          <p:nvPr/>
        </p:nvSpPr>
        <p:spPr>
          <a:xfrm>
            <a:off x="6977659" y="3098380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71F8F5-7AC0-4B5D-A1C1-12384CF8C221}"/>
              </a:ext>
            </a:extLst>
          </p:cNvPr>
          <p:cNvSpPr txBox="1"/>
          <p:nvPr/>
        </p:nvSpPr>
        <p:spPr>
          <a:xfrm>
            <a:off x="3578053" y="2316016"/>
            <a:ext cx="742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4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1" grpId="0" animBg="1"/>
      <p:bldP spid="22" grpId="0" animBg="1"/>
      <p:bldP spid="24" grpId="0" animBg="1"/>
      <p:bldP spid="27" grpId="0" animBg="1"/>
      <p:bldP spid="31" grpId="0" animBg="1"/>
      <p:bldP spid="36" grpId="0" animBg="1"/>
      <p:bldP spid="39" grpId="0" animBg="1"/>
      <p:bldP spid="4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5ABA1-2C7C-42DE-A85F-F357A9BC69A9}"/>
              </a:ext>
            </a:extLst>
          </p:cNvPr>
          <p:cNvSpPr txBox="1"/>
          <p:nvPr/>
        </p:nvSpPr>
        <p:spPr>
          <a:xfrm>
            <a:off x="582888" y="153248"/>
            <a:ext cx="68820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Estimate # Domestic Airline in India ( For Fuel, Parts, Maintenance etc.)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E424C-EE4F-4C76-8803-4381E92E606B}"/>
              </a:ext>
            </a:extLst>
          </p:cNvPr>
          <p:cNvSpPr/>
          <p:nvPr/>
        </p:nvSpPr>
        <p:spPr>
          <a:xfrm>
            <a:off x="3411091" y="271337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/ Airline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C8511D-9690-4CCF-9D45-76FB76B106F2}"/>
              </a:ext>
            </a:extLst>
          </p:cNvPr>
          <p:cNvCxnSpPr>
            <a:cxnSpLocks/>
          </p:cNvCxnSpPr>
          <p:nvPr/>
        </p:nvCxnSpPr>
        <p:spPr>
          <a:xfrm>
            <a:off x="2984708" y="195190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6FC81-9620-40F2-9019-2574889CD0D2}"/>
              </a:ext>
            </a:extLst>
          </p:cNvPr>
          <p:cNvSpPr/>
          <p:nvPr/>
        </p:nvSpPr>
        <p:spPr>
          <a:xfrm>
            <a:off x="3411091" y="1685859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 Net Airline tickets 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53136A-DCA2-4AD6-B2BC-E30D695C4E7F}"/>
              </a:ext>
            </a:extLst>
          </p:cNvPr>
          <p:cNvCxnSpPr>
            <a:cxnSpLocks/>
          </p:cNvCxnSpPr>
          <p:nvPr/>
        </p:nvCxnSpPr>
        <p:spPr>
          <a:xfrm>
            <a:off x="2962228" y="195082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AB478A-175D-4894-8BAF-6933801EEFFB}"/>
              </a:ext>
            </a:extLst>
          </p:cNvPr>
          <p:cNvCxnSpPr>
            <a:cxnSpLocks/>
          </p:cNvCxnSpPr>
          <p:nvPr/>
        </p:nvCxnSpPr>
        <p:spPr>
          <a:xfrm>
            <a:off x="2999699" y="316101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1CAD3D-ABEC-41E7-A525-3FD1E6084F6B}"/>
              </a:ext>
            </a:extLst>
          </p:cNvPr>
          <p:cNvSpPr/>
          <p:nvPr/>
        </p:nvSpPr>
        <p:spPr>
          <a:xfrm>
            <a:off x="4246697" y="2288844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A021E2-BC72-49C3-B35C-0DB2DC6D3BC8}"/>
              </a:ext>
            </a:extLst>
          </p:cNvPr>
          <p:cNvSpPr/>
          <p:nvPr/>
        </p:nvSpPr>
        <p:spPr>
          <a:xfrm>
            <a:off x="792819" y="2255332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Domestic Airlines in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B15078-197E-4C02-A07B-F03E1240F3B6}"/>
              </a:ext>
            </a:extLst>
          </p:cNvPr>
          <p:cNvCxnSpPr>
            <a:cxnSpLocks/>
          </p:cNvCxnSpPr>
          <p:nvPr/>
        </p:nvCxnSpPr>
        <p:spPr>
          <a:xfrm>
            <a:off x="2735604" y="2547128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474FF-0430-49B3-A982-5A44D43681A4}"/>
              </a:ext>
            </a:extLst>
          </p:cNvPr>
          <p:cNvSpPr/>
          <p:nvPr/>
        </p:nvSpPr>
        <p:spPr>
          <a:xfrm>
            <a:off x="6048278" y="214903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Tickets used     (Not cancelled)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56356-3D20-45BC-A83E-341D59DA0693}"/>
              </a:ext>
            </a:extLst>
          </p:cNvPr>
          <p:cNvCxnSpPr>
            <a:cxnSpLocks/>
          </p:cNvCxnSpPr>
          <p:nvPr/>
        </p:nvCxnSpPr>
        <p:spPr>
          <a:xfrm>
            <a:off x="5621895" y="138756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4442DD-D21F-4786-9293-672283BD1E46}"/>
              </a:ext>
            </a:extLst>
          </p:cNvPr>
          <p:cNvSpPr/>
          <p:nvPr/>
        </p:nvSpPr>
        <p:spPr>
          <a:xfrm>
            <a:off x="6101877" y="112043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booked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5A5B6-4F3C-4C64-AAFC-2E1A71357554}"/>
              </a:ext>
            </a:extLst>
          </p:cNvPr>
          <p:cNvCxnSpPr>
            <a:cxnSpLocks/>
          </p:cNvCxnSpPr>
          <p:nvPr/>
        </p:nvCxnSpPr>
        <p:spPr>
          <a:xfrm>
            <a:off x="5599415" y="138648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1F56B-F795-406D-8AFC-72B95D1ECA7F}"/>
              </a:ext>
            </a:extLst>
          </p:cNvPr>
          <p:cNvCxnSpPr>
            <a:cxnSpLocks/>
          </p:cNvCxnSpPr>
          <p:nvPr/>
        </p:nvCxnSpPr>
        <p:spPr>
          <a:xfrm>
            <a:off x="5636886" y="259668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1ABA12-4EF4-4C0B-9AE8-33912389EFDF}"/>
              </a:ext>
            </a:extLst>
          </p:cNvPr>
          <p:cNvCxnSpPr>
            <a:cxnSpLocks/>
          </p:cNvCxnSpPr>
          <p:nvPr/>
        </p:nvCxnSpPr>
        <p:spPr>
          <a:xfrm>
            <a:off x="5372791" y="198279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56B915-EB47-46CD-B4CE-E3B2F86EE4A8}"/>
              </a:ext>
            </a:extLst>
          </p:cNvPr>
          <p:cNvSpPr/>
          <p:nvPr/>
        </p:nvSpPr>
        <p:spPr>
          <a:xfrm rot="2726857">
            <a:off x="6854860" y="175253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72C6F-34DC-4C6B-AD71-2116DEB180D4}"/>
              </a:ext>
            </a:extLst>
          </p:cNvPr>
          <p:cNvSpPr/>
          <p:nvPr/>
        </p:nvSpPr>
        <p:spPr>
          <a:xfrm>
            <a:off x="8779198" y="154002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Ticket/passenger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FB94-7065-4E8C-9E3E-DF9BC4DC644A}"/>
              </a:ext>
            </a:extLst>
          </p:cNvPr>
          <p:cNvCxnSpPr>
            <a:cxnSpLocks/>
          </p:cNvCxnSpPr>
          <p:nvPr/>
        </p:nvCxnSpPr>
        <p:spPr>
          <a:xfrm>
            <a:off x="8352815" y="77855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49DE43-FC17-4C38-8A64-16C238A707FC}"/>
              </a:ext>
            </a:extLst>
          </p:cNvPr>
          <p:cNvSpPr/>
          <p:nvPr/>
        </p:nvSpPr>
        <p:spPr>
          <a:xfrm>
            <a:off x="8805014" y="51142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Airline passengers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94D11-B0E4-47F0-BF4A-AABBCDCD5D11}"/>
              </a:ext>
            </a:extLst>
          </p:cNvPr>
          <p:cNvCxnSpPr>
            <a:cxnSpLocks/>
          </p:cNvCxnSpPr>
          <p:nvPr/>
        </p:nvCxnSpPr>
        <p:spPr>
          <a:xfrm>
            <a:off x="8330335" y="77747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0A086-DC39-444B-B9FB-8DD51FE185FD}"/>
              </a:ext>
            </a:extLst>
          </p:cNvPr>
          <p:cNvCxnSpPr>
            <a:cxnSpLocks/>
          </p:cNvCxnSpPr>
          <p:nvPr/>
        </p:nvCxnSpPr>
        <p:spPr>
          <a:xfrm>
            <a:off x="8367806" y="198766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2F5EF-D677-4241-85A8-8957B535E15C}"/>
              </a:ext>
            </a:extLst>
          </p:cNvPr>
          <p:cNvCxnSpPr>
            <a:cxnSpLocks/>
          </p:cNvCxnSpPr>
          <p:nvPr/>
        </p:nvCxnSpPr>
        <p:spPr>
          <a:xfrm>
            <a:off x="8044662" y="1400756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B46E244-ABC5-4516-8DA7-5D84C91C50FA}"/>
              </a:ext>
            </a:extLst>
          </p:cNvPr>
          <p:cNvSpPr/>
          <p:nvPr/>
        </p:nvSpPr>
        <p:spPr>
          <a:xfrm rot="2726857">
            <a:off x="9585780" y="114351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3" name="Table 67">
            <a:extLst>
              <a:ext uri="{FF2B5EF4-FFF2-40B4-BE49-F238E27FC236}">
                <a16:creationId xmlns:a16="http://schemas.microsoft.com/office/drawing/2014/main" id="{42548D57-8C6B-4C84-80CD-99EC86AC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09078"/>
              </p:ext>
            </p:extLst>
          </p:nvPr>
        </p:nvGraphicFramePr>
        <p:xfrm>
          <a:off x="8761132" y="2288844"/>
          <a:ext cx="3313869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12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731140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 of User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Tickets 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14CF55-C202-41C4-9A48-7CE9B8F590DA}"/>
              </a:ext>
            </a:extLst>
          </p:cNvPr>
          <p:cNvCxnSpPr/>
          <p:nvPr/>
        </p:nvCxnSpPr>
        <p:spPr>
          <a:xfrm>
            <a:off x="9987436" y="2072120"/>
            <a:ext cx="0" cy="18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FD3F1E-DC85-4578-90EC-B13CE8A2846D}"/>
              </a:ext>
            </a:extLst>
          </p:cNvPr>
          <p:cNvSpPr/>
          <p:nvPr/>
        </p:nvSpPr>
        <p:spPr>
          <a:xfrm>
            <a:off x="4246697" y="4911627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Utilization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D897CC-A492-4C7A-8F3F-2A6E85DB74BE}"/>
              </a:ext>
            </a:extLst>
          </p:cNvPr>
          <p:cNvCxnSpPr>
            <a:cxnSpLocks/>
          </p:cNvCxnSpPr>
          <p:nvPr/>
        </p:nvCxnSpPr>
        <p:spPr>
          <a:xfrm>
            <a:off x="3820314" y="4150160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347CD1-B1A4-40AB-B583-9F8C71DE6FCD}"/>
              </a:ext>
            </a:extLst>
          </p:cNvPr>
          <p:cNvSpPr/>
          <p:nvPr/>
        </p:nvSpPr>
        <p:spPr>
          <a:xfrm>
            <a:off x="4300296" y="388302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available per year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96304E-F63D-4B12-9BE9-C006C8D41BD8}"/>
              </a:ext>
            </a:extLst>
          </p:cNvPr>
          <p:cNvCxnSpPr>
            <a:cxnSpLocks/>
          </p:cNvCxnSpPr>
          <p:nvPr/>
        </p:nvCxnSpPr>
        <p:spPr>
          <a:xfrm>
            <a:off x="3797834" y="4149075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6A9F59-68C2-4259-A7BD-2DB18EAB2CAC}"/>
              </a:ext>
            </a:extLst>
          </p:cNvPr>
          <p:cNvCxnSpPr>
            <a:cxnSpLocks/>
          </p:cNvCxnSpPr>
          <p:nvPr/>
        </p:nvCxnSpPr>
        <p:spPr>
          <a:xfrm>
            <a:off x="3835305" y="534537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6585BC-DFD8-47D4-B6BF-5A52A1E5738F}"/>
              </a:ext>
            </a:extLst>
          </p:cNvPr>
          <p:cNvCxnSpPr>
            <a:cxnSpLocks/>
          </p:cNvCxnSpPr>
          <p:nvPr/>
        </p:nvCxnSpPr>
        <p:spPr>
          <a:xfrm>
            <a:off x="3571210" y="4745381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5134908-27E7-4641-A347-6E73882B91DD}"/>
              </a:ext>
            </a:extLst>
          </p:cNvPr>
          <p:cNvSpPr/>
          <p:nvPr/>
        </p:nvSpPr>
        <p:spPr>
          <a:xfrm rot="2726857">
            <a:off x="5053279" y="451512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355391-F4AE-453B-A251-2643BF404ED1}"/>
              </a:ext>
            </a:extLst>
          </p:cNvPr>
          <p:cNvCxnSpPr>
            <a:cxnSpLocks/>
          </p:cNvCxnSpPr>
          <p:nvPr/>
        </p:nvCxnSpPr>
        <p:spPr>
          <a:xfrm>
            <a:off x="6243081" y="416334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44F1B6-9D70-4BCA-AFC2-AE312BC00336}"/>
              </a:ext>
            </a:extLst>
          </p:cNvPr>
          <p:cNvCxnSpPr>
            <a:cxnSpLocks/>
          </p:cNvCxnSpPr>
          <p:nvPr/>
        </p:nvCxnSpPr>
        <p:spPr>
          <a:xfrm>
            <a:off x="3571210" y="3245470"/>
            <a:ext cx="0" cy="1499911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9152B3-A45C-4A92-8F4D-366101CE1EBB}"/>
              </a:ext>
            </a:extLst>
          </p:cNvPr>
          <p:cNvSpPr/>
          <p:nvPr/>
        </p:nvSpPr>
        <p:spPr>
          <a:xfrm>
            <a:off x="6668306" y="449616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Trips/ day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F404A7F-D820-463B-B15A-ABC8CD2902AB}"/>
              </a:ext>
            </a:extLst>
          </p:cNvPr>
          <p:cNvSpPr/>
          <p:nvPr/>
        </p:nvSpPr>
        <p:spPr>
          <a:xfrm>
            <a:off x="6633834" y="341985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Seat capacity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31C58A-D6F3-4A14-A55C-975386EA8FCB}"/>
              </a:ext>
            </a:extLst>
          </p:cNvPr>
          <p:cNvSpPr/>
          <p:nvPr/>
        </p:nvSpPr>
        <p:spPr>
          <a:xfrm rot="2726857">
            <a:off x="7386817" y="405194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1EF00B-877C-4575-A28E-7BEC9F92A5BE}"/>
              </a:ext>
            </a:extLst>
          </p:cNvPr>
          <p:cNvCxnSpPr>
            <a:cxnSpLocks/>
          </p:cNvCxnSpPr>
          <p:nvPr/>
        </p:nvCxnSpPr>
        <p:spPr>
          <a:xfrm>
            <a:off x="6507176" y="3681186"/>
            <a:ext cx="0" cy="2063196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3E62A6-4C9F-48A4-BF1D-811965B3A43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507176" y="3681186"/>
            <a:ext cx="126658" cy="4712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5D5F99-856E-4B50-BE03-952115DB25E9}"/>
              </a:ext>
            </a:extLst>
          </p:cNvPr>
          <p:cNvCxnSpPr>
            <a:stCxn id="51" idx="1"/>
            <a:endCxn id="51" idx="1"/>
          </p:cNvCxnSpPr>
          <p:nvPr/>
        </p:nvCxnSpPr>
        <p:spPr>
          <a:xfrm>
            <a:off x="6668306" y="47622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D8254A-33BA-48E5-B638-8FD89566A65E}"/>
              </a:ext>
            </a:extLst>
          </p:cNvPr>
          <p:cNvCxnSpPr>
            <a:cxnSpLocks/>
          </p:cNvCxnSpPr>
          <p:nvPr/>
        </p:nvCxnSpPr>
        <p:spPr>
          <a:xfrm>
            <a:off x="6518719" y="4791973"/>
            <a:ext cx="14712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390CD50-743E-43B9-939D-8D231A716367}"/>
              </a:ext>
            </a:extLst>
          </p:cNvPr>
          <p:cNvSpPr/>
          <p:nvPr/>
        </p:nvSpPr>
        <p:spPr>
          <a:xfrm>
            <a:off x="6673990" y="547833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Operational Day/ year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F4FD39-0744-4FD3-B160-67D2AE312AF2}"/>
              </a:ext>
            </a:extLst>
          </p:cNvPr>
          <p:cNvCxnSpPr>
            <a:cxnSpLocks/>
          </p:cNvCxnSpPr>
          <p:nvPr/>
        </p:nvCxnSpPr>
        <p:spPr>
          <a:xfrm>
            <a:off x="6507176" y="5744382"/>
            <a:ext cx="166814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F901714-1098-4AB9-924B-5EEFD063F47E}"/>
              </a:ext>
            </a:extLst>
          </p:cNvPr>
          <p:cNvSpPr/>
          <p:nvPr/>
        </p:nvSpPr>
        <p:spPr>
          <a:xfrm rot="2726857">
            <a:off x="7379761" y="507887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0" name="Table 67">
            <a:extLst>
              <a:ext uri="{FF2B5EF4-FFF2-40B4-BE49-F238E27FC236}">
                <a16:creationId xmlns:a16="http://schemas.microsoft.com/office/drawing/2014/main" id="{591573BA-ABE6-4B01-A33B-39375CDD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57174"/>
              </p:ext>
            </p:extLst>
          </p:nvPr>
        </p:nvGraphicFramePr>
        <p:xfrm>
          <a:off x="3026494" y="5684585"/>
          <a:ext cx="3313869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361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971334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 %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Peak-time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Non-peak 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8B5B7C-3BB6-4A05-B42E-4883C01493A0}"/>
              </a:ext>
            </a:extLst>
          </p:cNvPr>
          <p:cNvCxnSpPr>
            <a:cxnSpLocks/>
          </p:cNvCxnSpPr>
          <p:nvPr/>
        </p:nvCxnSpPr>
        <p:spPr>
          <a:xfrm>
            <a:off x="5218084" y="5443723"/>
            <a:ext cx="0" cy="2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20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0" grpId="0" animBg="1"/>
      <p:bldP spid="28" grpId="0" animBg="1"/>
      <p:bldP spid="46" grpId="0" animBg="1"/>
      <p:bldP spid="53" grpId="0" animBg="1"/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E424C-EE4F-4C76-8803-4381E92E606B}"/>
              </a:ext>
            </a:extLst>
          </p:cNvPr>
          <p:cNvSpPr/>
          <p:nvPr/>
        </p:nvSpPr>
        <p:spPr>
          <a:xfrm>
            <a:off x="3411091" y="271337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/ Airline 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C8511D-9690-4CCF-9D45-76FB76B106F2}"/>
              </a:ext>
            </a:extLst>
          </p:cNvPr>
          <p:cNvCxnSpPr>
            <a:cxnSpLocks/>
          </p:cNvCxnSpPr>
          <p:nvPr/>
        </p:nvCxnSpPr>
        <p:spPr>
          <a:xfrm>
            <a:off x="2984708" y="195190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C6FC81-9620-40F2-9019-2574889CD0D2}"/>
              </a:ext>
            </a:extLst>
          </p:cNvPr>
          <p:cNvSpPr/>
          <p:nvPr/>
        </p:nvSpPr>
        <p:spPr>
          <a:xfrm>
            <a:off x="3411091" y="1685859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 Net Airline tickets sold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53136A-DCA2-4AD6-B2BC-E30D695C4E7F}"/>
              </a:ext>
            </a:extLst>
          </p:cNvPr>
          <p:cNvCxnSpPr>
            <a:cxnSpLocks/>
          </p:cNvCxnSpPr>
          <p:nvPr/>
        </p:nvCxnSpPr>
        <p:spPr>
          <a:xfrm>
            <a:off x="2962228" y="195082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AB478A-175D-4894-8BAF-6933801EEFFB}"/>
              </a:ext>
            </a:extLst>
          </p:cNvPr>
          <p:cNvCxnSpPr>
            <a:cxnSpLocks/>
          </p:cNvCxnSpPr>
          <p:nvPr/>
        </p:nvCxnSpPr>
        <p:spPr>
          <a:xfrm>
            <a:off x="2999699" y="316101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A1CAD3D-ABEC-41E7-A525-3FD1E6084F6B}"/>
              </a:ext>
            </a:extLst>
          </p:cNvPr>
          <p:cNvSpPr/>
          <p:nvPr/>
        </p:nvSpPr>
        <p:spPr>
          <a:xfrm>
            <a:off x="4246697" y="2288844"/>
            <a:ext cx="353542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A021E2-BC72-49C3-B35C-0DB2DC6D3BC8}"/>
              </a:ext>
            </a:extLst>
          </p:cNvPr>
          <p:cNvSpPr/>
          <p:nvPr/>
        </p:nvSpPr>
        <p:spPr>
          <a:xfrm>
            <a:off x="792819" y="2255332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Domestic Aircrafts in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B15078-197E-4C02-A07B-F03E1240F3B6}"/>
              </a:ext>
            </a:extLst>
          </p:cNvPr>
          <p:cNvCxnSpPr>
            <a:cxnSpLocks/>
          </p:cNvCxnSpPr>
          <p:nvPr/>
        </p:nvCxnSpPr>
        <p:spPr>
          <a:xfrm>
            <a:off x="2735604" y="2547128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6474FF-0430-49B3-A982-5A44D43681A4}"/>
              </a:ext>
            </a:extLst>
          </p:cNvPr>
          <p:cNvSpPr/>
          <p:nvPr/>
        </p:nvSpPr>
        <p:spPr>
          <a:xfrm>
            <a:off x="6048278" y="214903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Tickets used     (Not cancelled)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E56356-3D20-45BC-A83E-341D59DA0693}"/>
              </a:ext>
            </a:extLst>
          </p:cNvPr>
          <p:cNvCxnSpPr>
            <a:cxnSpLocks/>
          </p:cNvCxnSpPr>
          <p:nvPr/>
        </p:nvCxnSpPr>
        <p:spPr>
          <a:xfrm>
            <a:off x="5621895" y="1387569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4442DD-D21F-4786-9293-672283BD1E46}"/>
              </a:ext>
            </a:extLst>
          </p:cNvPr>
          <p:cNvSpPr/>
          <p:nvPr/>
        </p:nvSpPr>
        <p:spPr>
          <a:xfrm>
            <a:off x="6101877" y="1120436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booked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65A5B6-4F3C-4C64-AAFC-2E1A71357554}"/>
              </a:ext>
            </a:extLst>
          </p:cNvPr>
          <p:cNvCxnSpPr>
            <a:cxnSpLocks/>
          </p:cNvCxnSpPr>
          <p:nvPr/>
        </p:nvCxnSpPr>
        <p:spPr>
          <a:xfrm>
            <a:off x="5599415" y="1386484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21F56B-F795-406D-8AFC-72B95D1ECA7F}"/>
              </a:ext>
            </a:extLst>
          </p:cNvPr>
          <p:cNvCxnSpPr>
            <a:cxnSpLocks/>
          </p:cNvCxnSpPr>
          <p:nvPr/>
        </p:nvCxnSpPr>
        <p:spPr>
          <a:xfrm>
            <a:off x="5636886" y="2596681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1ABA12-4EF4-4C0B-9AE8-33912389EFDF}"/>
              </a:ext>
            </a:extLst>
          </p:cNvPr>
          <p:cNvCxnSpPr>
            <a:cxnSpLocks/>
          </p:cNvCxnSpPr>
          <p:nvPr/>
        </p:nvCxnSpPr>
        <p:spPr>
          <a:xfrm>
            <a:off x="5372791" y="1982790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756B915-EB47-46CD-B4CE-E3B2F86EE4A8}"/>
              </a:ext>
            </a:extLst>
          </p:cNvPr>
          <p:cNvSpPr/>
          <p:nvPr/>
        </p:nvSpPr>
        <p:spPr>
          <a:xfrm rot="2726857">
            <a:off x="6854860" y="1752530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F72C6F-34DC-4C6B-AD71-2116DEB180D4}"/>
              </a:ext>
            </a:extLst>
          </p:cNvPr>
          <p:cNvSpPr/>
          <p:nvPr/>
        </p:nvSpPr>
        <p:spPr>
          <a:xfrm>
            <a:off x="8779198" y="1540024"/>
            <a:ext cx="2304537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Ticket/passenger/year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58FB94-7065-4E8C-9E3E-DF9BC4DC644A}"/>
              </a:ext>
            </a:extLst>
          </p:cNvPr>
          <p:cNvCxnSpPr>
            <a:cxnSpLocks/>
          </p:cNvCxnSpPr>
          <p:nvPr/>
        </p:nvCxnSpPr>
        <p:spPr>
          <a:xfrm>
            <a:off x="8352815" y="778557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249DE43-FC17-4C38-8A64-16C238A707FC}"/>
              </a:ext>
            </a:extLst>
          </p:cNvPr>
          <p:cNvSpPr/>
          <p:nvPr/>
        </p:nvSpPr>
        <p:spPr>
          <a:xfrm>
            <a:off x="8805014" y="511424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Airline passengers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194D11-B0E4-47F0-BF4A-AABBCDCD5D11}"/>
              </a:ext>
            </a:extLst>
          </p:cNvPr>
          <p:cNvCxnSpPr>
            <a:cxnSpLocks/>
          </p:cNvCxnSpPr>
          <p:nvPr/>
        </p:nvCxnSpPr>
        <p:spPr>
          <a:xfrm>
            <a:off x="8330335" y="777472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0A086-DC39-444B-B9FB-8DD51FE185FD}"/>
              </a:ext>
            </a:extLst>
          </p:cNvPr>
          <p:cNvCxnSpPr>
            <a:cxnSpLocks/>
          </p:cNvCxnSpPr>
          <p:nvPr/>
        </p:nvCxnSpPr>
        <p:spPr>
          <a:xfrm>
            <a:off x="8367806" y="1987669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2F5EF-D677-4241-85A8-8957B535E15C}"/>
              </a:ext>
            </a:extLst>
          </p:cNvPr>
          <p:cNvCxnSpPr>
            <a:cxnSpLocks/>
          </p:cNvCxnSpPr>
          <p:nvPr/>
        </p:nvCxnSpPr>
        <p:spPr>
          <a:xfrm>
            <a:off x="8044662" y="1400756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1B46E244-ABC5-4516-8DA7-5D84C91C50FA}"/>
              </a:ext>
            </a:extLst>
          </p:cNvPr>
          <p:cNvSpPr/>
          <p:nvPr/>
        </p:nvSpPr>
        <p:spPr>
          <a:xfrm rot="2726857">
            <a:off x="9585780" y="1143518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3" name="Table 67">
            <a:extLst>
              <a:ext uri="{FF2B5EF4-FFF2-40B4-BE49-F238E27FC236}">
                <a16:creationId xmlns:a16="http://schemas.microsoft.com/office/drawing/2014/main" id="{42548D57-8C6B-4C84-80CD-99EC86ACC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769689"/>
              </p:ext>
            </p:extLst>
          </p:nvPr>
        </p:nvGraphicFramePr>
        <p:xfrm>
          <a:off x="8761132" y="2288844"/>
          <a:ext cx="331386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312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20417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731140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Type of User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Tickets 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Frequent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945729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Rare User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E14CF55-C202-41C4-9A48-7CE9B8F590DA}"/>
              </a:ext>
            </a:extLst>
          </p:cNvPr>
          <p:cNvCxnSpPr/>
          <p:nvPr/>
        </p:nvCxnSpPr>
        <p:spPr>
          <a:xfrm>
            <a:off x="9987436" y="2072120"/>
            <a:ext cx="0" cy="183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5FD3F1E-DC85-4578-90EC-B13CE8A2846D}"/>
              </a:ext>
            </a:extLst>
          </p:cNvPr>
          <p:cNvSpPr/>
          <p:nvPr/>
        </p:nvSpPr>
        <p:spPr>
          <a:xfrm>
            <a:off x="4246697" y="4911627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Utilization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0D897CC-A492-4C7A-8F3F-2A6E85DB74BE}"/>
              </a:ext>
            </a:extLst>
          </p:cNvPr>
          <p:cNvCxnSpPr>
            <a:cxnSpLocks/>
          </p:cNvCxnSpPr>
          <p:nvPr/>
        </p:nvCxnSpPr>
        <p:spPr>
          <a:xfrm>
            <a:off x="3820314" y="4150160"/>
            <a:ext cx="0" cy="1224108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347CD1-B1A4-40AB-B583-9F8C71DE6FCD}"/>
              </a:ext>
            </a:extLst>
          </p:cNvPr>
          <p:cNvSpPr/>
          <p:nvPr/>
        </p:nvSpPr>
        <p:spPr>
          <a:xfrm>
            <a:off x="4300296" y="3883027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Tickets available per year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C96304E-F63D-4B12-9BE9-C006C8D41BD8}"/>
              </a:ext>
            </a:extLst>
          </p:cNvPr>
          <p:cNvCxnSpPr>
            <a:cxnSpLocks/>
          </p:cNvCxnSpPr>
          <p:nvPr/>
        </p:nvCxnSpPr>
        <p:spPr>
          <a:xfrm>
            <a:off x="3797834" y="4149075"/>
            <a:ext cx="452199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6A9F59-68C2-4259-A7BD-2DB18EAB2CAC}"/>
              </a:ext>
            </a:extLst>
          </p:cNvPr>
          <p:cNvCxnSpPr>
            <a:cxnSpLocks/>
          </p:cNvCxnSpPr>
          <p:nvPr/>
        </p:nvCxnSpPr>
        <p:spPr>
          <a:xfrm>
            <a:off x="3835305" y="5345373"/>
            <a:ext cx="426382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D6585BC-DFD8-47D4-B6BF-5A52A1E5738F}"/>
              </a:ext>
            </a:extLst>
          </p:cNvPr>
          <p:cNvCxnSpPr>
            <a:cxnSpLocks/>
          </p:cNvCxnSpPr>
          <p:nvPr/>
        </p:nvCxnSpPr>
        <p:spPr>
          <a:xfrm>
            <a:off x="3571210" y="4745381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45134908-27E7-4641-A347-6E73882B91DD}"/>
              </a:ext>
            </a:extLst>
          </p:cNvPr>
          <p:cNvSpPr/>
          <p:nvPr/>
        </p:nvSpPr>
        <p:spPr>
          <a:xfrm rot="2726857">
            <a:off x="5053279" y="4515121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355391-F4AE-453B-A251-2643BF404ED1}"/>
              </a:ext>
            </a:extLst>
          </p:cNvPr>
          <p:cNvCxnSpPr>
            <a:cxnSpLocks/>
          </p:cNvCxnSpPr>
          <p:nvPr/>
        </p:nvCxnSpPr>
        <p:spPr>
          <a:xfrm>
            <a:off x="6243081" y="4163347"/>
            <a:ext cx="26409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44F1B6-9D70-4BCA-AFC2-AE312BC00336}"/>
              </a:ext>
            </a:extLst>
          </p:cNvPr>
          <p:cNvCxnSpPr>
            <a:cxnSpLocks/>
          </p:cNvCxnSpPr>
          <p:nvPr/>
        </p:nvCxnSpPr>
        <p:spPr>
          <a:xfrm>
            <a:off x="3571210" y="3245470"/>
            <a:ext cx="0" cy="1499911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9152B3-A45C-4A92-8F4D-366101CE1EBB}"/>
              </a:ext>
            </a:extLst>
          </p:cNvPr>
          <p:cNvSpPr/>
          <p:nvPr/>
        </p:nvSpPr>
        <p:spPr>
          <a:xfrm>
            <a:off x="6668306" y="4496166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Trips/ day 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F404A7F-D820-463B-B15A-ABC8CD2902AB}"/>
              </a:ext>
            </a:extLst>
          </p:cNvPr>
          <p:cNvSpPr/>
          <p:nvPr/>
        </p:nvSpPr>
        <p:spPr>
          <a:xfrm>
            <a:off x="6633834" y="3419850"/>
            <a:ext cx="194278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Seat capacity 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31C58A-D6F3-4A14-A55C-975386EA8FCB}"/>
              </a:ext>
            </a:extLst>
          </p:cNvPr>
          <p:cNvSpPr/>
          <p:nvPr/>
        </p:nvSpPr>
        <p:spPr>
          <a:xfrm rot="2726857">
            <a:off x="7386817" y="405194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31EF00B-877C-4575-A28E-7BEC9F92A5BE}"/>
              </a:ext>
            </a:extLst>
          </p:cNvPr>
          <p:cNvCxnSpPr>
            <a:cxnSpLocks/>
          </p:cNvCxnSpPr>
          <p:nvPr/>
        </p:nvCxnSpPr>
        <p:spPr>
          <a:xfrm>
            <a:off x="6507176" y="3681186"/>
            <a:ext cx="0" cy="2063196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3E62A6-4C9F-48A4-BF1D-811965B3A43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507176" y="3681186"/>
            <a:ext cx="126658" cy="4712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25D5F99-856E-4B50-BE03-952115DB25E9}"/>
              </a:ext>
            </a:extLst>
          </p:cNvPr>
          <p:cNvCxnSpPr>
            <a:stCxn id="51" idx="1"/>
            <a:endCxn id="51" idx="1"/>
          </p:cNvCxnSpPr>
          <p:nvPr/>
        </p:nvCxnSpPr>
        <p:spPr>
          <a:xfrm>
            <a:off x="6668306" y="47622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4D8254A-33BA-48E5-B638-8FD89566A65E}"/>
              </a:ext>
            </a:extLst>
          </p:cNvPr>
          <p:cNvCxnSpPr>
            <a:cxnSpLocks/>
          </p:cNvCxnSpPr>
          <p:nvPr/>
        </p:nvCxnSpPr>
        <p:spPr>
          <a:xfrm>
            <a:off x="6518719" y="4791973"/>
            <a:ext cx="147125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A390CD50-743E-43B9-939D-8D231A716367}"/>
              </a:ext>
            </a:extLst>
          </p:cNvPr>
          <p:cNvSpPr/>
          <p:nvPr/>
        </p:nvSpPr>
        <p:spPr>
          <a:xfrm>
            <a:off x="6673990" y="5478334"/>
            <a:ext cx="1942775" cy="532096"/>
          </a:xfrm>
          <a:prstGeom prst="roundRect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Operational Day/ year  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AF4FD39-0744-4FD3-B160-67D2AE312AF2}"/>
              </a:ext>
            </a:extLst>
          </p:cNvPr>
          <p:cNvCxnSpPr>
            <a:cxnSpLocks/>
          </p:cNvCxnSpPr>
          <p:nvPr/>
        </p:nvCxnSpPr>
        <p:spPr>
          <a:xfrm>
            <a:off x="6507176" y="5744382"/>
            <a:ext cx="166814" cy="0"/>
          </a:xfrm>
          <a:prstGeom prst="line">
            <a:avLst/>
          </a:prstGeom>
          <a:ln w="19050">
            <a:solidFill>
              <a:srgbClr val="1A2D56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7F901714-1098-4AB9-924B-5EEFD063F47E}"/>
              </a:ext>
            </a:extLst>
          </p:cNvPr>
          <p:cNvSpPr/>
          <p:nvPr/>
        </p:nvSpPr>
        <p:spPr>
          <a:xfrm rot="2726857">
            <a:off x="7379761" y="5078874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80" name="Table 67">
            <a:extLst>
              <a:ext uri="{FF2B5EF4-FFF2-40B4-BE49-F238E27FC236}">
                <a16:creationId xmlns:a16="http://schemas.microsoft.com/office/drawing/2014/main" id="{591573BA-ABE6-4B01-A33B-39375CDD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610791"/>
              </p:ext>
            </p:extLst>
          </p:nvPr>
        </p:nvGraphicFramePr>
        <p:xfrm>
          <a:off x="3026494" y="5684585"/>
          <a:ext cx="3313869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361">
                  <a:extLst>
                    <a:ext uri="{9D8B030D-6E8A-4147-A177-3AD203B41FA5}">
                      <a16:colId xmlns:a16="http://schemas.microsoft.com/office/drawing/2014/main" val="9313309"/>
                    </a:ext>
                  </a:extLst>
                </a:gridCol>
                <a:gridCol w="1060174">
                  <a:extLst>
                    <a:ext uri="{9D8B030D-6E8A-4147-A177-3AD203B41FA5}">
                      <a16:colId xmlns:a16="http://schemas.microsoft.com/office/drawing/2014/main" val="4158261417"/>
                    </a:ext>
                  </a:extLst>
                </a:gridCol>
                <a:gridCol w="971334">
                  <a:extLst>
                    <a:ext uri="{9D8B030D-6E8A-4147-A177-3AD203B41FA5}">
                      <a16:colId xmlns:a16="http://schemas.microsoft.com/office/drawing/2014/main" val="1854971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 %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% Break up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Utilization</a:t>
                      </a:r>
                      <a:endParaRPr lang="en-IN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810973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Peak 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814260"/>
                  </a:ext>
                </a:extLst>
              </a:tr>
              <a:tr h="232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Non-peak time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19364"/>
                  </a:ext>
                </a:extLst>
              </a:tr>
            </a:tbl>
          </a:graphicData>
        </a:graphic>
      </p:graphicFrame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8B5B7C-3BB6-4A05-B42E-4883C01493A0}"/>
              </a:ext>
            </a:extLst>
          </p:cNvPr>
          <p:cNvCxnSpPr>
            <a:cxnSpLocks/>
          </p:cNvCxnSpPr>
          <p:nvPr/>
        </p:nvCxnSpPr>
        <p:spPr>
          <a:xfrm>
            <a:off x="5218084" y="5443723"/>
            <a:ext cx="0" cy="240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7078D86-6267-4A58-95FC-7EAD121B9A2B}"/>
              </a:ext>
            </a:extLst>
          </p:cNvPr>
          <p:cNvSpPr txBox="1"/>
          <p:nvPr/>
        </p:nvSpPr>
        <p:spPr>
          <a:xfrm>
            <a:off x="10243930" y="1120436"/>
            <a:ext cx="47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IN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D5EA63-2931-45CE-BA12-96EE563F16E4}"/>
              </a:ext>
            </a:extLst>
          </p:cNvPr>
          <p:cNvSpPr txBox="1"/>
          <p:nvPr/>
        </p:nvSpPr>
        <p:spPr>
          <a:xfrm>
            <a:off x="9750585" y="143546"/>
            <a:ext cx="10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Mn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4EF5CF-C05F-4A89-A636-7BB9C71D38E6}"/>
              </a:ext>
            </a:extLst>
          </p:cNvPr>
          <p:cNvSpPr txBox="1"/>
          <p:nvPr/>
        </p:nvSpPr>
        <p:spPr>
          <a:xfrm>
            <a:off x="6623814" y="751104"/>
            <a:ext cx="1222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135 Mn</a:t>
            </a:r>
            <a:endParaRPr lang="en-IN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085F32-8A8B-4644-BC0F-307FAC14F3D7}"/>
              </a:ext>
            </a:extLst>
          </p:cNvPr>
          <p:cNvSpPr txBox="1"/>
          <p:nvPr/>
        </p:nvSpPr>
        <p:spPr>
          <a:xfrm>
            <a:off x="7196805" y="1783227"/>
            <a:ext cx="100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99.5%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71144A-E5C9-4924-8CD0-29D8051A8D30}"/>
              </a:ext>
            </a:extLst>
          </p:cNvPr>
          <p:cNvSpPr txBox="1"/>
          <p:nvPr/>
        </p:nvSpPr>
        <p:spPr>
          <a:xfrm>
            <a:off x="3935897" y="1244043"/>
            <a:ext cx="12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134 Mn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137570-F8FB-4E12-A97D-6FE32D8D099D}"/>
              </a:ext>
            </a:extLst>
          </p:cNvPr>
          <p:cNvSpPr txBox="1"/>
          <p:nvPr/>
        </p:nvSpPr>
        <p:spPr>
          <a:xfrm>
            <a:off x="7104259" y="3017234"/>
            <a:ext cx="5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180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49DAA47-A002-40F3-B73E-7137171E24D1}"/>
              </a:ext>
            </a:extLst>
          </p:cNvPr>
          <p:cNvSpPr txBox="1"/>
          <p:nvPr/>
        </p:nvSpPr>
        <p:spPr>
          <a:xfrm>
            <a:off x="7796267" y="4083471"/>
            <a:ext cx="5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9A273D-AB93-4E9C-8B1F-864A722D2098}"/>
              </a:ext>
            </a:extLst>
          </p:cNvPr>
          <p:cNvSpPr txBox="1"/>
          <p:nvPr/>
        </p:nvSpPr>
        <p:spPr>
          <a:xfrm>
            <a:off x="7748333" y="5074391"/>
            <a:ext cx="58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280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0C10EA-9CCE-46FF-8B2D-EFBB37798858}"/>
              </a:ext>
            </a:extLst>
          </p:cNvPr>
          <p:cNvSpPr txBox="1"/>
          <p:nvPr/>
        </p:nvSpPr>
        <p:spPr>
          <a:xfrm>
            <a:off x="4869595" y="3543203"/>
            <a:ext cx="13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201,600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D619E7-18ED-44B5-B958-C55737BAB40D}"/>
              </a:ext>
            </a:extLst>
          </p:cNvPr>
          <p:cNvSpPr txBox="1"/>
          <p:nvPr/>
        </p:nvSpPr>
        <p:spPr>
          <a:xfrm>
            <a:off x="5423323" y="4544597"/>
            <a:ext cx="927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52%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040FE-62F2-4BB6-BD36-EADDF242A0BA}"/>
              </a:ext>
            </a:extLst>
          </p:cNvPr>
          <p:cNvSpPr txBox="1"/>
          <p:nvPr/>
        </p:nvSpPr>
        <p:spPr>
          <a:xfrm>
            <a:off x="3310223" y="2398468"/>
            <a:ext cx="13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104,832</a:t>
            </a:r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2463D-54B9-4442-B153-E4D5A2F74C39}"/>
              </a:ext>
            </a:extLst>
          </p:cNvPr>
          <p:cNvSpPr txBox="1"/>
          <p:nvPr/>
        </p:nvSpPr>
        <p:spPr>
          <a:xfrm>
            <a:off x="1238984" y="1887454"/>
            <a:ext cx="1345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57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8" grpId="0" animBg="1"/>
      <p:bldP spid="46" grpId="0" animBg="1"/>
      <p:bldP spid="53" grpId="0" animBg="1"/>
      <p:bldP spid="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15EBCD-A1DA-4CD0-B254-16B3F2F70DFE}"/>
              </a:ext>
            </a:extLst>
          </p:cNvPr>
          <p:cNvSpPr txBox="1"/>
          <p:nvPr/>
        </p:nvSpPr>
        <p:spPr>
          <a:xfrm>
            <a:off x="384313" y="344557"/>
            <a:ext cx="3750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Estimating Value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D3B36-8F8E-4A9B-AC37-4A017BF4C3E5}"/>
              </a:ext>
            </a:extLst>
          </p:cNvPr>
          <p:cNvSpPr txBox="1"/>
          <p:nvPr/>
        </p:nvSpPr>
        <p:spPr>
          <a:xfrm>
            <a:off x="702357" y="1439157"/>
            <a:ext cx="3154017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Sometimes , the specific data point the estimation demands may not be available 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F21091-57FF-4F5C-A70C-FDE4B071082B}"/>
              </a:ext>
            </a:extLst>
          </p:cNvPr>
          <p:cNvCxnSpPr>
            <a:cxnSpLocks/>
          </p:cNvCxnSpPr>
          <p:nvPr/>
        </p:nvCxnSpPr>
        <p:spPr>
          <a:xfrm>
            <a:off x="4068409" y="1893547"/>
            <a:ext cx="1789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9ACD34-D806-483E-AE9B-00F93BC8AA70}"/>
              </a:ext>
            </a:extLst>
          </p:cNvPr>
          <p:cNvSpPr txBox="1"/>
          <p:nvPr/>
        </p:nvSpPr>
        <p:spPr>
          <a:xfrm>
            <a:off x="5963476" y="1439157"/>
            <a:ext cx="315401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Try to change the format of the data, make necessary changes to arrive at the value </a:t>
            </a:r>
            <a:endParaRPr lang="en-IN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DF213D4-850C-4FA2-9A2E-7454F1398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328737"/>
              </p:ext>
            </p:extLst>
          </p:nvPr>
        </p:nvGraphicFramePr>
        <p:xfrm>
          <a:off x="702357" y="3977396"/>
          <a:ext cx="4108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val="2335504133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16061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 profile of Bikes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Break-up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89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 2 years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11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2-6 years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72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 6 year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68883"/>
                  </a:ext>
                </a:extLst>
              </a:tr>
            </a:tbl>
          </a:graphicData>
        </a:graphic>
      </p:graphicFrame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9362AF90-210E-4E4A-8D6F-56A0FBEB3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94597"/>
              </p:ext>
            </p:extLst>
          </p:nvPr>
        </p:nvGraphicFramePr>
        <p:xfrm>
          <a:off x="5963476" y="3977396"/>
          <a:ext cx="410817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87">
                  <a:extLst>
                    <a:ext uri="{9D8B030D-6E8A-4147-A177-3AD203B41FA5}">
                      <a16:colId xmlns:a16="http://schemas.microsoft.com/office/drawing/2014/main" val="2335504133"/>
                    </a:ext>
                  </a:extLst>
                </a:gridCol>
                <a:gridCol w="2054087">
                  <a:extLst>
                    <a:ext uri="{9D8B030D-6E8A-4147-A177-3AD203B41FA5}">
                      <a16:colId xmlns:a16="http://schemas.microsoft.com/office/drawing/2014/main" val="16061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Bike Registrations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Registrations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89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2019-2020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611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2015-2018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2723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Before 2015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4468883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5E7637-7310-4298-807B-63F732AC6663}"/>
              </a:ext>
            </a:extLst>
          </p:cNvPr>
          <p:cNvCxnSpPr>
            <a:cxnSpLocks/>
          </p:cNvCxnSpPr>
          <p:nvPr/>
        </p:nvCxnSpPr>
        <p:spPr>
          <a:xfrm>
            <a:off x="4903296" y="4854112"/>
            <a:ext cx="9541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01909-A0AD-457C-B569-6650C78E857B}"/>
              </a:ext>
            </a:extLst>
          </p:cNvPr>
          <p:cNvCxnSpPr/>
          <p:nvPr/>
        </p:nvCxnSpPr>
        <p:spPr>
          <a:xfrm>
            <a:off x="212035" y="3087757"/>
            <a:ext cx="11608904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9518A6-E5EC-4B3C-9136-CF7742D41B74}"/>
              </a:ext>
            </a:extLst>
          </p:cNvPr>
          <p:cNvCxnSpPr/>
          <p:nvPr/>
        </p:nvCxnSpPr>
        <p:spPr>
          <a:xfrm>
            <a:off x="212035" y="713889"/>
            <a:ext cx="116089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5C303BCF-68EB-499D-8A41-C8BBAD959B29}"/>
              </a:ext>
            </a:extLst>
          </p:cNvPr>
          <p:cNvSpPr/>
          <p:nvPr/>
        </p:nvSpPr>
        <p:spPr>
          <a:xfrm>
            <a:off x="9780104" y="3282605"/>
            <a:ext cx="2040835" cy="412314"/>
          </a:xfrm>
          <a:prstGeom prst="wedgeRectCallout">
            <a:avLst>
              <a:gd name="adj1" fmla="val -59469"/>
              <a:gd name="adj2" fmla="val 1139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Be sure about the second hand bikes sales registration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9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D062F-0C70-4145-908A-3A9B75BE2A34}"/>
              </a:ext>
            </a:extLst>
          </p:cNvPr>
          <p:cNvSpPr txBox="1"/>
          <p:nvPr/>
        </p:nvSpPr>
        <p:spPr>
          <a:xfrm>
            <a:off x="3326296" y="2332383"/>
            <a:ext cx="3763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Break Down a Hairy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04D64-20D9-42E4-A20D-67F0534A3E54}"/>
              </a:ext>
            </a:extLst>
          </p:cNvPr>
          <p:cNvCxnSpPr/>
          <p:nvPr/>
        </p:nvCxnSpPr>
        <p:spPr>
          <a:xfrm>
            <a:off x="92765" y="291548"/>
            <a:ext cx="1183419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3713B9-BA0D-44CA-9EAF-F30084F25BA4}"/>
              </a:ext>
            </a:extLst>
          </p:cNvPr>
          <p:cNvSpPr/>
          <p:nvPr/>
        </p:nvSpPr>
        <p:spPr>
          <a:xfrm>
            <a:off x="132522" y="3256760"/>
            <a:ext cx="11926957" cy="34448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EBD8CE-E4CF-4A2F-8B5D-E2381696F40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374912" y="2173861"/>
            <a:ext cx="0" cy="125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FA0CAB3-DE91-4B29-862A-5A2AA2DAE3EB}"/>
              </a:ext>
            </a:extLst>
          </p:cNvPr>
          <p:cNvSpPr/>
          <p:nvPr/>
        </p:nvSpPr>
        <p:spPr>
          <a:xfrm>
            <a:off x="1209264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592B15-57DF-4F63-B33A-F2521B50F8F3}"/>
              </a:ext>
            </a:extLst>
          </p:cNvPr>
          <p:cNvSpPr txBox="1"/>
          <p:nvPr/>
        </p:nvSpPr>
        <p:spPr>
          <a:xfrm>
            <a:off x="92764" y="973532"/>
            <a:ext cx="256429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Understand the intention behind the question</a:t>
            </a:r>
          </a:p>
          <a:p>
            <a:r>
              <a:rPr lang="en-US" dirty="0"/>
              <a:t>( Ticket sales- Airline vs  Travel aggregators )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27C6E-8DC5-4A67-B33B-48F1D3CB0197}"/>
              </a:ext>
            </a:extLst>
          </p:cNvPr>
          <p:cNvSpPr/>
          <p:nvPr/>
        </p:nvSpPr>
        <p:spPr>
          <a:xfrm>
            <a:off x="2739878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BBD02D-DEB4-444F-89A7-89C88C61D2EE}"/>
              </a:ext>
            </a:extLst>
          </p:cNvPr>
          <p:cNvCxnSpPr/>
          <p:nvPr/>
        </p:nvCxnSpPr>
        <p:spPr>
          <a:xfrm>
            <a:off x="2905526" y="3601240"/>
            <a:ext cx="0" cy="1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CA4262-108D-4F65-B047-C3736916C779}"/>
              </a:ext>
            </a:extLst>
          </p:cNvPr>
          <p:cNvSpPr txBox="1"/>
          <p:nvPr/>
        </p:nvSpPr>
        <p:spPr>
          <a:xfrm>
            <a:off x="1623379" y="4883388"/>
            <a:ext cx="255105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you are unfamiliar with the term clarify it. </a:t>
            </a:r>
          </a:p>
          <a:p>
            <a:r>
              <a:rPr lang="en-US" dirty="0"/>
              <a:t>(After Market = Spare part + Service)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0BA4E7-F561-4BB2-8D07-1A401E8BBC79}"/>
              </a:ext>
            </a:extLst>
          </p:cNvPr>
          <p:cNvSpPr/>
          <p:nvPr/>
        </p:nvSpPr>
        <p:spPr>
          <a:xfrm>
            <a:off x="5025890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C3FAFB-EFCD-4F34-8274-E2337946AC6F}"/>
              </a:ext>
            </a:extLst>
          </p:cNvPr>
          <p:cNvCxnSpPr/>
          <p:nvPr/>
        </p:nvCxnSpPr>
        <p:spPr>
          <a:xfrm>
            <a:off x="5191538" y="2146852"/>
            <a:ext cx="0" cy="1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CFB28B-AB69-43C7-989D-9076BDA27401}"/>
              </a:ext>
            </a:extLst>
          </p:cNvPr>
          <p:cNvSpPr txBox="1"/>
          <p:nvPr/>
        </p:nvSpPr>
        <p:spPr>
          <a:xfrm>
            <a:off x="3848099" y="933339"/>
            <a:ext cx="309603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discussion, set the scope for the question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( Mass vs Niche)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segments</a:t>
            </a:r>
            <a:endParaRPr lang="en-IN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D36403B-2568-4F73-916B-2F79F480A71F}"/>
              </a:ext>
            </a:extLst>
          </p:cNvPr>
          <p:cNvSpPr/>
          <p:nvPr/>
        </p:nvSpPr>
        <p:spPr>
          <a:xfrm>
            <a:off x="7305261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C8A02E-2561-46BF-9523-200A8203D357}"/>
              </a:ext>
            </a:extLst>
          </p:cNvPr>
          <p:cNvSpPr txBox="1"/>
          <p:nvPr/>
        </p:nvSpPr>
        <p:spPr>
          <a:xfrm>
            <a:off x="6195381" y="4883388"/>
            <a:ext cx="225950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will be the unit of estimation?</a:t>
            </a:r>
          </a:p>
          <a:p>
            <a:r>
              <a:rPr lang="en-US" dirty="0"/>
              <a:t>($ or # or % 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E161FA-B020-4364-8A5F-E4B25F0B61C8}"/>
              </a:ext>
            </a:extLst>
          </p:cNvPr>
          <p:cNvCxnSpPr/>
          <p:nvPr/>
        </p:nvCxnSpPr>
        <p:spPr>
          <a:xfrm>
            <a:off x="7470909" y="3588056"/>
            <a:ext cx="0" cy="12821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E2657C2-F0BB-448F-B46D-DEC729563ECB}"/>
              </a:ext>
            </a:extLst>
          </p:cNvPr>
          <p:cNvSpPr/>
          <p:nvPr/>
        </p:nvSpPr>
        <p:spPr>
          <a:xfrm>
            <a:off x="9833131" y="3256760"/>
            <a:ext cx="331296" cy="33129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6DC2CF-F428-4DDE-8593-F82CBFBC3F6C}"/>
              </a:ext>
            </a:extLst>
          </p:cNvPr>
          <p:cNvCxnSpPr>
            <a:cxnSpLocks/>
          </p:cNvCxnSpPr>
          <p:nvPr/>
        </p:nvCxnSpPr>
        <p:spPr>
          <a:xfrm>
            <a:off x="9998779" y="2173861"/>
            <a:ext cx="0" cy="1255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D4D3F0-D2F7-4393-B823-F9B6878847EC}"/>
              </a:ext>
            </a:extLst>
          </p:cNvPr>
          <p:cNvSpPr txBox="1"/>
          <p:nvPr/>
        </p:nvSpPr>
        <p:spPr>
          <a:xfrm>
            <a:off x="8296710" y="973532"/>
            <a:ext cx="340413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stakeholder you are going to consider for the estimation?</a:t>
            </a:r>
          </a:p>
          <a:p>
            <a:r>
              <a:rPr lang="en-US" dirty="0"/>
              <a:t>( End user vs Retailer for Paint company)</a:t>
            </a:r>
          </a:p>
        </p:txBody>
      </p:sp>
    </p:spTree>
    <p:extLst>
      <p:ext uri="{BB962C8B-B14F-4D97-AF65-F5344CB8AC3E}">
        <p14:creationId xmlns:p14="http://schemas.microsoft.com/office/powerpoint/2010/main" val="11084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7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C9F2E-E263-4878-8C12-D2C4FEC588D7}"/>
              </a:ext>
            </a:extLst>
          </p:cNvPr>
          <p:cNvCxnSpPr/>
          <p:nvPr/>
        </p:nvCxnSpPr>
        <p:spPr>
          <a:xfrm>
            <a:off x="185530" y="371061"/>
            <a:ext cx="11661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8DE7A7-CF5D-4F9D-A1B5-1D9E1D8C5F2C}"/>
              </a:ext>
            </a:extLst>
          </p:cNvPr>
          <p:cNvSpPr txBox="1"/>
          <p:nvPr/>
        </p:nvSpPr>
        <p:spPr>
          <a:xfrm>
            <a:off x="291548" y="2690191"/>
            <a:ext cx="328653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Estimate the market size of cars in India?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3983CF-FBB4-4384-A1C3-C0690460A71D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6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FDA168-C4AB-48B1-A52E-F32851869452}"/>
              </a:ext>
            </a:extLst>
          </p:cNvPr>
          <p:cNvCxnSpPr/>
          <p:nvPr/>
        </p:nvCxnSpPr>
        <p:spPr>
          <a:xfrm flipV="1">
            <a:off x="4373216" y="205890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7B8779-491C-4F9B-8C54-1A2B6562F6F0}"/>
              </a:ext>
            </a:extLst>
          </p:cNvPr>
          <p:cNvSpPr txBox="1"/>
          <p:nvPr/>
        </p:nvSpPr>
        <p:spPr>
          <a:xfrm>
            <a:off x="5168346" y="1877695"/>
            <a:ext cx="35780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Is it Luxury cars ?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764F9-4912-4EC5-8BD9-9CB77FE2B20D}"/>
              </a:ext>
            </a:extLst>
          </p:cNvPr>
          <p:cNvSpPr txBox="1"/>
          <p:nvPr/>
        </p:nvSpPr>
        <p:spPr>
          <a:xfrm>
            <a:off x="5148469" y="3888377"/>
            <a:ext cx="357808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Market size in terms of # cars or $ ?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DAB5F-9CDF-4A43-8786-593728F83D4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373216" y="4073043"/>
            <a:ext cx="775253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8AD72-303B-47D7-9180-E3CA25EA2343}"/>
              </a:ext>
            </a:extLst>
          </p:cNvPr>
          <p:cNvSpPr txBox="1"/>
          <p:nvPr/>
        </p:nvSpPr>
        <p:spPr>
          <a:xfrm>
            <a:off x="5188222" y="2671700"/>
            <a:ext cx="353833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Domestic Market or B2B market       ( Cab Aggregators, Institution sales)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580010-780C-4764-9AD9-8B6485A4F003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5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14AC42-BE98-410D-86BF-859B4B38B356}"/>
              </a:ext>
            </a:extLst>
          </p:cNvPr>
          <p:cNvCxnSpPr/>
          <p:nvPr/>
        </p:nvCxnSpPr>
        <p:spPr>
          <a:xfrm flipV="1">
            <a:off x="4373216" y="299915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DE7EA5-CE6A-49ED-8F91-A70D26C47759}"/>
              </a:ext>
            </a:extLst>
          </p:cNvPr>
          <p:cNvCxnSpPr>
            <a:cxnSpLocks/>
          </p:cNvCxnSpPr>
          <p:nvPr/>
        </p:nvCxnSpPr>
        <p:spPr>
          <a:xfrm flipV="1">
            <a:off x="3578086" y="2998583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B2117-F970-4253-8B58-B19A7F774DF7}"/>
              </a:ext>
            </a:extLst>
          </p:cNvPr>
          <p:cNvCxnSpPr>
            <a:cxnSpLocks/>
          </p:cNvCxnSpPr>
          <p:nvPr/>
        </p:nvCxnSpPr>
        <p:spPr>
          <a:xfrm>
            <a:off x="4373216" y="2058904"/>
            <a:ext cx="0" cy="2014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91B598-C40D-4CF2-82B5-55A442A4871A}"/>
              </a:ext>
            </a:extLst>
          </p:cNvPr>
          <p:cNvSpPr txBox="1"/>
          <p:nvPr/>
        </p:nvSpPr>
        <p:spPr>
          <a:xfrm>
            <a:off x="291548" y="756236"/>
            <a:ext cx="107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Lets look at a unorganized problem: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808E8B-AB5A-45F7-848C-3D59ECC4A046}"/>
              </a:ext>
            </a:extLst>
          </p:cNvPr>
          <p:cNvSpPr txBox="1"/>
          <p:nvPr/>
        </p:nvSpPr>
        <p:spPr>
          <a:xfrm>
            <a:off x="291548" y="5268334"/>
            <a:ext cx="107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Breaking down the unorganized problem will help to get started with the problem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60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8C9F2E-E263-4878-8C12-D2C4FEC588D7}"/>
              </a:ext>
            </a:extLst>
          </p:cNvPr>
          <p:cNvCxnSpPr/>
          <p:nvPr/>
        </p:nvCxnSpPr>
        <p:spPr>
          <a:xfrm>
            <a:off x="185530" y="371061"/>
            <a:ext cx="116619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38DE7A7-CF5D-4F9D-A1B5-1D9E1D8C5F2C}"/>
              </a:ext>
            </a:extLst>
          </p:cNvPr>
          <p:cNvSpPr txBox="1"/>
          <p:nvPr/>
        </p:nvSpPr>
        <p:spPr>
          <a:xfrm>
            <a:off x="291546" y="2533200"/>
            <a:ext cx="328653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2-wheeler company want you estimate the land required for a warehouse for its new plant</a:t>
            </a:r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3983CF-FBB4-4384-A1C3-C0690460A71D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6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FDA168-C4AB-48B1-A52E-F32851869452}"/>
              </a:ext>
            </a:extLst>
          </p:cNvPr>
          <p:cNvCxnSpPr/>
          <p:nvPr/>
        </p:nvCxnSpPr>
        <p:spPr>
          <a:xfrm flipV="1">
            <a:off x="4373216" y="205890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7B8779-491C-4F9B-8C54-1A2B6562F6F0}"/>
              </a:ext>
            </a:extLst>
          </p:cNvPr>
          <p:cNvSpPr txBox="1"/>
          <p:nvPr/>
        </p:nvSpPr>
        <p:spPr>
          <a:xfrm>
            <a:off x="5168346" y="1877695"/>
            <a:ext cx="3803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Will it be a one floor or multi </a:t>
            </a:r>
            <a:r>
              <a:rPr lang="en-US" dirty="0" err="1"/>
              <a:t>storey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2764F9-4912-4EC5-8BD9-9CB77FE2B20D}"/>
              </a:ext>
            </a:extLst>
          </p:cNvPr>
          <p:cNvSpPr txBox="1"/>
          <p:nvPr/>
        </p:nvSpPr>
        <p:spPr>
          <a:xfrm>
            <a:off x="5168336" y="3707389"/>
            <a:ext cx="380336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Avg. Space required for 2-wheeler &amp; Space for other aspects ( Walking, office etc.)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8DAB5F-9CDF-4A43-8786-593728F83D44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373216" y="4169054"/>
            <a:ext cx="795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38AD72-303B-47D7-9180-E3CA25EA2343}"/>
              </a:ext>
            </a:extLst>
          </p:cNvPr>
          <p:cNvSpPr txBox="1"/>
          <p:nvPr/>
        </p:nvSpPr>
        <p:spPr>
          <a:xfrm>
            <a:off x="5188221" y="2671700"/>
            <a:ext cx="37834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Average holding stock in the warehouse 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580010-780C-4764-9AD9-8B6485A4F003}"/>
              </a:ext>
            </a:extLst>
          </p:cNvPr>
          <p:cNvCxnSpPr>
            <a:cxnSpLocks/>
          </p:cNvCxnSpPr>
          <p:nvPr/>
        </p:nvCxnSpPr>
        <p:spPr>
          <a:xfrm flipV="1">
            <a:off x="3578087" y="2998585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14AC42-BE98-410D-86BF-859B4B38B356}"/>
              </a:ext>
            </a:extLst>
          </p:cNvPr>
          <p:cNvCxnSpPr/>
          <p:nvPr/>
        </p:nvCxnSpPr>
        <p:spPr>
          <a:xfrm flipV="1">
            <a:off x="4373216" y="2999154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DE7EA5-CE6A-49ED-8F91-A70D26C47759}"/>
              </a:ext>
            </a:extLst>
          </p:cNvPr>
          <p:cNvCxnSpPr>
            <a:cxnSpLocks/>
          </p:cNvCxnSpPr>
          <p:nvPr/>
        </p:nvCxnSpPr>
        <p:spPr>
          <a:xfrm flipV="1">
            <a:off x="3578086" y="2998583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B2117-F970-4253-8B58-B19A7F774DF7}"/>
              </a:ext>
            </a:extLst>
          </p:cNvPr>
          <p:cNvCxnSpPr>
            <a:cxnSpLocks/>
          </p:cNvCxnSpPr>
          <p:nvPr/>
        </p:nvCxnSpPr>
        <p:spPr>
          <a:xfrm>
            <a:off x="4373216" y="2058904"/>
            <a:ext cx="0" cy="21078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371D24-3577-41AC-AD08-6E839E1BD700}"/>
              </a:ext>
            </a:extLst>
          </p:cNvPr>
          <p:cNvCxnSpPr/>
          <p:nvPr/>
        </p:nvCxnSpPr>
        <p:spPr>
          <a:xfrm flipV="1">
            <a:off x="9150629" y="1874238"/>
            <a:ext cx="7951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A20D59-8E55-4350-B8CE-74103E5B94B0}"/>
              </a:ext>
            </a:extLst>
          </p:cNvPr>
          <p:cNvSpPr txBox="1"/>
          <p:nvPr/>
        </p:nvSpPr>
        <p:spPr>
          <a:xfrm>
            <a:off x="9945759" y="1637125"/>
            <a:ext cx="190168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Avg. Units Produced/day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315949-E627-4B2F-B429-6CC6D989BB6C}"/>
              </a:ext>
            </a:extLst>
          </p:cNvPr>
          <p:cNvSpPr txBox="1"/>
          <p:nvPr/>
        </p:nvSpPr>
        <p:spPr>
          <a:xfrm>
            <a:off x="9992145" y="3693976"/>
            <a:ext cx="1835422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Returned stocks &amp; spare parts in terms of vehicles</a:t>
            </a:r>
            <a:endParaRPr lang="en-I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419510-97D5-42CD-AB05-368033C9780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150609" y="4155641"/>
            <a:ext cx="841536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28A907B-C365-41CF-A0B4-79E410DF1627}"/>
              </a:ext>
            </a:extLst>
          </p:cNvPr>
          <p:cNvSpPr txBox="1"/>
          <p:nvPr/>
        </p:nvSpPr>
        <p:spPr>
          <a:xfrm>
            <a:off x="9972270" y="2604055"/>
            <a:ext cx="187517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Avg. Units dispatched /day </a:t>
            </a:r>
            <a:endParaRPr lang="en-IN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4EC0A4-62D4-4F41-A01D-939B0E0460A6}"/>
              </a:ext>
            </a:extLst>
          </p:cNvPr>
          <p:cNvCxnSpPr>
            <a:cxnSpLocks/>
          </p:cNvCxnSpPr>
          <p:nvPr/>
        </p:nvCxnSpPr>
        <p:spPr>
          <a:xfrm>
            <a:off x="8991579" y="2927221"/>
            <a:ext cx="98069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3339B8-EE60-454B-96A6-E8E8F99AD14B}"/>
              </a:ext>
            </a:extLst>
          </p:cNvPr>
          <p:cNvCxnSpPr>
            <a:cxnSpLocks/>
          </p:cNvCxnSpPr>
          <p:nvPr/>
        </p:nvCxnSpPr>
        <p:spPr>
          <a:xfrm>
            <a:off x="9150629" y="1874238"/>
            <a:ext cx="0" cy="2291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9665FC-B212-42DB-B61A-D4FE812B689E}"/>
              </a:ext>
            </a:extLst>
          </p:cNvPr>
          <p:cNvSpPr txBox="1"/>
          <p:nvPr/>
        </p:nvSpPr>
        <p:spPr>
          <a:xfrm>
            <a:off x="291548" y="756236"/>
            <a:ext cx="1073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a problem is organized , clarifying certain aspects are very important 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768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  <p:bldP spid="18" grpId="0" animBg="1"/>
      <p:bldP spid="20" grpId="0" animBg="1"/>
      <p:bldP spid="16" grpId="0" animBg="1"/>
      <p:bldP spid="21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576E7F-8E43-4F11-BC9F-2DE533462D0C}"/>
              </a:ext>
            </a:extLst>
          </p:cNvPr>
          <p:cNvSpPr txBox="1"/>
          <p:nvPr/>
        </p:nvSpPr>
        <p:spPr>
          <a:xfrm>
            <a:off x="2597427" y="1762539"/>
            <a:ext cx="4532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Identifying &amp; organizing sub components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29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ADF5FF-E84F-42AA-BB11-AECF64FA3227}"/>
              </a:ext>
            </a:extLst>
          </p:cNvPr>
          <p:cNvCxnSpPr/>
          <p:nvPr/>
        </p:nvCxnSpPr>
        <p:spPr>
          <a:xfrm>
            <a:off x="132522" y="424070"/>
            <a:ext cx="11820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A10828-054E-4BD2-AE23-534CE842DED4}"/>
              </a:ext>
            </a:extLst>
          </p:cNvPr>
          <p:cNvCxnSpPr/>
          <p:nvPr/>
        </p:nvCxnSpPr>
        <p:spPr>
          <a:xfrm>
            <a:off x="887896" y="1325217"/>
            <a:ext cx="0" cy="44394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5CCAE9-5FB2-4938-92E5-546986B45F4C}"/>
              </a:ext>
            </a:extLst>
          </p:cNvPr>
          <p:cNvCxnSpPr/>
          <p:nvPr/>
        </p:nvCxnSpPr>
        <p:spPr>
          <a:xfrm>
            <a:off x="887896" y="1855304"/>
            <a:ext cx="1895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FAFA95-E892-4724-9693-71558F65D2C2}"/>
              </a:ext>
            </a:extLst>
          </p:cNvPr>
          <p:cNvSpPr txBox="1"/>
          <p:nvPr/>
        </p:nvSpPr>
        <p:spPr>
          <a:xfrm>
            <a:off x="2782957" y="1388450"/>
            <a:ext cx="852113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that  thoughts &amp; Ideas are written in a tree shaped structure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will help you to keep track of all the 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Performing &amp; Changing the  calculations will be easy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3164F-9ED9-45A0-B767-A0CAD456482C}"/>
              </a:ext>
            </a:extLst>
          </p:cNvPr>
          <p:cNvSpPr txBox="1"/>
          <p:nvPr/>
        </p:nvSpPr>
        <p:spPr>
          <a:xfrm>
            <a:off x="265042" y="636104"/>
            <a:ext cx="510208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Structuring ( Source or Use or Both)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5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F8AD61-282E-475D-BBA4-FF4D0EAC481F}"/>
              </a:ext>
            </a:extLst>
          </p:cNvPr>
          <p:cNvSpPr/>
          <p:nvPr/>
        </p:nvSpPr>
        <p:spPr>
          <a:xfrm>
            <a:off x="440634" y="3300823"/>
            <a:ext cx="1520687" cy="6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of owning an ICE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F9BABE-ECE3-46BD-8FD7-A62C5965A800}"/>
              </a:ext>
            </a:extLst>
          </p:cNvPr>
          <p:cNvSpPr/>
          <p:nvPr/>
        </p:nvSpPr>
        <p:spPr>
          <a:xfrm>
            <a:off x="2623932" y="2234025"/>
            <a:ext cx="1520687" cy="6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Fuel Cost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F5BB3B-572C-4617-9806-A31A31E797B0}"/>
              </a:ext>
            </a:extLst>
          </p:cNvPr>
          <p:cNvSpPr/>
          <p:nvPr/>
        </p:nvSpPr>
        <p:spPr>
          <a:xfrm>
            <a:off x="2623932" y="4563094"/>
            <a:ext cx="1520687" cy="6361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 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5E5048-273E-4083-94D3-C286B3C097C1}"/>
              </a:ext>
            </a:extLst>
          </p:cNvPr>
          <p:cNvCxnSpPr>
            <a:cxnSpLocks/>
          </p:cNvCxnSpPr>
          <p:nvPr/>
        </p:nvCxnSpPr>
        <p:spPr>
          <a:xfrm>
            <a:off x="1961321" y="3618875"/>
            <a:ext cx="331305" cy="331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4000A7-CD28-4303-9BF8-A3AFF5B63256}"/>
              </a:ext>
            </a:extLst>
          </p:cNvPr>
          <p:cNvCxnSpPr>
            <a:cxnSpLocks/>
          </p:cNvCxnSpPr>
          <p:nvPr/>
        </p:nvCxnSpPr>
        <p:spPr>
          <a:xfrm>
            <a:off x="2292626" y="2552077"/>
            <a:ext cx="0" cy="232906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1B2CC-5BA0-48B2-AE4A-9DE1F34FD224}"/>
              </a:ext>
            </a:extLst>
          </p:cNvPr>
          <p:cNvCxnSpPr>
            <a:cxnSpLocks/>
          </p:cNvCxnSpPr>
          <p:nvPr/>
        </p:nvCxnSpPr>
        <p:spPr>
          <a:xfrm>
            <a:off x="2292627" y="2552077"/>
            <a:ext cx="3313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9BE2DEF-953A-4B18-BF64-4BA10F6E70B5}"/>
              </a:ext>
            </a:extLst>
          </p:cNvPr>
          <p:cNvSpPr/>
          <p:nvPr/>
        </p:nvSpPr>
        <p:spPr>
          <a:xfrm>
            <a:off x="5011794" y="3696136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Maintenance/year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BA6607-6DB7-434B-B7FA-84E576E8473A}"/>
              </a:ext>
            </a:extLst>
          </p:cNvPr>
          <p:cNvSpPr/>
          <p:nvPr/>
        </p:nvSpPr>
        <p:spPr>
          <a:xfrm>
            <a:off x="5002700" y="5666685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Average cost/ maintenance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304F408-0AB3-4525-BC60-E0DD0D0A6468}"/>
              </a:ext>
            </a:extLst>
          </p:cNvPr>
          <p:cNvSpPr/>
          <p:nvPr/>
        </p:nvSpPr>
        <p:spPr>
          <a:xfrm>
            <a:off x="5002700" y="4639170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Lifetime of Vehicle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6DBE96-0EE4-42F2-ACF0-E1CE151E63C8}"/>
              </a:ext>
            </a:extLst>
          </p:cNvPr>
          <p:cNvSpPr/>
          <p:nvPr/>
        </p:nvSpPr>
        <p:spPr>
          <a:xfrm>
            <a:off x="5002700" y="929946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Kms driven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ED5451-7435-45CF-A0AD-C610A3AC44E2}"/>
              </a:ext>
            </a:extLst>
          </p:cNvPr>
          <p:cNvSpPr/>
          <p:nvPr/>
        </p:nvSpPr>
        <p:spPr>
          <a:xfrm>
            <a:off x="5011794" y="2810917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Cost per liter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61F1C54-FD69-472E-9D55-7135C2826908}"/>
              </a:ext>
            </a:extLst>
          </p:cNvPr>
          <p:cNvSpPr/>
          <p:nvPr/>
        </p:nvSpPr>
        <p:spPr>
          <a:xfrm>
            <a:off x="8797836" y="913594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Lifetime of Vehicle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97850FC-91FC-4814-9788-BBC0EB9A431D}"/>
              </a:ext>
            </a:extLst>
          </p:cNvPr>
          <p:cNvSpPr/>
          <p:nvPr/>
        </p:nvSpPr>
        <p:spPr>
          <a:xfrm>
            <a:off x="8782536" y="2857223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Rides per day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DE2A52-C08A-4BCF-9CB8-9BFC0467C779}"/>
              </a:ext>
            </a:extLst>
          </p:cNvPr>
          <p:cNvSpPr/>
          <p:nvPr/>
        </p:nvSpPr>
        <p:spPr>
          <a:xfrm>
            <a:off x="8782536" y="1919286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% Utilized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EA8E56-C0E4-48B4-90E7-F3ADDFAAF322}"/>
              </a:ext>
            </a:extLst>
          </p:cNvPr>
          <p:cNvSpPr/>
          <p:nvPr/>
        </p:nvSpPr>
        <p:spPr>
          <a:xfrm>
            <a:off x="8791630" y="3800257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# Kms driven per day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3C9113-FB16-47C1-83C3-9B96D3CEACC8}"/>
              </a:ext>
            </a:extLst>
          </p:cNvPr>
          <p:cNvSpPr/>
          <p:nvPr/>
        </p:nvSpPr>
        <p:spPr>
          <a:xfrm>
            <a:off x="3088947" y="3544712"/>
            <a:ext cx="329610" cy="34024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C54919-5DA6-451F-9A93-4BBE65388CE5}"/>
              </a:ext>
            </a:extLst>
          </p:cNvPr>
          <p:cNvCxnSpPr>
            <a:cxnSpLocks/>
          </p:cNvCxnSpPr>
          <p:nvPr/>
        </p:nvCxnSpPr>
        <p:spPr>
          <a:xfrm>
            <a:off x="2292627" y="4881146"/>
            <a:ext cx="3313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6B79FD-E763-4004-A388-C2B69EFA6FE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144619" y="4871733"/>
            <a:ext cx="858081" cy="9413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5C2CB0-57EA-4B3D-8002-FDA5F1B885FB}"/>
              </a:ext>
            </a:extLst>
          </p:cNvPr>
          <p:cNvCxnSpPr>
            <a:cxnSpLocks/>
          </p:cNvCxnSpPr>
          <p:nvPr/>
        </p:nvCxnSpPr>
        <p:spPr>
          <a:xfrm>
            <a:off x="4576317" y="3800257"/>
            <a:ext cx="0" cy="2143539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2708E2-B0BF-425F-923B-FC7976E489D4}"/>
              </a:ext>
            </a:extLst>
          </p:cNvPr>
          <p:cNvCxnSpPr>
            <a:cxnSpLocks/>
          </p:cNvCxnSpPr>
          <p:nvPr/>
        </p:nvCxnSpPr>
        <p:spPr>
          <a:xfrm>
            <a:off x="4576318" y="3800257"/>
            <a:ext cx="4521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6F57030-1841-43DD-822B-3556D07AA612}"/>
              </a:ext>
            </a:extLst>
          </p:cNvPr>
          <p:cNvCxnSpPr>
            <a:cxnSpLocks/>
          </p:cNvCxnSpPr>
          <p:nvPr/>
        </p:nvCxnSpPr>
        <p:spPr>
          <a:xfrm>
            <a:off x="4585412" y="5943796"/>
            <a:ext cx="4263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99AAD3-F054-46DC-B569-05C0AD0077FE}"/>
              </a:ext>
            </a:extLst>
          </p:cNvPr>
          <p:cNvCxnSpPr>
            <a:cxnSpLocks/>
          </p:cNvCxnSpPr>
          <p:nvPr/>
        </p:nvCxnSpPr>
        <p:spPr>
          <a:xfrm>
            <a:off x="4144619" y="2545052"/>
            <a:ext cx="46417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C706FA-73B8-4022-9585-5FBA791F4438}"/>
              </a:ext>
            </a:extLst>
          </p:cNvPr>
          <p:cNvCxnSpPr>
            <a:cxnSpLocks/>
          </p:cNvCxnSpPr>
          <p:nvPr/>
        </p:nvCxnSpPr>
        <p:spPr>
          <a:xfrm flipH="1">
            <a:off x="4608797" y="1195994"/>
            <a:ext cx="9095" cy="198277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5D4327-61C1-432D-A165-53719FA5228F}"/>
              </a:ext>
            </a:extLst>
          </p:cNvPr>
          <p:cNvCxnSpPr>
            <a:cxnSpLocks/>
          </p:cNvCxnSpPr>
          <p:nvPr/>
        </p:nvCxnSpPr>
        <p:spPr>
          <a:xfrm>
            <a:off x="4617892" y="1179642"/>
            <a:ext cx="384808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7CD44DD-5851-4AC1-9B47-4481876A1627}"/>
              </a:ext>
            </a:extLst>
          </p:cNvPr>
          <p:cNvCxnSpPr>
            <a:cxnSpLocks/>
          </p:cNvCxnSpPr>
          <p:nvPr/>
        </p:nvCxnSpPr>
        <p:spPr>
          <a:xfrm>
            <a:off x="4608798" y="3178768"/>
            <a:ext cx="426382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BEE639-E3CD-4D4B-A1EA-DCDBD276C2EC}"/>
              </a:ext>
            </a:extLst>
          </p:cNvPr>
          <p:cNvCxnSpPr>
            <a:cxnSpLocks/>
          </p:cNvCxnSpPr>
          <p:nvPr/>
        </p:nvCxnSpPr>
        <p:spPr>
          <a:xfrm>
            <a:off x="4608798" y="2164133"/>
            <a:ext cx="45219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7332683-7685-43D6-8C3E-B70F099E2486}"/>
              </a:ext>
            </a:extLst>
          </p:cNvPr>
          <p:cNvSpPr/>
          <p:nvPr/>
        </p:nvSpPr>
        <p:spPr>
          <a:xfrm>
            <a:off x="5002700" y="1867883"/>
            <a:ext cx="2186599" cy="5320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14275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Mileage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8428582-D26D-40AE-9ACB-57CAEC22432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7189299" y="1179642"/>
            <a:ext cx="1608537" cy="16352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44EA522-079B-4BE7-9E73-92BC3B9885ED}"/>
              </a:ext>
            </a:extLst>
          </p:cNvPr>
          <p:cNvCxnSpPr>
            <a:cxnSpLocks/>
          </p:cNvCxnSpPr>
          <p:nvPr/>
        </p:nvCxnSpPr>
        <p:spPr>
          <a:xfrm flipH="1">
            <a:off x="8268889" y="1195994"/>
            <a:ext cx="8662" cy="2902174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012702-2F19-440E-98F3-303503569126}"/>
              </a:ext>
            </a:extLst>
          </p:cNvPr>
          <p:cNvCxnSpPr>
            <a:cxnSpLocks/>
          </p:cNvCxnSpPr>
          <p:nvPr/>
        </p:nvCxnSpPr>
        <p:spPr>
          <a:xfrm>
            <a:off x="8277551" y="3166278"/>
            <a:ext cx="4690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8EC636-689B-49D0-A90A-EFA2CEB8F9F8}"/>
              </a:ext>
            </a:extLst>
          </p:cNvPr>
          <p:cNvCxnSpPr>
            <a:cxnSpLocks/>
          </p:cNvCxnSpPr>
          <p:nvPr/>
        </p:nvCxnSpPr>
        <p:spPr>
          <a:xfrm>
            <a:off x="8278759" y="2248782"/>
            <a:ext cx="497419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686D97-16EC-4631-834F-AD04B8CAEB80}"/>
              </a:ext>
            </a:extLst>
          </p:cNvPr>
          <p:cNvCxnSpPr>
            <a:cxnSpLocks/>
          </p:cNvCxnSpPr>
          <p:nvPr/>
        </p:nvCxnSpPr>
        <p:spPr>
          <a:xfrm>
            <a:off x="8310031" y="4098168"/>
            <a:ext cx="46902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2E38018-68C6-42FC-ABB5-A7083558AED7}"/>
              </a:ext>
            </a:extLst>
          </p:cNvPr>
          <p:cNvSpPr/>
          <p:nvPr/>
        </p:nvSpPr>
        <p:spPr>
          <a:xfrm>
            <a:off x="5926690" y="4237483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97DD049-E073-4157-82A4-2D86E09AF12E}"/>
              </a:ext>
            </a:extLst>
          </p:cNvPr>
          <p:cNvSpPr/>
          <p:nvPr/>
        </p:nvSpPr>
        <p:spPr>
          <a:xfrm>
            <a:off x="5926690" y="5248854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B35E0-A65B-4A79-922D-3A7533E36116}"/>
              </a:ext>
            </a:extLst>
          </p:cNvPr>
          <p:cNvSpPr/>
          <p:nvPr/>
        </p:nvSpPr>
        <p:spPr>
          <a:xfrm>
            <a:off x="5926690" y="243188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F8EEA9-88CC-4AEA-82D4-475F4674A57D}"/>
              </a:ext>
            </a:extLst>
          </p:cNvPr>
          <p:cNvSpPr/>
          <p:nvPr/>
        </p:nvSpPr>
        <p:spPr>
          <a:xfrm>
            <a:off x="9705512" y="2457311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6F388E6-C9EC-4BDA-A597-9547E5C5FB9A}"/>
              </a:ext>
            </a:extLst>
          </p:cNvPr>
          <p:cNvSpPr/>
          <p:nvPr/>
        </p:nvSpPr>
        <p:spPr>
          <a:xfrm>
            <a:off x="9705512" y="3468682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BB187C1-922B-4BD3-8979-A191BF577EF5}"/>
              </a:ext>
            </a:extLst>
          </p:cNvPr>
          <p:cNvSpPr/>
          <p:nvPr/>
        </p:nvSpPr>
        <p:spPr>
          <a:xfrm>
            <a:off x="9705512" y="1496628"/>
            <a:ext cx="360000" cy="3600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atin typeface="Verdana" panose="020B0604030504040204" pitchFamily="34" charset="0"/>
                <a:ea typeface="Verdana" panose="020B0604030504040204" pitchFamily="34" charset="0"/>
              </a:rPr>
              <a:t>x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FA261C3-821A-4E59-BE14-FCE5E891C81C}"/>
              </a:ext>
            </a:extLst>
          </p:cNvPr>
          <p:cNvSpPr/>
          <p:nvPr/>
        </p:nvSpPr>
        <p:spPr>
          <a:xfrm>
            <a:off x="5877241" y="1492268"/>
            <a:ext cx="354546" cy="38398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dk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÷</a:t>
            </a:r>
          </a:p>
        </p:txBody>
      </p:sp>
    </p:spTree>
    <p:extLst>
      <p:ext uri="{BB962C8B-B14F-4D97-AF65-F5344CB8AC3E}">
        <p14:creationId xmlns:p14="http://schemas.microsoft.com/office/powerpoint/2010/main" val="117628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1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5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1862</Words>
  <Application>Microsoft Office PowerPoint</Application>
  <PresentationFormat>Widescreen</PresentationFormat>
  <Paragraphs>437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Verdana</vt:lpstr>
      <vt:lpstr>Office Theme</vt:lpstr>
      <vt:lpstr>Guesstimates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Karthikeyan</dc:creator>
  <cp:lastModifiedBy>A Karthikeyan</cp:lastModifiedBy>
  <cp:revision>408</cp:revision>
  <dcterms:created xsi:type="dcterms:W3CDTF">2020-11-10T14:28:27Z</dcterms:created>
  <dcterms:modified xsi:type="dcterms:W3CDTF">2020-11-26T06:03:29Z</dcterms:modified>
</cp:coreProperties>
</file>