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6" r:id="rId1"/>
  </p:sldMasterIdLst>
  <p:sldIdLst>
    <p:sldId id="256" r:id="rId2"/>
    <p:sldId id="257" r:id="rId3"/>
    <p:sldId id="263" r:id="rId4"/>
    <p:sldId id="264" r:id="rId5"/>
    <p:sldId id="265" r:id="rId6"/>
    <p:sldId id="266" r:id="rId7"/>
    <p:sldId id="261" r:id="rId8"/>
    <p:sldId id="262" r:id="rId9"/>
  </p:sldIdLst>
  <p:sldSz cx="9144000" cy="5143500" type="screen16x9"/>
  <p:notesSz cx="9144000" cy="5143500"/>
  <p:embeddedFontLst>
    <p:embeddedFont>
      <p:font typeface="Calibri" pitchFamily="34" charset="0"/>
      <p:regular r:id="rId10"/>
      <p:bold r:id="rId11"/>
      <p:italic r:id="rId12"/>
      <p:boldItalic r:id="rId13"/>
    </p:embeddedFont>
    <p:embeddedFont>
      <p:font typeface="CFJCTS+PublicSans-Bold"/>
      <p:regular r:id="rId14"/>
    </p:embeddedFont>
    <p:embeddedFont>
      <p:font typeface="RMKPBC+PublicSans-BoldItalic"/>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5" d="100"/>
          <a:sy n="115" d="100"/>
        </p:scale>
        <p:origin x="-684" y="-102"/>
      </p:cViewPr>
      <p:guideLst>
        <p:guide orient="horz" pos="3168"/>
        <p:guide pos="244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10/27/2023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10/27/2023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352680" y="2692811"/>
            <a:ext cx="3182416" cy="359073"/>
          </a:xfrm>
          <a:prstGeom prst="rect">
            <a:avLst/>
          </a:prstGeom>
        </p:spPr>
        <p:txBody>
          <a:bodyPr vert="horz" wrap="square" lIns="0" tIns="0" rIns="0" bIns="0" rtlCol="0">
            <a:spAutoFit/>
          </a:bodyPr>
          <a:lstStyle/>
          <a:p>
            <a:pPr>
              <a:lnSpc>
                <a:spcPts val="2819"/>
              </a:lnSpc>
            </a:pPr>
            <a:r>
              <a:rPr lang="en-IN" sz="2400" b="1" spc="10" dirty="0" smtClean="0">
                <a:solidFill>
                  <a:schemeClr val="tx2">
                    <a:lumMod val="75000"/>
                  </a:schemeClr>
                </a:solidFill>
                <a:latin typeface="Times New Roman" panose="02020603050405020304" pitchFamily="18" charset="0"/>
                <a:cs typeface="Times New Roman" panose="02020603050405020304" pitchFamily="18" charset="0"/>
              </a:rPr>
              <a:t>GROCERY W</a:t>
            </a:r>
            <a:r>
              <a:rPr lang="en-IN" sz="2400" b="1" cap="none" spc="10" dirty="0" smtClean="0">
                <a:ln>
                  <a:noFill/>
                </a:ln>
                <a:solidFill>
                  <a:schemeClr val="tx2">
                    <a:lumMod val="75000"/>
                  </a:schemeClr>
                </a:solidFill>
                <a:latin typeface="Times New Roman" panose="02020603050405020304" pitchFamily="18" charset="0"/>
                <a:cs typeface="Times New Roman" panose="02020603050405020304" pitchFamily="18" charset="0"/>
              </a:rPr>
              <a:t>EBSITE</a:t>
            </a:r>
            <a:endParaRPr sz="2400" b="1" dirty="0">
              <a:solidFill>
                <a:schemeClr val="tx2">
                  <a:lumMod val="75000"/>
                </a:schemeClr>
              </a:solidFill>
              <a:latin typeface="CFJCTS+PublicSans-Bold"/>
              <a:cs typeface="CFJCTS+PublicSans-Bold"/>
            </a:endParaRPr>
          </a:p>
        </p:txBody>
      </p:sp>
      <p:sp>
        <p:nvSpPr>
          <p:cNvPr id="4" name="TextBox 3"/>
          <p:cNvSpPr txBox="1"/>
          <p:nvPr/>
        </p:nvSpPr>
        <p:spPr>
          <a:xfrm>
            <a:off x="179512" y="3507854"/>
            <a:ext cx="1800200" cy="461665"/>
          </a:xfrm>
          <a:prstGeom prst="rect">
            <a:avLst/>
          </a:prstGeom>
          <a:noFill/>
        </p:spPr>
        <p:txBody>
          <a:bodyPr wrap="square" rtlCol="0">
            <a:spAutoFit/>
          </a:bodyPr>
          <a:lstStyle/>
          <a:p>
            <a:r>
              <a:rPr lang="en-GB" sz="2400" b="1" dirty="0" smtClean="0">
                <a:solidFill>
                  <a:schemeClr val="tx2">
                    <a:lumMod val="75000"/>
                  </a:schemeClr>
                </a:solidFill>
                <a:latin typeface="Times New Roman" pitchFamily="18" charset="0"/>
                <a:cs typeface="Times New Roman" pitchFamily="18" charset="0"/>
              </a:rPr>
              <a:t>  TASK-1 </a:t>
            </a:r>
            <a:endParaRPr lang="en-US" sz="2400" b="1" dirty="0">
              <a:solidFill>
                <a:schemeClr val="tx2">
                  <a:lumMod val="7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252536"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34710" y="825130"/>
            <a:ext cx="2609098" cy="307777"/>
          </a:xfrm>
          <a:prstGeom prst="rect">
            <a:avLst/>
          </a:prstGeom>
        </p:spPr>
        <p:txBody>
          <a:bodyPr vert="horz" wrap="square" lIns="0" tIns="0" rIns="0" bIns="0" rtlCol="0">
            <a:spAutoFit/>
          </a:bodyPr>
          <a:lstStyle/>
          <a:p>
            <a:pPr marL="0" marR="0">
              <a:lnSpc>
                <a:spcPts val="2383"/>
              </a:lnSpc>
              <a:spcBef>
                <a:spcPts val="0"/>
              </a:spcBef>
              <a:spcAft>
                <a:spcPts val="0"/>
              </a:spcAft>
            </a:pPr>
            <a:endParaRPr sz="1850" b="1" spc="-10" dirty="0">
              <a:solidFill>
                <a:srgbClr val="C88C32"/>
              </a:solidFill>
              <a:latin typeface="Times New Roman" pitchFamily="18" charset="0"/>
              <a:cs typeface="Times New Roman" pitchFamily="18" charset="0"/>
            </a:endParaRPr>
          </a:p>
        </p:txBody>
      </p:sp>
      <p:sp>
        <p:nvSpPr>
          <p:cNvPr id="5" name="object 5"/>
          <p:cNvSpPr txBox="1"/>
          <p:nvPr/>
        </p:nvSpPr>
        <p:spPr>
          <a:xfrm>
            <a:off x="1" y="1131591"/>
            <a:ext cx="4499992" cy="1400383"/>
          </a:xfrm>
          <a:prstGeom prst="rect">
            <a:avLst/>
          </a:prstGeom>
        </p:spPr>
        <p:txBody>
          <a:bodyPr vert="horz" wrap="square" lIns="0" tIns="0" rIns="0" bIns="0" rtlCol="0">
            <a:spAutoFit/>
          </a:bodyPr>
          <a:lstStyle/>
          <a:p>
            <a:pPr marL="0" marR="0">
              <a:lnSpc>
                <a:spcPts val="1800"/>
              </a:lnSpc>
              <a:spcBef>
                <a:spcPts val="0"/>
              </a:spcBef>
              <a:spcAft>
                <a:spcPts val="0"/>
              </a:spcAft>
            </a:pPr>
            <a:r>
              <a:rPr lang="en-GB" sz="1400" b="1" dirty="0" smtClean="0">
                <a:solidFill>
                  <a:srgbClr val="FFC000"/>
                </a:solidFill>
                <a:latin typeface="Times New Roman" pitchFamily="18" charset="0"/>
                <a:cs typeface="Times New Roman" pitchFamily="18" charset="0"/>
              </a:rPr>
              <a:t>Introduction</a:t>
            </a:r>
          </a:p>
          <a:p>
            <a:pPr lvl="0" algn="just" eaLnBrk="0" fontAlgn="base" hangingPunct="0">
              <a:spcBef>
                <a:spcPct val="0"/>
              </a:spcBef>
              <a:spcAft>
                <a:spcPct val="0"/>
              </a:spcAft>
            </a:pPr>
            <a:r>
              <a:rPr kumimoji="0" lang="en-US" altLang="en-US" sz="9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The Grocery Website Software Requirements Specification (SRS) outlines the essential features, functionalities, and constraints of a web-based platform designed to facilitate the purchase of grocery items. This document serves as comprehensive guide for the development and maintenance of the grocery website, aiming to enhance</a:t>
            </a:r>
            <a:r>
              <a:rPr kumimoji="0" lang="en-US" altLang="en-US" sz="900" b="0" i="0" u="none" strike="noStrike" cap="none" normalizeH="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9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user experience, streamline operations, and ensure data security. It defines the scope of the project, its purpose, and the key stakeholders</a:t>
            </a:r>
            <a:r>
              <a:rPr kumimoji="0" lang="en-US" altLang="en-US" sz="900" b="0" i="0" u="none" strike="noStrike" cap="none" normalizeH="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9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involved, setting the foundation for a successful Grocery website implementation .</a:t>
            </a:r>
          </a:p>
          <a:p>
            <a:pPr lvl="0" algn="just" eaLnBrk="0" fontAlgn="base" hangingPunct="0">
              <a:spcBef>
                <a:spcPct val="0"/>
              </a:spcBef>
              <a:spcAft>
                <a:spcPct val="0"/>
              </a:spcAft>
            </a:pPr>
            <a:r>
              <a:rPr kumimoji="0" lang="en-US" altLang="en-US" sz="800" b="0" i="0" u="none" strike="noStrike" cap="none" normalizeH="0" baseline="0" dirty="0" smtClean="0">
                <a:ln>
                  <a:noFill/>
                </a:ln>
                <a:solidFill>
                  <a:schemeClr val="tx1"/>
                </a:solidFill>
                <a:effectLst/>
              </a:rPr>
              <a:t/>
            </a:r>
            <a:br>
              <a:rPr kumimoji="0" lang="en-US" altLang="en-US" sz="800" b="0" i="0" u="none" strike="noStrike" cap="none" normalizeH="0" baseline="0" dirty="0" smtClean="0">
                <a:ln>
                  <a:noFill/>
                </a:ln>
                <a:solidFill>
                  <a:schemeClr val="tx1"/>
                </a:solidFill>
                <a:effectLst/>
              </a:rPr>
            </a:br>
            <a:endParaRPr sz="1400" b="1" dirty="0">
              <a:solidFill>
                <a:srgbClr val="FFC000"/>
              </a:solidFill>
              <a:latin typeface="Times New Roman" pitchFamily="18" charset="0"/>
              <a:cs typeface="Times New Roman" pitchFamily="18" charset="0"/>
            </a:endParaRPr>
          </a:p>
        </p:txBody>
      </p:sp>
      <p:sp>
        <p:nvSpPr>
          <p:cNvPr id="6" name="object 6"/>
          <p:cNvSpPr txBox="1"/>
          <p:nvPr/>
        </p:nvSpPr>
        <p:spPr>
          <a:xfrm>
            <a:off x="107504" y="2355726"/>
            <a:ext cx="1296144" cy="410369"/>
          </a:xfrm>
          <a:prstGeom prst="rect">
            <a:avLst/>
          </a:prstGeom>
        </p:spPr>
        <p:txBody>
          <a:bodyPr vert="horz" wrap="square" lIns="0" tIns="0" rIns="0" bIns="0" rtlCol="0">
            <a:spAutoFit/>
          </a:bodyPr>
          <a:lstStyle/>
          <a:p>
            <a:pPr marL="0" marR="0" algn="ctr">
              <a:lnSpc>
                <a:spcPts val="1564"/>
              </a:lnSpc>
              <a:spcBef>
                <a:spcPts val="0"/>
              </a:spcBef>
              <a:spcAft>
                <a:spcPts val="0"/>
              </a:spcAft>
            </a:pPr>
            <a:r>
              <a:rPr sz="1600" b="1" dirty="0" smtClean="0">
                <a:solidFill>
                  <a:srgbClr val="FFC000"/>
                </a:solidFill>
                <a:latin typeface="Times New Roman" pitchFamily="18" charset="0"/>
                <a:cs typeface="Times New Roman" pitchFamily="18" charset="0"/>
              </a:rPr>
              <a:t>LMS</a:t>
            </a:r>
            <a:r>
              <a:rPr lang="en-GB" sz="1600" b="1" dirty="0" smtClean="0">
                <a:solidFill>
                  <a:srgbClr val="FFC000"/>
                </a:solidFill>
                <a:latin typeface="Times New Roman" pitchFamily="18" charset="0"/>
                <a:cs typeface="Times New Roman" pitchFamily="18" charset="0"/>
              </a:rPr>
              <a:t> </a:t>
            </a:r>
            <a:r>
              <a:rPr sz="1600" b="1" dirty="0" err="1" smtClean="0">
                <a:solidFill>
                  <a:srgbClr val="FFC000"/>
                </a:solidFill>
                <a:latin typeface="Times New Roman" pitchFamily="18" charset="0"/>
                <a:cs typeface="Times New Roman" pitchFamily="18" charset="0"/>
              </a:rPr>
              <a:t>Usernam</a:t>
            </a:r>
            <a:r>
              <a:rPr lang="en-GB" sz="1600" b="1" dirty="0">
                <a:solidFill>
                  <a:srgbClr val="FFC000"/>
                </a:solidFill>
                <a:latin typeface="Times New Roman" pitchFamily="18" charset="0"/>
                <a:cs typeface="Times New Roman" pitchFamily="18" charset="0"/>
              </a:rPr>
              <a:t>e</a:t>
            </a:r>
            <a:endParaRPr sz="1600" b="1" dirty="0">
              <a:solidFill>
                <a:srgbClr val="FFC000"/>
              </a:solidFill>
              <a:latin typeface="Times New Roman" pitchFamily="18" charset="0"/>
              <a:cs typeface="Times New Roman" pitchFamily="18" charset="0"/>
            </a:endParaRPr>
          </a:p>
        </p:txBody>
      </p:sp>
      <p:sp>
        <p:nvSpPr>
          <p:cNvPr id="7" name="object 7"/>
          <p:cNvSpPr txBox="1"/>
          <p:nvPr/>
        </p:nvSpPr>
        <p:spPr>
          <a:xfrm>
            <a:off x="2195736" y="2427734"/>
            <a:ext cx="708669" cy="205184"/>
          </a:xfrm>
          <a:prstGeom prst="rect">
            <a:avLst/>
          </a:prstGeom>
        </p:spPr>
        <p:txBody>
          <a:bodyPr vert="horz" wrap="square" lIns="0" tIns="0" rIns="0" bIns="0" rtlCol="0">
            <a:spAutoFit/>
          </a:bodyPr>
          <a:lstStyle/>
          <a:p>
            <a:pPr marL="0" marR="0" algn="ctr">
              <a:lnSpc>
                <a:spcPts val="1564"/>
              </a:lnSpc>
              <a:spcBef>
                <a:spcPts val="0"/>
              </a:spcBef>
              <a:spcAft>
                <a:spcPts val="0"/>
              </a:spcAft>
            </a:pPr>
            <a:r>
              <a:rPr sz="1400" b="1" dirty="0">
                <a:solidFill>
                  <a:srgbClr val="FFC000"/>
                </a:solidFill>
                <a:latin typeface="Times New Roman" pitchFamily="18" charset="0"/>
                <a:cs typeface="Times New Roman" pitchFamily="18" charset="0"/>
              </a:rPr>
              <a:t>Name</a:t>
            </a:r>
          </a:p>
        </p:txBody>
      </p:sp>
      <p:sp>
        <p:nvSpPr>
          <p:cNvPr id="8" name="object 8"/>
          <p:cNvSpPr txBox="1"/>
          <p:nvPr/>
        </p:nvSpPr>
        <p:spPr>
          <a:xfrm>
            <a:off x="3563888" y="2448881"/>
            <a:ext cx="504056" cy="205184"/>
          </a:xfrm>
          <a:prstGeom prst="rect">
            <a:avLst/>
          </a:prstGeom>
        </p:spPr>
        <p:txBody>
          <a:bodyPr vert="horz" wrap="square" lIns="0" tIns="0" rIns="0" bIns="0" rtlCol="0">
            <a:spAutoFit/>
          </a:bodyPr>
          <a:lstStyle/>
          <a:p>
            <a:pPr marL="0" marR="0" algn="ctr">
              <a:lnSpc>
                <a:spcPts val="1564"/>
              </a:lnSpc>
              <a:spcBef>
                <a:spcPts val="0"/>
              </a:spcBef>
              <a:spcAft>
                <a:spcPts val="0"/>
              </a:spcAft>
            </a:pPr>
            <a:r>
              <a:rPr sz="1400" b="1" dirty="0" smtClean="0">
                <a:solidFill>
                  <a:srgbClr val="FFC000"/>
                </a:solidFill>
                <a:latin typeface="Times New Roman" pitchFamily="18" charset="0"/>
                <a:cs typeface="Times New Roman" pitchFamily="18" charset="0"/>
              </a:rPr>
              <a:t>Bat</a:t>
            </a:r>
            <a:r>
              <a:rPr lang="en-GB" sz="1400" b="1" dirty="0" smtClean="0">
                <a:solidFill>
                  <a:srgbClr val="FFC000"/>
                </a:solidFill>
                <a:latin typeface="Times New Roman" pitchFamily="18" charset="0"/>
                <a:cs typeface="Times New Roman" pitchFamily="18" charset="0"/>
              </a:rPr>
              <a:t>c</a:t>
            </a:r>
            <a:r>
              <a:rPr sz="1400" b="1" dirty="0" smtClean="0">
                <a:solidFill>
                  <a:srgbClr val="FFC000"/>
                </a:solidFill>
                <a:latin typeface="Times New Roman" pitchFamily="18" charset="0"/>
                <a:cs typeface="Times New Roman" pitchFamily="18" charset="0"/>
              </a:rPr>
              <a:t>h</a:t>
            </a:r>
            <a:endParaRPr sz="1400" b="1" dirty="0">
              <a:solidFill>
                <a:srgbClr val="FFC000"/>
              </a:solidFill>
              <a:latin typeface="Times New Roman" pitchFamily="18" charset="0"/>
              <a:cs typeface="Times New Roman" pitchFamily="18" charset="0"/>
            </a:endParaRPr>
          </a:p>
        </p:txBody>
      </p:sp>
      <p:sp>
        <p:nvSpPr>
          <p:cNvPr id="9" name="TextBox 8"/>
          <p:cNvSpPr txBox="1"/>
          <p:nvPr/>
        </p:nvSpPr>
        <p:spPr>
          <a:xfrm flipH="1">
            <a:off x="611560" y="771550"/>
            <a:ext cx="3312368" cy="338554"/>
          </a:xfrm>
          <a:prstGeom prst="rect">
            <a:avLst/>
          </a:prstGeom>
          <a:noFill/>
        </p:spPr>
        <p:txBody>
          <a:bodyPr wrap="square" rtlCol="0">
            <a:spAutoFit/>
          </a:bodyPr>
          <a:lstStyle/>
          <a:p>
            <a:pPr algn="ctr"/>
            <a:r>
              <a:rPr lang="en-GB" sz="1600" b="1" dirty="0" smtClean="0">
                <a:solidFill>
                  <a:srgbClr val="FFC000"/>
                </a:solidFill>
                <a:latin typeface="Times New Roman" pitchFamily="18" charset="0"/>
                <a:cs typeface="Times New Roman" pitchFamily="18" charset="0"/>
              </a:rPr>
              <a:t>GROCERY WEBSITE</a:t>
            </a:r>
            <a:endParaRPr lang="en-US" sz="1600" b="1" dirty="0">
              <a:solidFill>
                <a:srgbClr val="FFC000"/>
              </a:solidFill>
              <a:latin typeface="Times New Roman" pitchFamily="18" charset="0"/>
              <a:cs typeface="Times New Roman" pitchFamily="18" charset="0"/>
            </a:endParaRPr>
          </a:p>
        </p:txBody>
      </p:sp>
      <p:sp>
        <p:nvSpPr>
          <p:cNvPr id="11" name="TextBox 10"/>
          <p:cNvSpPr txBox="1"/>
          <p:nvPr/>
        </p:nvSpPr>
        <p:spPr>
          <a:xfrm>
            <a:off x="1907704" y="2787775"/>
            <a:ext cx="1224136" cy="276999"/>
          </a:xfrm>
          <a:prstGeom prst="rect">
            <a:avLst/>
          </a:prstGeom>
          <a:noFill/>
        </p:spPr>
        <p:txBody>
          <a:bodyPr wrap="square" rtlCol="0">
            <a:spAutoFit/>
          </a:bodyPr>
          <a:lstStyle/>
          <a:p>
            <a:pPr algn="ctr"/>
            <a:r>
              <a:rPr lang="en-GB" sz="1200" dirty="0" smtClean="0">
                <a:solidFill>
                  <a:schemeClr val="bg1"/>
                </a:solidFill>
                <a:latin typeface="Times New Roman" pitchFamily="18" charset="0"/>
                <a:cs typeface="Times New Roman" pitchFamily="18" charset="0"/>
              </a:rPr>
              <a:t>S.PAVITHRA</a:t>
            </a:r>
            <a:endParaRPr lang="en-US" sz="1200" dirty="0">
              <a:solidFill>
                <a:schemeClr val="bg1"/>
              </a:solidFill>
              <a:latin typeface="Times New Roman" pitchFamily="18" charset="0"/>
              <a:cs typeface="Times New Roman" pitchFamily="18" charset="0"/>
            </a:endParaRPr>
          </a:p>
        </p:txBody>
      </p:sp>
      <p:sp>
        <p:nvSpPr>
          <p:cNvPr id="12" name="TextBox 11"/>
          <p:cNvSpPr txBox="1"/>
          <p:nvPr/>
        </p:nvSpPr>
        <p:spPr>
          <a:xfrm>
            <a:off x="1979712" y="3219822"/>
            <a:ext cx="1152128" cy="276999"/>
          </a:xfrm>
          <a:prstGeom prst="rect">
            <a:avLst/>
          </a:prstGeom>
          <a:noFill/>
        </p:spPr>
        <p:txBody>
          <a:bodyPr wrap="square" rtlCol="0">
            <a:spAutoFit/>
          </a:bodyPr>
          <a:lstStyle/>
          <a:p>
            <a:pPr algn="ctr"/>
            <a:r>
              <a:rPr lang="en-GB" sz="1200" dirty="0" smtClean="0">
                <a:solidFill>
                  <a:schemeClr val="bg1"/>
                </a:solidFill>
                <a:latin typeface="Times New Roman" pitchFamily="18" charset="0"/>
                <a:cs typeface="Times New Roman" pitchFamily="18" charset="0"/>
              </a:rPr>
              <a:t>B.SANTHIYA</a:t>
            </a:r>
            <a:endParaRPr lang="en-US" sz="1200" dirty="0">
              <a:solidFill>
                <a:schemeClr val="bg1"/>
              </a:solidFill>
              <a:latin typeface="Times New Roman" pitchFamily="18" charset="0"/>
              <a:cs typeface="Times New Roman" pitchFamily="18" charset="0"/>
            </a:endParaRPr>
          </a:p>
        </p:txBody>
      </p:sp>
      <p:sp>
        <p:nvSpPr>
          <p:cNvPr id="13" name="TextBox 12"/>
          <p:cNvSpPr txBox="1"/>
          <p:nvPr/>
        </p:nvSpPr>
        <p:spPr>
          <a:xfrm>
            <a:off x="1979712" y="3579862"/>
            <a:ext cx="1152128" cy="276999"/>
          </a:xfrm>
          <a:prstGeom prst="rect">
            <a:avLst/>
          </a:prstGeom>
          <a:noFill/>
        </p:spPr>
        <p:txBody>
          <a:bodyPr wrap="square" rtlCol="0">
            <a:spAutoFit/>
          </a:bodyPr>
          <a:lstStyle/>
          <a:p>
            <a:pPr algn="ctr"/>
            <a:r>
              <a:rPr lang="en-GB" sz="1200" dirty="0" smtClean="0">
                <a:solidFill>
                  <a:schemeClr val="bg1"/>
                </a:solidFill>
                <a:latin typeface="Times New Roman" pitchFamily="18" charset="0"/>
                <a:cs typeface="Times New Roman" pitchFamily="18" charset="0"/>
              </a:rPr>
              <a:t>M.SASIKALA</a:t>
            </a:r>
            <a:endParaRPr lang="en-US" sz="1200" dirty="0">
              <a:solidFill>
                <a:schemeClr val="bg1"/>
              </a:solidFill>
              <a:latin typeface="Times New Roman" pitchFamily="18" charset="0"/>
              <a:cs typeface="Times New Roman" pitchFamily="18" charset="0"/>
            </a:endParaRPr>
          </a:p>
        </p:txBody>
      </p:sp>
      <p:sp>
        <p:nvSpPr>
          <p:cNvPr id="14" name="TextBox 13"/>
          <p:cNvSpPr txBox="1"/>
          <p:nvPr/>
        </p:nvSpPr>
        <p:spPr>
          <a:xfrm>
            <a:off x="1979712" y="3939902"/>
            <a:ext cx="1152128" cy="276999"/>
          </a:xfrm>
          <a:prstGeom prst="rect">
            <a:avLst/>
          </a:prstGeom>
          <a:noFill/>
        </p:spPr>
        <p:txBody>
          <a:bodyPr wrap="square" rtlCol="0">
            <a:spAutoFit/>
          </a:bodyPr>
          <a:lstStyle/>
          <a:p>
            <a:pPr algn="ctr"/>
            <a:r>
              <a:rPr lang="en-GB" sz="1200" dirty="0" smtClean="0">
                <a:solidFill>
                  <a:schemeClr val="bg1"/>
                </a:solidFill>
                <a:latin typeface="Times New Roman" pitchFamily="18" charset="0"/>
                <a:cs typeface="Times New Roman" pitchFamily="18" charset="0"/>
              </a:rPr>
              <a:t>A.SIVAJOTHI</a:t>
            </a:r>
            <a:endParaRPr lang="en-US" sz="1200" dirty="0">
              <a:solidFill>
                <a:schemeClr val="bg1"/>
              </a:solidFill>
              <a:latin typeface="Times New Roman" pitchFamily="18" charset="0"/>
              <a:cs typeface="Times New Roman" pitchFamily="18" charset="0"/>
            </a:endParaRPr>
          </a:p>
        </p:txBody>
      </p:sp>
      <p:sp>
        <p:nvSpPr>
          <p:cNvPr id="15" name="TextBox 14"/>
          <p:cNvSpPr txBox="1"/>
          <p:nvPr/>
        </p:nvSpPr>
        <p:spPr>
          <a:xfrm>
            <a:off x="1979712" y="4371951"/>
            <a:ext cx="1296144" cy="276999"/>
          </a:xfrm>
          <a:prstGeom prst="rect">
            <a:avLst/>
          </a:prstGeom>
          <a:noFill/>
        </p:spPr>
        <p:txBody>
          <a:bodyPr wrap="square" rtlCol="0">
            <a:spAutoFit/>
          </a:bodyPr>
          <a:lstStyle/>
          <a:p>
            <a:pPr algn="ctr"/>
            <a:r>
              <a:rPr lang="en-GB" sz="1200" dirty="0" smtClean="0">
                <a:solidFill>
                  <a:schemeClr val="bg1"/>
                </a:solidFill>
                <a:latin typeface="Times New Roman" pitchFamily="18" charset="0"/>
                <a:cs typeface="Times New Roman" pitchFamily="18" charset="0"/>
              </a:rPr>
              <a:t>V.SIVATHAVASI</a:t>
            </a:r>
            <a:endParaRPr lang="en-US" sz="1200" dirty="0">
              <a:solidFill>
                <a:schemeClr val="bg1"/>
              </a:solidFill>
              <a:latin typeface="Times New Roman" pitchFamily="18" charset="0"/>
              <a:cs typeface="Times New Roman" pitchFamily="18" charset="0"/>
            </a:endParaRPr>
          </a:p>
        </p:txBody>
      </p:sp>
      <p:sp>
        <p:nvSpPr>
          <p:cNvPr id="17" name="TextBox 16"/>
          <p:cNvSpPr txBox="1"/>
          <p:nvPr/>
        </p:nvSpPr>
        <p:spPr>
          <a:xfrm>
            <a:off x="3563888" y="2787774"/>
            <a:ext cx="504056" cy="307777"/>
          </a:xfrm>
          <a:prstGeom prst="rect">
            <a:avLst/>
          </a:prstGeom>
          <a:noFill/>
        </p:spPr>
        <p:txBody>
          <a:bodyPr wrap="square" rtlCol="0">
            <a:spAutoFit/>
          </a:bodyPr>
          <a:lstStyle/>
          <a:p>
            <a:pPr algn="ctr"/>
            <a:r>
              <a:rPr lang="en-GB" sz="1400" dirty="0" smtClean="0">
                <a:solidFill>
                  <a:schemeClr val="bg1"/>
                </a:solidFill>
                <a:latin typeface="Times New Roman" pitchFamily="18" charset="0"/>
                <a:cs typeface="Times New Roman" pitchFamily="18" charset="0"/>
              </a:rPr>
              <a:t>5</a:t>
            </a:r>
            <a:endParaRPr lang="en-US" sz="1400" dirty="0">
              <a:solidFill>
                <a:schemeClr val="bg1"/>
              </a:solidFill>
              <a:latin typeface="Times New Roman" pitchFamily="18" charset="0"/>
              <a:cs typeface="Times New Roman" pitchFamily="18" charset="0"/>
            </a:endParaRPr>
          </a:p>
        </p:txBody>
      </p:sp>
      <p:sp>
        <p:nvSpPr>
          <p:cNvPr id="18" name="TextBox 17"/>
          <p:cNvSpPr txBox="1"/>
          <p:nvPr/>
        </p:nvSpPr>
        <p:spPr>
          <a:xfrm>
            <a:off x="3707904" y="3219823"/>
            <a:ext cx="216024" cy="307777"/>
          </a:xfrm>
          <a:prstGeom prst="rect">
            <a:avLst/>
          </a:prstGeom>
          <a:noFill/>
        </p:spPr>
        <p:txBody>
          <a:bodyPr wrap="square" rtlCol="0">
            <a:spAutoFit/>
          </a:bodyPr>
          <a:lstStyle/>
          <a:p>
            <a:pPr algn="ctr"/>
            <a:r>
              <a:rPr lang="en-GB" sz="1400" dirty="0" smtClean="0">
                <a:solidFill>
                  <a:schemeClr val="bg1"/>
                </a:solidFill>
                <a:latin typeface="Times New Roman" pitchFamily="18" charset="0"/>
                <a:cs typeface="Times New Roman" pitchFamily="18" charset="0"/>
              </a:rPr>
              <a:t>5</a:t>
            </a:r>
            <a:endParaRPr lang="en-US" sz="1400" dirty="0">
              <a:solidFill>
                <a:schemeClr val="bg1"/>
              </a:solidFill>
              <a:latin typeface="Times New Roman" pitchFamily="18" charset="0"/>
              <a:cs typeface="Times New Roman" pitchFamily="18" charset="0"/>
            </a:endParaRPr>
          </a:p>
        </p:txBody>
      </p:sp>
      <p:sp>
        <p:nvSpPr>
          <p:cNvPr id="19" name="TextBox 18"/>
          <p:cNvSpPr txBox="1"/>
          <p:nvPr/>
        </p:nvSpPr>
        <p:spPr>
          <a:xfrm>
            <a:off x="3707904" y="3651870"/>
            <a:ext cx="216024" cy="307777"/>
          </a:xfrm>
          <a:prstGeom prst="rect">
            <a:avLst/>
          </a:prstGeom>
          <a:noFill/>
        </p:spPr>
        <p:txBody>
          <a:bodyPr wrap="square" rtlCol="0">
            <a:spAutoFit/>
          </a:bodyPr>
          <a:lstStyle/>
          <a:p>
            <a:pPr algn="ctr"/>
            <a:r>
              <a:rPr lang="en-GB" sz="1400" dirty="0" smtClean="0">
                <a:solidFill>
                  <a:schemeClr val="bg1"/>
                </a:solidFill>
                <a:latin typeface="Times New Roman" pitchFamily="18" charset="0"/>
                <a:cs typeface="Times New Roman" pitchFamily="18" charset="0"/>
              </a:rPr>
              <a:t>5</a:t>
            </a:r>
            <a:endParaRPr lang="en-US" sz="1400" dirty="0">
              <a:solidFill>
                <a:schemeClr val="bg1"/>
              </a:solidFill>
              <a:latin typeface="Times New Roman" pitchFamily="18" charset="0"/>
              <a:cs typeface="Times New Roman" pitchFamily="18" charset="0"/>
            </a:endParaRPr>
          </a:p>
        </p:txBody>
      </p:sp>
      <p:sp>
        <p:nvSpPr>
          <p:cNvPr id="20" name="TextBox 19"/>
          <p:cNvSpPr txBox="1"/>
          <p:nvPr/>
        </p:nvSpPr>
        <p:spPr>
          <a:xfrm>
            <a:off x="3707904" y="4011910"/>
            <a:ext cx="216024" cy="307777"/>
          </a:xfrm>
          <a:prstGeom prst="rect">
            <a:avLst/>
          </a:prstGeom>
          <a:noFill/>
        </p:spPr>
        <p:txBody>
          <a:bodyPr wrap="square" rtlCol="0">
            <a:spAutoFit/>
          </a:bodyPr>
          <a:lstStyle/>
          <a:p>
            <a:pPr algn="ctr"/>
            <a:r>
              <a:rPr lang="en-GB" sz="1400" dirty="0" smtClean="0">
                <a:solidFill>
                  <a:schemeClr val="bg1"/>
                </a:solidFill>
                <a:latin typeface="Times New Roman" pitchFamily="18" charset="0"/>
                <a:cs typeface="Times New Roman" pitchFamily="18" charset="0"/>
              </a:rPr>
              <a:t>5</a:t>
            </a:r>
            <a:endParaRPr lang="en-US" sz="1400" dirty="0">
              <a:solidFill>
                <a:schemeClr val="bg1"/>
              </a:solidFill>
              <a:latin typeface="Times New Roman" pitchFamily="18" charset="0"/>
              <a:cs typeface="Times New Roman" pitchFamily="18" charset="0"/>
            </a:endParaRPr>
          </a:p>
        </p:txBody>
      </p:sp>
      <p:sp>
        <p:nvSpPr>
          <p:cNvPr id="21" name="TextBox 20"/>
          <p:cNvSpPr txBox="1"/>
          <p:nvPr/>
        </p:nvSpPr>
        <p:spPr>
          <a:xfrm>
            <a:off x="3707904" y="4371951"/>
            <a:ext cx="216024" cy="307777"/>
          </a:xfrm>
          <a:prstGeom prst="rect">
            <a:avLst/>
          </a:prstGeom>
          <a:noFill/>
        </p:spPr>
        <p:txBody>
          <a:bodyPr wrap="square" rtlCol="0">
            <a:spAutoFit/>
          </a:bodyPr>
          <a:lstStyle/>
          <a:p>
            <a:pPr algn="ctr"/>
            <a:r>
              <a:rPr lang="en-GB" sz="1400" dirty="0" smtClean="0">
                <a:solidFill>
                  <a:schemeClr val="bg1"/>
                </a:solidFill>
                <a:latin typeface="Times New Roman" pitchFamily="18" charset="0"/>
                <a:cs typeface="Times New Roman" pitchFamily="18" charset="0"/>
              </a:rPr>
              <a:t>5</a:t>
            </a:r>
            <a:endParaRPr lang="en-US" sz="14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555526"/>
            <a:ext cx="6624736" cy="504056"/>
          </a:xfrm>
        </p:spPr>
        <p:txBody>
          <a:bodyPr>
            <a:normAutofit/>
          </a:bodyPr>
          <a:lstStyle/>
          <a:p>
            <a:pPr marL="0" marR="0" algn="l">
              <a:lnSpc>
                <a:spcPts val="1645"/>
              </a:lnSpc>
              <a:spcBef>
                <a:spcPts val="0"/>
              </a:spcBef>
              <a:spcAft>
                <a:spcPts val="0"/>
              </a:spcAft>
            </a:pPr>
            <a:r>
              <a:rPr lang="en-US" sz="2000" b="1" dirty="0" smtClean="0">
                <a:solidFill>
                  <a:schemeClr val="tx2">
                    <a:lumMod val="75000"/>
                  </a:schemeClr>
                </a:solidFill>
                <a:latin typeface="Times New Roman" pitchFamily="18" charset="0"/>
                <a:cs typeface="Times New Roman" pitchFamily="18" charset="0"/>
              </a:rPr>
              <a:t/>
            </a:r>
            <a:br>
              <a:rPr lang="en-US" sz="2000" b="1" dirty="0" smtClean="0">
                <a:solidFill>
                  <a:schemeClr val="tx2">
                    <a:lumMod val="75000"/>
                  </a:schemeClr>
                </a:solidFill>
                <a:latin typeface="Times New Roman" pitchFamily="18" charset="0"/>
                <a:cs typeface="Times New Roman" pitchFamily="18" charset="0"/>
              </a:rPr>
            </a:br>
            <a:r>
              <a:rPr lang="en-US" sz="2000" b="1" dirty="0" smtClean="0">
                <a:solidFill>
                  <a:schemeClr val="tx2">
                    <a:lumMod val="75000"/>
                  </a:schemeClr>
                </a:solidFill>
                <a:latin typeface="Times New Roman" pitchFamily="18" charset="0"/>
                <a:cs typeface="Times New Roman" pitchFamily="18" charset="0"/>
              </a:rPr>
              <a:t>Learning</a:t>
            </a:r>
            <a:r>
              <a:rPr lang="en-US" sz="2000" b="1" spc="-27" dirty="0" smtClean="0">
                <a:solidFill>
                  <a:schemeClr val="tx2">
                    <a:lumMod val="75000"/>
                  </a:schemeClr>
                </a:solidFill>
                <a:latin typeface="Times New Roman" pitchFamily="18" charset="0"/>
                <a:cs typeface="Times New Roman" pitchFamily="18" charset="0"/>
              </a:rPr>
              <a:t> </a:t>
            </a:r>
            <a:r>
              <a:rPr lang="en-US" sz="2000" b="1" dirty="0" smtClean="0">
                <a:solidFill>
                  <a:schemeClr val="tx2">
                    <a:lumMod val="75000"/>
                  </a:schemeClr>
                </a:solidFill>
                <a:latin typeface="Times New Roman" pitchFamily="18" charset="0"/>
                <a:cs typeface="Times New Roman" pitchFamily="18" charset="0"/>
              </a:rPr>
              <a:t>Outcome</a:t>
            </a:r>
            <a:endParaRPr lang="en-US" sz="2000" b="1" dirty="0">
              <a:solidFill>
                <a:schemeClr val="tx2">
                  <a:lumMod val="75000"/>
                </a:schemeClr>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611560" y="1275606"/>
            <a:ext cx="7920880" cy="1938992"/>
          </a:xfrm>
        </p:spPr>
        <p:txBody>
          <a:bodyPr>
            <a:noAutofit/>
          </a:bodyPr>
          <a:lstStyle/>
          <a:p>
            <a:pPr algn="just">
              <a:buFont typeface="Wingdings" panose="05000000000000000000" pitchFamily="2" charset="2"/>
              <a:buChar char="v"/>
            </a:pP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 grocery website exists to provide a convenient and accessible online platform for users to purchase groceries, offering a wide variety of products, time-saving options, and potential cost savings while promoting contactless and personalized shopping experiences</a:t>
            </a:r>
            <a:r>
              <a:rPr lang="en-US" sz="1800" dirty="0" smtClean="0">
                <a:latin typeface="Times New Roman" panose="02020603050405020304" pitchFamily="18" charset="0"/>
                <a:cs typeface="Times New Roman" panose="02020603050405020304" pitchFamily="18" charset="0"/>
              </a:rPr>
              <a:t>.</a:t>
            </a:r>
          </a:p>
          <a:p>
            <a:pPr algn="just">
              <a:buNone/>
            </a:pPr>
            <a:endParaRPr lang="en-US" sz="18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 The website will be designed to offer a user-friendly interface that is easy to navigate and use.</a:t>
            </a:r>
            <a:endParaRPr lang="en-IN" sz="1800" dirty="0">
              <a:latin typeface="Times New Roman" panose="02020603050405020304" pitchFamily="18" charset="0"/>
              <a:cs typeface="Times New Roman" panose="02020603050405020304" pitchFamily="18" charset="0"/>
            </a:endParaRPr>
          </a:p>
        </p:txBody>
      </p:sp>
      <p:sp>
        <p:nvSpPr>
          <p:cNvPr id="4" name="Rectangle 3"/>
          <p:cNvSpPr/>
          <p:nvPr/>
        </p:nvSpPr>
        <p:spPr>
          <a:xfrm>
            <a:off x="4246563" y="441752"/>
            <a:ext cx="2286000" cy="369332"/>
          </a:xfrm>
          <a:prstGeom prst="rect">
            <a:avLst/>
          </a:prstGeom>
        </p:spPr>
        <p:txBody>
          <a:bodyPr>
            <a:spAutoFit/>
          </a:bodyPr>
          <a:lstStyle/>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7495"/>
            <a:ext cx="8219256" cy="795734"/>
          </a:xfrm>
        </p:spPr>
        <p:txBody>
          <a:bodyPr>
            <a:normAutofit fontScale="90000"/>
          </a:bodyPr>
          <a:lstStyle/>
          <a:p>
            <a:pPr algn="l"/>
            <a:r>
              <a:rPr lang="en-US" sz="2000" b="1" dirty="0" smtClean="0">
                <a:solidFill>
                  <a:srgbClr val="223669"/>
                </a:solidFill>
                <a:latin typeface="Times New Roman" pitchFamily="18" charset="0"/>
                <a:cs typeface="Times New Roman" pitchFamily="18" charset="0"/>
              </a:rPr>
              <a:t/>
            </a:r>
            <a:br>
              <a:rPr lang="en-US" sz="2000" b="1" dirty="0" smtClean="0">
                <a:solidFill>
                  <a:srgbClr val="223669"/>
                </a:solidFill>
                <a:latin typeface="Times New Roman" pitchFamily="18" charset="0"/>
                <a:cs typeface="Times New Roman" pitchFamily="18" charset="0"/>
              </a:rPr>
            </a:br>
            <a:r>
              <a:rPr lang="en-US" sz="2000" b="1" dirty="0" smtClean="0">
                <a:solidFill>
                  <a:srgbClr val="223669"/>
                </a:solidFill>
                <a:latin typeface="Times New Roman" pitchFamily="18" charset="0"/>
                <a:cs typeface="Times New Roman" pitchFamily="18" charset="0"/>
              </a:rPr>
              <a:t/>
            </a:r>
            <a:br>
              <a:rPr lang="en-US" sz="2000" b="1" dirty="0" smtClean="0">
                <a:solidFill>
                  <a:srgbClr val="223669"/>
                </a:solidFill>
                <a:latin typeface="Times New Roman" pitchFamily="18" charset="0"/>
                <a:cs typeface="Times New Roman" pitchFamily="18" charset="0"/>
              </a:rPr>
            </a:br>
            <a:r>
              <a:rPr lang="en-US" sz="2000" b="1" dirty="0" smtClean="0">
                <a:solidFill>
                  <a:schemeClr val="tx2">
                    <a:lumMod val="75000"/>
                  </a:schemeClr>
                </a:solidFill>
                <a:latin typeface="Times New Roman" pitchFamily="18" charset="0"/>
                <a:cs typeface="Times New Roman" pitchFamily="18" charset="0"/>
              </a:rPr>
              <a:t>Step-Wise Description</a:t>
            </a:r>
            <a:br>
              <a:rPr lang="en-US" sz="2000" b="1" dirty="0" smtClean="0">
                <a:solidFill>
                  <a:schemeClr val="tx2">
                    <a:lumMod val="75000"/>
                  </a:schemeClr>
                </a:solidFill>
                <a:latin typeface="Times New Roman" pitchFamily="18" charset="0"/>
                <a:cs typeface="Times New Roman" pitchFamily="18" charset="0"/>
              </a:rPr>
            </a:br>
            <a:r>
              <a:rPr lang="en-US" sz="2000" b="1" dirty="0" smtClean="0">
                <a:solidFill>
                  <a:schemeClr val="tx2">
                    <a:lumMod val="75000"/>
                  </a:schemeClr>
                </a:solidFill>
                <a:latin typeface="Times New Roman" pitchFamily="18" charset="0"/>
                <a:cs typeface="Times New Roman" pitchFamily="18" charset="0"/>
              </a:rPr>
              <a:t/>
            </a:r>
            <a:br>
              <a:rPr lang="en-US" sz="2000" b="1" dirty="0" smtClean="0">
                <a:solidFill>
                  <a:schemeClr val="tx2">
                    <a:lumMod val="75000"/>
                  </a:schemeClr>
                </a:solidFill>
                <a:latin typeface="Times New Roman" pitchFamily="18" charset="0"/>
                <a:cs typeface="Times New Roman" pitchFamily="18" charset="0"/>
              </a:rPr>
            </a:br>
            <a:r>
              <a:rPr lang="en-US" sz="1600" b="1" dirty="0" smtClean="0">
                <a:solidFill>
                  <a:schemeClr val="tx2">
                    <a:lumMod val="75000"/>
                  </a:schemeClr>
                </a:solidFill>
                <a:latin typeface="Times New Roman" pitchFamily="18" charset="0"/>
                <a:cs typeface="Times New Roman" pitchFamily="18" charset="0"/>
              </a:rPr>
              <a:t>FUNCTIONAL REQUIREMENTS</a:t>
            </a:r>
            <a:r>
              <a:rPr lang="en-US" sz="2000" b="1" dirty="0" smtClean="0">
                <a:solidFill>
                  <a:schemeClr val="tx2">
                    <a:lumMod val="75000"/>
                  </a:schemeClr>
                </a:solidFill>
                <a:latin typeface="Times New Roman" pitchFamily="18" charset="0"/>
                <a:cs typeface="Times New Roman" pitchFamily="18" charset="0"/>
              </a:rPr>
              <a:t/>
            </a:r>
            <a:br>
              <a:rPr lang="en-US" sz="2000" b="1" dirty="0" smtClean="0">
                <a:solidFill>
                  <a:schemeClr val="tx2">
                    <a:lumMod val="75000"/>
                  </a:schemeClr>
                </a:solidFill>
                <a:latin typeface="Times New Roman" pitchFamily="18" charset="0"/>
                <a:cs typeface="Times New Roman" pitchFamily="18" charset="0"/>
              </a:rPr>
            </a:br>
            <a:r>
              <a:rPr lang="en-US" sz="2000" b="1" dirty="0" smtClean="0">
                <a:solidFill>
                  <a:schemeClr val="tx2">
                    <a:lumMod val="75000"/>
                  </a:schemeClr>
                </a:solidFill>
                <a:latin typeface="Times New Roman" pitchFamily="18" charset="0"/>
                <a:cs typeface="Times New Roman" pitchFamily="18" charset="0"/>
              </a:rPr>
              <a:t/>
            </a:r>
            <a:br>
              <a:rPr lang="en-US" sz="2000" b="1" dirty="0" smtClean="0">
                <a:solidFill>
                  <a:schemeClr val="tx2">
                    <a:lumMod val="75000"/>
                  </a:schemeClr>
                </a:solidFill>
                <a:latin typeface="Times New Roman" pitchFamily="18" charset="0"/>
                <a:cs typeface="Times New Roman" pitchFamily="18" charset="0"/>
              </a:rPr>
            </a:br>
            <a:endParaRPr lang="en-US" sz="2000" b="1" dirty="0">
              <a:solidFill>
                <a:schemeClr val="tx2">
                  <a:lumMod val="75000"/>
                </a:schemeClr>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467544" y="1203598"/>
            <a:ext cx="8291264" cy="3751065"/>
          </a:xfrm>
        </p:spPr>
        <p:txBody>
          <a:bodyPr>
            <a:normAutofit fontScale="85000" lnSpcReduction="10000"/>
          </a:bodyPr>
          <a:lstStyle/>
          <a:p>
            <a:pPr algn="just">
              <a:buFont typeface="Wingdings" pitchFamily="2" charset="2"/>
              <a:buChar char="v"/>
            </a:pPr>
            <a:r>
              <a:rPr lang="en-US" sz="1500" b="1" dirty="0" smtClean="0">
                <a:solidFill>
                  <a:schemeClr val="accent6">
                    <a:lumMod val="50000"/>
                  </a:schemeClr>
                </a:solidFill>
                <a:latin typeface="Times New Roman" panose="02020603050405020304" pitchFamily="18" charset="0"/>
                <a:cs typeface="Times New Roman" panose="02020603050405020304" pitchFamily="18" charset="0"/>
              </a:rPr>
              <a:t>User-Management: </a:t>
            </a:r>
            <a:r>
              <a:rPr lang="en-US" sz="1500" dirty="0" smtClean="0">
                <a:solidFill>
                  <a:schemeClr val="tx1"/>
                </a:solidFill>
                <a:latin typeface="Times New Roman" panose="02020603050405020304" pitchFamily="18" charset="0"/>
                <a:cs typeface="Times New Roman" panose="02020603050405020304" pitchFamily="18" charset="0"/>
              </a:rPr>
              <a:t>It </a:t>
            </a:r>
            <a:r>
              <a:rPr lang="en-GB" sz="1500" dirty="0" smtClean="0">
                <a:latin typeface="Times New Roman" pitchFamily="18" charset="0"/>
                <a:cs typeface="Times New Roman" pitchFamily="18" charset="0"/>
              </a:rPr>
              <a:t>involves registering and authenticating customers, as well as providing features for account management, such as profile updates and password resets, to enhance the shopping experience.</a:t>
            </a:r>
          </a:p>
          <a:p>
            <a:pPr algn="just">
              <a:buNone/>
            </a:pPr>
            <a:endParaRPr lang="en-GB" sz="1500" dirty="0" smtClean="0">
              <a:latin typeface="Times New Roman" pitchFamily="18" charset="0"/>
              <a:cs typeface="Times New Roman" pitchFamily="18" charset="0"/>
            </a:endParaRPr>
          </a:p>
          <a:p>
            <a:pPr algn="just">
              <a:buFont typeface="Wingdings" pitchFamily="2" charset="2"/>
              <a:buChar char="v"/>
            </a:pPr>
            <a:r>
              <a:rPr lang="en-US" sz="1500" b="1" dirty="0" smtClean="0">
                <a:solidFill>
                  <a:schemeClr val="accent6">
                    <a:lumMod val="50000"/>
                  </a:schemeClr>
                </a:solidFill>
                <a:latin typeface="Times New Roman" panose="02020603050405020304" pitchFamily="18" charset="0"/>
                <a:cs typeface="Times New Roman" panose="02020603050405020304" pitchFamily="18" charset="0"/>
              </a:rPr>
              <a:t>Product-Management: </a:t>
            </a:r>
            <a:r>
              <a:rPr lang="en-GB" sz="1500" dirty="0" smtClean="0">
                <a:latin typeface="Times New Roman" pitchFamily="18" charset="0"/>
                <a:cs typeface="Times New Roman" pitchFamily="18" charset="0"/>
              </a:rPr>
              <a:t>It i</a:t>
            </a:r>
            <a:r>
              <a:rPr lang="en-GB" sz="1500" dirty="0" smtClean="0">
                <a:latin typeface="Times New Roman" pitchFamily="18" charset="0"/>
                <a:cs typeface="Times New Roman" pitchFamily="18" charset="0"/>
              </a:rPr>
              <a:t>ncludes </a:t>
            </a:r>
            <a:r>
              <a:rPr lang="en-GB" sz="1500" dirty="0">
                <a:latin typeface="Times New Roman" pitchFamily="18" charset="0"/>
                <a:cs typeface="Times New Roman" pitchFamily="18" charset="0"/>
              </a:rPr>
              <a:t>organizing and displaying a diverse range of products, updating inventory and pricing information, and offering search and filter options to facilitate customer browsing and selection</a:t>
            </a:r>
            <a:r>
              <a:rPr lang="en-GB" sz="1500" dirty="0" smtClean="0"/>
              <a:t>.</a:t>
            </a:r>
          </a:p>
          <a:p>
            <a:pPr algn="just">
              <a:buNone/>
            </a:pPr>
            <a:endParaRPr lang="en-US" sz="1500" b="1" dirty="0" smtClean="0">
              <a:solidFill>
                <a:schemeClr val="accent6">
                  <a:lumMod val="50000"/>
                </a:schemeClr>
              </a:solidFill>
              <a:latin typeface="Times New Roman" panose="02020603050405020304" pitchFamily="18" charset="0"/>
              <a:cs typeface="Times New Roman" panose="02020603050405020304" pitchFamily="18" charset="0"/>
            </a:endParaRPr>
          </a:p>
          <a:p>
            <a:pPr algn="just">
              <a:buFont typeface="Wingdings" pitchFamily="2" charset="2"/>
              <a:buChar char="v"/>
            </a:pPr>
            <a:r>
              <a:rPr lang="en-US" sz="1500" b="1" dirty="0" smtClean="0">
                <a:solidFill>
                  <a:schemeClr val="accent6">
                    <a:lumMod val="50000"/>
                  </a:schemeClr>
                </a:solidFill>
                <a:latin typeface="Times New Roman" panose="02020603050405020304" pitchFamily="18" charset="0"/>
                <a:cs typeface="Times New Roman" panose="02020603050405020304" pitchFamily="18" charset="0"/>
              </a:rPr>
              <a:t>Shopping Cart:</a:t>
            </a:r>
            <a:r>
              <a:rPr lang="en-GB" sz="1500" dirty="0"/>
              <a:t> </a:t>
            </a:r>
            <a:r>
              <a:rPr lang="en-GB" sz="1500" dirty="0" smtClean="0">
                <a:latin typeface="Times New Roman" pitchFamily="18" charset="0"/>
                <a:cs typeface="Times New Roman" pitchFamily="18" charset="0"/>
              </a:rPr>
              <a:t>It serves </a:t>
            </a:r>
            <a:r>
              <a:rPr lang="en-GB" sz="1500" dirty="0">
                <a:latin typeface="Times New Roman" pitchFamily="18" charset="0"/>
                <a:cs typeface="Times New Roman" pitchFamily="18" charset="0"/>
              </a:rPr>
              <a:t>as a virtual container for customers to add and manage their selected items, allowing them to review, adjust quantities, and proceed to checkout for payment and delivery</a:t>
            </a:r>
            <a:r>
              <a:rPr lang="en-GB" sz="1500" dirty="0" smtClean="0">
                <a:latin typeface="Times New Roman" pitchFamily="18" charset="0"/>
                <a:cs typeface="Times New Roman" pitchFamily="18" charset="0"/>
              </a:rPr>
              <a:t>.</a:t>
            </a:r>
          </a:p>
          <a:p>
            <a:pPr algn="just">
              <a:buNone/>
            </a:pPr>
            <a:r>
              <a:rPr lang="en-GB" sz="1500" dirty="0" smtClean="0">
                <a:latin typeface="Times New Roman" pitchFamily="18" charset="0"/>
                <a:cs typeface="Times New Roman" pitchFamily="18" charset="0"/>
              </a:rPr>
              <a:t> </a:t>
            </a:r>
          </a:p>
          <a:p>
            <a:pPr algn="just">
              <a:buFont typeface="Wingdings" pitchFamily="2" charset="2"/>
              <a:buChar char="v"/>
            </a:pPr>
            <a:r>
              <a:rPr lang="en-US" sz="1500" b="1" dirty="0" smtClean="0">
                <a:solidFill>
                  <a:schemeClr val="accent6">
                    <a:lumMod val="50000"/>
                  </a:schemeClr>
                </a:solidFill>
                <a:latin typeface="Times New Roman" panose="02020603050405020304" pitchFamily="18" charset="0"/>
                <a:cs typeface="Times New Roman" panose="02020603050405020304" pitchFamily="18" charset="0"/>
              </a:rPr>
              <a:t>Checkout:</a:t>
            </a:r>
            <a:r>
              <a:rPr lang="en-GB" sz="1500" dirty="0"/>
              <a:t> </a:t>
            </a:r>
            <a:r>
              <a:rPr lang="en-GB" sz="1500" dirty="0" smtClean="0">
                <a:latin typeface="Times New Roman" pitchFamily="18" charset="0"/>
                <a:cs typeface="Times New Roman" pitchFamily="18" charset="0"/>
              </a:rPr>
              <a:t>It is </a:t>
            </a:r>
            <a:r>
              <a:rPr lang="en-GB" sz="1500" dirty="0">
                <a:latin typeface="Times New Roman" pitchFamily="18" charset="0"/>
                <a:cs typeface="Times New Roman" pitchFamily="18" charset="0"/>
              </a:rPr>
              <a:t>the final stage where customers confirm their selected items, provide shipping and payment information, and complete the </a:t>
            </a:r>
            <a:r>
              <a:rPr lang="en-GB" sz="1500" dirty="0" smtClean="0">
                <a:latin typeface="Times New Roman" pitchFamily="18" charset="0"/>
                <a:cs typeface="Times New Roman" pitchFamily="18" charset="0"/>
              </a:rPr>
              <a:t>purchase.</a:t>
            </a:r>
          </a:p>
          <a:p>
            <a:pPr algn="just">
              <a:buNone/>
            </a:pPr>
            <a:endParaRPr lang="en-US" sz="1500" b="1" dirty="0" smtClean="0">
              <a:solidFill>
                <a:schemeClr val="accent6">
                  <a:lumMod val="50000"/>
                </a:schemeClr>
              </a:solidFill>
              <a:latin typeface="Times New Roman" pitchFamily="18" charset="0"/>
              <a:cs typeface="Times New Roman" pitchFamily="18" charset="0"/>
            </a:endParaRPr>
          </a:p>
          <a:p>
            <a:pPr algn="just">
              <a:buFont typeface="Wingdings" pitchFamily="2" charset="2"/>
              <a:buChar char="v"/>
            </a:pPr>
            <a:r>
              <a:rPr lang="en-GB" sz="1500" b="1" dirty="0" smtClean="0">
                <a:solidFill>
                  <a:schemeClr val="accent6">
                    <a:lumMod val="50000"/>
                  </a:schemeClr>
                </a:solidFill>
                <a:latin typeface="Times New Roman" panose="02020603050405020304" pitchFamily="18" charset="0"/>
                <a:cs typeface="Times New Roman" panose="02020603050405020304" pitchFamily="18" charset="0"/>
              </a:rPr>
              <a:t>Payment and shipping:</a:t>
            </a:r>
            <a:r>
              <a:rPr lang="en-GB" sz="1500" dirty="0" smtClean="0"/>
              <a:t> </a:t>
            </a:r>
            <a:r>
              <a:rPr lang="en-GB" sz="1500" dirty="0" smtClean="0">
                <a:latin typeface="Times New Roman" pitchFamily="18" charset="0"/>
                <a:cs typeface="Times New Roman" pitchFamily="18" charset="0"/>
              </a:rPr>
              <a:t>It involve </a:t>
            </a:r>
            <a:r>
              <a:rPr lang="en-GB" sz="1500" dirty="0">
                <a:latin typeface="Times New Roman" pitchFamily="18" charset="0"/>
                <a:cs typeface="Times New Roman" pitchFamily="18" charset="0"/>
              </a:rPr>
              <a:t>secure transaction processing, offering various payment options, and providing reliable shipping choices to ensure convenient and timely delivery of groceries, creating a seamless shopping experience for customers</a:t>
            </a:r>
            <a:r>
              <a:rPr lang="en-GB" sz="1500" dirty="0" smtClean="0">
                <a:latin typeface="Times New Roman" pitchFamily="18" charset="0"/>
                <a:cs typeface="Times New Roman" pitchFamily="18" charset="0"/>
              </a:rPr>
              <a:t>.</a:t>
            </a:r>
          </a:p>
          <a:p>
            <a:pPr algn="just">
              <a:buNone/>
            </a:pPr>
            <a:endParaRPr lang="en-GB" sz="1500" b="1" dirty="0" smtClean="0">
              <a:solidFill>
                <a:schemeClr val="accent6">
                  <a:lumMod val="50000"/>
                </a:schemeClr>
              </a:solidFill>
              <a:latin typeface="Times New Roman" pitchFamily="18" charset="0"/>
              <a:cs typeface="Times New Roman" pitchFamily="18" charset="0"/>
            </a:endParaRPr>
          </a:p>
          <a:p>
            <a:pPr algn="just">
              <a:buFont typeface="Wingdings" pitchFamily="2" charset="2"/>
              <a:buChar char="v"/>
            </a:pPr>
            <a:r>
              <a:rPr lang="en-GB" sz="1500" b="1" dirty="0" smtClean="0">
                <a:solidFill>
                  <a:schemeClr val="accent6">
                    <a:lumMod val="50000"/>
                  </a:schemeClr>
                </a:solidFill>
                <a:latin typeface="Times New Roman" pitchFamily="18" charset="0"/>
                <a:cs typeface="Times New Roman" pitchFamily="18" charset="0"/>
              </a:rPr>
              <a:t>Admin panel:</a:t>
            </a:r>
            <a:r>
              <a:rPr lang="en-GB" sz="1500" dirty="0"/>
              <a:t> </a:t>
            </a:r>
            <a:r>
              <a:rPr lang="en-GB" sz="1500" dirty="0" smtClean="0">
                <a:latin typeface="Times New Roman" pitchFamily="18" charset="0"/>
                <a:cs typeface="Times New Roman" pitchFamily="18" charset="0"/>
              </a:rPr>
              <a:t>It is </a:t>
            </a:r>
            <a:r>
              <a:rPr lang="en-GB" sz="1500" dirty="0">
                <a:latin typeface="Times New Roman" pitchFamily="18" charset="0"/>
                <a:cs typeface="Times New Roman" pitchFamily="18" charset="0"/>
              </a:rPr>
              <a:t>a backend interface for site administrators to manage products, inventory, user accounts, and order processing. It provides control and oversight, enabling efficient site operation and data management.</a:t>
            </a:r>
            <a:endParaRPr lang="en-GB" sz="1500" b="1" dirty="0" smtClean="0">
              <a:solidFill>
                <a:schemeClr val="accent6">
                  <a:lumMod val="50000"/>
                </a:schemeClr>
              </a:solidFill>
              <a:latin typeface="Times New Roman" pitchFamily="18" charset="0"/>
              <a:cs typeface="Times New Roman" pitchFamily="18" charset="0"/>
            </a:endParaRPr>
          </a:p>
          <a:p>
            <a:pPr algn="just">
              <a:buFont typeface="Wingdings" pitchFamily="2" charset="2"/>
              <a:buChar char="v"/>
            </a:pP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9501"/>
            <a:ext cx="8219256" cy="723727"/>
          </a:xfrm>
        </p:spPr>
        <p:txBody>
          <a:bodyPr>
            <a:normAutofit/>
          </a:bodyPr>
          <a:lstStyle/>
          <a:p>
            <a:pPr algn="l"/>
            <a:r>
              <a:rPr lang="en-US" sz="1400" dirty="0" smtClean="0">
                <a:solidFill>
                  <a:schemeClr val="tx1"/>
                </a:solidFill>
                <a:latin typeface="Times New Roman" panose="02020603050405020304" pitchFamily="18" charset="0"/>
                <a:cs typeface="Times New Roman" panose="02020603050405020304" pitchFamily="18" charset="0"/>
              </a:rPr>
              <a:t/>
            </a:r>
            <a:br>
              <a:rPr lang="en-US" sz="1400" dirty="0" smtClean="0">
                <a:solidFill>
                  <a:schemeClr val="tx1"/>
                </a:solidFill>
                <a:latin typeface="Times New Roman" panose="02020603050405020304" pitchFamily="18" charset="0"/>
                <a:cs typeface="Times New Roman" panose="02020603050405020304" pitchFamily="18" charset="0"/>
              </a:rPr>
            </a:br>
            <a:endParaRPr lang="en-US" sz="1400" dirty="0"/>
          </a:p>
        </p:txBody>
      </p:sp>
      <p:sp>
        <p:nvSpPr>
          <p:cNvPr id="3" name="Text Placeholder 2"/>
          <p:cNvSpPr>
            <a:spLocks noGrp="1"/>
          </p:cNvSpPr>
          <p:nvPr>
            <p:ph type="body" idx="1"/>
          </p:nvPr>
        </p:nvSpPr>
        <p:spPr>
          <a:xfrm>
            <a:off x="539552" y="555526"/>
            <a:ext cx="8136904" cy="4039097"/>
          </a:xfrm>
        </p:spPr>
        <p:txBody>
          <a:bodyPr>
            <a:normAutofit fontScale="92500" lnSpcReduction="10000"/>
          </a:bodyPr>
          <a:lstStyle/>
          <a:p>
            <a:pPr>
              <a:buNone/>
            </a:pPr>
            <a:r>
              <a:rPr lang="en-GB" sz="1400" b="1" dirty="0" smtClean="0">
                <a:solidFill>
                  <a:schemeClr val="tx2">
                    <a:lumMod val="75000"/>
                  </a:schemeClr>
                </a:solidFill>
                <a:latin typeface="Times New Roman" panose="02020603050405020304" pitchFamily="18" charset="0"/>
                <a:cs typeface="Times New Roman" panose="02020603050405020304" pitchFamily="18" charset="0"/>
              </a:rPr>
              <a:t>NON-FUNCTIONAL REQUIREMENTS</a:t>
            </a:r>
          </a:p>
          <a:p>
            <a:pPr>
              <a:buNone/>
            </a:pPr>
            <a:endParaRPr lang="en-US" sz="1400" b="1" dirty="0" smtClean="0">
              <a:solidFill>
                <a:schemeClr val="tx2">
                  <a:lumMod val="75000"/>
                </a:schemeClr>
              </a:solidFill>
              <a:latin typeface="Times New Roman" panose="02020603050405020304" pitchFamily="18" charset="0"/>
              <a:cs typeface="Times New Roman" panose="02020603050405020304" pitchFamily="18" charset="0"/>
            </a:endParaRPr>
          </a:p>
          <a:p>
            <a:pPr>
              <a:buFont typeface="Wingdings" pitchFamily="2" charset="2"/>
              <a:buChar char="v"/>
            </a:pPr>
            <a:r>
              <a:rPr lang="en-GB" sz="1400" b="1" dirty="0" smtClean="0">
                <a:solidFill>
                  <a:schemeClr val="accent6">
                    <a:lumMod val="50000"/>
                  </a:schemeClr>
                </a:solidFill>
                <a:latin typeface="Times New Roman" pitchFamily="18" charset="0"/>
                <a:cs typeface="Times New Roman" pitchFamily="18" charset="0"/>
              </a:rPr>
              <a:t>Usability:</a:t>
            </a:r>
            <a:r>
              <a:rPr lang="en-GB" sz="1800" b="1" dirty="0" smtClean="0">
                <a:solidFill>
                  <a:schemeClr val="accent6">
                    <a:lumMod val="50000"/>
                  </a:schemeClr>
                </a:solidFill>
              </a:rPr>
              <a:t> </a:t>
            </a:r>
            <a:r>
              <a:rPr lang="en-GB" sz="1400" dirty="0" smtClean="0">
                <a:latin typeface="Times New Roman" pitchFamily="18" charset="0"/>
                <a:cs typeface="Times New Roman" pitchFamily="18" charset="0"/>
              </a:rPr>
              <a:t>Focuses </a:t>
            </a:r>
            <a:r>
              <a:rPr lang="en-GB" sz="1400" dirty="0">
                <a:latin typeface="Times New Roman" pitchFamily="18" charset="0"/>
                <a:cs typeface="Times New Roman" pitchFamily="18" charset="0"/>
              </a:rPr>
              <a:t>on creating an intuitive and user-friendly interface, streamlining navigation, and ensuring easy access to products and features, ultimately enhancing the overall shopping experience for customers. </a:t>
            </a:r>
          </a:p>
          <a:p>
            <a:pPr>
              <a:buNone/>
            </a:pPr>
            <a:endParaRPr lang="en-GB" sz="1400" b="1" dirty="0" smtClean="0">
              <a:solidFill>
                <a:schemeClr val="accent6">
                  <a:lumMod val="50000"/>
                </a:schemeClr>
              </a:solidFill>
              <a:latin typeface="Times New Roman" pitchFamily="18" charset="0"/>
              <a:cs typeface="Times New Roman" pitchFamily="18" charset="0"/>
            </a:endParaRPr>
          </a:p>
          <a:p>
            <a:pPr>
              <a:buFont typeface="Wingdings" pitchFamily="2" charset="2"/>
              <a:buChar char="v"/>
            </a:pPr>
            <a:r>
              <a:rPr lang="en-GB" sz="1400" b="1" dirty="0" smtClean="0">
                <a:solidFill>
                  <a:schemeClr val="accent6">
                    <a:lumMod val="50000"/>
                  </a:schemeClr>
                </a:solidFill>
                <a:latin typeface="Times New Roman" pitchFamily="18" charset="0"/>
                <a:cs typeface="Times New Roman" pitchFamily="18" charset="0"/>
              </a:rPr>
              <a:t>Reliability: </a:t>
            </a:r>
            <a:r>
              <a:rPr lang="en-GB" sz="1400" dirty="0" smtClean="0">
                <a:latin typeface="Times New Roman" pitchFamily="18" charset="0"/>
                <a:cs typeface="Times New Roman" pitchFamily="18" charset="0"/>
              </a:rPr>
              <a:t>It refers </a:t>
            </a:r>
            <a:r>
              <a:rPr lang="en-GB" sz="1400" dirty="0">
                <a:latin typeface="Times New Roman" pitchFamily="18" charset="0"/>
                <a:cs typeface="Times New Roman" pitchFamily="18" charset="0"/>
              </a:rPr>
              <a:t>to consistent uptime and performance, ensuring that customers can access and use the site without disruptions. </a:t>
            </a:r>
            <a:endParaRPr lang="en-GB" sz="1400" dirty="0" smtClean="0">
              <a:latin typeface="Times New Roman" pitchFamily="18" charset="0"/>
              <a:cs typeface="Times New Roman" pitchFamily="18" charset="0"/>
            </a:endParaRPr>
          </a:p>
          <a:p>
            <a:pPr>
              <a:buNone/>
            </a:pPr>
            <a:endParaRPr lang="en-GB" sz="1400" b="1" dirty="0" smtClean="0">
              <a:solidFill>
                <a:schemeClr val="accent6">
                  <a:lumMod val="50000"/>
                </a:schemeClr>
              </a:solidFill>
              <a:latin typeface="Times New Roman" pitchFamily="18" charset="0"/>
              <a:cs typeface="Times New Roman" pitchFamily="18" charset="0"/>
            </a:endParaRPr>
          </a:p>
          <a:p>
            <a:pPr>
              <a:buFont typeface="Wingdings" pitchFamily="2" charset="2"/>
              <a:buChar char="v"/>
            </a:pPr>
            <a:r>
              <a:rPr lang="en-GB" sz="1400" b="1" dirty="0" smtClean="0">
                <a:solidFill>
                  <a:schemeClr val="accent6">
                    <a:lumMod val="50000"/>
                  </a:schemeClr>
                </a:solidFill>
                <a:latin typeface="Times New Roman" pitchFamily="18" charset="0"/>
                <a:cs typeface="Times New Roman" pitchFamily="18" charset="0"/>
              </a:rPr>
              <a:t>Scalability: </a:t>
            </a:r>
            <a:r>
              <a:rPr lang="en-GB" sz="1400" dirty="0" smtClean="0">
                <a:latin typeface="Times New Roman" pitchFamily="18" charset="0"/>
                <a:cs typeface="Times New Roman" pitchFamily="18" charset="0"/>
              </a:rPr>
              <a:t>Involves </a:t>
            </a:r>
            <a:r>
              <a:rPr lang="en-GB" sz="1400" dirty="0">
                <a:latin typeface="Times New Roman" pitchFamily="18" charset="0"/>
                <a:cs typeface="Times New Roman" pitchFamily="18" charset="0"/>
              </a:rPr>
              <a:t>the ability to handle increased traffic and data as the site grows, ensuring it can expand its resources and accommodate more users without compromising performance</a:t>
            </a:r>
            <a:r>
              <a:rPr lang="en-GB" sz="1400" dirty="0" smtClean="0">
                <a:latin typeface="Times New Roman" pitchFamily="18" charset="0"/>
                <a:cs typeface="Times New Roman" pitchFamily="18" charset="0"/>
              </a:rPr>
              <a:t>.</a:t>
            </a:r>
          </a:p>
          <a:p>
            <a:pPr>
              <a:buNone/>
            </a:pPr>
            <a:endParaRPr lang="en-GB" sz="1400" b="1" dirty="0" smtClean="0">
              <a:solidFill>
                <a:schemeClr val="accent6">
                  <a:lumMod val="50000"/>
                </a:schemeClr>
              </a:solidFill>
              <a:latin typeface="Times New Roman" pitchFamily="18" charset="0"/>
              <a:cs typeface="Times New Roman" pitchFamily="18" charset="0"/>
            </a:endParaRPr>
          </a:p>
          <a:p>
            <a:pPr>
              <a:buFont typeface="Wingdings" pitchFamily="2" charset="2"/>
              <a:buChar char="v"/>
            </a:pPr>
            <a:r>
              <a:rPr lang="en-GB" sz="1400" b="1" dirty="0" smtClean="0">
                <a:solidFill>
                  <a:schemeClr val="accent6">
                    <a:lumMod val="50000"/>
                  </a:schemeClr>
                </a:solidFill>
                <a:latin typeface="Times New Roman" pitchFamily="18" charset="0"/>
                <a:cs typeface="Times New Roman" pitchFamily="18" charset="0"/>
              </a:rPr>
              <a:t>Security</a:t>
            </a:r>
            <a:r>
              <a:rPr lang="en-US" sz="1400" b="1" dirty="0" smtClean="0">
                <a:solidFill>
                  <a:schemeClr val="accent6">
                    <a:lumMod val="50000"/>
                  </a:schemeClr>
                </a:solidFill>
                <a:latin typeface="Times New Roman" pitchFamily="18" charset="0"/>
                <a:cs typeface="Times New Roman" pitchFamily="18" charset="0"/>
              </a:rPr>
              <a:t>:</a:t>
            </a:r>
            <a:r>
              <a:rPr lang="en-GB" sz="1400" dirty="0" smtClean="0">
                <a:latin typeface="Times New Roman" pitchFamily="18" charset="0"/>
                <a:cs typeface="Times New Roman" pitchFamily="18" charset="0"/>
              </a:rPr>
              <a:t> Protect </a:t>
            </a:r>
            <a:r>
              <a:rPr lang="en-GB" sz="1400" dirty="0">
                <a:latin typeface="Times New Roman" pitchFamily="18" charset="0"/>
                <a:cs typeface="Times New Roman" pitchFamily="18" charset="0"/>
              </a:rPr>
              <a:t>customer data, financial transactions, and the platform itself from cyber threats, ensuring a safe and trustworthy online shopping environment. </a:t>
            </a:r>
            <a:endParaRPr lang="en-GB" sz="1400" dirty="0" smtClean="0">
              <a:latin typeface="Times New Roman" pitchFamily="18" charset="0"/>
              <a:cs typeface="Times New Roman" pitchFamily="18" charset="0"/>
            </a:endParaRPr>
          </a:p>
          <a:p>
            <a:pPr>
              <a:buNone/>
            </a:pPr>
            <a:endParaRPr lang="en-US" sz="1400" b="1" dirty="0" smtClean="0">
              <a:solidFill>
                <a:schemeClr val="accent6">
                  <a:lumMod val="50000"/>
                </a:schemeClr>
              </a:solidFill>
              <a:latin typeface="Times New Roman" pitchFamily="18" charset="0"/>
              <a:cs typeface="Times New Roman" pitchFamily="18" charset="0"/>
            </a:endParaRPr>
          </a:p>
          <a:p>
            <a:pPr>
              <a:buFont typeface="Wingdings" pitchFamily="2" charset="2"/>
              <a:buChar char="v"/>
            </a:pPr>
            <a:r>
              <a:rPr lang="en-GB" sz="1400" b="1" dirty="0" smtClean="0">
                <a:solidFill>
                  <a:schemeClr val="accent6">
                    <a:lumMod val="50000"/>
                  </a:schemeClr>
                </a:solidFill>
                <a:latin typeface="Times New Roman" pitchFamily="18" charset="0"/>
                <a:cs typeface="Times New Roman" pitchFamily="18" charset="0"/>
              </a:rPr>
              <a:t>Localization: </a:t>
            </a:r>
            <a:r>
              <a:rPr lang="en-GB" sz="1400" dirty="0" smtClean="0">
                <a:latin typeface="Times New Roman" pitchFamily="18" charset="0"/>
                <a:cs typeface="Times New Roman" pitchFamily="18" charset="0"/>
              </a:rPr>
              <a:t>It </a:t>
            </a:r>
            <a:r>
              <a:rPr lang="en-GB" sz="1400" dirty="0">
                <a:latin typeface="Times New Roman" pitchFamily="18" charset="0"/>
                <a:cs typeface="Times New Roman" pitchFamily="18" charset="0"/>
              </a:rPr>
              <a:t>enhances accessibility and user engagement across different markets</a:t>
            </a:r>
            <a:r>
              <a:rPr lang="en-GB" sz="1400" dirty="0" smtClean="0">
                <a:latin typeface="Times New Roman" pitchFamily="18" charset="0"/>
                <a:cs typeface="Times New Roman" pitchFamily="18" charset="0"/>
              </a:rPr>
              <a:t>.</a:t>
            </a:r>
          </a:p>
          <a:p>
            <a:pPr>
              <a:buNone/>
            </a:pPr>
            <a:endParaRPr lang="en-GB" sz="1400" b="1" dirty="0" smtClean="0">
              <a:solidFill>
                <a:schemeClr val="accent6">
                  <a:lumMod val="50000"/>
                </a:schemeClr>
              </a:solidFill>
              <a:latin typeface="Times New Roman" pitchFamily="18" charset="0"/>
              <a:cs typeface="Times New Roman" pitchFamily="18" charset="0"/>
            </a:endParaRPr>
          </a:p>
          <a:p>
            <a:pPr>
              <a:buFont typeface="Wingdings" pitchFamily="2" charset="2"/>
              <a:buChar char="v"/>
            </a:pPr>
            <a:r>
              <a:rPr lang="en-GB" sz="1400" b="1" dirty="0" smtClean="0">
                <a:solidFill>
                  <a:schemeClr val="accent6">
                    <a:lumMod val="50000"/>
                  </a:schemeClr>
                </a:solidFill>
                <a:latin typeface="Times New Roman" pitchFamily="18" charset="0"/>
                <a:cs typeface="Times New Roman" pitchFamily="18" charset="0"/>
              </a:rPr>
              <a:t>Performance: </a:t>
            </a:r>
            <a:r>
              <a:rPr lang="en-GB" sz="1400" dirty="0" smtClean="0">
                <a:latin typeface="Times New Roman" pitchFamily="18" charset="0"/>
                <a:cs typeface="Times New Roman" pitchFamily="18" charset="0"/>
              </a:rPr>
              <a:t>It relates </a:t>
            </a:r>
            <a:r>
              <a:rPr lang="en-GB" sz="1400" dirty="0">
                <a:latin typeface="Times New Roman" pitchFamily="18" charset="0"/>
                <a:cs typeface="Times New Roman" pitchFamily="18" charset="0"/>
              </a:rPr>
              <a:t>to its speed and responsiveness, ensuring quick loading times and smooth user interactions to enhance the overall user experience and encourage efficient shopping. </a:t>
            </a:r>
            <a:endParaRPr lang="en-GB" sz="1400" b="1" dirty="0" smtClean="0">
              <a:solidFill>
                <a:schemeClr val="accent6">
                  <a:lumMod val="5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GB" sz="1800" b="1" dirty="0" smtClean="0">
                <a:solidFill>
                  <a:schemeClr val="tx2">
                    <a:lumMod val="75000"/>
                  </a:schemeClr>
                </a:solidFill>
                <a:latin typeface="Times New Roman" pitchFamily="18" charset="0"/>
                <a:cs typeface="Times New Roman" pitchFamily="18" charset="0"/>
              </a:rPr>
              <a:t/>
            </a:r>
            <a:br>
              <a:rPr lang="en-GB" sz="1800" b="1" dirty="0" smtClean="0">
                <a:solidFill>
                  <a:schemeClr val="tx2">
                    <a:lumMod val="75000"/>
                  </a:schemeClr>
                </a:solidFill>
                <a:latin typeface="Times New Roman" pitchFamily="18" charset="0"/>
                <a:cs typeface="Times New Roman" pitchFamily="18" charset="0"/>
              </a:rPr>
            </a:br>
            <a:r>
              <a:rPr lang="en-GB" sz="1800" b="1" dirty="0">
                <a:solidFill>
                  <a:schemeClr val="tx2">
                    <a:lumMod val="75000"/>
                  </a:schemeClr>
                </a:solidFill>
                <a:latin typeface="Times New Roman" pitchFamily="18" charset="0"/>
                <a:cs typeface="Times New Roman" pitchFamily="18" charset="0"/>
              </a:rPr>
              <a:t/>
            </a:r>
            <a:br>
              <a:rPr lang="en-GB" sz="1800" b="1" dirty="0">
                <a:solidFill>
                  <a:schemeClr val="tx2">
                    <a:lumMod val="75000"/>
                  </a:schemeClr>
                </a:solidFill>
                <a:latin typeface="Times New Roman" pitchFamily="18" charset="0"/>
                <a:cs typeface="Times New Roman" pitchFamily="18" charset="0"/>
              </a:rPr>
            </a:br>
            <a:r>
              <a:rPr lang="en-GB" sz="1800" b="1" dirty="0" smtClean="0">
                <a:solidFill>
                  <a:schemeClr val="tx2">
                    <a:lumMod val="75000"/>
                  </a:schemeClr>
                </a:solidFill>
                <a:latin typeface="Times New Roman" pitchFamily="18" charset="0"/>
                <a:cs typeface="Times New Roman" pitchFamily="18" charset="0"/>
              </a:rPr>
              <a:t/>
            </a:r>
            <a:br>
              <a:rPr lang="en-GB" sz="1800" b="1" dirty="0" smtClean="0">
                <a:solidFill>
                  <a:schemeClr val="tx2">
                    <a:lumMod val="75000"/>
                  </a:schemeClr>
                </a:solidFill>
                <a:latin typeface="Times New Roman" pitchFamily="18" charset="0"/>
                <a:cs typeface="Times New Roman" pitchFamily="18" charset="0"/>
              </a:rPr>
            </a:br>
            <a:r>
              <a:rPr lang="en-GB" sz="2000" b="1" dirty="0" smtClean="0">
                <a:solidFill>
                  <a:schemeClr val="tx2">
                    <a:lumMod val="75000"/>
                  </a:schemeClr>
                </a:solidFill>
                <a:latin typeface="Times New Roman" pitchFamily="18" charset="0"/>
                <a:cs typeface="Times New Roman" pitchFamily="18" charset="0"/>
              </a:rPr>
              <a:t>Summary of our task</a:t>
            </a:r>
            <a:br>
              <a:rPr lang="en-GB" sz="2000" b="1" dirty="0" smtClean="0">
                <a:solidFill>
                  <a:schemeClr val="tx2">
                    <a:lumMod val="75000"/>
                  </a:schemeClr>
                </a:solidFill>
                <a:latin typeface="Times New Roman" pitchFamily="18" charset="0"/>
                <a:cs typeface="Times New Roman" pitchFamily="18" charset="0"/>
              </a:rPr>
            </a:br>
            <a:endParaRPr lang="en-US" sz="2000" b="1" dirty="0">
              <a:solidFill>
                <a:schemeClr val="tx2">
                  <a:lumMod val="75000"/>
                </a:schemeClr>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539552" y="1275606"/>
            <a:ext cx="7704856" cy="2376264"/>
          </a:xfrm>
        </p:spPr>
        <p:txBody>
          <a:bodyPr>
            <a:normAutofit/>
          </a:bodyPr>
          <a:lstStyle/>
          <a:p>
            <a:pPr algn="just">
              <a:buNone/>
            </a:pPr>
            <a:r>
              <a:rPr lang="en-US" sz="1600" dirty="0" smtClean="0">
                <a:solidFill>
                  <a:schemeClr val="tx1"/>
                </a:solidFill>
                <a:latin typeface="Times New Roman" panose="02020603050405020304" pitchFamily="18" charset="0"/>
                <a:cs typeface="Times New Roman" panose="02020603050405020304" pitchFamily="18" charset="0"/>
              </a:rPr>
              <a:t>		The grocery website project aims to provide a user-friendly platform for customers to conveniently purchase their groceries online. Through a user-centric design, robust back-end infrastructure, and a comprehensive product catalog, the website offers a seamless shopping experience. With features such as secure payment options, responsive customer support, and efficient order processing, the project addresses the evolving needs of modern consumers. It is our hope that this website will not only enhance the shopping experience for customers but also contribute to the growth of the online grocery market.</a:t>
            </a:r>
          </a:p>
          <a:p>
            <a:pPr algn="just">
              <a:buNone/>
            </a:pPr>
            <a:endParaRPr lang="en-US" sz="1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4273458" y="2270922"/>
            <a:ext cx="2527274" cy="410369"/>
          </a:xfrm>
          <a:prstGeom prst="rect">
            <a:avLst/>
          </a:prstGeom>
        </p:spPr>
        <p:txBody>
          <a:bodyPr vert="horz" wrap="square" lIns="0" tIns="0" rIns="0" bIns="0" rtlCol="0">
            <a:spAutoFit/>
          </a:bodyPr>
          <a:lstStyle/>
          <a:p>
            <a:pPr>
              <a:lnSpc>
                <a:spcPts val="1645"/>
              </a:lnSpc>
            </a:pPr>
            <a:r>
              <a:rPr lang="en-US" sz="1400" b="1" dirty="0" smtClean="0">
                <a:solidFill>
                  <a:srgbClr val="BD8738"/>
                </a:solidFill>
                <a:latin typeface="Times New Roman" pitchFamily="18" charset="0"/>
                <a:cs typeface="Times New Roman" pitchFamily="18" charset="0"/>
              </a:rPr>
              <a:t>https://github.com/Pavithrasivakumar29/Naan-Mudhalvan</a:t>
            </a:r>
            <a:endParaRPr sz="1400" b="1" dirty="0">
              <a:solidFill>
                <a:srgbClr val="BD8738"/>
              </a:solidFill>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TotalTime>
  <Words>531</Words>
  <Application>Microsoft Office PowerPoint</Application>
  <PresentationFormat>On-screen Show (16:9)</PresentationFormat>
  <Paragraphs>53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Times New Roman</vt:lpstr>
      <vt:lpstr>CFJCTS+PublicSans-Bold</vt:lpstr>
      <vt:lpstr>Wingdings</vt:lpstr>
      <vt:lpstr>RMKPBC+PublicSans-BoldItalic</vt:lpstr>
      <vt:lpstr>Office Theme</vt:lpstr>
      <vt:lpstr>Slide 1</vt:lpstr>
      <vt:lpstr>Slide 2</vt:lpstr>
      <vt:lpstr> Learning Outcome</vt:lpstr>
      <vt:lpstr>  Step-Wise Description  FUNCTIONAL REQUIREMENTS  </vt:lpstr>
      <vt:lpstr> </vt:lpstr>
      <vt:lpstr>   Summary of our task </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cp:lastModifiedBy>OS LAB</cp:lastModifiedBy>
  <cp:revision>19</cp:revision>
  <dcterms:modified xsi:type="dcterms:W3CDTF">2023-10-27T10:35:08Z</dcterms:modified>
</cp:coreProperties>
</file>