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403" y="149"/>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PAVITHRA M</a:t>
            </a:r>
            <a:endParaRPr lang="en-US" sz="2400" dirty="0"/>
          </a:p>
          <a:p>
            <a:r>
              <a:rPr lang="en-US" sz="2400" dirty="0"/>
              <a:t>REGISTER </a:t>
            </a:r>
            <a:r>
              <a:rPr lang="en-US" sz="2400" dirty="0" smtClean="0"/>
              <a:t>NO: 312208548</a:t>
            </a:r>
            <a:endParaRPr lang="en-US" sz="2400" dirty="0"/>
          </a:p>
          <a:p>
            <a:r>
              <a:rPr lang="en-US" sz="2400" dirty="0" smtClean="0"/>
              <a:t>DEPARTMENT:B.COM[GENERAL]</a:t>
            </a:r>
            <a:endParaRPr lang="en-US" sz="2400" dirty="0"/>
          </a:p>
          <a:p>
            <a:r>
              <a:rPr lang="en-US" sz="2400" dirty="0" smtClean="0"/>
              <a:t>COLLEGE </a:t>
            </a:r>
            <a:r>
              <a:rPr lang="en-US" sz="2400" dirty="0" smtClean="0"/>
              <a:t>: CHELLAMMAL WOMENS COLLEGE, GUINDY, CHENNAI</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10918826" cy="752129"/>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sz="4800" b="1" spc="5" smtClean="0">
                <a:latin typeface="Trebuchet MS"/>
                <a:cs typeface="Trebuchet MS"/>
              </a:rPr>
              <a:t>G</a:t>
            </a:r>
            <a:endParaRPr lang="en-IN" sz="4800" b="1" spc="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914400" y="1295400"/>
            <a:ext cx="8305800" cy="440120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STEP-1 : DOWNLOAD THE EMPLOYEE DATASET IN NAN MUDHALVAN PORTAL AND OPEN THE EXCEL. </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STEP-2 </a:t>
            </a:r>
            <a:r>
              <a:rPr lang="en-US" sz="2000" b="1" dirty="0" smtClean="0">
                <a:latin typeface="Times New Roman" pitchFamily="18" charset="0"/>
                <a:cs typeface="Times New Roman" pitchFamily="18" charset="0"/>
              </a:rPr>
              <a:t>: SELECT THE DATA AND CLICK ON FILTER OPTION. STEP-3 : FILTER FTP IN ASSCENDING ORDER(A TO Z). </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STEP-4 </a:t>
            </a:r>
            <a:r>
              <a:rPr lang="en-US" sz="2000" b="1" dirty="0" smtClean="0">
                <a:latin typeface="Times New Roman" pitchFamily="18" charset="0"/>
                <a:cs typeface="Times New Roman" pitchFamily="18" charset="0"/>
              </a:rPr>
              <a:t>: SELECT THE ENTER DATA AND CLICK ON INSERT AND CLICK ON PIVOT TO CREATE PIVOT TABLE. </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STEP-5 </a:t>
            </a:r>
            <a:r>
              <a:rPr lang="en-US" sz="2000" b="1" dirty="0" smtClean="0">
                <a:latin typeface="Times New Roman" pitchFamily="18" charset="0"/>
                <a:cs typeface="Times New Roman" pitchFamily="18" charset="0"/>
              </a:rPr>
              <a:t>: DRAG THE NEED DATA AND CREAT A PIVOT TABLE. STEP-6 : SELECT THE PIVOT TABLE, CLICK ON INSERT – CHOOSE THE TYPE OF CHART ACCORDING TO ONE’S REQUIREMENT. TYPE OF CHART USED IN THIS ANALYSIS IS BAR DIAGRAM. </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STEP-7 </a:t>
            </a:r>
            <a:r>
              <a:rPr lang="en-US" sz="2000" b="1" dirty="0" smtClean="0">
                <a:latin typeface="Times New Roman" pitchFamily="18" charset="0"/>
                <a:cs typeface="Times New Roman" pitchFamily="18" charset="0"/>
              </a:rPr>
              <a:t>: THE TABLE AND CHART IS BEING CREATED , WHICH HELPS IN BETTER UNDERSTANDING AND INTERPRETATION OF DATA.</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spc="-40" dirty="0" smtClean="0"/>
              <a:t>E</a:t>
            </a:r>
            <a:r>
              <a:rPr lang="en-US" spc="15" dirty="0" smtClean="0"/>
              <a:t>S</a:t>
            </a:r>
            <a:r>
              <a:rPr lang="en-US" spc="-30" dirty="0" smtClean="0"/>
              <a:t>U</a:t>
            </a:r>
            <a:r>
              <a:rPr lang="en-US" spc="-405" dirty="0" smtClean="0"/>
              <a:t>L</a:t>
            </a:r>
            <a:r>
              <a:rPr lang="en-US" dirty="0" smtClean="0"/>
              <a:t>TS</a:t>
            </a:r>
            <a:endParaRPr lang="en-US" dirty="0"/>
          </a:p>
        </p:txBody>
      </p:sp>
      <p:pic>
        <p:nvPicPr>
          <p:cNvPr id="5" name="Content Placeholder 4" descr="table.JPG"/>
          <p:cNvPicPr>
            <a:picLocks noGrp="1" noChangeAspect="1"/>
          </p:cNvPicPr>
          <p:nvPr>
            <p:ph sz="half" idx="2"/>
          </p:nvPr>
        </p:nvPicPr>
        <p:blipFill>
          <a:blip r:embed="rId2"/>
          <a:stretch>
            <a:fillRect/>
          </a:stretch>
        </p:blipFill>
        <p:spPr>
          <a:xfrm>
            <a:off x="1143000" y="1905000"/>
            <a:ext cx="8153400" cy="4110392"/>
          </a:xfrm>
        </p:spPr>
      </p:pic>
      <p:sp>
        <p:nvSpPr>
          <p:cNvPr id="4" name="Content Placeholder 3"/>
          <p:cNvSpPr>
            <a:spLocks noGrp="1"/>
          </p:cNvSpPr>
          <p:nvPr>
            <p:ph sz="half" idx="3"/>
          </p:nvPr>
        </p:nvSpPr>
        <p:spPr>
          <a:xfrm>
            <a:off x="10439400" y="1577340"/>
            <a:ext cx="1143000" cy="4526280"/>
          </a:xfrm>
        </p:spPr>
        <p:txBody>
          <a:bodyPr/>
          <a:lstStyle/>
          <a:p>
            <a:endParaRPr lang="en-US" dirty="0"/>
          </a:p>
        </p:txBody>
      </p:sp>
      <p:sp>
        <p:nvSpPr>
          <p:cNvPr id="6" name="TextBox 5"/>
          <p:cNvSpPr txBox="1"/>
          <p:nvPr/>
        </p:nvSpPr>
        <p:spPr>
          <a:xfrm>
            <a:off x="762000" y="1143000"/>
            <a:ext cx="4953000" cy="707886"/>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1. TABLE</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flipV="1">
            <a:off x="755332" y="228600"/>
            <a:ext cx="2437130" cy="752129"/>
          </a:xfrm>
          <a:prstGeom prst="rect">
            <a:avLst/>
          </a:prstGeom>
        </p:spPr>
        <p:txBody>
          <a:bodyPr vert="horz" wrap="square" lIns="0" tIns="13335" rIns="0" bIns="0" rtlCol="0">
            <a:spAutoFit/>
          </a:bodyPr>
          <a:lstStyle/>
          <a:p>
            <a:pPr marL="12700">
              <a:lnSpc>
                <a:spcPct val="100000"/>
              </a:lnSpc>
              <a:spcBef>
                <a:spcPts val="105"/>
              </a:spcBef>
            </a:pP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TextBox 7"/>
          <p:cNvSpPr txBox="1"/>
          <p:nvPr/>
        </p:nvSpPr>
        <p:spPr>
          <a:xfrm>
            <a:off x="838200" y="685800"/>
            <a:ext cx="4648200" cy="76944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2.BAR</a:t>
            </a:r>
            <a:r>
              <a:rPr lang="en-US" sz="44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DIAGRAM</a:t>
            </a:r>
            <a:endParaRPr lang="en-US" sz="4400" b="1" dirty="0">
              <a:latin typeface="Times New Roman" pitchFamily="18" charset="0"/>
              <a:cs typeface="Times New Roman" pitchFamily="18" charset="0"/>
            </a:endParaRPr>
          </a:p>
        </p:txBody>
      </p:sp>
      <p:pic>
        <p:nvPicPr>
          <p:cNvPr id="10" name="Picture 9" descr="bar diagram.JPG"/>
          <p:cNvPicPr>
            <a:picLocks noChangeAspect="1"/>
          </p:cNvPicPr>
          <p:nvPr/>
        </p:nvPicPr>
        <p:blipFill>
          <a:blip r:embed="rId3"/>
          <a:stretch>
            <a:fillRect/>
          </a:stretch>
        </p:blipFill>
        <p:spPr>
          <a:xfrm>
            <a:off x="1143000" y="1600200"/>
            <a:ext cx="7886700" cy="436641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738664"/>
          </a:xfrm>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62000" y="1524000"/>
            <a:ext cx="8382000" cy="4093428"/>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In conclusion, our employee performance and salary analysis provides invaluable insights into the alignment between performance and compensation across departments. By identifying disparities and patterns, we offer a clear path toward achieving fair and equitable compensation practices. This not only enhances transparency and trust within the organization but also optimizes talent management and financial planning. As a result, the solution fosters a more motivated and satisfied workforce, aligns compensation with individual contributions, and supports strategic decision-making, ultimately driving both organizational effectiveness and employee engagement. Furthermore, the findings enable informed decision-making for HR, management, and finance teams, contributing to more strategic compensation practices and effective budget management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latin typeface="Times New Roman" pitchFamily="18" charset="0"/>
                <a:cs typeface="Times New Roman" pitchFamily="18" charset="0"/>
              </a:rPr>
              <a:t>EMPLOYEES PERFORMANCE ANALYSIS OF EACH DEPARTMENT SALARY.</a:t>
            </a:r>
            <a:endParaRPr lang="en-IN" sz="4400"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838200"/>
            <a:ext cx="7696200" cy="4987263"/>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US" sz="2000" dirty="0" smtClean="0">
                <a:latin typeface="Times New Roman" pitchFamily="18" charset="0"/>
                <a:cs typeface="Times New Roman" pitchFamily="18" charset="0"/>
              </a:rPr>
              <a:t>To assess and understand the relationship between employee performance and salary distribution within each department of the organization. The analysis aims to identify patterns, discrepancies, and areas for improvement to ensure equitable compensation practices and to support informed decision-making in talent management. he organization operates with multiple departments, each contributing to the overall success of the company. Employee performance and compensation are crucial elements that impact employee satisfaction, retention, and productivity. However, there is a need to systematically analyze these factors to ensure alignment with organizational goals and fair compensation practices. </a:t>
            </a:r>
            <a:r>
              <a:rPr lang="en-IN" sz="2000" spc="10" dirty="0" smtClean="0">
                <a:latin typeface="Times New Roman" pitchFamily="18" charset="0"/>
                <a:cs typeface="Times New Roman" pitchFamily="18" charset="0"/>
              </a:rPr>
              <a:t/>
            </a:r>
            <a:br>
              <a:rPr lang="en-IN" sz="2000" spc="10" dirty="0" smtClean="0">
                <a:latin typeface="Times New Roman" pitchFamily="18" charset="0"/>
                <a:cs typeface="Times New Roman" pitchFamily="18" charset="0"/>
              </a:rPr>
            </a:br>
            <a:endParaRPr sz="1800" dirty="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609600" y="2362200"/>
            <a:ext cx="7924800" cy="347787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This project aims to analyze employee performance and salary data across various departments within the organization to understand the relationship between performance metrics and compensation. The goal is to ensure fair and equitable salary distribution, optimize compensation practices, and provide insights that can inform talent management strategies. The project aims to conduct a comprehensive analysis of employee performance and salary distribution across various departments within the organization. By examining performance metrics such as reviews and key performance indicators alongside salary data, the project seeks to identify correlations between employee performance and compensation levels. </a:t>
            </a:r>
            <a:endParaRPr lang="en-IN"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891793"/>
            <a:ext cx="8382000" cy="4879541"/>
          </a:xfrm>
          <a:prstGeom prst="rect">
            <a:avLst/>
          </a:prstGeom>
        </p:spPr>
        <p:txBody>
          <a:bodyPr vert="horz" wrap="square" lIns="0" tIns="16510" rIns="0" bIns="0" rtlCol="0">
            <a:spAutoFit/>
          </a:bodyPr>
          <a:lstStyle/>
          <a:p>
            <a:pPr marL="12700" algn="just">
              <a:lnSpc>
                <a:spcPct val="100000"/>
              </a:lnSpc>
              <a:spcBef>
                <a:spcPts val="130"/>
              </a:spcBef>
            </a:pPr>
            <a:r>
              <a:rPr sz="4400" spc="25" dirty="0">
                <a:latin typeface="Times New Roman" pitchFamily="18" charset="0"/>
                <a:cs typeface="Times New Roman" pitchFamily="18" charset="0"/>
              </a:rPr>
              <a:t>W</a:t>
            </a:r>
            <a:r>
              <a:rPr sz="4400" spc="-20" dirty="0">
                <a:latin typeface="Times New Roman" pitchFamily="18" charset="0"/>
                <a:cs typeface="Times New Roman" pitchFamily="18" charset="0"/>
              </a:rPr>
              <a:t>H</a:t>
            </a:r>
            <a:r>
              <a:rPr sz="4400" spc="20" dirty="0">
                <a:latin typeface="Times New Roman" pitchFamily="18" charset="0"/>
                <a:cs typeface="Times New Roman" pitchFamily="18" charset="0"/>
              </a:rPr>
              <a:t>O</a:t>
            </a:r>
            <a:r>
              <a:rPr sz="4400" spc="-235" dirty="0">
                <a:latin typeface="Times New Roman" pitchFamily="18" charset="0"/>
                <a:cs typeface="Times New Roman" pitchFamily="18" charset="0"/>
              </a:rPr>
              <a:t> </a:t>
            </a:r>
            <a:r>
              <a:rPr sz="4400" spc="-10" dirty="0">
                <a:latin typeface="Times New Roman" pitchFamily="18" charset="0"/>
                <a:cs typeface="Times New Roman" pitchFamily="18" charset="0"/>
              </a:rPr>
              <a:t>AR</a:t>
            </a:r>
            <a:r>
              <a:rPr sz="4400" spc="15" dirty="0">
                <a:latin typeface="Times New Roman" pitchFamily="18" charset="0"/>
                <a:cs typeface="Times New Roman" pitchFamily="18" charset="0"/>
              </a:rPr>
              <a:t>E</a:t>
            </a:r>
            <a:r>
              <a:rPr sz="4400" spc="-35" dirty="0">
                <a:latin typeface="Times New Roman" pitchFamily="18" charset="0"/>
                <a:cs typeface="Times New Roman" pitchFamily="18" charset="0"/>
              </a:rPr>
              <a:t> </a:t>
            </a:r>
            <a:r>
              <a:rPr sz="4400" spc="-10" dirty="0">
                <a:latin typeface="Times New Roman" pitchFamily="18" charset="0"/>
                <a:cs typeface="Times New Roman" pitchFamily="18" charset="0"/>
              </a:rPr>
              <a:t>T</a:t>
            </a:r>
            <a:r>
              <a:rPr sz="4400" spc="-15" dirty="0">
                <a:latin typeface="Times New Roman" pitchFamily="18" charset="0"/>
                <a:cs typeface="Times New Roman" pitchFamily="18" charset="0"/>
              </a:rPr>
              <a:t>H</a:t>
            </a:r>
            <a:r>
              <a:rPr sz="4400" spc="15" dirty="0">
                <a:latin typeface="Times New Roman" pitchFamily="18" charset="0"/>
                <a:cs typeface="Times New Roman" pitchFamily="18" charset="0"/>
              </a:rPr>
              <a:t>E</a:t>
            </a:r>
            <a:r>
              <a:rPr sz="4400" spc="-35" dirty="0">
                <a:latin typeface="Times New Roman" pitchFamily="18" charset="0"/>
                <a:cs typeface="Times New Roman" pitchFamily="18" charset="0"/>
              </a:rPr>
              <a:t> </a:t>
            </a:r>
            <a:r>
              <a:rPr sz="4400" spc="-20" dirty="0">
                <a:latin typeface="Times New Roman" pitchFamily="18" charset="0"/>
                <a:cs typeface="Times New Roman" pitchFamily="18" charset="0"/>
              </a:rPr>
              <a:t>E</a:t>
            </a:r>
            <a:r>
              <a:rPr sz="4400" spc="30" dirty="0">
                <a:latin typeface="Times New Roman" pitchFamily="18" charset="0"/>
                <a:cs typeface="Times New Roman" pitchFamily="18" charset="0"/>
              </a:rPr>
              <a:t>N</a:t>
            </a:r>
            <a:r>
              <a:rPr sz="4400" spc="15" dirty="0">
                <a:latin typeface="Times New Roman" pitchFamily="18" charset="0"/>
                <a:cs typeface="Times New Roman" pitchFamily="18" charset="0"/>
              </a:rPr>
              <a:t>D</a:t>
            </a:r>
            <a:r>
              <a:rPr sz="4400" spc="-45" dirty="0">
                <a:latin typeface="Times New Roman" pitchFamily="18" charset="0"/>
                <a:cs typeface="Times New Roman" pitchFamily="18" charset="0"/>
              </a:rPr>
              <a:t> </a:t>
            </a:r>
            <a:r>
              <a:rPr sz="4400" dirty="0">
                <a:latin typeface="Times New Roman" pitchFamily="18" charset="0"/>
                <a:cs typeface="Times New Roman" pitchFamily="18" charset="0"/>
              </a:rPr>
              <a:t>U</a:t>
            </a:r>
            <a:r>
              <a:rPr sz="4400" spc="10" dirty="0">
                <a:latin typeface="Times New Roman" pitchFamily="18" charset="0"/>
                <a:cs typeface="Times New Roman" pitchFamily="18" charset="0"/>
              </a:rPr>
              <a:t>S</a:t>
            </a:r>
            <a:r>
              <a:rPr sz="4400" spc="-25" dirty="0">
                <a:latin typeface="Times New Roman" pitchFamily="18" charset="0"/>
                <a:cs typeface="Times New Roman" pitchFamily="18" charset="0"/>
              </a:rPr>
              <a:t>E</a:t>
            </a:r>
            <a:r>
              <a:rPr sz="4400" spc="-10" dirty="0">
                <a:latin typeface="Times New Roman" pitchFamily="18" charset="0"/>
                <a:cs typeface="Times New Roman" pitchFamily="18" charset="0"/>
              </a:rPr>
              <a:t>R</a:t>
            </a:r>
            <a:r>
              <a:rPr sz="4400" spc="5" dirty="0">
                <a:latin typeface="Times New Roman" pitchFamily="18" charset="0"/>
                <a:cs typeface="Times New Roman" pitchFamily="18" charset="0"/>
              </a:rPr>
              <a:t>S</a:t>
            </a:r>
            <a:r>
              <a:rPr sz="4400" spc="5" dirty="0" smtClean="0">
                <a:latin typeface="Times New Roman" pitchFamily="18" charset="0"/>
                <a:cs typeface="Times New Roman" pitchFamily="18" charset="0"/>
              </a:rPr>
              <a:t>?</a:t>
            </a:r>
            <a:r>
              <a:rPr lang="en-IN" sz="1800" spc="5" dirty="0" smtClean="0">
                <a:latin typeface="Times New Roman" pitchFamily="18" charset="0"/>
                <a:cs typeface="Times New Roman" pitchFamily="18" charset="0"/>
              </a:rPr>
              <a:t/>
            </a:r>
            <a:br>
              <a:rPr lang="en-IN" sz="1800" spc="5" dirty="0" smtClean="0">
                <a:latin typeface="Times New Roman" pitchFamily="18" charset="0"/>
                <a:cs typeface="Times New Roman" pitchFamily="18" charset="0"/>
              </a:rPr>
            </a:br>
            <a:r>
              <a:rPr lang="en-IN" sz="1800" spc="5" dirty="0" smtClean="0">
                <a:latin typeface="Times New Roman" pitchFamily="18" charset="0"/>
                <a:cs typeface="Times New Roman" pitchFamily="18" charset="0"/>
              </a:rPr>
              <a:t/>
            </a:r>
            <a:br>
              <a:rPr lang="en-IN" sz="1800" spc="5" dirty="0" smtClean="0">
                <a:latin typeface="Times New Roman" pitchFamily="18" charset="0"/>
                <a:cs typeface="Times New Roman" pitchFamily="18" charset="0"/>
              </a:rPr>
            </a:br>
            <a:r>
              <a:rPr lang="en-IN" sz="1800" spc="5" dirty="0">
                <a:latin typeface="Times New Roman" pitchFamily="18" charset="0"/>
                <a:cs typeface="Times New Roman" pitchFamily="18" charset="0"/>
              </a:rPr>
              <a:t/>
            </a:r>
            <a:br>
              <a:rPr lang="en-IN" sz="1800" spc="5" dirty="0">
                <a:latin typeface="Times New Roman" pitchFamily="18" charset="0"/>
                <a:cs typeface="Times New Roman" pitchFamily="18" charset="0"/>
              </a:rPr>
            </a:br>
            <a:r>
              <a:rPr lang="en-US" sz="2000" dirty="0" smtClean="0">
                <a:latin typeface="Times New Roman" pitchFamily="18" charset="0"/>
                <a:cs typeface="Times New Roman" pitchFamily="18" charset="0"/>
              </a:rPr>
              <a:t>The end users of the employee performance and salary analysis are primarily the Human Resources (HR) department, department heads, senior management, the finance team, and compensation specialists. HR utilizes the analysis to ensure equitable compensation practices and refine performance management processes. Department heads rely on the insights to manage their teams more effectively and address any </a:t>
            </a:r>
            <a:r>
              <a:rPr lang="en-US" sz="2000" dirty="0" smtClean="0">
                <a:latin typeface="Times New Roman" pitchFamily="18" charset="0"/>
                <a:cs typeface="Times New Roman" pitchFamily="18" charset="0"/>
              </a:rPr>
              <a:t>compensation related </a:t>
            </a:r>
            <a:r>
              <a:rPr lang="en-US" sz="2000" dirty="0" smtClean="0">
                <a:latin typeface="Times New Roman" pitchFamily="18" charset="0"/>
                <a:cs typeface="Times New Roman" pitchFamily="18" charset="0"/>
              </a:rPr>
              <a:t>issues. Senior management uses the findings to make strategic decisions regarding overall compensation policies and organizational effectiveness. The finance team integrates these insights into budget planning and financial forecasting. Compensation specialists use the data to develop and implement fair </a:t>
            </a:r>
            <a:r>
              <a:rPr lang="en-US" sz="2000" dirty="0" smtClean="0">
                <a:latin typeface="Times New Roman" pitchFamily="18" charset="0"/>
                <a:cs typeface="Times New Roman" pitchFamily="18" charset="0"/>
              </a:rPr>
              <a:t>and  competitive </a:t>
            </a:r>
            <a:r>
              <a:rPr lang="en-US" sz="2000" dirty="0" smtClean="0">
                <a:latin typeface="Times New Roman" pitchFamily="18" charset="0"/>
                <a:cs typeface="Times New Roman" pitchFamily="18" charset="0"/>
              </a:rPr>
              <a:t>salary structures</a:t>
            </a:r>
            <a:r>
              <a:rPr lang="en-US" sz="3600" dirty="0" smtClean="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57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838200"/>
            <a:ext cx="10186035" cy="167545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r>
            <a:br>
              <a:rPr lang="en-IN" sz="3600" dirty="0" smtClean="0"/>
            </a:br>
            <a:r>
              <a:rPr lang="en-IN" sz="3600" dirty="0"/>
              <a:t/>
            </a:r>
            <a:br>
              <a:rPr lang="en-IN" sz="3600" dirty="0"/>
            </a:br>
            <a:r>
              <a:rPr lang="en-IN" sz="3600" dirty="0" smtClean="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2895600" y="2286000"/>
            <a:ext cx="7239000" cy="2554545"/>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FILTERING : Help one eliminate unnecessary data</a:t>
            </a:r>
            <a:r>
              <a:rPr lang="en-US" sz="2000" b="1" dirty="0" smtClean="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CONDITIONAL </a:t>
            </a:r>
            <a:r>
              <a:rPr lang="en-US" sz="2000" b="1" dirty="0" smtClean="0">
                <a:latin typeface="Times New Roman" pitchFamily="18" charset="0"/>
                <a:cs typeface="Times New Roman" pitchFamily="18" charset="0"/>
              </a:rPr>
              <a:t>FORMATING: Makes it easy to highlight Certain values or to make particular cells easy to identify</a:t>
            </a:r>
            <a:r>
              <a:rPr lang="en-US" sz="2000" b="1" dirty="0" smtClean="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PIVOT TABLE :We separate gender types in </a:t>
            </a:r>
            <a:r>
              <a:rPr lang="en-US" sz="2000" b="1" dirty="0" smtClean="0">
                <a:latin typeface="Times New Roman" pitchFamily="18" charset="0"/>
                <a:cs typeface="Times New Roman" pitchFamily="18" charset="0"/>
              </a:rPr>
              <a:t>column </a:t>
            </a:r>
            <a:r>
              <a:rPr lang="en-US" sz="2000" b="1" dirty="0" smtClean="0">
                <a:latin typeface="Times New Roman" pitchFamily="18" charset="0"/>
                <a:cs typeface="Times New Roman" pitchFamily="18" charset="0"/>
              </a:rPr>
              <a:t>table with the helps of pivot table analysis report</a:t>
            </a:r>
            <a:r>
              <a:rPr lang="en-US" sz="2000" b="1" dirty="0" smtClean="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FORMULA : Sum Function in excel is useful for adding up a range of value such as a </a:t>
            </a:r>
            <a:r>
              <a:rPr lang="en-US" sz="2000" b="1" dirty="0" smtClean="0">
                <a:latin typeface="Times New Roman" pitchFamily="18" charset="0"/>
                <a:cs typeface="Times New Roman" pitchFamily="18" charset="0"/>
              </a:rPr>
              <a:t>column </a:t>
            </a:r>
            <a:r>
              <a:rPr lang="en-US" sz="2000" b="1" dirty="0" smtClean="0">
                <a:latin typeface="Times New Roman" pitchFamily="18" charset="0"/>
                <a:cs typeface="Times New Roman" pitchFamily="18" charset="0"/>
              </a:rPr>
              <a:t>or row of numbers</a:t>
            </a:r>
            <a:r>
              <a:rPr lang="en-US" sz="2000" b="1" dirty="0" smtClean="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BAR GRAPH – Final report with the help of pivot table analysis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81000"/>
            <a:ext cx="10681335" cy="990600"/>
          </a:xfrm>
        </p:spPr>
        <p:txBody>
          <a:bodyPr/>
          <a:lstStyle/>
          <a:p>
            <a:r>
              <a:rPr lang="en-IN" dirty="0" smtClean="0"/>
              <a:t>DATASET DESCRIPTION</a:t>
            </a:r>
            <a:r>
              <a:rPr lang="en-IN" dirty="0" smtClean="0"/>
              <a:t/>
            </a:r>
            <a:br>
              <a:rPr lang="en-IN" dirty="0" smtClean="0"/>
            </a:br>
            <a:r>
              <a:rPr lang="en-IN" dirty="0"/>
              <a:t/>
            </a:r>
            <a:br>
              <a:rPr lang="en-IN" dirty="0"/>
            </a:br>
            <a:endParaRPr lang="en-IN" sz="2000" dirty="0"/>
          </a:p>
        </p:txBody>
      </p:sp>
      <p:sp>
        <p:nvSpPr>
          <p:cNvPr id="3" name="TextBox 2"/>
          <p:cNvSpPr txBox="1"/>
          <p:nvPr/>
        </p:nvSpPr>
        <p:spPr>
          <a:xfrm>
            <a:off x="914400" y="1828800"/>
            <a:ext cx="8153400" cy="2862322"/>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EMPLOYEE DATA SET- NAN MUDHALVAN PROTAL9 </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FEATURE </a:t>
            </a:r>
            <a:r>
              <a:rPr lang="en-US" sz="2000" b="1" dirty="0" smtClean="0">
                <a:latin typeface="Times New Roman" pitchFamily="18" charset="0"/>
                <a:cs typeface="Times New Roman" pitchFamily="18" charset="0"/>
              </a:rPr>
              <a:t>IN TOTAL3 FEATURE BEING USING FOR </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ANALYSIS </a:t>
            </a:r>
            <a:r>
              <a:rPr lang="en-US" sz="2000" b="1" dirty="0" smtClean="0">
                <a:latin typeface="Times New Roman" pitchFamily="18" charset="0"/>
                <a:cs typeface="Times New Roman" pitchFamily="18" charset="0"/>
              </a:rPr>
              <a:t>EMPLOYEE ID- ALPHANUMERIC(TEXT) </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NAME ALPHABETICAL </a:t>
            </a:r>
            <a:r>
              <a:rPr lang="en-US" sz="2000" b="1" dirty="0" smtClean="0">
                <a:latin typeface="Times New Roman" pitchFamily="18" charset="0"/>
                <a:cs typeface="Times New Roman" pitchFamily="18" charset="0"/>
              </a:rPr>
              <a:t>(TEXT) GENDER </a:t>
            </a:r>
            <a:r>
              <a:rPr lang="en-US" sz="2000" b="1" dirty="0" smtClean="0">
                <a:latin typeface="Times New Roman" pitchFamily="18" charset="0"/>
                <a:cs typeface="Times New Roman" pitchFamily="18" charset="0"/>
              </a:rPr>
              <a:t>ALPHABETICAL(TEXT)DEPARTMENT-ALPHABETICAL(TEXT)SALARY- </a:t>
            </a:r>
            <a:r>
              <a:rPr lang="en-US" sz="2000" b="1" dirty="0" smtClean="0">
                <a:latin typeface="Times New Roman" pitchFamily="18" charset="0"/>
                <a:cs typeface="Times New Roman" pitchFamily="18" charset="0"/>
              </a:rPr>
              <a:t>NUMERICALSTART </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DATE </a:t>
            </a:r>
            <a:r>
              <a:rPr lang="en-US" sz="2000" b="1" dirty="0" smtClean="0">
                <a:latin typeface="Times New Roman" pitchFamily="18" charset="0"/>
                <a:cs typeface="Times New Roman" pitchFamily="18" charset="0"/>
              </a:rPr>
              <a:t>ALPHABETICAL(TEXT)FIT- </a:t>
            </a:r>
            <a:r>
              <a:rPr lang="en-US" sz="2000" b="1" dirty="0" smtClean="0">
                <a:latin typeface="Times New Roman" pitchFamily="18" charset="0"/>
                <a:cs typeface="Times New Roman" pitchFamily="18" charset="0"/>
              </a:rPr>
              <a:t>NUMERICALSTART</a:t>
            </a:r>
          </a:p>
          <a:p>
            <a:r>
              <a:rPr lang="en-US" sz="2000" b="1" dirty="0" smtClean="0">
                <a:latin typeface="Times New Roman" pitchFamily="18" charset="0"/>
                <a:cs typeface="Times New Roman" pitchFamily="18" charset="0"/>
              </a:rPr>
              <a:t>DATE </a:t>
            </a:r>
            <a:r>
              <a:rPr lang="en-US" sz="2000" b="1" dirty="0" smtClean="0">
                <a:latin typeface="Times New Roman" pitchFamily="18" charset="0"/>
                <a:cs typeface="Times New Roman" pitchFamily="18" charset="0"/>
              </a:rPr>
              <a:t>ALPHABETICAL (TEXT)EMPLOYEE LOCATION ALPHABETICAL(TEXT)</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00025" y="2895600"/>
            <a:ext cx="2466975" cy="3419475"/>
          </a:xfrm>
          <a:prstGeom prst="rect">
            <a:avLst/>
          </a:prstGeom>
        </p:spPr>
      </p:pic>
      <p:sp>
        <p:nvSpPr>
          <p:cNvPr id="7" name="object 7"/>
          <p:cNvSpPr txBox="1">
            <a:spLocks noGrp="1"/>
          </p:cNvSpPr>
          <p:nvPr>
            <p:ph type="title"/>
          </p:nvPr>
        </p:nvSpPr>
        <p:spPr>
          <a:xfrm>
            <a:off x="739775" y="654939"/>
            <a:ext cx="8480425" cy="197874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IN" sz="4250" spc="20" dirty="0" smtClean="0"/>
              <a:t/>
            </a:r>
            <a:br>
              <a:rPr lang="en-IN" sz="4250" spc="20" dirty="0" smtClean="0"/>
            </a:br>
            <a:r>
              <a:rPr lang="en-IN" sz="4250" spc="20" dirty="0"/>
              <a:t/>
            </a:r>
            <a:br>
              <a:rPr lang="en-IN" sz="425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p:cNvSpPr txBox="1"/>
          <p:nvPr/>
        </p:nvSpPr>
        <p:spPr>
          <a:xfrm>
            <a:off x="2971800" y="1752600"/>
            <a:ext cx="6324600" cy="440120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The "wow" factor in our solution lies in its transformative impact on organizational fairness and strategic </a:t>
            </a:r>
            <a:r>
              <a:rPr lang="en-US" sz="2000" b="1" dirty="0" smtClean="0">
                <a:latin typeface="Times New Roman" pitchFamily="18" charset="0"/>
                <a:cs typeface="Times New Roman" pitchFamily="18" charset="0"/>
              </a:rPr>
              <a:t>decision-making. </a:t>
            </a:r>
            <a:r>
              <a:rPr lang="en-US" sz="2000" b="1" dirty="0" smtClean="0">
                <a:latin typeface="Times New Roman" pitchFamily="18" charset="0"/>
                <a:cs typeface="Times New Roman" pitchFamily="18" charset="0"/>
              </a:rPr>
              <a:t>By offering a data-driven approach to analyze the intricate relationship between employee performance and salary across departments, our solution unveils hidden patterns and discrepancies that may otherwise go unnoticed. The use of advanced analytics and intuitive visualizations empowers decision-makers with actionable insights, leading to a profound enhancement in compensation equity and alignment. This results in a more motivated and satisfied workforce, as employees perceive greater transparency and fairness in how their performance is rewarded</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662</Words>
  <Application>Microsoft Office PowerPoint</Application>
  <PresentationFormat>Custom</PresentationFormat>
  <Paragraphs>61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To assess and understand the relationship between employee performance and salary distribution within each department of the organization. The analysis aims to identify patterns, discrepancies, and areas for improvement to ensure equitable compensation practices and to support informed decision-making in talent management. he organization operates with multiple departments, each contributing to the overall success of the company. Employee performance and compensation are crucial elements that impact employee satisfaction, retention, and productivity. However, there is a need to systematically analyze these factors to ensure alignment with organizational goals and fair compensation practices.  </vt:lpstr>
      <vt:lpstr>PROJECT OVERVIEW</vt:lpstr>
      <vt:lpstr>WHO ARE THE END USERS?   The end users of the employee performance and salary analysis are primarily the Human Resources (HR) department, department heads, senior management, the finance team, and compensation specialists. HR utilizes the analysis to ensure equitable compensation practices and refine performance management processes. Department heads rely on the insights to manage their teams more effectively and address any compensation related issues. Senior management uses the findings to make strategic decisions regarding overall compensation policies and organizational effectiveness. The finance team integrates these insights into budget planning and financial forecasting. Compensation specialists use the data to develop and implement fair and  competitive salary structures </vt:lpstr>
      <vt:lpstr>OUR SOLUTION AND ITS VALUE PROPOSITION     </vt:lpstr>
      <vt:lpstr>DATASET DESCRIPTION  </vt:lpstr>
      <vt:lpstr>THE "WOW" IN OUR SOLUTION  </vt:lpstr>
      <vt:lpstr>Slide 10</vt:lpstr>
      <vt:lpstr>RESULTS</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blessy</cp:lastModifiedBy>
  <cp:revision>39</cp:revision>
  <dcterms:created xsi:type="dcterms:W3CDTF">2024-03-29T15:07:22Z</dcterms:created>
  <dcterms:modified xsi:type="dcterms:W3CDTF">2024-09-01T14:03:15Z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