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83" r:id="rId3"/>
    <p:sldId id="289" r:id="rId4"/>
    <p:sldId id="285" r:id="rId5"/>
    <p:sldId id="267" r:id="rId6"/>
    <p:sldId id="260" r:id="rId7"/>
    <p:sldId id="262" r:id="rId8"/>
    <p:sldId id="270" r:id="rId9"/>
    <p:sldId id="272" r:id="rId10"/>
    <p:sldId id="277" r:id="rId11"/>
    <p:sldId id="266" r:id="rId12"/>
    <p:sldId id="278" r:id="rId13"/>
    <p:sldId id="279" r:id="rId14"/>
    <p:sldId id="274" r:id="rId15"/>
    <p:sldId id="273" r:id="rId16"/>
    <p:sldId id="264" r:id="rId17"/>
    <p:sldId id="287" r:id="rId18"/>
    <p:sldId id="288" r:id="rId19"/>
    <p:sldId id="265" r:id="rId20"/>
    <p:sldId id="276" r:id="rId21"/>
    <p:sldId id="28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70" d="100"/>
          <a:sy n="70" d="100"/>
        </p:scale>
        <p:origin x="7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331201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365381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146565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46591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409131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3720601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270294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397084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140181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145684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264625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344370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4063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234047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110633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125241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8126B-838B-4A7D-A6C9-9A954AEC4F4D}"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DE6277-ED1C-45B2-B7D7-2C4152241105}" type="slidenum">
              <a:rPr lang="en-US" smtClean="0"/>
              <a:t>‹#›</a:t>
            </a:fld>
            <a:endParaRPr lang="en-US" dirty="0"/>
          </a:p>
        </p:txBody>
      </p:sp>
    </p:spTree>
    <p:extLst>
      <p:ext uri="{BB962C8B-B14F-4D97-AF65-F5344CB8AC3E}">
        <p14:creationId xmlns:p14="http://schemas.microsoft.com/office/powerpoint/2010/main" val="49503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F8126B-838B-4A7D-A6C9-9A954AEC4F4D}" type="datetimeFigureOut">
              <a:rPr lang="en-US" smtClean="0"/>
              <a:t>4/18/2023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DE6277-ED1C-45B2-B7D7-2C4152241105}" type="slidenum">
              <a:rPr lang="en-US" smtClean="0"/>
              <a:t>‹#›</a:t>
            </a:fld>
            <a:endParaRPr lang="en-US" dirty="0"/>
          </a:p>
        </p:txBody>
      </p:sp>
    </p:spTree>
    <p:extLst>
      <p:ext uri="{BB962C8B-B14F-4D97-AF65-F5344CB8AC3E}">
        <p14:creationId xmlns:p14="http://schemas.microsoft.com/office/powerpoint/2010/main" val="16762485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2697707" y="608294"/>
            <a:ext cx="9494293" cy="1938992"/>
          </a:xfrm>
          <a:prstGeom prst="rect">
            <a:avLst/>
          </a:prstGeom>
        </p:spPr>
        <p:txBody>
          <a:bodyPr wrap="square">
            <a:spAutoFit/>
          </a:bodyPr>
          <a:lstStyle/>
          <a:p>
            <a:r>
              <a:rPr lang="en-US" sz="4000" b="1" dirty="0">
                <a:solidFill>
                  <a:schemeClr val="bg2">
                    <a:lumMod val="25000"/>
                  </a:schemeClr>
                </a:solidFill>
                <a:latin typeface="Times New Roman" panose="02020603050405020304" pitchFamily="18" charset="0"/>
                <a:cs typeface="Times New Roman" panose="02020603050405020304" pitchFamily="18" charset="0"/>
              </a:rPr>
              <a:t>EFFECTIVE HEART DISEASE PREDICTION USING FEATURE SELECTION</a:t>
            </a:r>
            <a:endParaRPr lang="en-US" sz="4000" dirty="0"/>
          </a:p>
        </p:txBody>
      </p:sp>
      <p:sp>
        <p:nvSpPr>
          <p:cNvPr id="3" name="Rectangle 2"/>
          <p:cNvSpPr/>
          <p:nvPr/>
        </p:nvSpPr>
        <p:spPr>
          <a:xfrm>
            <a:off x="2215486" y="5104264"/>
            <a:ext cx="6259773"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Name  : S.Pavithra</a:t>
            </a:r>
          </a:p>
          <a:p>
            <a:r>
              <a:rPr lang="en-US" sz="2000" b="1" dirty="0">
                <a:latin typeface="Times New Roman" panose="02020603050405020304" pitchFamily="18" charset="0"/>
                <a:cs typeface="Times New Roman" panose="02020603050405020304" pitchFamily="18" charset="0"/>
              </a:rPr>
              <a:t>Reg no: 21MCA0182</a:t>
            </a:r>
          </a:p>
          <a:p>
            <a:r>
              <a:rPr lang="en-US" sz="2000" b="1" dirty="0">
                <a:latin typeface="Times New Roman" panose="02020603050405020304" pitchFamily="18" charset="0"/>
                <a:cs typeface="Times New Roman" panose="02020603050405020304" pitchFamily="18" charset="0"/>
              </a:rPr>
              <a:t>Guide  : Chemmalar Selvi G</a:t>
            </a:r>
          </a:p>
        </p:txBody>
      </p:sp>
      <p:pic>
        <p:nvPicPr>
          <p:cNvPr id="4" name="Picture 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2336061"/>
            <a:ext cx="3166281" cy="2217446"/>
          </a:xfrm>
          <a:prstGeom prst="rect">
            <a:avLst/>
          </a:prstGeom>
        </p:spPr>
      </p:pic>
    </p:spTree>
    <p:extLst>
      <p:ext uri="{BB962C8B-B14F-4D97-AF65-F5344CB8AC3E}">
        <p14:creationId xmlns:p14="http://schemas.microsoft.com/office/powerpoint/2010/main" val="4152212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0492581"/>
              </p:ext>
            </p:extLst>
          </p:nvPr>
        </p:nvGraphicFramePr>
        <p:xfrm>
          <a:off x="1891826" y="0"/>
          <a:ext cx="7129343" cy="6861800"/>
        </p:xfrm>
        <a:graphic>
          <a:graphicData uri="http://schemas.openxmlformats.org/drawingml/2006/table">
            <a:tbl>
              <a:tblPr firstRow="1" firstCol="1" bandRow="1">
                <a:tableStyleId>{5C22544A-7EE6-4342-B048-85BDC9FD1C3A}</a:tableStyleId>
              </a:tblPr>
              <a:tblGrid>
                <a:gridCol w="2790943"/>
                <a:gridCol w="867513"/>
                <a:gridCol w="653147"/>
                <a:gridCol w="787962"/>
                <a:gridCol w="854951"/>
                <a:gridCol w="587833"/>
                <a:gridCol w="586994"/>
              </a:tblGrid>
              <a:tr h="1065188">
                <a:tc>
                  <a:txBody>
                    <a:bodyPr/>
                    <a:lstStyle/>
                    <a:p>
                      <a:pPr>
                        <a:lnSpc>
                          <a:spcPct val="107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Without Feature Selection and Smote</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gridSpan="5">
                  <a:txBody>
                    <a:bodyPr/>
                    <a:lstStyle/>
                    <a:p>
                      <a:pPr>
                        <a:lnSpc>
                          <a:spcPct val="107000"/>
                        </a:lnSpc>
                        <a:spcAft>
                          <a:spcPts val="0"/>
                        </a:spcAft>
                      </a:pPr>
                      <a:r>
                        <a:rPr lang="en-US" sz="1200" dirty="0">
                          <a:effectLst/>
                        </a:rPr>
                        <a:t>With Feature Selection and Smote</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5311">
                <a:tc>
                  <a:txBody>
                    <a:bodyPr/>
                    <a:lstStyle/>
                    <a:p>
                      <a:pPr>
                        <a:lnSpc>
                          <a:spcPct val="107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Anova F-test</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Chi-squared test</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Forward selection</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Lasso</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 </a:t>
                      </a:r>
                    </a:p>
                    <a:p>
                      <a:pPr>
                        <a:lnSpc>
                          <a:spcPct val="107000"/>
                        </a:lnSpc>
                        <a:spcAft>
                          <a:spcPts val="0"/>
                        </a:spcAft>
                      </a:pPr>
                      <a:r>
                        <a:rPr lang="en-US" sz="1200" dirty="0">
                          <a:effectLst/>
                        </a:rPr>
                        <a:t>LOFO</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RandomForestClassifier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 </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ExtraTreesClassifier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XGBClassifier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0.90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BaggingClassifier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LogisticRegression</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LGBMClassifier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DecisionTreeClassifier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AdaBoostClassifier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SGDClassifier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Perceptron</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SVC</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BernoulliNB</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NearestCentroid</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CalibratedClassifierCV</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RidgeClassifierCV</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KNeighborsClassifier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LabelSpreading</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LabelPropagation</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GaussianNB</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RidgeClassifier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ExtraTreeClassifier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0.77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LinearDiscriminantAnalysis</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PassiveAggressiveClassifier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0.82</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LinearSVC</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0.84</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0.68</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0.66</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298626">
                <a:tc>
                  <a:txBody>
                    <a:bodyPr/>
                    <a:lstStyle/>
                    <a:p>
                      <a:pPr>
                        <a:lnSpc>
                          <a:spcPct val="107000"/>
                        </a:lnSpc>
                        <a:spcAft>
                          <a:spcPts val="0"/>
                        </a:spcAft>
                      </a:pPr>
                      <a:r>
                        <a:rPr lang="en-US" sz="1200" dirty="0">
                          <a:effectLst/>
                        </a:rPr>
                        <a:t>QuadraticDiscriminantAnalysis</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0.65</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0.59</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0.61</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r h="149039">
                <a:tc>
                  <a:txBody>
                    <a:bodyPr/>
                    <a:lstStyle/>
                    <a:p>
                      <a:pPr>
                        <a:lnSpc>
                          <a:spcPct val="107000"/>
                        </a:lnSpc>
                        <a:spcAft>
                          <a:spcPts val="0"/>
                        </a:spcAft>
                      </a:pPr>
                      <a:r>
                        <a:rPr lang="en-US" sz="1200" dirty="0">
                          <a:effectLst/>
                        </a:rPr>
                        <a:t>DummyClassifier</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0.83</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c>
                  <a:txBody>
                    <a:bodyPr/>
                    <a:lstStyle/>
                    <a:p>
                      <a:pPr>
                        <a:lnSpc>
                          <a:spcPct val="107000"/>
                        </a:lnSpc>
                        <a:spcAft>
                          <a:spcPts val="0"/>
                        </a:spcAft>
                      </a:pPr>
                      <a:r>
                        <a:rPr lang="en-US" sz="1200" dirty="0">
                          <a:effectLst/>
                        </a:rPr>
                        <a:t>0.50</a:t>
                      </a:r>
                      <a:endParaRPr lang="en-US" sz="1200" dirty="0">
                        <a:effectLst/>
                        <a:latin typeface="Calibri" panose="020F0502020204030204" pitchFamily="34" charset="0"/>
                        <a:ea typeface="Calibri" panose="020F0502020204030204" pitchFamily="34" charset="0"/>
                        <a:cs typeface="Kartika"/>
                      </a:endParaRPr>
                    </a:p>
                  </a:txBody>
                  <a:tcPr marL="36371" marR="36371" marT="0" marB="0"/>
                </a:tc>
              </a:tr>
            </a:tbl>
          </a:graphicData>
        </a:graphic>
      </p:graphicFrame>
      <p:sp>
        <p:nvSpPr>
          <p:cNvPr id="3" name="Title 1"/>
          <p:cNvSpPr txBox="1">
            <a:spLocks/>
          </p:cNvSpPr>
          <p:nvPr/>
        </p:nvSpPr>
        <p:spPr>
          <a:xfrm>
            <a:off x="9722205" y="1587817"/>
            <a:ext cx="400744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1"/>
                </a:solidFill>
              </a:rPr>
              <a:t>RESULTS</a:t>
            </a:r>
            <a:endParaRPr lang="en-US" dirty="0">
              <a:solidFill>
                <a:schemeClr val="tx1"/>
              </a:solidFill>
            </a:endParaRPr>
          </a:p>
        </p:txBody>
      </p:sp>
    </p:spTree>
    <p:extLst>
      <p:ext uri="{BB962C8B-B14F-4D97-AF65-F5344CB8AC3E}">
        <p14:creationId xmlns:p14="http://schemas.microsoft.com/office/powerpoint/2010/main" val="1072943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63753714"/>
              </p:ext>
            </p:extLst>
          </p:nvPr>
        </p:nvGraphicFramePr>
        <p:xfrm>
          <a:off x="417894" y="655095"/>
          <a:ext cx="5505234" cy="4979133"/>
        </p:xfrm>
        <a:graphic>
          <a:graphicData uri="http://schemas.openxmlformats.org/drawingml/2006/table">
            <a:tbl>
              <a:tblPr firstRow="1" firstCol="1" bandRow="1">
                <a:tableStyleId>{5C22544A-7EE6-4342-B048-85BDC9FD1C3A}</a:tableStyleId>
              </a:tblPr>
              <a:tblGrid>
                <a:gridCol w="1048122"/>
                <a:gridCol w="990581"/>
                <a:gridCol w="900752"/>
                <a:gridCol w="736979"/>
                <a:gridCol w="655093"/>
                <a:gridCol w="1173707"/>
              </a:tblGrid>
              <a:tr h="386121">
                <a:tc>
                  <a:txBody>
                    <a:bodyPr/>
                    <a:lstStyle/>
                    <a:p>
                      <a:pPr>
                        <a:lnSpc>
                          <a:spcPct val="107000"/>
                        </a:lnSpc>
                        <a:spcAft>
                          <a:spcPts val="0"/>
                        </a:spcAft>
                      </a:pPr>
                      <a:r>
                        <a:rPr lang="en-US" sz="1400" dirty="0">
                          <a:effectLst/>
                        </a:rPr>
                        <a:t>Classifiers</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Accuracy</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Precision</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Recall</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F1 Score</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Confusion matrix</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599661">
                <a:tc>
                  <a:txBody>
                    <a:bodyPr/>
                    <a:lstStyle/>
                    <a:p>
                      <a:pPr>
                        <a:lnSpc>
                          <a:spcPts val="1425"/>
                        </a:lnSpc>
                        <a:spcAft>
                          <a:spcPts val="0"/>
                        </a:spcAft>
                      </a:pPr>
                      <a:r>
                        <a:rPr lang="en-US" sz="1400" dirty="0">
                          <a:effectLst/>
                        </a:rPr>
                        <a:t>Extra Trees</a:t>
                      </a:r>
                      <a:endParaRPr lang="en-US" sz="1200" dirty="0">
                        <a:effectLst/>
                      </a:endParaRPr>
                    </a:p>
                    <a:p>
                      <a:pPr>
                        <a:lnSpc>
                          <a:spcPts val="1425"/>
                        </a:lnSpc>
                        <a:spcAft>
                          <a:spcPts val="0"/>
                        </a:spcAft>
                      </a:pPr>
                      <a:r>
                        <a:rPr lang="en-US" sz="1400" dirty="0">
                          <a:effectLst/>
                        </a:rPr>
                        <a:t>Classifier</a:t>
                      </a:r>
                      <a:endParaRPr lang="en-US" sz="1200" dirty="0">
                        <a:effectLst/>
                      </a:endParaRPr>
                    </a:p>
                    <a:p>
                      <a:pP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0.830</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0.444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0.065</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0.114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[[600  10]</a:t>
                      </a:r>
                      <a:endParaRPr lang="en-US" sz="1200" dirty="0">
                        <a:effectLst/>
                      </a:endParaRPr>
                    </a:p>
                    <a:p>
                      <a:pPr>
                        <a:lnSpc>
                          <a:spcPct val="107000"/>
                        </a:lnSpc>
                        <a:spcAft>
                          <a:spcPts val="0"/>
                        </a:spcAft>
                      </a:pPr>
                      <a:r>
                        <a:rPr lang="en-US" sz="1400" dirty="0">
                          <a:effectLst/>
                        </a:rPr>
                        <a:t> [114   8]]</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599661">
                <a:tc>
                  <a:txBody>
                    <a:bodyPr/>
                    <a:lstStyle/>
                    <a:p>
                      <a:pPr>
                        <a:lnSpc>
                          <a:spcPts val="1425"/>
                        </a:lnSpc>
                        <a:spcAft>
                          <a:spcPts val="0"/>
                        </a:spcAft>
                      </a:pPr>
                      <a:r>
                        <a:rPr lang="en-US" sz="1400" dirty="0">
                          <a:effectLst/>
                        </a:rPr>
                        <a:t>Bagging </a:t>
                      </a:r>
                      <a:endParaRPr lang="en-US" sz="1200" dirty="0">
                        <a:effectLst/>
                      </a:endParaRPr>
                    </a:p>
                    <a:p>
                      <a:pPr>
                        <a:lnSpc>
                          <a:spcPts val="1425"/>
                        </a:lnSpc>
                        <a:spcAft>
                          <a:spcPts val="0"/>
                        </a:spcAft>
                      </a:pPr>
                      <a:r>
                        <a:rPr lang="en-US" sz="1400" dirty="0">
                          <a:effectLst/>
                        </a:rPr>
                        <a:t>Classifier</a:t>
                      </a:r>
                      <a:endParaRPr lang="en-US" sz="1200" dirty="0">
                        <a:effectLst/>
                      </a:endParaRPr>
                    </a:p>
                    <a:p>
                      <a:pP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0.831</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0.428</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0.024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0.046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[[606   4]</a:t>
                      </a:r>
                      <a:endParaRPr lang="en-US" sz="1200" dirty="0">
                        <a:effectLst/>
                      </a:endParaRPr>
                    </a:p>
                    <a:p>
                      <a:pPr>
                        <a:lnSpc>
                          <a:spcPct val="107000"/>
                        </a:lnSpc>
                        <a:spcAft>
                          <a:spcPts val="0"/>
                        </a:spcAft>
                      </a:pPr>
                      <a:r>
                        <a:rPr lang="en-US" sz="1400" dirty="0">
                          <a:effectLst/>
                        </a:rPr>
                        <a:t> [119   3]]</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396418">
                <a:tc>
                  <a:txBody>
                    <a:bodyPr/>
                    <a:lstStyle/>
                    <a:p>
                      <a:pPr>
                        <a:lnSpc>
                          <a:spcPts val="1425"/>
                        </a:lnSpc>
                        <a:spcAft>
                          <a:spcPts val="0"/>
                        </a:spcAft>
                      </a:pPr>
                      <a:r>
                        <a:rPr lang="en-US" sz="1400" dirty="0">
                          <a:effectLst/>
                        </a:rPr>
                        <a:t>CNN</a:t>
                      </a:r>
                      <a:endParaRPr lang="en-US" sz="1200" dirty="0">
                        <a:effectLst/>
                      </a:endParaRPr>
                    </a:p>
                    <a:p>
                      <a:pP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0.827</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0.36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0.07</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[[601   9]</a:t>
                      </a:r>
                      <a:endParaRPr lang="en-US" sz="1200" dirty="0">
                        <a:effectLst/>
                      </a:endParaRPr>
                    </a:p>
                    <a:p>
                      <a:pPr>
                        <a:lnSpc>
                          <a:spcPct val="107000"/>
                        </a:lnSpc>
                        <a:spcAft>
                          <a:spcPts val="0"/>
                        </a:spcAft>
                      </a:pPr>
                      <a:r>
                        <a:rPr lang="en-US" sz="1400" dirty="0">
                          <a:effectLst/>
                        </a:rPr>
                        <a:t> [117   5]]</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599661">
                <a:tc>
                  <a:txBody>
                    <a:bodyPr/>
                    <a:lstStyle/>
                    <a:p>
                      <a:pPr>
                        <a:lnSpc>
                          <a:spcPts val="1425"/>
                        </a:lnSpc>
                        <a:spcAft>
                          <a:spcPts val="0"/>
                        </a:spcAft>
                      </a:pPr>
                      <a:r>
                        <a:rPr lang="en-US" sz="1400" dirty="0">
                          <a:effectLst/>
                        </a:rPr>
                        <a:t>Logistic </a:t>
                      </a:r>
                      <a:endParaRPr lang="en-US" sz="1200" dirty="0">
                        <a:effectLst/>
                      </a:endParaRPr>
                    </a:p>
                    <a:p>
                      <a:pPr>
                        <a:lnSpc>
                          <a:spcPts val="1425"/>
                        </a:lnSpc>
                        <a:spcAft>
                          <a:spcPts val="0"/>
                        </a:spcAft>
                      </a:pPr>
                      <a:r>
                        <a:rPr lang="en-US" sz="1400" dirty="0">
                          <a:effectLst/>
                        </a:rPr>
                        <a:t>Regression</a:t>
                      </a:r>
                      <a:endParaRPr lang="en-US" sz="1200" dirty="0">
                        <a:effectLst/>
                      </a:endParaRPr>
                    </a:p>
                    <a:p>
                      <a:pP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0.838</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0.666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0.065</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0.119</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[[606   4]</a:t>
                      </a:r>
                      <a:endParaRPr lang="en-US" sz="1200" dirty="0">
                        <a:effectLst/>
                      </a:endParaRPr>
                    </a:p>
                    <a:p>
                      <a:pPr>
                        <a:lnSpc>
                          <a:spcPct val="107000"/>
                        </a:lnSpc>
                        <a:spcAft>
                          <a:spcPts val="0"/>
                        </a:spcAft>
                      </a:pPr>
                      <a:r>
                        <a:rPr lang="en-US" sz="1400" dirty="0">
                          <a:effectLst/>
                        </a:rPr>
                        <a:t> [114   8]]</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599661">
                <a:tc>
                  <a:txBody>
                    <a:bodyPr/>
                    <a:lstStyle/>
                    <a:p>
                      <a:pPr>
                        <a:lnSpc>
                          <a:spcPts val="1425"/>
                        </a:lnSpc>
                        <a:spcAft>
                          <a:spcPts val="0"/>
                        </a:spcAft>
                      </a:pPr>
                      <a:r>
                        <a:rPr lang="en-US" sz="1400" dirty="0">
                          <a:effectLst/>
                        </a:rPr>
                        <a:t>Decision </a:t>
                      </a:r>
                      <a:endParaRPr lang="en-US" sz="1200" dirty="0">
                        <a:effectLst/>
                      </a:endParaRPr>
                    </a:p>
                    <a:p>
                      <a:pPr>
                        <a:lnSpc>
                          <a:spcPts val="1425"/>
                        </a:lnSpc>
                        <a:spcAft>
                          <a:spcPts val="0"/>
                        </a:spcAft>
                      </a:pPr>
                      <a:r>
                        <a:rPr lang="en-US" sz="1400" dirty="0">
                          <a:effectLst/>
                        </a:rPr>
                        <a:t>Tree</a:t>
                      </a:r>
                      <a:endParaRPr lang="en-US" sz="1200" dirty="0">
                        <a:effectLst/>
                      </a:endParaRPr>
                    </a:p>
                    <a:p>
                      <a:pP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0.766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0.297</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0.295</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0.296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[[525  85]</a:t>
                      </a:r>
                      <a:endParaRPr lang="en-US" sz="1200" dirty="0">
                        <a:effectLst/>
                      </a:endParaRPr>
                    </a:p>
                    <a:p>
                      <a:pPr>
                        <a:lnSpc>
                          <a:spcPct val="107000"/>
                        </a:lnSpc>
                        <a:spcAft>
                          <a:spcPts val="0"/>
                        </a:spcAft>
                      </a:pPr>
                      <a:r>
                        <a:rPr lang="en-US" sz="1400" dirty="0">
                          <a:effectLst/>
                        </a:rPr>
                        <a:t> [ 86  36]]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605397">
                <a:tc>
                  <a:txBody>
                    <a:bodyPr/>
                    <a:lstStyle/>
                    <a:p>
                      <a:pPr>
                        <a:lnSpc>
                          <a:spcPts val="1425"/>
                        </a:lnSpc>
                        <a:spcAft>
                          <a:spcPts val="0"/>
                        </a:spcAft>
                      </a:pPr>
                      <a:r>
                        <a:rPr lang="en-US" sz="1400" dirty="0">
                          <a:effectLst/>
                        </a:rPr>
                        <a:t>Gradient </a:t>
                      </a:r>
                      <a:endParaRPr lang="en-US" sz="1200" dirty="0">
                        <a:effectLst/>
                      </a:endParaRPr>
                    </a:p>
                    <a:p>
                      <a:pPr>
                        <a:lnSpc>
                          <a:spcPts val="1425"/>
                        </a:lnSpc>
                        <a:spcAft>
                          <a:spcPts val="0"/>
                        </a:spcAft>
                      </a:pPr>
                      <a:r>
                        <a:rPr lang="en-US" sz="1400" dirty="0">
                          <a:effectLst/>
                        </a:rPr>
                        <a:t>Boosting</a:t>
                      </a:r>
                      <a:endParaRPr lang="en-US" sz="1200" dirty="0">
                        <a:effectLst/>
                      </a:endParaRPr>
                    </a:p>
                    <a:p>
                      <a:pPr>
                        <a:lnSpc>
                          <a:spcPts val="1425"/>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0.840</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0.619</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0.106</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0.181</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[[602   8]</a:t>
                      </a:r>
                      <a:endParaRPr lang="en-US" sz="1200" dirty="0">
                        <a:effectLst/>
                      </a:endParaRPr>
                    </a:p>
                    <a:p>
                      <a:pPr>
                        <a:lnSpc>
                          <a:spcPct val="107000"/>
                        </a:lnSpc>
                        <a:spcAft>
                          <a:spcPts val="0"/>
                        </a:spcAft>
                      </a:pPr>
                      <a:r>
                        <a:rPr lang="en-US" sz="1400" dirty="0">
                          <a:effectLst/>
                        </a:rPr>
                        <a:t> [109  13]]</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399505">
                <a:tc>
                  <a:txBody>
                    <a:bodyPr/>
                    <a:lstStyle/>
                    <a:p>
                      <a:pPr>
                        <a:lnSpc>
                          <a:spcPts val="1425"/>
                        </a:lnSpc>
                        <a:spcAft>
                          <a:spcPts val="0"/>
                        </a:spcAft>
                      </a:pPr>
                      <a:r>
                        <a:rPr lang="en-US" sz="1400" dirty="0">
                          <a:effectLst/>
                        </a:rPr>
                        <a:t>XGBOOST</a:t>
                      </a:r>
                      <a:endParaRPr lang="en-US" sz="1200" dirty="0">
                        <a:effectLst/>
                      </a:endParaRPr>
                    </a:p>
                    <a:p>
                      <a:pPr>
                        <a:lnSpc>
                          <a:spcPts val="1425"/>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0.812</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0.325</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0.114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0.169</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[[581  29]</a:t>
                      </a:r>
                      <a:endParaRPr lang="en-US" sz="1200" dirty="0">
                        <a:effectLst/>
                      </a:endParaRPr>
                    </a:p>
                    <a:p>
                      <a:pPr>
                        <a:lnSpc>
                          <a:spcPct val="107000"/>
                        </a:lnSpc>
                        <a:spcAft>
                          <a:spcPts val="0"/>
                        </a:spcAft>
                      </a:pPr>
                      <a:r>
                        <a:rPr lang="en-US" sz="1400" dirty="0">
                          <a:effectLst/>
                        </a:rPr>
                        <a:t> [108  14]]</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r h="605397">
                <a:tc>
                  <a:txBody>
                    <a:bodyPr/>
                    <a:lstStyle/>
                    <a:p>
                      <a:pPr>
                        <a:lnSpc>
                          <a:spcPts val="1425"/>
                        </a:lnSpc>
                        <a:spcAft>
                          <a:spcPts val="0"/>
                        </a:spcAft>
                      </a:pPr>
                      <a:r>
                        <a:rPr lang="en-US" sz="1400" dirty="0">
                          <a:effectLst/>
                        </a:rPr>
                        <a:t>Random </a:t>
                      </a:r>
                      <a:endParaRPr lang="en-US" sz="1200" dirty="0">
                        <a:effectLst/>
                      </a:endParaRPr>
                    </a:p>
                    <a:p>
                      <a:pPr>
                        <a:lnSpc>
                          <a:spcPts val="1425"/>
                        </a:lnSpc>
                        <a:spcAft>
                          <a:spcPts val="0"/>
                        </a:spcAft>
                      </a:pPr>
                      <a:r>
                        <a:rPr lang="en-US" sz="1400" dirty="0">
                          <a:effectLst/>
                        </a:rPr>
                        <a:t>Forest</a:t>
                      </a:r>
                      <a:endParaRPr lang="en-US" sz="1200" dirty="0">
                        <a:effectLst/>
                      </a:endParaRPr>
                    </a:p>
                    <a:p>
                      <a:pPr>
                        <a:lnSpc>
                          <a:spcPts val="1425"/>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0.837</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0.588</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0.081</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0.143</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c>
                  <a:txBody>
                    <a:bodyPr/>
                    <a:lstStyle/>
                    <a:p>
                      <a:pPr>
                        <a:lnSpc>
                          <a:spcPct val="107000"/>
                        </a:lnSpc>
                        <a:spcAft>
                          <a:spcPts val="0"/>
                        </a:spcAft>
                      </a:pPr>
                      <a:r>
                        <a:rPr lang="en-US" sz="1400" dirty="0">
                          <a:effectLst/>
                        </a:rPr>
                        <a:t>[[603   7]</a:t>
                      </a:r>
                      <a:endParaRPr lang="en-US" sz="1200" dirty="0">
                        <a:effectLst/>
                      </a:endParaRPr>
                    </a:p>
                    <a:p>
                      <a:pPr>
                        <a:lnSpc>
                          <a:spcPct val="107000"/>
                        </a:lnSpc>
                        <a:spcAft>
                          <a:spcPts val="0"/>
                        </a:spcAft>
                      </a:pPr>
                      <a:r>
                        <a:rPr lang="en-US" sz="1400" dirty="0">
                          <a:effectLst/>
                        </a:rPr>
                        <a:t> [112  10]]</a:t>
                      </a:r>
                      <a:endParaRPr lang="en-US" sz="1200" dirty="0">
                        <a:effectLst/>
                        <a:latin typeface="Calibri" panose="020F0502020204030204" pitchFamily="34" charset="0"/>
                        <a:ea typeface="Calibri" panose="020F0502020204030204" pitchFamily="34" charset="0"/>
                        <a:cs typeface="Kartika"/>
                      </a:endParaRPr>
                    </a:p>
                  </a:txBody>
                  <a:tcPr marL="51137" marR="51137" marT="0" marB="0"/>
                </a:tc>
              </a:tr>
            </a:tbl>
          </a:graphicData>
        </a:graphic>
      </p:graphicFrame>
      <p:sp>
        <p:nvSpPr>
          <p:cNvPr id="4" name="Rectangle 3"/>
          <p:cNvSpPr/>
          <p:nvPr/>
        </p:nvSpPr>
        <p:spPr>
          <a:xfrm>
            <a:off x="497027" y="187236"/>
            <a:ext cx="5862830" cy="400110"/>
          </a:xfrm>
          <a:prstGeom prst="rect">
            <a:avLst/>
          </a:prstGeom>
        </p:spPr>
        <p:txBody>
          <a:bodyPr wrap="square">
            <a:spAutoFit/>
          </a:bodyPr>
          <a:lstStyle/>
          <a:p>
            <a:r>
              <a:rPr lang="en-US" sz="2000" dirty="0"/>
              <a:t>Before Feature </a:t>
            </a:r>
            <a:r>
              <a:rPr lang="en-US" sz="2000" dirty="0" smtClean="0"/>
              <a:t>Selection</a:t>
            </a:r>
            <a:endParaRPr lang="en-US" sz="2000" dirty="0"/>
          </a:p>
        </p:txBody>
      </p:sp>
      <p:sp>
        <p:nvSpPr>
          <p:cNvPr id="6" name="Rectangle 5"/>
          <p:cNvSpPr/>
          <p:nvPr/>
        </p:nvSpPr>
        <p:spPr>
          <a:xfrm>
            <a:off x="7348202" y="1347296"/>
            <a:ext cx="3555782" cy="369332"/>
          </a:xfrm>
          <a:prstGeom prst="rect">
            <a:avLst/>
          </a:prstGeom>
        </p:spPr>
        <p:txBody>
          <a:bodyPr wrap="none">
            <a:spAutoFit/>
          </a:bodyPr>
          <a:lstStyle/>
          <a:p>
            <a:r>
              <a:rPr lang="en-US" dirty="0" smtClean="0"/>
              <a:t>After Anova Feature Selection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54902979"/>
              </p:ext>
            </p:extLst>
          </p:nvPr>
        </p:nvGraphicFramePr>
        <p:xfrm>
          <a:off x="6155142" y="1853106"/>
          <a:ext cx="5909480" cy="4654835"/>
        </p:xfrm>
        <a:graphic>
          <a:graphicData uri="http://schemas.openxmlformats.org/drawingml/2006/table">
            <a:tbl>
              <a:tblPr firstRow="1" firstCol="1" bandRow="1">
                <a:tableStyleId>{5C22544A-7EE6-4342-B048-85BDC9FD1C3A}</a:tableStyleId>
              </a:tblPr>
              <a:tblGrid>
                <a:gridCol w="1193295"/>
                <a:gridCol w="877381"/>
                <a:gridCol w="802096"/>
                <a:gridCol w="802096"/>
                <a:gridCol w="1117306"/>
                <a:gridCol w="1117306"/>
              </a:tblGrid>
              <a:tr h="169207">
                <a:tc rowSpan="2">
                  <a:txBody>
                    <a:bodyPr/>
                    <a:lstStyle/>
                    <a:p>
                      <a:pPr algn="ctr">
                        <a:lnSpc>
                          <a:spcPct val="107000"/>
                        </a:lnSpc>
                        <a:spcAft>
                          <a:spcPts val="0"/>
                        </a:spcAft>
                      </a:pPr>
                      <a:r>
                        <a:rPr lang="en-US" sz="1200" dirty="0">
                          <a:effectLst/>
                        </a:rPr>
                        <a:t> </a:t>
                      </a:r>
                      <a:endParaRPr lang="en-US" sz="1100" dirty="0">
                        <a:effectLst/>
                      </a:endParaRPr>
                    </a:p>
                    <a:p>
                      <a:pPr algn="ctr">
                        <a:lnSpc>
                          <a:spcPct val="107000"/>
                        </a:lnSpc>
                        <a:spcAft>
                          <a:spcPts val="0"/>
                        </a:spcAft>
                      </a:pPr>
                      <a:r>
                        <a:rPr lang="en-US" sz="1200" dirty="0">
                          <a:effectLst/>
                        </a:rPr>
                        <a:t>Classifiers</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gridSpan="5">
                  <a:txBody>
                    <a:bodyPr/>
                    <a:lstStyle/>
                    <a:p>
                      <a:pPr algn="ctr">
                        <a:lnSpc>
                          <a:spcPct val="107000"/>
                        </a:lnSpc>
                        <a:spcAft>
                          <a:spcPts val="0"/>
                        </a:spcAft>
                      </a:pPr>
                      <a:r>
                        <a:rPr lang="en-US" sz="1200" dirty="0">
                          <a:effectLst/>
                        </a:rPr>
                        <a:t>Anova F-test</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8074">
                <a:tc vMerge="1">
                  <a:txBody>
                    <a:bodyPr/>
                    <a:lstStyle/>
                    <a:p>
                      <a:endParaRPr lang="en-US"/>
                    </a:p>
                  </a:txBody>
                  <a:tcPr/>
                </a:tc>
                <a:tc>
                  <a:txBody>
                    <a:bodyPr/>
                    <a:lstStyle/>
                    <a:p>
                      <a:pPr>
                        <a:lnSpc>
                          <a:spcPct val="107000"/>
                        </a:lnSpc>
                        <a:spcAft>
                          <a:spcPts val="0"/>
                        </a:spcAft>
                      </a:pPr>
                      <a:r>
                        <a:rPr lang="en-US" sz="1200" dirty="0">
                          <a:effectLst/>
                        </a:rPr>
                        <a:t>Accuracy</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Recall</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F1 Score</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Confusion matrix</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5607">
                <a:tc>
                  <a:txBody>
                    <a:bodyPr/>
                    <a:lstStyle/>
                    <a:p>
                      <a:pPr>
                        <a:lnSpc>
                          <a:spcPts val="1425"/>
                        </a:lnSpc>
                        <a:spcAft>
                          <a:spcPts val="0"/>
                        </a:spcAft>
                      </a:pPr>
                      <a:r>
                        <a:rPr lang="en-US" sz="1200" dirty="0">
                          <a:effectLst/>
                        </a:rPr>
                        <a:t>Extra Trees</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0.850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[[529  91]</a:t>
                      </a:r>
                      <a:endParaRPr lang="en-US" sz="1100" dirty="0">
                        <a:effectLst/>
                      </a:endParaRPr>
                    </a:p>
                    <a:p>
                      <a:pPr>
                        <a:lnSpc>
                          <a:spcPct val="107000"/>
                        </a:lnSpc>
                        <a:spcAft>
                          <a:spcPts val="0"/>
                        </a:spcAft>
                      </a:pPr>
                      <a:r>
                        <a:rPr lang="en-US" sz="1200" dirty="0">
                          <a:effectLst/>
                        </a:rPr>
                        <a:t> [104 516]]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5607">
                <a:tc>
                  <a:txBody>
                    <a:bodyPr/>
                    <a:lstStyle/>
                    <a:p>
                      <a:pPr>
                        <a:lnSpc>
                          <a:spcPts val="1425"/>
                        </a:lnSpc>
                        <a:spcAft>
                          <a:spcPts val="0"/>
                        </a:spcAft>
                      </a:pPr>
                      <a:r>
                        <a:rPr lang="en-US" sz="1200" dirty="0">
                          <a:effectLst/>
                        </a:rPr>
                        <a:t>Bagging </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0.687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0.720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0.697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[[405 215]</a:t>
                      </a:r>
                      <a:endParaRPr lang="en-US" sz="1100" dirty="0">
                        <a:effectLst/>
                      </a:endParaRPr>
                    </a:p>
                    <a:p>
                      <a:pPr>
                        <a:lnSpc>
                          <a:spcPct val="107000"/>
                        </a:lnSpc>
                        <a:spcAft>
                          <a:spcPts val="0"/>
                        </a:spcAft>
                      </a:pPr>
                      <a:r>
                        <a:rPr lang="en-US" sz="1200" dirty="0">
                          <a:effectLst/>
                        </a:rPr>
                        <a:t> [173 447]]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39822">
                <a:tc>
                  <a:txBody>
                    <a:bodyPr/>
                    <a:lstStyle/>
                    <a:p>
                      <a:pPr>
                        <a:lnSpc>
                          <a:spcPts val="1425"/>
                        </a:lnSpc>
                        <a:spcAft>
                          <a:spcPts val="0"/>
                        </a:spcAft>
                      </a:pPr>
                      <a:r>
                        <a:rPr lang="en-US" sz="1200" dirty="0">
                          <a:effectLst/>
                        </a:rPr>
                        <a:t>CNN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0.617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0.55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[[406 181]</a:t>
                      </a:r>
                      <a:endParaRPr lang="en-US" sz="1100" dirty="0">
                        <a:effectLst/>
                      </a:endParaRPr>
                    </a:p>
                    <a:p>
                      <a:pPr>
                        <a:lnSpc>
                          <a:spcPct val="107000"/>
                        </a:lnSpc>
                        <a:spcAft>
                          <a:spcPts val="0"/>
                        </a:spcAft>
                      </a:pPr>
                      <a:r>
                        <a:rPr lang="en-US" sz="1200" dirty="0">
                          <a:effectLst/>
                        </a:rPr>
                        <a:t> [293 360]]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5607">
                <a:tc>
                  <a:txBody>
                    <a:bodyPr/>
                    <a:lstStyle/>
                    <a:p>
                      <a:pPr>
                        <a:lnSpc>
                          <a:spcPts val="1425"/>
                        </a:lnSpc>
                        <a:spcAft>
                          <a:spcPts val="0"/>
                        </a:spcAft>
                      </a:pPr>
                      <a:r>
                        <a:rPr lang="en-US" sz="1200" dirty="0">
                          <a:effectLst/>
                        </a:rPr>
                        <a:t>Logistic </a:t>
                      </a:r>
                      <a:endParaRPr lang="en-US" sz="1100" dirty="0">
                        <a:effectLst/>
                      </a:endParaRPr>
                    </a:p>
                    <a:p>
                      <a:pPr>
                        <a:lnSpc>
                          <a:spcPts val="1425"/>
                        </a:lnSpc>
                        <a:spcAft>
                          <a:spcPts val="0"/>
                        </a:spcAft>
                      </a:pPr>
                      <a:r>
                        <a:rPr lang="en-US" sz="1200" dirty="0">
                          <a:effectLst/>
                        </a:rPr>
                        <a:t>Regression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0.688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0.648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[[438 182]</a:t>
                      </a:r>
                      <a:endParaRPr lang="en-US" sz="1100" dirty="0">
                        <a:effectLst/>
                      </a:endParaRPr>
                    </a:p>
                    <a:p>
                      <a:pPr>
                        <a:lnSpc>
                          <a:spcPct val="107000"/>
                        </a:lnSpc>
                        <a:spcAft>
                          <a:spcPts val="0"/>
                        </a:spcAft>
                      </a:pPr>
                      <a:r>
                        <a:rPr lang="en-US" sz="1200" dirty="0">
                          <a:effectLst/>
                        </a:rPr>
                        <a:t> [218 402]]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5607">
                <a:tc>
                  <a:txBody>
                    <a:bodyPr/>
                    <a:lstStyle/>
                    <a:p>
                      <a:pPr>
                        <a:lnSpc>
                          <a:spcPts val="1425"/>
                        </a:lnSpc>
                        <a:spcAft>
                          <a:spcPts val="0"/>
                        </a:spcAft>
                      </a:pPr>
                      <a:r>
                        <a:rPr lang="en-US" sz="1200" dirty="0">
                          <a:effectLst/>
                        </a:rPr>
                        <a:t>Decision </a:t>
                      </a:r>
                      <a:endParaRPr lang="en-US" sz="1100" dirty="0">
                        <a:effectLst/>
                      </a:endParaRPr>
                    </a:p>
                    <a:p>
                      <a:pPr>
                        <a:lnSpc>
                          <a:spcPts val="1425"/>
                        </a:lnSpc>
                        <a:spcAft>
                          <a:spcPts val="0"/>
                        </a:spcAft>
                      </a:pPr>
                      <a:r>
                        <a:rPr lang="en-US" sz="1200" dirty="0">
                          <a:effectLst/>
                        </a:rPr>
                        <a:t>Tree</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0.794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0.784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0.811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0.797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[[482 138]</a:t>
                      </a:r>
                      <a:endParaRPr lang="en-US" sz="1100" dirty="0">
                        <a:effectLst/>
                      </a:endParaRPr>
                    </a:p>
                    <a:p>
                      <a:pPr>
                        <a:lnSpc>
                          <a:spcPct val="107000"/>
                        </a:lnSpc>
                        <a:spcAft>
                          <a:spcPts val="0"/>
                        </a:spcAft>
                      </a:pPr>
                      <a:r>
                        <a:rPr lang="en-US" sz="1200" dirty="0">
                          <a:effectLst/>
                        </a:rPr>
                        <a:t> [117 503]]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39829">
                <a:tc>
                  <a:txBody>
                    <a:bodyPr/>
                    <a:lstStyle/>
                    <a:p>
                      <a:pPr>
                        <a:lnSpc>
                          <a:spcPts val="1425"/>
                        </a:lnSpc>
                        <a:spcAft>
                          <a:spcPts val="0"/>
                        </a:spcAft>
                      </a:pPr>
                      <a:r>
                        <a:rPr lang="en-US" sz="1200" dirty="0">
                          <a:effectLst/>
                        </a:rPr>
                        <a:t>Gradient </a:t>
                      </a:r>
                      <a:endParaRPr lang="en-US" sz="1100" dirty="0">
                        <a:effectLst/>
                      </a:endParaRPr>
                    </a:p>
                    <a:p>
                      <a:pPr>
                        <a:lnSpc>
                          <a:spcPts val="1425"/>
                        </a:lnSpc>
                        <a:spcAft>
                          <a:spcPts val="0"/>
                        </a:spcAft>
                      </a:pPr>
                      <a:r>
                        <a:rPr lang="en-US" sz="1200" dirty="0">
                          <a:effectLst/>
                        </a:rPr>
                        <a:t>Boosting</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0.756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0.759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0.754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[[473 147]</a:t>
                      </a:r>
                      <a:endParaRPr lang="en-US" sz="1100" dirty="0">
                        <a:effectLst/>
                      </a:endParaRPr>
                    </a:p>
                    <a:p>
                      <a:pPr>
                        <a:lnSpc>
                          <a:spcPct val="107000"/>
                        </a:lnSpc>
                        <a:spcAft>
                          <a:spcPts val="0"/>
                        </a:spcAft>
                      </a:pPr>
                      <a:r>
                        <a:rPr lang="en-US" sz="1200" dirty="0">
                          <a:effectLst/>
                        </a:rPr>
                        <a:t> [155 465]]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54526">
                <a:tc>
                  <a:txBody>
                    <a:bodyPr/>
                    <a:lstStyle/>
                    <a:p>
                      <a:pPr>
                        <a:lnSpc>
                          <a:spcPts val="1425"/>
                        </a:lnSpc>
                        <a:spcAft>
                          <a:spcPts val="0"/>
                        </a:spcAft>
                      </a:pPr>
                      <a:r>
                        <a:rPr lang="en-US" sz="1200" dirty="0">
                          <a:effectLst/>
                        </a:rPr>
                        <a:t>XGBOOST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0.908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0.887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[[566  54]</a:t>
                      </a:r>
                      <a:endParaRPr lang="en-US" sz="1100" dirty="0">
                        <a:effectLst/>
                      </a:endParaRPr>
                    </a:p>
                    <a:p>
                      <a:pPr>
                        <a:lnSpc>
                          <a:spcPct val="107000"/>
                        </a:lnSpc>
                        <a:spcAft>
                          <a:spcPts val="0"/>
                        </a:spcAft>
                      </a:pPr>
                      <a:r>
                        <a:rPr lang="en-US" sz="1200" dirty="0">
                          <a:effectLst/>
                        </a:rPr>
                        <a:t> [ 82 538]]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39829">
                <a:tc>
                  <a:txBody>
                    <a:bodyPr/>
                    <a:lstStyle/>
                    <a:p>
                      <a:pPr>
                        <a:lnSpc>
                          <a:spcPts val="1425"/>
                        </a:lnSpc>
                        <a:spcAft>
                          <a:spcPts val="0"/>
                        </a:spcAft>
                      </a:pPr>
                      <a:r>
                        <a:rPr lang="en-US" sz="1200" dirty="0">
                          <a:effectLst/>
                        </a:rPr>
                        <a:t>Random </a:t>
                      </a:r>
                      <a:endParaRPr lang="en-US" sz="1100" dirty="0">
                        <a:effectLst/>
                      </a:endParaRPr>
                    </a:p>
                    <a:p>
                      <a:pPr>
                        <a:lnSpc>
                          <a:spcPts val="1425"/>
                        </a:lnSpc>
                        <a:spcAft>
                          <a:spcPts val="0"/>
                        </a:spcAft>
                      </a:pPr>
                      <a:r>
                        <a:rPr lang="en-US" sz="1200" dirty="0">
                          <a:effectLst/>
                        </a:rPr>
                        <a:t>Forest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0.851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[[541  79]</a:t>
                      </a:r>
                      <a:endParaRPr lang="en-US" sz="1100" dirty="0">
                        <a:effectLst/>
                      </a:endParaRPr>
                    </a:p>
                    <a:p>
                      <a:pPr>
                        <a:lnSpc>
                          <a:spcPct val="107000"/>
                        </a:lnSpc>
                        <a:spcAft>
                          <a:spcPts val="0"/>
                        </a:spcAft>
                      </a:pPr>
                      <a:r>
                        <a:rPr lang="en-US" sz="1200" dirty="0">
                          <a:effectLst/>
                        </a:rPr>
                        <a:t> [ 92 528]]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bl>
          </a:graphicData>
        </a:graphic>
      </p:graphicFrame>
    </p:spTree>
    <p:extLst>
      <p:ext uri="{BB962C8B-B14F-4D97-AF65-F5344CB8AC3E}">
        <p14:creationId xmlns:p14="http://schemas.microsoft.com/office/powerpoint/2010/main" val="643120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5623887"/>
              </p:ext>
            </p:extLst>
          </p:nvPr>
        </p:nvGraphicFramePr>
        <p:xfrm>
          <a:off x="491837" y="730837"/>
          <a:ext cx="5936260" cy="4641977"/>
        </p:xfrm>
        <a:graphic>
          <a:graphicData uri="http://schemas.openxmlformats.org/drawingml/2006/table">
            <a:tbl>
              <a:tblPr firstRow="1" firstCol="1" bandRow="1">
                <a:tableStyleId>{5C22544A-7EE6-4342-B048-85BDC9FD1C3A}</a:tableStyleId>
              </a:tblPr>
              <a:tblGrid>
                <a:gridCol w="1159495"/>
                <a:gridCol w="852531"/>
                <a:gridCol w="779379"/>
                <a:gridCol w="779379"/>
                <a:gridCol w="1182738"/>
                <a:gridCol w="1182738"/>
              </a:tblGrid>
              <a:tr h="162355">
                <a:tc rowSpan="2">
                  <a:txBody>
                    <a:bodyPr/>
                    <a:lstStyle/>
                    <a:p>
                      <a:pPr algn="ctr">
                        <a:lnSpc>
                          <a:spcPct val="107000"/>
                        </a:lnSpc>
                        <a:spcAft>
                          <a:spcPts val="0"/>
                        </a:spcAft>
                      </a:pPr>
                      <a:r>
                        <a:rPr lang="en-US" sz="1200" dirty="0">
                          <a:effectLst/>
                        </a:rPr>
                        <a:t> </a:t>
                      </a:r>
                      <a:endParaRPr lang="en-US" sz="1100" dirty="0">
                        <a:effectLst/>
                      </a:endParaRPr>
                    </a:p>
                    <a:p>
                      <a:pPr algn="ctr">
                        <a:lnSpc>
                          <a:spcPct val="107000"/>
                        </a:lnSpc>
                        <a:spcAft>
                          <a:spcPts val="0"/>
                        </a:spcAft>
                      </a:pPr>
                      <a:r>
                        <a:rPr lang="en-US" sz="1200" dirty="0">
                          <a:effectLst/>
                        </a:rPr>
                        <a:t>Classifiers</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gridSpan="5">
                  <a:txBody>
                    <a:bodyPr/>
                    <a:lstStyle/>
                    <a:p>
                      <a:pPr algn="ctr">
                        <a:lnSpc>
                          <a:spcPct val="107000"/>
                        </a:lnSpc>
                        <a:spcAft>
                          <a:spcPts val="0"/>
                        </a:spcAft>
                      </a:pPr>
                      <a:r>
                        <a:rPr lang="en-US" sz="1200" dirty="0">
                          <a:effectLst/>
                        </a:rPr>
                        <a:t>Chi2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987">
                <a:tc vMerge="1">
                  <a:txBody>
                    <a:bodyPr/>
                    <a:lstStyle/>
                    <a:p>
                      <a:endParaRPr lang="en-US"/>
                    </a:p>
                  </a:txBody>
                  <a:tcPr/>
                </a:tc>
                <a:tc>
                  <a:txBody>
                    <a:bodyPr/>
                    <a:lstStyle/>
                    <a:p>
                      <a:pPr>
                        <a:lnSpc>
                          <a:spcPct val="107000"/>
                        </a:lnSpc>
                        <a:spcAft>
                          <a:spcPts val="0"/>
                        </a:spcAft>
                      </a:pPr>
                      <a:r>
                        <a:rPr lang="en-US" sz="1200" dirty="0">
                          <a:effectLst/>
                        </a:rPr>
                        <a:t>Accuracy</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Recall</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F1 Score</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Confusion matrix</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Extra Trees</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0.853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[[526  90]</a:t>
                      </a:r>
                      <a:endParaRPr lang="en-US" sz="1100" dirty="0">
                        <a:effectLst/>
                      </a:endParaRPr>
                    </a:p>
                    <a:p>
                      <a:pPr>
                        <a:lnSpc>
                          <a:spcPct val="107000"/>
                        </a:lnSpc>
                        <a:spcAft>
                          <a:spcPts val="0"/>
                        </a:spcAft>
                      </a:pPr>
                      <a:r>
                        <a:rPr lang="en-US" sz="1200" dirty="0">
                          <a:effectLst/>
                        </a:rPr>
                        <a:t> [100 524]]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Bagging </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0.743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0.744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0.746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0.745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[[456 160]</a:t>
                      </a:r>
                      <a:endParaRPr lang="en-US" sz="1100" dirty="0">
                        <a:effectLst/>
                      </a:endParaRPr>
                    </a:p>
                    <a:p>
                      <a:pPr>
                        <a:lnSpc>
                          <a:spcPct val="107000"/>
                        </a:lnSpc>
                        <a:spcAft>
                          <a:spcPts val="0"/>
                        </a:spcAft>
                      </a:pPr>
                      <a:r>
                        <a:rPr lang="en-US" sz="1200" dirty="0">
                          <a:effectLst/>
                        </a:rPr>
                        <a:t> [158 466]]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26062">
                <a:tc>
                  <a:txBody>
                    <a:bodyPr/>
                    <a:lstStyle/>
                    <a:p>
                      <a:pPr>
                        <a:lnSpc>
                          <a:spcPts val="1425"/>
                        </a:lnSpc>
                        <a:spcAft>
                          <a:spcPts val="0"/>
                        </a:spcAft>
                      </a:pPr>
                      <a:r>
                        <a:rPr lang="en-US" sz="1200" dirty="0">
                          <a:effectLst/>
                        </a:rPr>
                        <a:t>CNN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[[398 218]</a:t>
                      </a:r>
                      <a:endParaRPr lang="en-US" sz="1100" dirty="0">
                        <a:effectLst/>
                      </a:endParaRPr>
                    </a:p>
                    <a:p>
                      <a:pPr>
                        <a:lnSpc>
                          <a:spcPct val="107000"/>
                        </a:lnSpc>
                        <a:spcAft>
                          <a:spcPts val="0"/>
                        </a:spcAft>
                      </a:pPr>
                      <a:r>
                        <a:rPr lang="en-US" sz="1200" dirty="0">
                          <a:effectLst/>
                        </a:rPr>
                        <a:t> [185 439]]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Logistic </a:t>
                      </a:r>
                      <a:endParaRPr lang="en-US" sz="1100" dirty="0">
                        <a:effectLst/>
                      </a:endParaRPr>
                    </a:p>
                    <a:p>
                      <a:pPr>
                        <a:lnSpc>
                          <a:spcPts val="1425"/>
                        </a:lnSpc>
                        <a:spcAft>
                          <a:spcPts val="0"/>
                        </a:spcAft>
                      </a:pPr>
                      <a:r>
                        <a:rPr lang="en-US" sz="1200" dirty="0">
                          <a:effectLst/>
                        </a:rPr>
                        <a:t>Regression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[[398 218]</a:t>
                      </a:r>
                      <a:endParaRPr lang="en-US" sz="1100" dirty="0">
                        <a:effectLst/>
                      </a:endParaRPr>
                    </a:p>
                    <a:p>
                      <a:pPr>
                        <a:lnSpc>
                          <a:spcPct val="107000"/>
                        </a:lnSpc>
                        <a:spcAft>
                          <a:spcPts val="0"/>
                        </a:spcAft>
                      </a:pPr>
                      <a:r>
                        <a:rPr lang="en-US" sz="1200" dirty="0">
                          <a:effectLst/>
                        </a:rPr>
                        <a:t> [213 411]]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Decision </a:t>
                      </a:r>
                      <a:endParaRPr lang="en-US" sz="1100" dirty="0">
                        <a:effectLst/>
                      </a:endParaRPr>
                    </a:p>
                    <a:p>
                      <a:pPr>
                        <a:lnSpc>
                          <a:spcPts val="1425"/>
                        </a:lnSpc>
                        <a:spcAft>
                          <a:spcPts val="0"/>
                        </a:spcAft>
                      </a:pPr>
                      <a:r>
                        <a:rPr lang="en-US" sz="1200" dirty="0">
                          <a:effectLst/>
                        </a:rPr>
                        <a:t>Tree</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0.808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0.801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0.812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[[489 127]</a:t>
                      </a:r>
                      <a:endParaRPr lang="en-US" sz="1100" dirty="0">
                        <a:effectLst/>
                      </a:endParaRPr>
                    </a:p>
                    <a:p>
                      <a:pPr>
                        <a:lnSpc>
                          <a:spcPct val="107000"/>
                        </a:lnSpc>
                        <a:spcAft>
                          <a:spcPts val="0"/>
                        </a:spcAft>
                      </a:pPr>
                      <a:r>
                        <a:rPr lang="en-US" sz="1200" dirty="0">
                          <a:effectLst/>
                        </a:rPr>
                        <a:t> [110 514]]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78827">
                <a:tc>
                  <a:txBody>
                    <a:bodyPr/>
                    <a:lstStyle/>
                    <a:p>
                      <a:pPr>
                        <a:lnSpc>
                          <a:spcPts val="1425"/>
                        </a:lnSpc>
                        <a:spcAft>
                          <a:spcPts val="0"/>
                        </a:spcAft>
                      </a:pPr>
                      <a:r>
                        <a:rPr lang="en-US" sz="1200" dirty="0">
                          <a:effectLst/>
                        </a:rPr>
                        <a:t>Gradient </a:t>
                      </a:r>
                      <a:endParaRPr lang="en-US" sz="1100" dirty="0">
                        <a:effectLst/>
                      </a:endParaRPr>
                    </a:p>
                    <a:p>
                      <a:pPr>
                        <a:lnSpc>
                          <a:spcPts val="1425"/>
                        </a:lnSpc>
                        <a:spcAft>
                          <a:spcPts val="0"/>
                        </a:spcAft>
                      </a:pPr>
                      <a:r>
                        <a:rPr lang="en-US" sz="1200" dirty="0">
                          <a:effectLst/>
                        </a:rPr>
                        <a:t>Boosting</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0.818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0.722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0.800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[[564  52]</a:t>
                      </a:r>
                      <a:endParaRPr lang="en-US" sz="1100" dirty="0">
                        <a:effectLst/>
                      </a:endParaRPr>
                    </a:p>
                    <a:p>
                      <a:pPr>
                        <a:lnSpc>
                          <a:spcPct val="107000"/>
                        </a:lnSpc>
                        <a:spcAft>
                          <a:spcPts val="0"/>
                        </a:spcAft>
                      </a:pPr>
                      <a:r>
                        <a:rPr lang="en-US" sz="1200" dirty="0">
                          <a:effectLst/>
                        </a:rPr>
                        <a:t> [173 451]]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26062">
                <a:tc>
                  <a:txBody>
                    <a:bodyPr/>
                    <a:lstStyle/>
                    <a:p>
                      <a:pPr>
                        <a:lnSpc>
                          <a:spcPts val="1425"/>
                        </a:lnSpc>
                        <a:spcAft>
                          <a:spcPts val="0"/>
                        </a:spcAft>
                      </a:pPr>
                      <a:r>
                        <a:rPr lang="en-US" sz="1200" dirty="0">
                          <a:effectLst/>
                        </a:rPr>
                        <a:t>XGBOOST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[[553  63]</a:t>
                      </a:r>
                      <a:endParaRPr lang="en-US" sz="1100" dirty="0">
                        <a:effectLst/>
                      </a:endParaRPr>
                    </a:p>
                    <a:p>
                      <a:pPr>
                        <a:lnSpc>
                          <a:spcPct val="107000"/>
                        </a:lnSpc>
                        <a:spcAft>
                          <a:spcPts val="0"/>
                        </a:spcAft>
                      </a:pPr>
                      <a:r>
                        <a:rPr lang="en-US" sz="1200" dirty="0">
                          <a:effectLst/>
                        </a:rPr>
                        <a:t> [101 523]]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78827">
                <a:tc>
                  <a:txBody>
                    <a:bodyPr/>
                    <a:lstStyle/>
                    <a:p>
                      <a:pPr>
                        <a:lnSpc>
                          <a:spcPts val="1425"/>
                        </a:lnSpc>
                        <a:spcAft>
                          <a:spcPts val="0"/>
                        </a:spcAft>
                      </a:pPr>
                      <a:r>
                        <a:rPr lang="en-US" sz="1200" dirty="0">
                          <a:effectLst/>
                        </a:rPr>
                        <a:t>Random </a:t>
                      </a:r>
                      <a:endParaRPr lang="en-US" sz="1100" dirty="0">
                        <a:effectLst/>
                      </a:endParaRPr>
                    </a:p>
                    <a:p>
                      <a:pPr>
                        <a:lnSpc>
                          <a:spcPts val="1425"/>
                        </a:lnSpc>
                        <a:spcAft>
                          <a:spcPts val="0"/>
                        </a:spcAft>
                      </a:pPr>
                      <a:r>
                        <a:rPr lang="en-US" sz="1200" dirty="0">
                          <a:effectLst/>
                        </a:rPr>
                        <a:t>Forest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[[553  63]</a:t>
                      </a:r>
                      <a:endParaRPr lang="en-US" sz="1100" dirty="0">
                        <a:effectLst/>
                      </a:endParaRPr>
                    </a:p>
                    <a:p>
                      <a:pPr>
                        <a:lnSpc>
                          <a:spcPct val="107000"/>
                        </a:lnSpc>
                        <a:spcAft>
                          <a:spcPts val="0"/>
                        </a:spcAft>
                      </a:pPr>
                      <a:r>
                        <a:rPr lang="en-US" sz="1200" dirty="0">
                          <a:effectLst/>
                        </a:rPr>
                        <a:t> [100 524]]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16624779"/>
              </p:ext>
            </p:extLst>
          </p:nvPr>
        </p:nvGraphicFramePr>
        <p:xfrm>
          <a:off x="6469558" y="2109261"/>
          <a:ext cx="5608711" cy="4641977"/>
        </p:xfrm>
        <a:graphic>
          <a:graphicData uri="http://schemas.openxmlformats.org/drawingml/2006/table">
            <a:tbl>
              <a:tblPr firstRow="1" firstCol="1" bandRow="1">
                <a:tableStyleId>{5C22544A-7EE6-4342-B048-85BDC9FD1C3A}</a:tableStyleId>
              </a:tblPr>
              <a:tblGrid>
                <a:gridCol w="1132561"/>
                <a:gridCol w="832726"/>
                <a:gridCol w="761273"/>
                <a:gridCol w="761273"/>
                <a:gridCol w="1060439"/>
                <a:gridCol w="1060439"/>
              </a:tblGrid>
              <a:tr h="162355">
                <a:tc rowSpan="2">
                  <a:txBody>
                    <a:bodyPr/>
                    <a:lstStyle/>
                    <a:p>
                      <a:pPr algn="ctr">
                        <a:lnSpc>
                          <a:spcPct val="107000"/>
                        </a:lnSpc>
                        <a:spcAft>
                          <a:spcPts val="0"/>
                        </a:spcAft>
                      </a:pPr>
                      <a:r>
                        <a:rPr lang="en-US" sz="1200" dirty="0">
                          <a:effectLst/>
                        </a:rPr>
                        <a:t> </a:t>
                      </a:r>
                      <a:endParaRPr lang="en-US" sz="1100" dirty="0">
                        <a:effectLst/>
                      </a:endParaRPr>
                    </a:p>
                    <a:p>
                      <a:pPr algn="ctr">
                        <a:lnSpc>
                          <a:spcPct val="107000"/>
                        </a:lnSpc>
                        <a:spcAft>
                          <a:spcPts val="0"/>
                        </a:spcAft>
                      </a:pPr>
                      <a:r>
                        <a:rPr lang="en-US" sz="1200" dirty="0">
                          <a:effectLst/>
                        </a:rPr>
                        <a:t>Classifiers</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gridSpan="5">
                  <a:txBody>
                    <a:bodyPr/>
                    <a:lstStyle/>
                    <a:p>
                      <a:pPr algn="ctr">
                        <a:lnSpc>
                          <a:spcPct val="107000"/>
                        </a:lnSpc>
                        <a:spcAft>
                          <a:spcPts val="0"/>
                        </a:spcAft>
                      </a:pPr>
                      <a:r>
                        <a:rPr lang="en-US" sz="1200" dirty="0">
                          <a:effectLst/>
                        </a:rPr>
                        <a:t>Forward Selection</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987">
                <a:tc vMerge="1">
                  <a:txBody>
                    <a:bodyPr/>
                    <a:lstStyle/>
                    <a:p>
                      <a:endParaRPr lang="en-US"/>
                    </a:p>
                  </a:txBody>
                  <a:tcPr/>
                </a:tc>
                <a:tc>
                  <a:txBody>
                    <a:bodyPr/>
                    <a:lstStyle/>
                    <a:p>
                      <a:pPr>
                        <a:lnSpc>
                          <a:spcPct val="107000"/>
                        </a:lnSpc>
                        <a:spcAft>
                          <a:spcPts val="0"/>
                        </a:spcAft>
                      </a:pPr>
                      <a:r>
                        <a:rPr lang="en-US" sz="1200" dirty="0">
                          <a:effectLst/>
                        </a:rPr>
                        <a:t>Accuracy</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Recall</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F1 Score</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Confusion matrix</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Extra Trees</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0.914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0.905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0.914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[[569  47]</a:t>
                      </a:r>
                      <a:endParaRPr lang="en-US" sz="1100" dirty="0">
                        <a:effectLst/>
                      </a:endParaRPr>
                    </a:p>
                    <a:p>
                      <a:pPr>
                        <a:lnSpc>
                          <a:spcPct val="107000"/>
                        </a:lnSpc>
                        <a:spcAft>
                          <a:spcPts val="0"/>
                        </a:spcAft>
                      </a:pPr>
                      <a:r>
                        <a:rPr lang="en-US" sz="1200" dirty="0">
                          <a:effectLst/>
                        </a:rPr>
                        <a:t> [ 59 565]]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Bagging </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0.728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0.714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0.766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0.739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[[425 191]</a:t>
                      </a:r>
                      <a:endParaRPr lang="en-US" sz="1100" dirty="0">
                        <a:effectLst/>
                      </a:endParaRPr>
                    </a:p>
                    <a:p>
                      <a:pPr>
                        <a:lnSpc>
                          <a:spcPct val="107000"/>
                        </a:lnSpc>
                        <a:spcAft>
                          <a:spcPts val="0"/>
                        </a:spcAft>
                      </a:pPr>
                      <a:r>
                        <a:rPr lang="en-US" sz="1200" dirty="0">
                          <a:effectLst/>
                        </a:rPr>
                        <a:t> [146 478]]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26062">
                <a:tc>
                  <a:txBody>
                    <a:bodyPr/>
                    <a:lstStyle/>
                    <a:p>
                      <a:pPr>
                        <a:lnSpc>
                          <a:spcPts val="1425"/>
                        </a:lnSpc>
                        <a:spcAft>
                          <a:spcPts val="0"/>
                        </a:spcAft>
                      </a:pPr>
                      <a:r>
                        <a:rPr lang="en-US" sz="1200" dirty="0">
                          <a:effectLst/>
                        </a:rPr>
                        <a:t>CNN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0.706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[[411 205]</a:t>
                      </a:r>
                      <a:endParaRPr lang="en-US" sz="1100" dirty="0">
                        <a:effectLst/>
                      </a:endParaRPr>
                    </a:p>
                    <a:p>
                      <a:pPr>
                        <a:lnSpc>
                          <a:spcPct val="107000"/>
                        </a:lnSpc>
                        <a:spcAft>
                          <a:spcPts val="0"/>
                        </a:spcAft>
                      </a:pPr>
                      <a:r>
                        <a:rPr lang="en-US" sz="1200" dirty="0">
                          <a:effectLst/>
                        </a:rPr>
                        <a:t> [166 458]]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Logistic </a:t>
                      </a:r>
                      <a:endParaRPr lang="en-US" sz="1100" dirty="0">
                        <a:effectLst/>
                      </a:endParaRPr>
                    </a:p>
                    <a:p>
                      <a:pPr>
                        <a:lnSpc>
                          <a:spcPts val="1425"/>
                        </a:lnSpc>
                        <a:spcAft>
                          <a:spcPts val="0"/>
                        </a:spcAft>
                      </a:pPr>
                      <a:r>
                        <a:rPr lang="en-US" sz="1200" dirty="0">
                          <a:effectLst/>
                        </a:rPr>
                        <a:t>Regression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0.682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[[413 203]</a:t>
                      </a:r>
                      <a:endParaRPr lang="en-US" sz="1100" dirty="0">
                        <a:effectLst/>
                      </a:endParaRPr>
                    </a:p>
                    <a:p>
                      <a:pPr>
                        <a:lnSpc>
                          <a:spcPct val="107000"/>
                        </a:lnSpc>
                        <a:spcAft>
                          <a:spcPts val="0"/>
                        </a:spcAft>
                      </a:pPr>
                      <a:r>
                        <a:rPr lang="en-US" sz="1200" dirty="0">
                          <a:effectLst/>
                        </a:rPr>
                        <a:t> [198 426]]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91545">
                <a:tc>
                  <a:txBody>
                    <a:bodyPr/>
                    <a:lstStyle/>
                    <a:p>
                      <a:pPr>
                        <a:lnSpc>
                          <a:spcPts val="1425"/>
                        </a:lnSpc>
                        <a:spcAft>
                          <a:spcPts val="0"/>
                        </a:spcAft>
                      </a:pPr>
                      <a:r>
                        <a:rPr lang="en-US" sz="1200" dirty="0">
                          <a:effectLst/>
                        </a:rPr>
                        <a:t>Decision </a:t>
                      </a:r>
                      <a:endParaRPr lang="en-US" sz="1100" dirty="0">
                        <a:effectLst/>
                      </a:endParaRPr>
                    </a:p>
                    <a:p>
                      <a:pPr>
                        <a:lnSpc>
                          <a:spcPts val="1425"/>
                        </a:lnSpc>
                        <a:spcAft>
                          <a:spcPts val="0"/>
                        </a:spcAft>
                      </a:pPr>
                      <a:r>
                        <a:rPr lang="en-US" sz="1200" dirty="0">
                          <a:effectLst/>
                        </a:rPr>
                        <a:t>Tree</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[[514 102]</a:t>
                      </a:r>
                      <a:endParaRPr lang="en-US" sz="1100" dirty="0">
                        <a:effectLst/>
                      </a:endParaRPr>
                    </a:p>
                    <a:p>
                      <a:pPr>
                        <a:lnSpc>
                          <a:spcPct val="107000"/>
                        </a:lnSpc>
                        <a:spcAft>
                          <a:spcPts val="0"/>
                        </a:spcAft>
                      </a:pPr>
                      <a:r>
                        <a:rPr lang="en-US" sz="1200" dirty="0">
                          <a:effectLst/>
                        </a:rPr>
                        <a:t> [112 512]]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78827">
                <a:tc>
                  <a:txBody>
                    <a:bodyPr/>
                    <a:lstStyle/>
                    <a:p>
                      <a:pPr>
                        <a:lnSpc>
                          <a:spcPts val="1425"/>
                        </a:lnSpc>
                        <a:spcAft>
                          <a:spcPts val="0"/>
                        </a:spcAft>
                      </a:pPr>
                      <a:r>
                        <a:rPr lang="en-US" sz="1200" dirty="0">
                          <a:effectLst/>
                        </a:rPr>
                        <a:t>Gradient </a:t>
                      </a:r>
                      <a:endParaRPr lang="en-US" sz="1100" dirty="0">
                        <a:effectLst/>
                      </a:endParaRPr>
                    </a:p>
                    <a:p>
                      <a:pPr>
                        <a:lnSpc>
                          <a:spcPts val="1425"/>
                        </a:lnSpc>
                        <a:spcAft>
                          <a:spcPts val="0"/>
                        </a:spcAft>
                      </a:pPr>
                      <a:r>
                        <a:rPr lang="en-US" sz="1200" dirty="0">
                          <a:effectLst/>
                        </a:rPr>
                        <a:t>Boosting</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0.888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0.780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[[555  61]</a:t>
                      </a:r>
                      <a:endParaRPr lang="en-US" sz="1100" dirty="0">
                        <a:effectLst/>
                      </a:endParaRPr>
                    </a:p>
                    <a:p>
                      <a:pPr>
                        <a:lnSpc>
                          <a:spcPct val="107000"/>
                        </a:lnSpc>
                        <a:spcAft>
                          <a:spcPts val="0"/>
                        </a:spcAft>
                      </a:pPr>
                      <a:r>
                        <a:rPr lang="en-US" sz="1200" dirty="0">
                          <a:effectLst/>
                        </a:rPr>
                        <a:t> [137 487]]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26062">
                <a:tc>
                  <a:txBody>
                    <a:bodyPr/>
                    <a:lstStyle/>
                    <a:p>
                      <a:pPr>
                        <a:lnSpc>
                          <a:spcPts val="1425"/>
                        </a:lnSpc>
                        <a:spcAft>
                          <a:spcPts val="0"/>
                        </a:spcAft>
                      </a:pPr>
                      <a:r>
                        <a:rPr lang="en-US" sz="1200" dirty="0">
                          <a:effectLst/>
                        </a:rPr>
                        <a:t>XGBOOST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0.889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0.854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0.886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[[570  46]</a:t>
                      </a:r>
                      <a:endParaRPr lang="en-US" sz="1100" dirty="0">
                        <a:effectLst/>
                      </a:endParaRPr>
                    </a:p>
                    <a:p>
                      <a:pPr>
                        <a:lnSpc>
                          <a:spcPct val="107000"/>
                        </a:lnSpc>
                        <a:spcAft>
                          <a:spcPts val="0"/>
                        </a:spcAft>
                      </a:pPr>
                      <a:r>
                        <a:rPr lang="en-US" sz="1200" dirty="0">
                          <a:effectLst/>
                        </a:rPr>
                        <a:t> [ 91 533]]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78827">
                <a:tc>
                  <a:txBody>
                    <a:bodyPr/>
                    <a:lstStyle/>
                    <a:p>
                      <a:pPr>
                        <a:lnSpc>
                          <a:spcPts val="1425"/>
                        </a:lnSpc>
                        <a:spcAft>
                          <a:spcPts val="0"/>
                        </a:spcAft>
                      </a:pPr>
                      <a:r>
                        <a:rPr lang="en-US" sz="1200" dirty="0">
                          <a:effectLst/>
                        </a:rPr>
                        <a:t>Random </a:t>
                      </a:r>
                      <a:endParaRPr lang="en-US" sz="1100" dirty="0">
                        <a:effectLst/>
                      </a:endParaRPr>
                    </a:p>
                    <a:p>
                      <a:pPr>
                        <a:lnSpc>
                          <a:spcPts val="1425"/>
                        </a:lnSpc>
                        <a:spcAft>
                          <a:spcPts val="0"/>
                        </a:spcAft>
                      </a:pPr>
                      <a:r>
                        <a:rPr lang="en-US" sz="1200" dirty="0">
                          <a:effectLst/>
                        </a:rPr>
                        <a:t>Forest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[[571  45]</a:t>
                      </a:r>
                      <a:endParaRPr lang="en-US" sz="1100" dirty="0">
                        <a:effectLst/>
                      </a:endParaRPr>
                    </a:p>
                    <a:p>
                      <a:pPr>
                        <a:lnSpc>
                          <a:spcPct val="107000"/>
                        </a:lnSpc>
                        <a:spcAft>
                          <a:spcPts val="0"/>
                        </a:spcAft>
                      </a:pPr>
                      <a:r>
                        <a:rPr lang="en-US" sz="1200" dirty="0">
                          <a:effectLst/>
                        </a:rPr>
                        <a:t> [ 85 539]]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bl>
          </a:graphicData>
        </a:graphic>
      </p:graphicFrame>
      <p:sp>
        <p:nvSpPr>
          <p:cNvPr id="4" name="Rectangle 3"/>
          <p:cNvSpPr/>
          <p:nvPr/>
        </p:nvSpPr>
        <p:spPr>
          <a:xfrm>
            <a:off x="735426" y="310066"/>
            <a:ext cx="3985386" cy="369332"/>
          </a:xfrm>
          <a:prstGeom prst="rect">
            <a:avLst/>
          </a:prstGeom>
        </p:spPr>
        <p:txBody>
          <a:bodyPr wrap="none">
            <a:spAutoFit/>
          </a:bodyPr>
          <a:lstStyle/>
          <a:p>
            <a:r>
              <a:rPr lang="en-US" dirty="0" smtClean="0"/>
              <a:t>After chi-square Feature Selection</a:t>
            </a:r>
            <a:endParaRPr lang="en-US" dirty="0"/>
          </a:p>
        </p:txBody>
      </p:sp>
      <p:sp>
        <p:nvSpPr>
          <p:cNvPr id="5" name="Rectangle 4"/>
          <p:cNvSpPr/>
          <p:nvPr/>
        </p:nvSpPr>
        <p:spPr>
          <a:xfrm>
            <a:off x="8436325" y="1674841"/>
            <a:ext cx="2767104" cy="369332"/>
          </a:xfrm>
          <a:prstGeom prst="rect">
            <a:avLst/>
          </a:prstGeom>
        </p:spPr>
        <p:txBody>
          <a:bodyPr wrap="none">
            <a:spAutoFit/>
          </a:bodyPr>
          <a:lstStyle/>
          <a:p>
            <a:r>
              <a:rPr lang="en-US" dirty="0"/>
              <a:t>After </a:t>
            </a:r>
            <a:r>
              <a:rPr lang="en-US" dirty="0" smtClean="0"/>
              <a:t>Forward Selection</a:t>
            </a:r>
            <a:endParaRPr lang="en-US" dirty="0"/>
          </a:p>
        </p:txBody>
      </p:sp>
    </p:spTree>
    <p:extLst>
      <p:ext uri="{BB962C8B-B14F-4D97-AF65-F5344CB8AC3E}">
        <p14:creationId xmlns:p14="http://schemas.microsoft.com/office/powerpoint/2010/main" val="3901448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7784218"/>
              </p:ext>
            </p:extLst>
          </p:nvPr>
        </p:nvGraphicFramePr>
        <p:xfrm>
          <a:off x="6292135" y="2021964"/>
          <a:ext cx="5608714" cy="4641977"/>
        </p:xfrm>
        <a:graphic>
          <a:graphicData uri="http://schemas.openxmlformats.org/drawingml/2006/table">
            <a:tbl>
              <a:tblPr firstRow="1" firstCol="1" bandRow="1">
                <a:tableStyleId>{5C22544A-7EE6-4342-B048-85BDC9FD1C3A}</a:tableStyleId>
              </a:tblPr>
              <a:tblGrid>
                <a:gridCol w="1110740"/>
                <a:gridCol w="835675"/>
                <a:gridCol w="835675"/>
                <a:gridCol w="746606"/>
                <a:gridCol w="1040009"/>
                <a:gridCol w="1040009"/>
              </a:tblGrid>
              <a:tr h="175639">
                <a:tc rowSpan="2">
                  <a:txBody>
                    <a:bodyPr/>
                    <a:lstStyle/>
                    <a:p>
                      <a:pPr algn="ctr">
                        <a:lnSpc>
                          <a:spcPct val="107000"/>
                        </a:lnSpc>
                        <a:spcAft>
                          <a:spcPts val="0"/>
                        </a:spcAft>
                      </a:pPr>
                      <a:r>
                        <a:rPr lang="en-US" sz="1200" dirty="0">
                          <a:effectLst/>
                        </a:rPr>
                        <a:t> </a:t>
                      </a:r>
                      <a:endParaRPr lang="en-US" sz="1100" dirty="0">
                        <a:effectLst/>
                      </a:endParaRPr>
                    </a:p>
                    <a:p>
                      <a:pPr algn="ctr">
                        <a:lnSpc>
                          <a:spcPct val="107000"/>
                        </a:lnSpc>
                        <a:spcAft>
                          <a:spcPts val="0"/>
                        </a:spcAft>
                      </a:pPr>
                      <a:r>
                        <a:rPr lang="en-US" sz="1200" dirty="0">
                          <a:effectLst/>
                        </a:rPr>
                        <a:t>Classifiers</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gridSpan="5">
                  <a:txBody>
                    <a:bodyPr/>
                    <a:lstStyle/>
                    <a:p>
                      <a:pPr algn="ctr">
                        <a:lnSpc>
                          <a:spcPct val="107000"/>
                        </a:lnSpc>
                        <a:spcAft>
                          <a:spcPts val="0"/>
                        </a:spcAft>
                      </a:pPr>
                      <a:r>
                        <a:rPr lang="en-US" sz="1200" dirty="0">
                          <a:effectLst/>
                        </a:rPr>
                        <a:t>LOFO</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0952">
                <a:tc vMerge="1">
                  <a:txBody>
                    <a:bodyPr/>
                    <a:lstStyle/>
                    <a:p>
                      <a:endParaRPr lang="en-US"/>
                    </a:p>
                  </a:txBody>
                  <a:tcPr/>
                </a:tc>
                <a:tc>
                  <a:txBody>
                    <a:bodyPr/>
                    <a:lstStyle/>
                    <a:p>
                      <a:pPr>
                        <a:lnSpc>
                          <a:spcPct val="107000"/>
                        </a:lnSpc>
                        <a:spcAft>
                          <a:spcPts val="0"/>
                        </a:spcAft>
                      </a:pPr>
                      <a:r>
                        <a:rPr lang="en-US" sz="1200" dirty="0">
                          <a:effectLst/>
                        </a:rPr>
                        <a:t>Accuracy</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Recall</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F1 Score</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Confusion matrix</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2135">
                <a:tc>
                  <a:txBody>
                    <a:bodyPr/>
                    <a:lstStyle/>
                    <a:p>
                      <a:pPr>
                        <a:lnSpc>
                          <a:spcPts val="1425"/>
                        </a:lnSpc>
                        <a:spcAft>
                          <a:spcPts val="0"/>
                        </a:spcAft>
                      </a:pPr>
                      <a:r>
                        <a:rPr lang="en-US" sz="1200" dirty="0">
                          <a:effectLst/>
                        </a:rPr>
                        <a:t>Extra Trees</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0.917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0.929</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[[564  52]</a:t>
                      </a:r>
                      <a:endParaRPr lang="en-US" sz="1100" dirty="0">
                        <a:effectLst/>
                      </a:endParaRPr>
                    </a:p>
                    <a:p>
                      <a:pPr>
                        <a:lnSpc>
                          <a:spcPct val="107000"/>
                        </a:lnSpc>
                        <a:spcAft>
                          <a:spcPts val="0"/>
                        </a:spcAft>
                      </a:pPr>
                      <a:r>
                        <a:rPr lang="en-US" sz="1200" dirty="0">
                          <a:effectLst/>
                        </a:rPr>
                        <a:t> [ 44 580]]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2135">
                <a:tc>
                  <a:txBody>
                    <a:bodyPr/>
                    <a:lstStyle/>
                    <a:p>
                      <a:pPr>
                        <a:lnSpc>
                          <a:spcPts val="1425"/>
                        </a:lnSpc>
                        <a:spcAft>
                          <a:spcPts val="0"/>
                        </a:spcAft>
                      </a:pPr>
                      <a:r>
                        <a:rPr lang="en-US" sz="1200" dirty="0">
                          <a:effectLst/>
                        </a:rPr>
                        <a:t>Bagging </a:t>
                      </a:r>
                      <a:endParaRPr lang="en-US" sz="1100" dirty="0">
                        <a:effectLst/>
                      </a:endParaRPr>
                    </a:p>
                    <a:p>
                      <a:pPr>
                        <a:lnSpc>
                          <a:spcPts val="1425"/>
                        </a:lnSpc>
                        <a:spcAft>
                          <a:spcPts val="0"/>
                        </a:spcAft>
                      </a:pPr>
                      <a:r>
                        <a:rPr lang="en-US" sz="1200" dirty="0">
                          <a:effectLst/>
                        </a:rPr>
                        <a:t>Classifier</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0.761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0.723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0.850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0.782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[[413 203]</a:t>
                      </a:r>
                      <a:endParaRPr lang="en-US" sz="1100" dirty="0">
                        <a:effectLst/>
                      </a:endParaRPr>
                    </a:p>
                    <a:p>
                      <a:pPr>
                        <a:lnSpc>
                          <a:spcPct val="107000"/>
                        </a:lnSpc>
                        <a:spcAft>
                          <a:spcPts val="0"/>
                        </a:spcAft>
                      </a:pPr>
                      <a:r>
                        <a:rPr lang="en-US" sz="1200" dirty="0">
                          <a:effectLst/>
                        </a:rPr>
                        <a:t> [ 93 531]]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60952">
                <a:tc>
                  <a:txBody>
                    <a:bodyPr/>
                    <a:lstStyle/>
                    <a:p>
                      <a:pPr>
                        <a:lnSpc>
                          <a:spcPts val="1425"/>
                        </a:lnSpc>
                        <a:spcAft>
                          <a:spcPts val="0"/>
                        </a:spcAft>
                      </a:pPr>
                      <a:r>
                        <a:rPr lang="en-US" sz="1200" dirty="0">
                          <a:effectLst/>
                        </a:rPr>
                        <a:t>CNN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0.690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0.71</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[[387 229]</a:t>
                      </a:r>
                      <a:endParaRPr lang="en-US" sz="1100" dirty="0">
                        <a:effectLst/>
                      </a:endParaRPr>
                    </a:p>
                    <a:p>
                      <a:pPr>
                        <a:lnSpc>
                          <a:spcPct val="107000"/>
                        </a:lnSpc>
                        <a:spcAft>
                          <a:spcPts val="0"/>
                        </a:spcAft>
                      </a:pPr>
                      <a:r>
                        <a:rPr lang="en-US" sz="1200" dirty="0">
                          <a:effectLst/>
                        </a:rPr>
                        <a:t> [159 465]]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2135">
                <a:tc>
                  <a:txBody>
                    <a:bodyPr/>
                    <a:lstStyle/>
                    <a:p>
                      <a:pPr>
                        <a:lnSpc>
                          <a:spcPts val="1425"/>
                        </a:lnSpc>
                        <a:spcAft>
                          <a:spcPts val="0"/>
                        </a:spcAft>
                      </a:pPr>
                      <a:r>
                        <a:rPr lang="en-US" sz="1200" dirty="0">
                          <a:effectLst/>
                        </a:rPr>
                        <a:t>Logistic </a:t>
                      </a:r>
                      <a:endParaRPr lang="en-US" sz="1100" dirty="0">
                        <a:effectLst/>
                      </a:endParaRPr>
                    </a:p>
                    <a:p>
                      <a:pPr>
                        <a:lnSpc>
                          <a:spcPts val="1425"/>
                        </a:lnSpc>
                        <a:spcAft>
                          <a:spcPts val="0"/>
                        </a:spcAft>
                      </a:pPr>
                      <a:r>
                        <a:rPr lang="en-US" sz="1200" dirty="0">
                          <a:effectLst/>
                        </a:rPr>
                        <a:t>Regression</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0.666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0.634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0.650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[[418 198]</a:t>
                      </a:r>
                      <a:endParaRPr lang="en-US" sz="1100" dirty="0">
                        <a:effectLst/>
                      </a:endParaRPr>
                    </a:p>
                    <a:p>
                      <a:pPr>
                        <a:lnSpc>
                          <a:spcPct val="107000"/>
                        </a:lnSpc>
                        <a:spcAft>
                          <a:spcPts val="0"/>
                        </a:spcAft>
                      </a:pPr>
                      <a:r>
                        <a:rPr lang="en-US" sz="1200" dirty="0">
                          <a:effectLst/>
                        </a:rPr>
                        <a:t> [228 396]]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12135">
                <a:tc>
                  <a:txBody>
                    <a:bodyPr/>
                    <a:lstStyle/>
                    <a:p>
                      <a:pPr>
                        <a:lnSpc>
                          <a:spcPts val="1425"/>
                        </a:lnSpc>
                        <a:spcAft>
                          <a:spcPts val="0"/>
                        </a:spcAft>
                      </a:pPr>
                      <a:r>
                        <a:rPr lang="en-US" sz="1200" dirty="0">
                          <a:effectLst/>
                        </a:rPr>
                        <a:t>Decision </a:t>
                      </a:r>
                      <a:endParaRPr lang="en-US" sz="1100" dirty="0">
                        <a:effectLst/>
                      </a:endParaRPr>
                    </a:p>
                    <a:p>
                      <a:pPr>
                        <a:lnSpc>
                          <a:spcPts val="1425"/>
                        </a:lnSpc>
                        <a:spcAft>
                          <a:spcPts val="0"/>
                        </a:spcAft>
                      </a:pPr>
                      <a:r>
                        <a:rPr lang="en-US" sz="1200" dirty="0">
                          <a:effectLst/>
                        </a:rPr>
                        <a:t>Tree</a:t>
                      </a:r>
                      <a:endParaRPr lang="en-US" sz="1100" dirty="0">
                        <a:effectLst/>
                      </a:endParaRPr>
                    </a:p>
                    <a:p>
                      <a:pPr>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0.833</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0.844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[[506 110]</a:t>
                      </a:r>
                      <a:endParaRPr lang="en-US" sz="1100" dirty="0">
                        <a:effectLst/>
                      </a:endParaRPr>
                    </a:p>
                    <a:p>
                      <a:pPr>
                        <a:lnSpc>
                          <a:spcPct val="107000"/>
                        </a:lnSpc>
                        <a:spcAft>
                          <a:spcPts val="0"/>
                        </a:spcAft>
                      </a:pPr>
                      <a:r>
                        <a:rPr lang="en-US" sz="1200" dirty="0">
                          <a:effectLst/>
                        </a:rPr>
                        <a:t> [ 97 527]]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04744">
                <a:tc>
                  <a:txBody>
                    <a:bodyPr/>
                    <a:lstStyle/>
                    <a:p>
                      <a:pPr>
                        <a:lnSpc>
                          <a:spcPts val="1425"/>
                        </a:lnSpc>
                        <a:spcAft>
                          <a:spcPts val="0"/>
                        </a:spcAft>
                      </a:pPr>
                      <a:r>
                        <a:rPr lang="en-US" sz="1200" dirty="0">
                          <a:effectLst/>
                        </a:rPr>
                        <a:t>Gradient </a:t>
                      </a:r>
                      <a:endParaRPr lang="en-US" sz="1100" dirty="0">
                        <a:effectLst/>
                      </a:endParaRPr>
                    </a:p>
                    <a:p>
                      <a:pPr>
                        <a:lnSpc>
                          <a:spcPts val="1425"/>
                        </a:lnSpc>
                        <a:spcAft>
                          <a:spcPts val="0"/>
                        </a:spcAft>
                      </a:pPr>
                      <a:r>
                        <a:rPr lang="en-US" sz="1200" dirty="0">
                          <a:effectLst/>
                        </a:rPr>
                        <a:t>Boosting</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0.837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0.772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0.827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[[557  59]</a:t>
                      </a:r>
                      <a:endParaRPr lang="en-US" sz="1100" dirty="0">
                        <a:effectLst/>
                      </a:endParaRPr>
                    </a:p>
                    <a:p>
                      <a:pPr>
                        <a:lnSpc>
                          <a:spcPct val="107000"/>
                        </a:lnSpc>
                        <a:spcAft>
                          <a:spcPts val="0"/>
                        </a:spcAft>
                      </a:pPr>
                      <a:r>
                        <a:rPr lang="en-US" sz="1200" dirty="0">
                          <a:effectLst/>
                        </a:rPr>
                        <a:t> [142 482]]</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360952">
                <a:tc>
                  <a:txBody>
                    <a:bodyPr/>
                    <a:lstStyle/>
                    <a:p>
                      <a:pPr>
                        <a:lnSpc>
                          <a:spcPts val="1425"/>
                        </a:lnSpc>
                        <a:spcAft>
                          <a:spcPts val="0"/>
                        </a:spcAft>
                      </a:pPr>
                      <a:r>
                        <a:rPr lang="en-US" sz="1200" dirty="0">
                          <a:effectLst/>
                        </a:rPr>
                        <a:t>XGBOOST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0.896</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0.924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0.865</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0.894</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[[572  44]</a:t>
                      </a:r>
                      <a:endParaRPr lang="en-US" sz="1100" dirty="0">
                        <a:effectLst/>
                      </a:endParaRPr>
                    </a:p>
                    <a:p>
                      <a:pPr>
                        <a:lnSpc>
                          <a:spcPct val="107000"/>
                        </a:lnSpc>
                        <a:spcAft>
                          <a:spcPts val="0"/>
                        </a:spcAft>
                      </a:pPr>
                      <a:r>
                        <a:rPr lang="en-US" sz="1200" dirty="0">
                          <a:effectLst/>
                        </a:rPr>
                        <a:t> [ 84 540]]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r h="504744">
                <a:tc>
                  <a:txBody>
                    <a:bodyPr/>
                    <a:lstStyle/>
                    <a:p>
                      <a:pPr>
                        <a:lnSpc>
                          <a:spcPts val="1425"/>
                        </a:lnSpc>
                        <a:spcAft>
                          <a:spcPts val="0"/>
                        </a:spcAft>
                      </a:pPr>
                      <a:r>
                        <a:rPr lang="en-US" sz="1200" dirty="0">
                          <a:effectLst/>
                        </a:rPr>
                        <a:t>Random </a:t>
                      </a:r>
                      <a:endParaRPr lang="en-US" sz="1100" dirty="0">
                        <a:effectLst/>
                      </a:endParaRPr>
                    </a:p>
                    <a:p>
                      <a:pPr>
                        <a:lnSpc>
                          <a:spcPts val="1425"/>
                        </a:lnSpc>
                        <a:spcAft>
                          <a:spcPts val="0"/>
                        </a:spcAft>
                      </a:pPr>
                      <a:r>
                        <a:rPr lang="en-US" sz="1200" dirty="0">
                          <a:effectLst/>
                        </a:rPr>
                        <a:t>Forest</a:t>
                      </a:r>
                      <a:endParaRPr lang="en-US" sz="1100" dirty="0">
                        <a:effectLst/>
                      </a:endParaRPr>
                    </a:p>
                    <a:p>
                      <a:pPr>
                        <a:lnSpc>
                          <a:spcPts val="1425"/>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0.908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0.918</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0.897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0.907</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c>
                  <a:txBody>
                    <a:bodyPr/>
                    <a:lstStyle/>
                    <a:p>
                      <a:pPr>
                        <a:lnSpc>
                          <a:spcPct val="107000"/>
                        </a:lnSpc>
                        <a:spcAft>
                          <a:spcPts val="0"/>
                        </a:spcAft>
                      </a:pPr>
                      <a:r>
                        <a:rPr lang="en-US" sz="1200" dirty="0">
                          <a:effectLst/>
                        </a:rPr>
                        <a:t>[[566  50]</a:t>
                      </a:r>
                      <a:endParaRPr lang="en-US" sz="1100" dirty="0">
                        <a:effectLst/>
                      </a:endParaRPr>
                    </a:p>
                    <a:p>
                      <a:pPr>
                        <a:lnSpc>
                          <a:spcPct val="107000"/>
                        </a:lnSpc>
                        <a:spcAft>
                          <a:spcPts val="0"/>
                        </a:spcAft>
                      </a:pPr>
                      <a:r>
                        <a:rPr lang="en-US" sz="1200" dirty="0">
                          <a:effectLst/>
                        </a:rPr>
                        <a:t> [ 64 560]]</a:t>
                      </a:r>
                      <a:endParaRPr lang="en-US" sz="1100" dirty="0">
                        <a:effectLst/>
                        <a:latin typeface="Calibri" panose="020F0502020204030204" pitchFamily="34" charset="0"/>
                        <a:ea typeface="Calibri" panose="020F0502020204030204" pitchFamily="34" charset="0"/>
                        <a:cs typeface="Kartika"/>
                      </a:endParaRPr>
                    </a:p>
                  </a:txBody>
                  <a:tcPr marL="48706" marR="48706" marT="0" marB="0"/>
                </a:tc>
              </a:tr>
            </a:tbl>
          </a:graphicData>
        </a:graphic>
      </p:graphicFrame>
      <p:sp>
        <p:nvSpPr>
          <p:cNvPr id="4" name="Rectangle 3"/>
          <p:cNvSpPr/>
          <p:nvPr/>
        </p:nvSpPr>
        <p:spPr>
          <a:xfrm>
            <a:off x="7121488" y="1552012"/>
            <a:ext cx="4238661" cy="369332"/>
          </a:xfrm>
          <a:prstGeom prst="rect">
            <a:avLst/>
          </a:prstGeom>
        </p:spPr>
        <p:txBody>
          <a:bodyPr wrap="none">
            <a:spAutoFit/>
          </a:bodyPr>
          <a:lstStyle/>
          <a:p>
            <a:r>
              <a:rPr lang="en-US" dirty="0"/>
              <a:t>After </a:t>
            </a:r>
            <a:r>
              <a:rPr lang="en-US" dirty="0" smtClean="0"/>
              <a:t>LOFO(Leave One Feature Out)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212541"/>
              </p:ext>
            </p:extLst>
          </p:nvPr>
        </p:nvGraphicFramePr>
        <p:xfrm>
          <a:off x="196368" y="836030"/>
          <a:ext cx="5943106" cy="4704961"/>
        </p:xfrm>
        <a:graphic>
          <a:graphicData uri="http://schemas.openxmlformats.org/drawingml/2006/table">
            <a:tbl>
              <a:tblPr firstRow="1" firstCol="1" bandRow="1">
                <a:tableStyleId>{5C22544A-7EE6-4342-B048-85BDC9FD1C3A}</a:tableStyleId>
              </a:tblPr>
              <a:tblGrid>
                <a:gridCol w="1200084"/>
                <a:gridCol w="882374"/>
                <a:gridCol w="806660"/>
                <a:gridCol w="806660"/>
                <a:gridCol w="1123664"/>
                <a:gridCol w="1123664"/>
              </a:tblGrid>
              <a:tr h="188800">
                <a:tc rowSpan="2">
                  <a:txBody>
                    <a:bodyPr/>
                    <a:lstStyle/>
                    <a:p>
                      <a:pPr algn="ctr">
                        <a:lnSpc>
                          <a:spcPct val="107000"/>
                        </a:lnSpc>
                        <a:spcAft>
                          <a:spcPts val="0"/>
                        </a:spcAft>
                      </a:pPr>
                      <a:r>
                        <a:rPr lang="en-US" sz="1100" dirty="0">
                          <a:effectLst/>
                        </a:rPr>
                        <a:t> </a:t>
                      </a:r>
                    </a:p>
                    <a:p>
                      <a:pPr algn="ctr">
                        <a:lnSpc>
                          <a:spcPct val="107000"/>
                        </a:lnSpc>
                        <a:spcAft>
                          <a:spcPts val="0"/>
                        </a:spcAft>
                      </a:pPr>
                      <a:r>
                        <a:rPr lang="en-US" sz="1100" dirty="0">
                          <a:effectLst/>
                        </a:rPr>
                        <a:t>Classifiers</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gridSpan="5">
                  <a:txBody>
                    <a:bodyPr/>
                    <a:lstStyle/>
                    <a:p>
                      <a:pPr algn="ctr">
                        <a:lnSpc>
                          <a:spcPct val="107000"/>
                        </a:lnSpc>
                        <a:spcAft>
                          <a:spcPts val="0"/>
                        </a:spcAft>
                      </a:pPr>
                      <a:r>
                        <a:rPr lang="en-US" sz="1100" dirty="0">
                          <a:effectLst/>
                        </a:rPr>
                        <a:t>LASSO</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600">
                <a:tc vMerge="1">
                  <a:txBody>
                    <a:bodyPr/>
                    <a:lstStyle/>
                    <a:p>
                      <a:endParaRPr lang="en-US"/>
                    </a:p>
                  </a:txBody>
                  <a:tcPr/>
                </a:tc>
                <a:tc>
                  <a:txBody>
                    <a:bodyPr/>
                    <a:lstStyle/>
                    <a:p>
                      <a:pPr>
                        <a:lnSpc>
                          <a:spcPct val="107000"/>
                        </a:lnSpc>
                        <a:spcAft>
                          <a:spcPts val="0"/>
                        </a:spcAft>
                      </a:pPr>
                      <a:r>
                        <a:rPr lang="en-US" sz="1100" dirty="0">
                          <a:effectLst/>
                        </a:rPr>
                        <a:t>Accuracy</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Precision</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Recall</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F1 Score</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Confusion matrix</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6400">
                <a:tc>
                  <a:txBody>
                    <a:bodyPr/>
                    <a:lstStyle/>
                    <a:p>
                      <a:pPr>
                        <a:lnSpc>
                          <a:spcPts val="1425"/>
                        </a:lnSpc>
                        <a:spcAft>
                          <a:spcPts val="0"/>
                        </a:spcAft>
                      </a:pPr>
                      <a:r>
                        <a:rPr lang="en-US" sz="1100" dirty="0">
                          <a:effectLst/>
                        </a:rPr>
                        <a:t>Extra Trees</a:t>
                      </a:r>
                    </a:p>
                    <a:p>
                      <a:pPr>
                        <a:lnSpc>
                          <a:spcPts val="1425"/>
                        </a:lnSpc>
                        <a:spcAft>
                          <a:spcPts val="0"/>
                        </a:spcAft>
                      </a:pPr>
                      <a:r>
                        <a:rPr lang="en-US" sz="1100" dirty="0">
                          <a:effectLst/>
                        </a:rPr>
                        <a:t>Classifier</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0.883</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0.866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0.907</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0.886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[[529  87]</a:t>
                      </a:r>
                    </a:p>
                    <a:p>
                      <a:pPr>
                        <a:lnSpc>
                          <a:spcPct val="107000"/>
                        </a:lnSpc>
                        <a:spcAft>
                          <a:spcPts val="0"/>
                        </a:spcAft>
                      </a:pPr>
                      <a:r>
                        <a:rPr lang="en-US" sz="1100" dirty="0">
                          <a:effectLst/>
                        </a:rPr>
                        <a:t> [ 58 566]]</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3058">
                <a:tc>
                  <a:txBody>
                    <a:bodyPr/>
                    <a:lstStyle/>
                    <a:p>
                      <a:pPr>
                        <a:lnSpc>
                          <a:spcPts val="1425"/>
                        </a:lnSpc>
                        <a:spcAft>
                          <a:spcPts val="0"/>
                        </a:spcAft>
                      </a:pPr>
                      <a:r>
                        <a:rPr lang="en-US" sz="1100" dirty="0">
                          <a:effectLst/>
                        </a:rPr>
                        <a:t>Bagging </a:t>
                      </a:r>
                    </a:p>
                    <a:p>
                      <a:pPr>
                        <a:lnSpc>
                          <a:spcPts val="1425"/>
                        </a:lnSpc>
                        <a:spcAft>
                          <a:spcPts val="0"/>
                        </a:spcAft>
                      </a:pPr>
                      <a:r>
                        <a:rPr lang="en-US" sz="1100" dirty="0">
                          <a:effectLst/>
                        </a:rPr>
                        <a:t>Classifier</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0.704</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0.676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0.793</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0.730</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[[379 237]</a:t>
                      </a:r>
                    </a:p>
                    <a:p>
                      <a:pPr>
                        <a:lnSpc>
                          <a:spcPct val="107000"/>
                        </a:lnSpc>
                        <a:spcAft>
                          <a:spcPts val="0"/>
                        </a:spcAft>
                      </a:pPr>
                      <a:r>
                        <a:rPr lang="en-US" sz="1100" dirty="0">
                          <a:effectLst/>
                        </a:rPr>
                        <a:t> [129 495]]</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377600">
                <a:tc>
                  <a:txBody>
                    <a:bodyPr/>
                    <a:lstStyle/>
                    <a:p>
                      <a:pPr>
                        <a:lnSpc>
                          <a:spcPts val="1425"/>
                        </a:lnSpc>
                        <a:spcAft>
                          <a:spcPts val="0"/>
                        </a:spcAft>
                      </a:pPr>
                      <a:r>
                        <a:rPr lang="en-US" sz="1100" dirty="0">
                          <a:effectLst/>
                        </a:rPr>
                        <a:t>CNN</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0.688</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0.68</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0.71</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0.70</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[[409 207]</a:t>
                      </a:r>
                    </a:p>
                    <a:p>
                      <a:pPr>
                        <a:lnSpc>
                          <a:spcPct val="107000"/>
                        </a:lnSpc>
                        <a:spcAft>
                          <a:spcPts val="0"/>
                        </a:spcAft>
                      </a:pPr>
                      <a:r>
                        <a:rPr lang="en-US" sz="1100" dirty="0">
                          <a:effectLst/>
                        </a:rPr>
                        <a:t> [179 445]]</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3058">
                <a:tc>
                  <a:txBody>
                    <a:bodyPr/>
                    <a:lstStyle/>
                    <a:p>
                      <a:pPr>
                        <a:lnSpc>
                          <a:spcPts val="1425"/>
                        </a:lnSpc>
                        <a:spcAft>
                          <a:spcPts val="0"/>
                        </a:spcAft>
                      </a:pPr>
                      <a:r>
                        <a:rPr lang="en-US" sz="1100" dirty="0">
                          <a:effectLst/>
                        </a:rPr>
                        <a:t>Logistic </a:t>
                      </a:r>
                    </a:p>
                    <a:p>
                      <a:pPr>
                        <a:lnSpc>
                          <a:spcPts val="1425"/>
                        </a:lnSpc>
                        <a:spcAft>
                          <a:spcPts val="0"/>
                        </a:spcAft>
                      </a:pPr>
                      <a:r>
                        <a:rPr lang="en-US" sz="1100" dirty="0">
                          <a:effectLst/>
                        </a:rPr>
                        <a:t>Regression</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0.678</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0.679</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0.682</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0.681</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 [[415 201]</a:t>
                      </a:r>
                    </a:p>
                    <a:p>
                      <a:pPr>
                        <a:lnSpc>
                          <a:spcPct val="107000"/>
                        </a:lnSpc>
                        <a:spcAft>
                          <a:spcPts val="0"/>
                        </a:spcAft>
                      </a:pPr>
                      <a:r>
                        <a:rPr lang="en-US" sz="1100" dirty="0">
                          <a:effectLst/>
                        </a:rPr>
                        <a:t> [198 426]]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3058">
                <a:tc>
                  <a:txBody>
                    <a:bodyPr/>
                    <a:lstStyle/>
                    <a:p>
                      <a:pPr>
                        <a:lnSpc>
                          <a:spcPts val="1425"/>
                        </a:lnSpc>
                        <a:spcAft>
                          <a:spcPts val="0"/>
                        </a:spcAft>
                      </a:pPr>
                      <a:r>
                        <a:rPr lang="en-US" sz="1100" dirty="0">
                          <a:effectLst/>
                        </a:rPr>
                        <a:t>Decision </a:t>
                      </a:r>
                    </a:p>
                    <a:p>
                      <a:pPr>
                        <a:lnSpc>
                          <a:spcPts val="1425"/>
                        </a:lnSpc>
                        <a:spcAft>
                          <a:spcPts val="0"/>
                        </a:spcAft>
                      </a:pPr>
                      <a:r>
                        <a:rPr lang="en-US" sz="1100" dirty="0">
                          <a:effectLst/>
                        </a:rPr>
                        <a:t>Tree</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0.789</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0.791</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0.790</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0.790</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[[486 130]</a:t>
                      </a:r>
                    </a:p>
                    <a:p>
                      <a:pPr>
                        <a:lnSpc>
                          <a:spcPct val="107000"/>
                        </a:lnSpc>
                        <a:spcAft>
                          <a:spcPts val="0"/>
                        </a:spcAft>
                      </a:pPr>
                      <a:r>
                        <a:rPr lang="en-US" sz="1100" dirty="0">
                          <a:effectLst/>
                        </a:rPr>
                        <a:t> [131 493]]</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1387">
                <a:tc>
                  <a:txBody>
                    <a:bodyPr/>
                    <a:lstStyle/>
                    <a:p>
                      <a:pPr>
                        <a:lnSpc>
                          <a:spcPts val="1425"/>
                        </a:lnSpc>
                        <a:spcAft>
                          <a:spcPts val="0"/>
                        </a:spcAft>
                      </a:pPr>
                      <a:r>
                        <a:rPr lang="en-US" sz="1100" dirty="0">
                          <a:effectLst/>
                        </a:rPr>
                        <a:t>Gradient </a:t>
                      </a:r>
                    </a:p>
                    <a:p>
                      <a:pPr>
                        <a:lnSpc>
                          <a:spcPts val="1425"/>
                        </a:lnSpc>
                        <a:spcAft>
                          <a:spcPts val="0"/>
                        </a:spcAft>
                      </a:pPr>
                      <a:r>
                        <a:rPr lang="en-US" sz="1100" dirty="0">
                          <a:effectLst/>
                        </a:rPr>
                        <a:t>Boosting</a:t>
                      </a:r>
                    </a:p>
                    <a:p>
                      <a:pPr>
                        <a:lnSpc>
                          <a:spcPts val="1425"/>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0.773</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0.768</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0.786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0.777</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[[468 148]</a:t>
                      </a:r>
                    </a:p>
                    <a:p>
                      <a:pPr>
                        <a:lnSpc>
                          <a:spcPct val="107000"/>
                        </a:lnSpc>
                        <a:spcAft>
                          <a:spcPts val="0"/>
                        </a:spcAft>
                      </a:pPr>
                      <a:r>
                        <a:rPr lang="en-US" sz="1100" dirty="0">
                          <a:effectLst/>
                        </a:rPr>
                        <a:t> [133 491]]</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377600">
                <a:tc>
                  <a:txBody>
                    <a:bodyPr/>
                    <a:lstStyle/>
                    <a:p>
                      <a:pPr>
                        <a:lnSpc>
                          <a:spcPts val="1425"/>
                        </a:lnSpc>
                        <a:spcAft>
                          <a:spcPts val="0"/>
                        </a:spcAft>
                      </a:pPr>
                      <a:r>
                        <a:rPr lang="en-US" sz="1100" dirty="0">
                          <a:effectLst/>
                        </a:rPr>
                        <a:t>XGBOOST</a:t>
                      </a:r>
                    </a:p>
                    <a:p>
                      <a:pPr>
                        <a:lnSpc>
                          <a:spcPts val="1425"/>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0.888</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0.909</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0.865</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0.886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[[562  54]</a:t>
                      </a:r>
                    </a:p>
                    <a:p>
                      <a:pPr>
                        <a:lnSpc>
                          <a:spcPct val="107000"/>
                        </a:lnSpc>
                        <a:spcAft>
                          <a:spcPts val="0"/>
                        </a:spcAft>
                      </a:pPr>
                      <a:r>
                        <a:rPr lang="en-US" sz="1100" dirty="0">
                          <a:effectLst/>
                        </a:rPr>
                        <a:t> [ 84 540]]</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r h="566400">
                <a:tc>
                  <a:txBody>
                    <a:bodyPr/>
                    <a:lstStyle/>
                    <a:p>
                      <a:pPr>
                        <a:lnSpc>
                          <a:spcPts val="1425"/>
                        </a:lnSpc>
                        <a:spcAft>
                          <a:spcPts val="0"/>
                        </a:spcAft>
                      </a:pPr>
                      <a:r>
                        <a:rPr lang="en-US" sz="1100" dirty="0">
                          <a:effectLst/>
                        </a:rPr>
                        <a:t>Random </a:t>
                      </a:r>
                    </a:p>
                    <a:p>
                      <a:pPr>
                        <a:lnSpc>
                          <a:spcPts val="1425"/>
                        </a:lnSpc>
                        <a:spcAft>
                          <a:spcPts val="0"/>
                        </a:spcAft>
                      </a:pPr>
                      <a:r>
                        <a:rPr lang="en-US" sz="1100" dirty="0">
                          <a:effectLst/>
                        </a:rPr>
                        <a:t>Forest</a:t>
                      </a:r>
                    </a:p>
                    <a:p>
                      <a:pPr>
                        <a:lnSpc>
                          <a:spcPts val="1425"/>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0.865</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0.862</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0.871</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0.866</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c>
                  <a:txBody>
                    <a:bodyPr/>
                    <a:lstStyle/>
                    <a:p>
                      <a:pPr>
                        <a:lnSpc>
                          <a:spcPct val="107000"/>
                        </a:lnSpc>
                        <a:spcAft>
                          <a:spcPts val="0"/>
                        </a:spcAft>
                      </a:pPr>
                      <a:r>
                        <a:rPr lang="en-US" sz="1100" dirty="0">
                          <a:effectLst/>
                        </a:rPr>
                        <a:t>[[529  87]</a:t>
                      </a:r>
                    </a:p>
                    <a:p>
                      <a:pPr>
                        <a:lnSpc>
                          <a:spcPct val="107000"/>
                        </a:lnSpc>
                        <a:spcAft>
                          <a:spcPts val="0"/>
                        </a:spcAft>
                      </a:pPr>
                      <a:r>
                        <a:rPr lang="en-US" sz="1100" dirty="0">
                          <a:effectLst/>
                        </a:rPr>
                        <a:t> [ 80 544]]</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Kartika"/>
                      </a:endParaRPr>
                    </a:p>
                  </a:txBody>
                  <a:tcPr marL="47816" marR="47816" marT="0" marB="0"/>
                </a:tc>
              </a:tr>
            </a:tbl>
          </a:graphicData>
        </a:graphic>
      </p:graphicFrame>
      <p:sp>
        <p:nvSpPr>
          <p:cNvPr id="6" name="Rectangle 5"/>
          <p:cNvSpPr/>
          <p:nvPr/>
        </p:nvSpPr>
        <p:spPr>
          <a:xfrm>
            <a:off x="168944" y="323712"/>
            <a:ext cx="6952544" cy="369332"/>
          </a:xfrm>
          <a:prstGeom prst="rect">
            <a:avLst/>
          </a:prstGeom>
        </p:spPr>
        <p:txBody>
          <a:bodyPr wrap="none">
            <a:spAutoFit/>
          </a:bodyPr>
          <a:lstStyle/>
          <a:p>
            <a:r>
              <a:rPr lang="en-US" dirty="0"/>
              <a:t>After </a:t>
            </a:r>
            <a:r>
              <a:rPr lang="en-US" dirty="0" smtClean="0"/>
              <a:t>LASSO (Least Absolute Shrinkage &amp; Selection Operator)</a:t>
            </a:r>
            <a:endParaRPr lang="en-US" dirty="0"/>
          </a:p>
        </p:txBody>
      </p:sp>
    </p:spTree>
    <p:extLst>
      <p:ext uri="{BB962C8B-B14F-4D97-AF65-F5344CB8AC3E}">
        <p14:creationId xmlns:p14="http://schemas.microsoft.com/office/powerpoint/2010/main" val="2464966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432" y="1000963"/>
            <a:ext cx="8761413" cy="706964"/>
          </a:xfrm>
        </p:spPr>
        <p:txBody>
          <a:bodyPr/>
          <a:lstStyle/>
          <a:p>
            <a:r>
              <a:rPr lang="en-US" dirty="0" smtClean="0"/>
              <a:t>Proposed hybrid methodology 2</a:t>
            </a:r>
            <a:br>
              <a:rPr lang="en-US" dirty="0" smtClean="0"/>
            </a:br>
            <a:endParaRPr lang="en-US" sz="2000" dirty="0"/>
          </a:p>
        </p:txBody>
      </p:sp>
      <p:sp>
        <p:nvSpPr>
          <p:cNvPr id="3" name="Content Placeholder 2"/>
          <p:cNvSpPr>
            <a:spLocks noGrp="1"/>
          </p:cNvSpPr>
          <p:nvPr>
            <p:ph idx="1"/>
          </p:nvPr>
        </p:nvSpPr>
        <p:spPr>
          <a:xfrm>
            <a:off x="606264" y="2467023"/>
            <a:ext cx="11376470" cy="3416300"/>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proposed hybrid </a:t>
            </a:r>
            <a:r>
              <a:rPr lang="en-US" dirty="0" smtClean="0">
                <a:solidFill>
                  <a:schemeClr val="tx1"/>
                </a:solidFill>
                <a:latin typeface="Times New Roman" panose="02020603050405020304" pitchFamily="18" charset="0"/>
                <a:cs typeface="Times New Roman" panose="02020603050405020304" pitchFamily="18" charset="0"/>
              </a:rPr>
              <a:t>approach is first oversampled </a:t>
            </a:r>
            <a:r>
              <a:rPr lang="en-US" dirty="0">
                <a:solidFill>
                  <a:schemeClr val="tx1"/>
                </a:solidFill>
                <a:latin typeface="Times New Roman" panose="02020603050405020304" pitchFamily="18" charset="0"/>
                <a:cs typeface="Times New Roman" panose="02020603050405020304" pitchFamily="18" charset="0"/>
              </a:rPr>
              <a:t>using SMOTE to balance the class distribution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convolutional neural network (CNN) is defined and trained on the original dataset to extract features.</a:t>
            </a:r>
          </a:p>
          <a:p>
            <a:r>
              <a:rPr lang="en-US" dirty="0">
                <a:solidFill>
                  <a:schemeClr val="tx1"/>
                </a:solidFill>
                <a:latin typeface="Times New Roman" panose="02020603050405020304" pitchFamily="18" charset="0"/>
                <a:cs typeface="Times New Roman" panose="02020603050405020304" pitchFamily="18" charset="0"/>
              </a:rPr>
              <a:t>The extracted features are concatenated with the original dataset to create a new feature matrix.</a:t>
            </a:r>
          </a:p>
          <a:p>
            <a:r>
              <a:rPr lang="en-US" dirty="0">
                <a:solidFill>
                  <a:schemeClr val="tx1"/>
                </a:solidFill>
                <a:latin typeface="Times New Roman" panose="02020603050405020304" pitchFamily="18" charset="0"/>
                <a:cs typeface="Times New Roman" panose="02020603050405020304" pitchFamily="18" charset="0"/>
              </a:rPr>
              <a:t>The base classifiers (RandomForestClassifier, </a:t>
            </a:r>
            <a:r>
              <a:rPr lang="en-US" dirty="0" smtClean="0">
                <a:solidFill>
                  <a:schemeClr val="tx1"/>
                </a:solidFill>
                <a:latin typeface="Times New Roman" panose="02020603050405020304" pitchFamily="18" charset="0"/>
                <a:cs typeface="Times New Roman" panose="02020603050405020304" pitchFamily="18" charset="0"/>
              </a:rPr>
              <a:t>ExtraTreesClassifier, GradientBoostingClassifier and XGBoostClassifier) </a:t>
            </a:r>
            <a:r>
              <a:rPr lang="en-US" dirty="0">
                <a:solidFill>
                  <a:schemeClr val="tx1"/>
                </a:solidFill>
                <a:latin typeface="Times New Roman" panose="02020603050405020304" pitchFamily="18" charset="0"/>
                <a:cs typeface="Times New Roman" panose="02020603050405020304" pitchFamily="18" charset="0"/>
              </a:rPr>
              <a:t>are trained on the new feature matrix.</a:t>
            </a:r>
          </a:p>
          <a:p>
            <a:r>
              <a:rPr lang="en-US" dirty="0">
                <a:solidFill>
                  <a:schemeClr val="tx1"/>
                </a:solidFill>
                <a:latin typeface="Times New Roman" panose="02020603050405020304" pitchFamily="18" charset="0"/>
                <a:cs typeface="Times New Roman" panose="02020603050405020304" pitchFamily="18" charset="0"/>
              </a:rPr>
              <a:t>The predictions from the base classifiers are concatenated to create a new feature matrix, and a LightGBM Classifier is trained on this matrix to create the final stacked model</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Framingham dataset contains a large number of features and </a:t>
            </a:r>
            <a:r>
              <a:rPr lang="en-US" dirty="0" smtClean="0">
                <a:solidFill>
                  <a:schemeClr val="tx1"/>
                </a:solidFill>
                <a:latin typeface="Times New Roman" panose="02020603050405020304" pitchFamily="18" charset="0"/>
                <a:cs typeface="Times New Roman" panose="02020603050405020304" pitchFamily="18" charset="0"/>
              </a:rPr>
              <a:t>records- makes </a:t>
            </a:r>
            <a:r>
              <a:rPr lang="en-US" dirty="0">
                <a:solidFill>
                  <a:schemeClr val="tx1"/>
                </a:solidFill>
                <a:latin typeface="Times New Roman" panose="02020603050405020304" pitchFamily="18" charset="0"/>
                <a:cs typeface="Times New Roman" panose="02020603050405020304" pitchFamily="18" charset="0"/>
              </a:rPr>
              <a:t>traditional feature extraction methods time-consuming and computationally expensive.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CNNs </a:t>
            </a:r>
            <a:r>
              <a:rPr lang="en-US" dirty="0">
                <a:solidFill>
                  <a:schemeClr val="tx1"/>
                </a:solidFill>
                <a:latin typeface="Times New Roman" panose="02020603050405020304" pitchFamily="18" charset="0"/>
                <a:cs typeface="Times New Roman" panose="02020603050405020304" pitchFamily="18" charset="0"/>
              </a:rPr>
              <a:t>can efficiently process large amounts of data in parallel, making them well-suited for datasets with many variables. Dataset also contains many variables that are likely to interact in complex, nonlinear ways to influence the risk of heart disease.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786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68239" y="1361972"/>
            <a:ext cx="10800346"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purpose of using a CNN in this proposed hybrid model is to learn and extract high-level features that may not be easily captured by </a:t>
            </a:r>
            <a:r>
              <a:rPr lang="en-US" sz="2000" dirty="0" smtClean="0">
                <a:solidFill>
                  <a:schemeClr val="tx1"/>
                </a:solidFill>
                <a:latin typeface="Times New Roman" panose="02020603050405020304" pitchFamily="18" charset="0"/>
                <a:cs typeface="Times New Roman" panose="02020603050405020304" pitchFamily="18" charset="0"/>
              </a:rPr>
              <a:t>traditional </a:t>
            </a:r>
            <a:r>
              <a:rPr lang="en-US" sz="2000" dirty="0">
                <a:solidFill>
                  <a:schemeClr val="tx1"/>
                </a:solidFill>
                <a:latin typeface="Times New Roman" panose="02020603050405020304" pitchFamily="18" charset="0"/>
                <a:cs typeface="Times New Roman" panose="02020603050405020304" pitchFamily="18" charset="0"/>
              </a:rPr>
              <a:t>machine learning algorithms</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By combining these as base classifiers in a stacked model, we can take advantage of the strengths of each algorithm. </a:t>
            </a:r>
          </a:p>
          <a:p>
            <a:r>
              <a:rPr lang="en-US" sz="2000" dirty="0">
                <a:solidFill>
                  <a:schemeClr val="tx1"/>
                </a:solidFill>
                <a:latin typeface="Times New Roman" panose="02020603050405020304" pitchFamily="18" charset="0"/>
                <a:cs typeface="Times New Roman" panose="02020603050405020304" pitchFamily="18" charset="0"/>
              </a:rPr>
              <a:t>The stacked model can learn to combine the predictions of the base classifiers to achieve better performance than any individual classifier. </a:t>
            </a:r>
          </a:p>
          <a:p>
            <a:r>
              <a:rPr lang="en-US" sz="2000" dirty="0">
                <a:solidFill>
                  <a:schemeClr val="tx1"/>
                </a:solidFill>
                <a:latin typeface="Times New Roman" panose="02020603050405020304" pitchFamily="18" charset="0"/>
                <a:cs typeface="Times New Roman" panose="02020603050405020304" pitchFamily="18" charset="0"/>
              </a:rPr>
              <a:t>In this way, the proposed model using features identified by CNN and stacked classifier ultimately increased the overall accuracy and robustness of the model on the Framingham dataset.</a:t>
            </a:r>
          </a:p>
          <a:p>
            <a:r>
              <a:rPr lang="en-US" sz="2000" dirty="0">
                <a:solidFill>
                  <a:schemeClr val="tx1"/>
                </a:solidFill>
                <a:latin typeface="Times New Roman" panose="02020603050405020304" pitchFamily="18" charset="0"/>
                <a:cs typeface="Times New Roman" panose="02020603050405020304" pitchFamily="18" charset="0"/>
              </a:rPr>
              <a:t>The performance of the different classifiers and proposed model is evaluated using several metrics including accuracy.</a:t>
            </a:r>
          </a:p>
          <a:p>
            <a:r>
              <a:rPr lang="en-US" sz="2000" dirty="0">
                <a:solidFill>
                  <a:schemeClr val="tx1"/>
                </a:solidFill>
                <a:latin typeface="Times New Roman" panose="02020603050405020304" pitchFamily="18" charset="0"/>
                <a:cs typeface="Times New Roman" panose="02020603050405020304" pitchFamily="18" charset="0"/>
              </a:rPr>
              <a:t>Classification report is also generated which includes the precision, recall, and F1 score for each class (0 and 1), and the balanced accuracy score, which takes into account the imbalance of the classes.</a:t>
            </a: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34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28" y="2687349"/>
            <a:ext cx="8683906" cy="1011194"/>
          </a:xfrm>
        </p:spPr>
        <p:txBody>
          <a:bodyPr>
            <a:normAutofit/>
          </a:bodyPr>
          <a:lstStyle/>
          <a:p>
            <a:r>
              <a:rPr lang="en-IN" sz="2400" u="sng" dirty="0">
                <a:solidFill>
                  <a:schemeClr val="tx1"/>
                </a:solidFill>
              </a:rPr>
              <a:t>Performance Metrics on Proposed Hybrid Model</a:t>
            </a:r>
            <a:endParaRPr lang="en-US"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75988957"/>
              </p:ext>
            </p:extLst>
          </p:nvPr>
        </p:nvGraphicFramePr>
        <p:xfrm>
          <a:off x="1836512" y="3848668"/>
          <a:ext cx="8876979" cy="2061427"/>
        </p:xfrm>
        <a:graphic>
          <a:graphicData uri="http://schemas.openxmlformats.org/drawingml/2006/table">
            <a:tbl>
              <a:tblPr firstRow="1" firstCol="1" bandRow="1">
                <a:tableStyleId>{5C22544A-7EE6-4342-B048-85BDC9FD1C3A}</a:tableStyleId>
              </a:tblPr>
              <a:tblGrid>
                <a:gridCol w="1602998"/>
                <a:gridCol w="1178619"/>
                <a:gridCol w="1077487"/>
                <a:gridCol w="938548"/>
                <a:gridCol w="1077487"/>
                <a:gridCol w="1500920"/>
                <a:gridCol w="1500920"/>
              </a:tblGrid>
              <a:tr h="932136">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PROPOSED </a:t>
                      </a:r>
                      <a:r>
                        <a:rPr lang="en-US" sz="1400" dirty="0">
                          <a:effectLst/>
                        </a:rPr>
                        <a:t>HYBRID </a:t>
                      </a:r>
                      <a:r>
                        <a:rPr lang="en-US" sz="1400" dirty="0" smtClean="0">
                          <a:effectLst/>
                        </a:rPr>
                        <a:t>MODEL</a:t>
                      </a:r>
                    </a:p>
                    <a:p>
                      <a:pPr>
                        <a:lnSpc>
                          <a:spcPct val="107000"/>
                        </a:lnSpc>
                        <a:spcAft>
                          <a:spcPts val="0"/>
                        </a:spcAft>
                      </a:pP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Accuracy</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Precision</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Recall</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F1 </a:t>
                      </a:r>
                      <a:r>
                        <a:rPr lang="en-US" sz="1400" dirty="0">
                          <a:effectLst/>
                        </a:rPr>
                        <a:t>Score</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Confusion </a:t>
                      </a:r>
                      <a:r>
                        <a:rPr lang="en-US" sz="1400" dirty="0">
                          <a:effectLst/>
                        </a:rPr>
                        <a:t>matrix</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nSpc>
                          <a:spcPct val="107000"/>
                        </a:lnSpc>
                        <a:spcAft>
                          <a:spcPts val="0"/>
                        </a:spcAft>
                      </a:pPr>
                      <a:endParaRPr lang="en-US" sz="1400" dirty="0" smtClean="0">
                        <a:effectLst/>
                      </a:endParaRPr>
                    </a:p>
                    <a:p>
                      <a:pPr>
                        <a:lnSpc>
                          <a:spcPct val="107000"/>
                        </a:lnSpc>
                        <a:spcAft>
                          <a:spcPts val="0"/>
                        </a:spcAft>
                      </a:pPr>
                      <a:r>
                        <a:rPr lang="en-US" sz="1400" dirty="0" smtClean="0">
                          <a:effectLst/>
                        </a:rPr>
                        <a:t>ROC-AUC </a:t>
                      </a:r>
                      <a:r>
                        <a:rPr lang="en-US" sz="1400" dirty="0">
                          <a:effectLst/>
                        </a:rPr>
                        <a:t>score</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r>
              <a:tr h="1129291">
                <a:tc>
                  <a:txBody>
                    <a:bodyPr/>
                    <a:lstStyle/>
                    <a:p>
                      <a:pPr>
                        <a:lnSpc>
                          <a:spcPts val="1425"/>
                        </a:lnSpc>
                        <a:spcAft>
                          <a:spcPts val="0"/>
                        </a:spcAft>
                      </a:pPr>
                      <a:endParaRPr lang="en-US" sz="1400" dirty="0" smtClean="0">
                        <a:effectLst/>
                      </a:endParaRPr>
                    </a:p>
                    <a:p>
                      <a:pPr>
                        <a:lnSpc>
                          <a:spcPts val="1425"/>
                        </a:lnSpc>
                        <a:spcAft>
                          <a:spcPts val="0"/>
                        </a:spcAft>
                      </a:pPr>
                      <a:r>
                        <a:rPr lang="en-US" sz="1400" dirty="0" smtClean="0">
                          <a:effectLst/>
                        </a:rPr>
                        <a:t>CNN </a:t>
                      </a:r>
                      <a:r>
                        <a:rPr lang="en-US" sz="1400" dirty="0">
                          <a:effectLst/>
                        </a:rPr>
                        <a:t>feature map+ smote+ stacking </a:t>
                      </a:r>
                      <a:r>
                        <a:rPr lang="en-US" sz="1400" dirty="0" smtClean="0">
                          <a:effectLst/>
                        </a:rPr>
                        <a:t>classifier</a:t>
                      </a:r>
                    </a:p>
                    <a:p>
                      <a:pPr>
                        <a:lnSpc>
                          <a:spcPts val="1425"/>
                        </a:lnSpc>
                        <a:spcAft>
                          <a:spcPts val="0"/>
                        </a:spcAft>
                      </a:pP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94.44</a:t>
                      </a:r>
                      <a:r>
                        <a:rPr lang="en-US" sz="1400" dirty="0">
                          <a:effectLst/>
                        </a:rPr>
                        <a:t>%</a:t>
                      </a:r>
                      <a:endParaRPr lang="en-US" sz="1200" dirty="0">
                        <a:effectLst/>
                      </a:endParaRPr>
                    </a:p>
                    <a:p>
                      <a:pPr algn="ct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92.89</a:t>
                      </a:r>
                      <a:r>
                        <a:rPr lang="en-US" sz="1400" dirty="0">
                          <a:effectLst/>
                        </a:rPr>
                        <a:t>%</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96.31</a:t>
                      </a:r>
                      <a:r>
                        <a:rPr lang="en-US" sz="1400" dirty="0">
                          <a:effectLst/>
                        </a:rPr>
                        <a:t>%</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94.57</a:t>
                      </a:r>
                      <a:r>
                        <a:rPr lang="en-US" sz="1400" dirty="0">
                          <a:effectLst/>
                        </a:rPr>
                        <a:t>%</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a:t>
                      </a:r>
                      <a:r>
                        <a:rPr lang="en-US" sz="1400" dirty="0">
                          <a:effectLst/>
                        </a:rPr>
                        <a:t>570  46]</a:t>
                      </a:r>
                      <a:endParaRPr lang="en-US" sz="1200" dirty="0">
                        <a:effectLst/>
                      </a:endParaRPr>
                    </a:p>
                    <a:p>
                      <a:pPr algn="ctr">
                        <a:lnSpc>
                          <a:spcPct val="107000"/>
                        </a:lnSpc>
                        <a:spcAft>
                          <a:spcPts val="0"/>
                        </a:spcAft>
                      </a:pPr>
                      <a:r>
                        <a:rPr lang="en-US" sz="1400" dirty="0">
                          <a:effectLst/>
                        </a:rPr>
                        <a:t> [ 23 601]]</a:t>
                      </a:r>
                      <a:endParaRPr lang="en-US" sz="1200" dirty="0">
                        <a:effectLst/>
                      </a:endParaRPr>
                    </a:p>
                    <a:p>
                      <a:pPr algn="ctr">
                        <a:lnSpc>
                          <a:spcPct val="107000"/>
                        </a:lnSpc>
                        <a:spcAft>
                          <a:spcPts val="0"/>
                        </a:spcAft>
                      </a:pPr>
                      <a:r>
                        <a:rPr lang="en-US" sz="1400" dirty="0">
                          <a:effectLst/>
                        </a:rPr>
                        <a:t> </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07000"/>
                        </a:lnSpc>
                        <a:spcAft>
                          <a:spcPts val="0"/>
                        </a:spcAft>
                      </a:pPr>
                      <a:endParaRPr lang="en-US" sz="1400" dirty="0" smtClean="0">
                        <a:effectLst/>
                      </a:endParaRPr>
                    </a:p>
                    <a:p>
                      <a:pPr algn="ctr">
                        <a:lnSpc>
                          <a:spcPct val="107000"/>
                        </a:lnSpc>
                        <a:spcAft>
                          <a:spcPts val="0"/>
                        </a:spcAft>
                      </a:pPr>
                      <a:r>
                        <a:rPr lang="en-US" sz="1400" dirty="0" smtClean="0">
                          <a:effectLst/>
                        </a:rPr>
                        <a:t>94.42</a:t>
                      </a:r>
                      <a:r>
                        <a:rPr lang="en-US" sz="1400" dirty="0">
                          <a:effectLst/>
                        </a:rPr>
                        <a:t>%</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r>
            </a:tbl>
          </a:graphicData>
        </a:graphic>
      </p:graphicFrame>
    </p:spTree>
    <p:extLst>
      <p:ext uri="{BB962C8B-B14F-4D97-AF65-F5344CB8AC3E}">
        <p14:creationId xmlns:p14="http://schemas.microsoft.com/office/powerpoint/2010/main" val="2299200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050" y="672494"/>
            <a:ext cx="11132024" cy="6494085"/>
          </a:xfrm>
          <a:prstGeom prst="rect">
            <a:avLst/>
          </a:prstGeom>
        </p:spPr>
        <p:txBody>
          <a:bodyPr wrap="square">
            <a:spAutoFit/>
          </a:bodyPr>
          <a:lstStyle/>
          <a:p>
            <a:r>
              <a:rPr lang="en-US" sz="1600" dirty="0" smtClean="0">
                <a:solidFill>
                  <a:srgbClr val="000000"/>
                </a:solidFill>
                <a:latin typeface="Times New Roman" panose="02020603050405020304" pitchFamily="18" charset="0"/>
                <a:cs typeface="Times New Roman" panose="02020603050405020304" pitchFamily="18" charset="0"/>
              </a:rPr>
              <a:t>cnn</a:t>
            </a:r>
            <a:r>
              <a:rPr lang="en-US" sz="1600" dirty="0">
                <a:solidFill>
                  <a:srgbClr val="000000"/>
                </a:solidFill>
                <a:latin typeface="Times New Roman" panose="02020603050405020304" pitchFamily="18" charset="0"/>
                <a:cs typeface="Times New Roman" panose="02020603050405020304" pitchFamily="18" charset="0"/>
              </a:rPr>
              <a:t> = models.Sequential([</a:t>
            </a:r>
          </a:p>
          <a:p>
            <a:r>
              <a:rPr lang="en-US" sz="1600" dirty="0">
                <a:solidFill>
                  <a:srgbClr val="000000"/>
                </a:solidFill>
                <a:latin typeface="Times New Roman" panose="02020603050405020304" pitchFamily="18" charset="0"/>
                <a:cs typeface="Times New Roman" panose="02020603050405020304" pitchFamily="18" charset="0"/>
              </a:rPr>
              <a:t>    layers.Reshape((X_train.shape[</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input_shape=(X_train.shape[</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layers.Conv2D(</a:t>
            </a:r>
            <a:r>
              <a:rPr lang="en-US" sz="1600" dirty="0">
                <a:solidFill>
                  <a:srgbClr val="098156"/>
                </a:solidFill>
                <a:latin typeface="Times New Roman" panose="02020603050405020304" pitchFamily="18" charset="0"/>
                <a:cs typeface="Times New Roman" panose="02020603050405020304" pitchFamily="18" charset="0"/>
              </a:rPr>
              <a:t>32</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3</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a:solidFill>
                  <a:srgbClr val="000000"/>
                </a:solidFill>
                <a:latin typeface="Times New Roman" panose="02020603050405020304" pitchFamily="18" charset="0"/>
                <a:cs typeface="Times New Roman" panose="02020603050405020304" pitchFamily="18" charset="0"/>
              </a:rPr>
              <a:t>, padding=</a:t>
            </a:r>
            <a:r>
              <a:rPr lang="en-US" sz="1600" dirty="0">
                <a:solidFill>
                  <a:srgbClr val="A31515"/>
                </a:solidFill>
                <a:latin typeface="Times New Roman" panose="02020603050405020304" pitchFamily="18" charset="0"/>
                <a:cs typeface="Times New Roman" panose="02020603050405020304" pitchFamily="18" charset="0"/>
              </a:rPr>
              <a:t>'same'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8000"/>
                </a:solidFill>
                <a:latin typeface="Times New Roman" panose="02020603050405020304" pitchFamily="18" charset="0"/>
                <a:cs typeface="Times New Roman" panose="02020603050405020304" pitchFamily="18" charset="0"/>
              </a:rPr>
              <a:t>#</a:t>
            </a:r>
            <a:r>
              <a:rPr lang="en-US" sz="1600" dirty="0">
                <a:solidFill>
                  <a:srgbClr val="008000"/>
                </a:solidFill>
                <a:latin typeface="Times New Roman" panose="02020603050405020304" pitchFamily="18" charset="0"/>
                <a:cs typeface="Times New Roman" panose="02020603050405020304" pitchFamily="18" charset="0"/>
              </a:rPr>
              <a:t> extract features</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smtClean="0">
                <a:solidFill>
                  <a:srgbClr val="000000"/>
                </a:solidFill>
                <a:latin typeface="Times New Roman" panose="02020603050405020304" pitchFamily="18" charset="0"/>
                <a:cs typeface="Times New Roman" panose="02020603050405020304" pitchFamily="18" charset="0"/>
              </a:rPr>
              <a:t>    layers.MaxPooling2D((</a:t>
            </a:r>
            <a:r>
              <a:rPr lang="en-US" sz="1600" dirty="0" smtClean="0">
                <a:solidFill>
                  <a:srgbClr val="098156"/>
                </a:solidFill>
                <a:latin typeface="Times New Roman" panose="02020603050405020304" pitchFamily="18" charset="0"/>
                <a:cs typeface="Times New Roman" panose="02020603050405020304" pitchFamily="18" charset="0"/>
              </a:rPr>
              <a:t>2</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98156"/>
                </a:solidFill>
                <a:latin typeface="Times New Roman" panose="02020603050405020304" pitchFamily="18" charset="0"/>
                <a:cs typeface="Times New Roman" panose="02020603050405020304" pitchFamily="18" charset="0"/>
              </a:rPr>
              <a:t>1</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8000"/>
                </a:solidFill>
                <a:latin typeface="Times New Roman" panose="02020603050405020304" pitchFamily="18" charset="0"/>
                <a:cs typeface="Times New Roman" panose="02020603050405020304" pitchFamily="18" charset="0"/>
              </a:rPr>
              <a:t>#Max Pooling retains the most prominent features</a:t>
            </a:r>
          </a:p>
          <a:p>
            <a:r>
              <a:rPr lang="en-US" sz="1600" dirty="0">
                <a:solidFill>
                  <a:srgbClr val="000000"/>
                </a:solidFill>
                <a:latin typeface="Times New Roman" panose="02020603050405020304" pitchFamily="18" charset="0"/>
                <a:cs typeface="Times New Roman" panose="02020603050405020304" pitchFamily="18" charset="0"/>
              </a:rPr>
              <a:t>    layers.Conv2D(</a:t>
            </a:r>
            <a:r>
              <a:rPr lang="en-US" sz="1600" dirty="0">
                <a:solidFill>
                  <a:srgbClr val="098156"/>
                </a:solidFill>
                <a:latin typeface="Times New Roman" panose="02020603050405020304" pitchFamily="18" charset="0"/>
                <a:cs typeface="Times New Roman" panose="02020603050405020304" pitchFamily="18" charset="0"/>
              </a:rPr>
              <a:t>64</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3</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a:solidFill>
                  <a:srgbClr val="000000"/>
                </a:solidFill>
                <a:latin typeface="Times New Roman" panose="02020603050405020304" pitchFamily="18" charset="0"/>
                <a:cs typeface="Times New Roman" panose="02020603050405020304" pitchFamily="18" charset="0"/>
              </a:rPr>
              <a:t>, padding=</a:t>
            </a:r>
            <a:r>
              <a:rPr lang="en-US" sz="1600" dirty="0">
                <a:solidFill>
                  <a:srgbClr val="A31515"/>
                </a:solidFill>
                <a:latin typeface="Times New Roman" panose="02020603050405020304" pitchFamily="18" charset="0"/>
                <a:cs typeface="Times New Roman" panose="02020603050405020304" pitchFamily="18" charset="0"/>
              </a:rPr>
              <a:t>'same'</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layers.MaxPooling2D((</a:t>
            </a:r>
            <a:r>
              <a:rPr lang="en-US" sz="1600" dirty="0">
                <a:solidFill>
                  <a:srgbClr val="098156"/>
                </a:solidFill>
                <a:latin typeface="Times New Roman" panose="02020603050405020304" pitchFamily="18" charset="0"/>
                <a:cs typeface="Times New Roman" panose="02020603050405020304" pitchFamily="18" charset="0"/>
              </a:rPr>
              <a:t>2</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layers.Conv2D(</a:t>
            </a:r>
            <a:r>
              <a:rPr lang="en-US" sz="1600" dirty="0">
                <a:solidFill>
                  <a:srgbClr val="098156"/>
                </a:solidFill>
                <a:latin typeface="Times New Roman" panose="02020603050405020304" pitchFamily="18" charset="0"/>
                <a:cs typeface="Times New Roman" panose="02020603050405020304" pitchFamily="18" charset="0"/>
              </a:rPr>
              <a:t>128</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3</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a:solidFill>
                  <a:srgbClr val="000000"/>
                </a:solidFill>
                <a:latin typeface="Times New Roman" panose="02020603050405020304" pitchFamily="18" charset="0"/>
                <a:cs typeface="Times New Roman" panose="02020603050405020304" pitchFamily="18" charset="0"/>
              </a:rPr>
              <a:t>, padding=</a:t>
            </a:r>
            <a:r>
              <a:rPr lang="en-US" sz="1600" dirty="0">
                <a:solidFill>
                  <a:srgbClr val="A31515"/>
                </a:solidFill>
                <a:latin typeface="Times New Roman" panose="02020603050405020304" pitchFamily="18" charset="0"/>
                <a:cs typeface="Times New Roman" panose="02020603050405020304" pitchFamily="18" charset="0"/>
              </a:rPr>
              <a:t>'same'</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layers.MaxPooling2D((</a:t>
            </a:r>
            <a:r>
              <a:rPr lang="en-US" sz="1600" dirty="0">
                <a:solidFill>
                  <a:srgbClr val="098156"/>
                </a:solidFill>
                <a:latin typeface="Times New Roman" panose="02020603050405020304" pitchFamily="18" charset="0"/>
                <a:cs typeface="Times New Roman" panose="02020603050405020304" pitchFamily="18" charset="0"/>
              </a:rPr>
              <a:t>2</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layers.Flatten(),  </a:t>
            </a:r>
            <a:endParaRPr lang="en-US" sz="1600" dirty="0" smtClean="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layers.Dense(</a:t>
            </a:r>
            <a:r>
              <a:rPr lang="en-US" sz="1600" dirty="0">
                <a:solidFill>
                  <a:srgbClr val="098156"/>
                </a:solidFill>
                <a:latin typeface="Times New Roman" panose="02020603050405020304" pitchFamily="18" charset="0"/>
                <a:cs typeface="Times New Roman" panose="02020603050405020304" pitchFamily="18" charset="0"/>
              </a:rPr>
              <a:t>128</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a:solidFill>
                  <a:srgbClr val="000000"/>
                </a:solidFill>
                <a:latin typeface="Times New Roman" panose="02020603050405020304" pitchFamily="18" charset="0"/>
                <a:cs typeface="Times New Roman" panose="02020603050405020304" pitchFamily="18" charset="0"/>
              </a:rPr>
              <a:t>), </a:t>
            </a:r>
            <a:endParaRPr lang="en-US" sz="1600" dirty="0" smtClean="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layers.Dense(</a:t>
            </a:r>
            <a:r>
              <a:rPr lang="en-US" sz="1600" dirty="0">
                <a:solidFill>
                  <a:srgbClr val="098156"/>
                </a:solidFill>
                <a:latin typeface="Times New Roman" panose="02020603050405020304" pitchFamily="18" charset="0"/>
                <a:cs typeface="Times New Roman" panose="02020603050405020304" pitchFamily="18" charset="0"/>
              </a:rPr>
              <a:t>64</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layers.Dense(</a:t>
            </a:r>
            <a:r>
              <a:rPr lang="en-US" sz="1600" dirty="0">
                <a:solidFill>
                  <a:srgbClr val="098156"/>
                </a:solidFill>
                <a:latin typeface="Times New Roman" panose="02020603050405020304" pitchFamily="18" charset="0"/>
                <a:cs typeface="Times New Roman" panose="02020603050405020304" pitchFamily="18" charset="0"/>
              </a:rPr>
              <a:t>32</a:t>
            </a:r>
            <a:r>
              <a:rPr lang="en-US" sz="1600" dirty="0">
                <a:solidFill>
                  <a:srgbClr val="000000"/>
                </a:solidFill>
                <a:latin typeface="Times New Roman" panose="02020603050405020304" pitchFamily="18" charset="0"/>
                <a:cs typeface="Times New Roman" panose="02020603050405020304" pitchFamily="18" charset="0"/>
              </a:rPr>
              <a:t>, activation=</a:t>
            </a:r>
            <a:r>
              <a:rPr lang="en-US" sz="1600" dirty="0">
                <a:solidFill>
                  <a:srgbClr val="A31515"/>
                </a:solidFill>
                <a:latin typeface="Times New Roman" panose="02020603050405020304" pitchFamily="18" charset="0"/>
                <a:cs typeface="Times New Roman" panose="02020603050405020304" pitchFamily="18" charset="0"/>
              </a:rPr>
              <a:t>'relu</a:t>
            </a:r>
            <a:r>
              <a:rPr lang="en-US" sz="1600" dirty="0" smtClean="0">
                <a:solidFill>
                  <a:srgbClr val="A31515"/>
                </a:solidFill>
                <a:latin typeface="Times New Roman" panose="02020603050405020304" pitchFamily="18" charset="0"/>
                <a:cs typeface="Times New Roman" panose="02020603050405020304" pitchFamily="18" charset="0"/>
              </a:rPr>
              <a:t>'</a:t>
            </a:r>
            <a:r>
              <a:rPr lang="en-US" sz="1600" dirty="0" smtClean="0">
                <a:solidFill>
                  <a:srgbClr val="000000"/>
                </a:solidFill>
                <a:latin typeface="Times New Roman" panose="02020603050405020304" pitchFamily="18" charset="0"/>
                <a:cs typeface="Times New Roman" panose="02020603050405020304" pitchFamily="18" charset="0"/>
              </a:rPr>
              <a:t>)])</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cnn.</a:t>
            </a:r>
            <a:r>
              <a:rPr lang="en-US" sz="1600" dirty="0">
                <a:solidFill>
                  <a:srgbClr val="795E26"/>
                </a:solidFill>
                <a:latin typeface="Times New Roman" panose="02020603050405020304" pitchFamily="18" charset="0"/>
                <a:cs typeface="Times New Roman" panose="02020603050405020304" pitchFamily="18" charset="0"/>
              </a:rPr>
              <a:t>compile</a:t>
            </a:r>
            <a:r>
              <a:rPr lang="en-US" sz="1600" dirty="0">
                <a:solidFill>
                  <a:srgbClr val="000000"/>
                </a:solidFill>
                <a:latin typeface="Times New Roman" panose="02020603050405020304" pitchFamily="18" charset="0"/>
                <a:cs typeface="Times New Roman" panose="02020603050405020304" pitchFamily="18" charset="0"/>
              </a:rPr>
              <a:t>(optimizer=</a:t>
            </a:r>
            <a:r>
              <a:rPr lang="en-US" sz="1600" dirty="0">
                <a:solidFill>
                  <a:srgbClr val="A31515"/>
                </a:solidFill>
                <a:latin typeface="Times New Roman" panose="02020603050405020304" pitchFamily="18" charset="0"/>
                <a:cs typeface="Times New Roman" panose="02020603050405020304" pitchFamily="18" charset="0"/>
              </a:rPr>
              <a:t>'adam'</a:t>
            </a:r>
            <a:r>
              <a:rPr lang="en-US" sz="1600" dirty="0">
                <a:solidFill>
                  <a:srgbClr val="000000"/>
                </a:solidFill>
                <a:latin typeface="Times New Roman" panose="02020603050405020304" pitchFamily="18" charset="0"/>
                <a:cs typeface="Times New Roman" panose="02020603050405020304" pitchFamily="18" charset="0"/>
              </a:rPr>
              <a:t>, loss=</a:t>
            </a:r>
            <a:r>
              <a:rPr lang="en-US" sz="1600" dirty="0">
                <a:solidFill>
                  <a:srgbClr val="A31515"/>
                </a:solidFill>
                <a:latin typeface="Times New Roman" panose="02020603050405020304" pitchFamily="18" charset="0"/>
                <a:cs typeface="Times New Roman" panose="02020603050405020304" pitchFamily="18" charset="0"/>
              </a:rPr>
              <a:t>'binary_crossentropy'</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smtClean="0">
                <a:solidFill>
                  <a:srgbClr val="000000"/>
                </a:solidFill>
                <a:latin typeface="Times New Roman" panose="02020603050405020304" pitchFamily="18" charset="0"/>
                <a:cs typeface="Times New Roman" panose="02020603050405020304" pitchFamily="18" charset="0"/>
              </a:rPr>
              <a:t>cnn.fit(X_train</a:t>
            </a:r>
            <a:r>
              <a:rPr lang="en-US" sz="1600" dirty="0">
                <a:solidFill>
                  <a:srgbClr val="000000"/>
                </a:solidFill>
                <a:latin typeface="Times New Roman" panose="02020603050405020304" pitchFamily="18" charset="0"/>
                <a:cs typeface="Times New Roman" panose="02020603050405020304" pitchFamily="18" charset="0"/>
              </a:rPr>
              <a:t>, y_train, epochs=</a:t>
            </a:r>
            <a:r>
              <a:rPr lang="en-US" sz="1600" dirty="0">
                <a:solidFill>
                  <a:srgbClr val="098156"/>
                </a:solidFill>
                <a:latin typeface="Times New Roman" panose="02020603050405020304" pitchFamily="18" charset="0"/>
                <a:cs typeface="Times New Roman" panose="02020603050405020304" pitchFamily="18" charset="0"/>
              </a:rPr>
              <a:t>10</a:t>
            </a:r>
            <a:r>
              <a:rPr lang="en-US" sz="1600" dirty="0">
                <a:solidFill>
                  <a:srgbClr val="000000"/>
                </a:solidFill>
                <a:latin typeface="Times New Roman" panose="02020603050405020304" pitchFamily="18" charset="0"/>
                <a:cs typeface="Times New Roman" panose="02020603050405020304" pitchFamily="18" charset="0"/>
              </a:rPr>
              <a:t>, validation_split=</a:t>
            </a:r>
            <a:r>
              <a:rPr lang="en-US" sz="1600" dirty="0">
                <a:solidFill>
                  <a:srgbClr val="098156"/>
                </a:solidFill>
                <a:latin typeface="Times New Roman" panose="02020603050405020304" pitchFamily="18" charset="0"/>
                <a:cs typeface="Times New Roman" panose="02020603050405020304" pitchFamily="18" charset="0"/>
              </a:rPr>
              <a:t>0.2</a:t>
            </a:r>
            <a:r>
              <a:rPr lang="en-US" sz="1600" dirty="0" smtClean="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smtClean="0">
                <a:solidFill>
                  <a:srgbClr val="000000"/>
                </a:solidFill>
                <a:latin typeface="Times New Roman" panose="02020603050405020304" pitchFamily="18" charset="0"/>
                <a:cs typeface="Times New Roman" panose="02020603050405020304" pitchFamily="18" charset="0"/>
              </a:rPr>
              <a:t>X_cnn</a:t>
            </a:r>
            <a:r>
              <a:rPr lang="en-US" sz="1600" dirty="0">
                <a:solidFill>
                  <a:srgbClr val="000000"/>
                </a:solidFill>
                <a:latin typeface="Times New Roman" panose="02020603050405020304" pitchFamily="18" charset="0"/>
                <a:cs typeface="Times New Roman" panose="02020603050405020304" pitchFamily="18" charset="0"/>
              </a:rPr>
              <a:t> = cnn.predict(X.values.reshape(X.shape[</a:t>
            </a:r>
            <a:r>
              <a:rPr lang="en-US" sz="1600" dirty="0">
                <a:solidFill>
                  <a:srgbClr val="098156"/>
                </a:solidFill>
                <a:latin typeface="Times New Roman" panose="02020603050405020304" pitchFamily="18" charset="0"/>
                <a:cs typeface="Times New Roman" panose="02020603050405020304" pitchFamily="18" charset="0"/>
              </a:rPr>
              <a:t>0</a:t>
            </a:r>
            <a:r>
              <a:rPr lang="en-US" sz="1600" dirty="0">
                <a:solidFill>
                  <a:srgbClr val="000000"/>
                </a:solidFill>
                <a:latin typeface="Times New Roman" panose="02020603050405020304" pitchFamily="18" charset="0"/>
                <a:cs typeface="Times New Roman" panose="02020603050405020304" pitchFamily="18" charset="0"/>
              </a:rPr>
              <a:t>], X.shape[</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smtClean="0">
                <a:solidFill>
                  <a:srgbClr val="000000"/>
                </a:solidFill>
                <a:latin typeface="Times New Roman" panose="02020603050405020304" pitchFamily="18" charset="0"/>
                <a:cs typeface="Times New Roman" panose="02020603050405020304" pitchFamily="18" charset="0"/>
              </a:rPr>
              <a:t>X_combined</a:t>
            </a:r>
            <a:r>
              <a:rPr lang="en-US" sz="1600" dirty="0">
                <a:solidFill>
                  <a:srgbClr val="000000"/>
                </a:solidFill>
                <a:latin typeface="Times New Roman" panose="02020603050405020304" pitchFamily="18" charset="0"/>
                <a:cs typeface="Times New Roman" panose="02020603050405020304" pitchFamily="18" charset="0"/>
              </a:rPr>
              <a:t> = np.concatenate((X, X_cnn), axis=</a:t>
            </a:r>
            <a:r>
              <a:rPr lang="en-US" sz="1600" dirty="0">
                <a:solidFill>
                  <a:srgbClr val="098156"/>
                </a:solidFill>
                <a:latin typeface="Times New Roman" panose="02020603050405020304" pitchFamily="18" charset="0"/>
                <a:cs typeface="Times New Roman" panose="02020603050405020304" pitchFamily="18" charset="0"/>
              </a:rPr>
              <a:t>1</a:t>
            </a:r>
            <a:r>
              <a:rPr lang="en-US" sz="1600" dirty="0" smtClean="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8000"/>
                </a:solidFill>
                <a:latin typeface="Times New Roman" panose="02020603050405020304" pitchFamily="18" charset="0"/>
                <a:cs typeface="Times New Roman" panose="02020603050405020304" pitchFamily="18" charset="0"/>
              </a:rPr>
              <a:t>#combine the features with original dataset</a:t>
            </a:r>
            <a:endParaRPr lang="en-US" sz="1600" dirty="0">
              <a:solidFill>
                <a:srgbClr val="008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smtClean="0">
                <a:solidFill>
                  <a:srgbClr val="000000"/>
                </a:solidFill>
                <a:latin typeface="Times New Roman" panose="02020603050405020304" pitchFamily="18" charset="0"/>
                <a:cs typeface="Times New Roman" panose="02020603050405020304" pitchFamily="18" charset="0"/>
              </a:rPr>
              <a:t>smote</a:t>
            </a:r>
            <a:r>
              <a:rPr lang="en-US" sz="1600" dirty="0">
                <a:solidFill>
                  <a:srgbClr val="000000"/>
                </a:solidFill>
                <a:latin typeface="Times New Roman" panose="02020603050405020304" pitchFamily="18" charset="0"/>
                <a:cs typeface="Times New Roman" panose="02020603050405020304" pitchFamily="18" charset="0"/>
              </a:rPr>
              <a:t> = SMOTE()</a:t>
            </a:r>
          </a:p>
          <a:p>
            <a:r>
              <a:rPr lang="en-US" sz="1600" dirty="0">
                <a:solidFill>
                  <a:srgbClr val="000000"/>
                </a:solidFill>
                <a:latin typeface="Times New Roman" panose="02020603050405020304" pitchFamily="18" charset="0"/>
                <a:cs typeface="Times New Roman" panose="02020603050405020304" pitchFamily="18" charset="0"/>
              </a:rPr>
              <a:t>X_combined_resampled, y_resampled = smote.fit_resample(X_combined, y)</a:t>
            </a:r>
          </a:p>
          <a:p>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cs typeface="Times New Roman" panose="02020603050405020304" pitchFamily="18" charset="0"/>
              </a:rPr>
            </a:br>
            <a:endParaRPr lang="en-US" sz="1600" b="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4685731" y="157919"/>
            <a:ext cx="6096000" cy="400110"/>
          </a:xfrm>
          <a:prstGeom prst="rect">
            <a:avLst/>
          </a:prstGeom>
        </p:spPr>
        <p:txBody>
          <a:bodyPr>
            <a:spAutoFit/>
          </a:bodyPr>
          <a:lstStyle/>
          <a:p>
            <a:r>
              <a:rPr lang="en-US" sz="2000" b="1" dirty="0" smtClean="0"/>
              <a:t>CODE SNIPPET</a:t>
            </a:r>
            <a:endParaRPr lang="en-US" sz="2000" b="1" dirty="0"/>
          </a:p>
        </p:txBody>
      </p:sp>
    </p:spTree>
    <p:extLst>
      <p:ext uri="{BB962C8B-B14F-4D97-AF65-F5344CB8AC3E}">
        <p14:creationId xmlns:p14="http://schemas.microsoft.com/office/powerpoint/2010/main" val="2375247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18" t="25326" r="34441" b="9188"/>
          <a:stretch/>
        </p:blipFill>
        <p:spPr>
          <a:xfrm>
            <a:off x="122829" y="636698"/>
            <a:ext cx="10126639" cy="5914229"/>
          </a:xfrm>
          <a:prstGeom prst="rect">
            <a:avLst/>
          </a:prstGeom>
        </p:spPr>
      </p:pic>
    </p:spTree>
    <p:extLst>
      <p:ext uri="{BB962C8B-B14F-4D97-AF65-F5344CB8AC3E}">
        <p14:creationId xmlns:p14="http://schemas.microsoft.com/office/powerpoint/2010/main" val="150192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4" y="2808216"/>
            <a:ext cx="10268222" cy="3416300"/>
          </a:xfrm>
        </p:spPr>
        <p:txBody>
          <a:bodyPr>
            <a:noAutofit/>
          </a:bodyPr>
          <a:lstStyle/>
          <a:p>
            <a:pPr lvl="0"/>
            <a:r>
              <a:rPr lang="en-IN" sz="1850" dirty="0" smtClean="0">
                <a:solidFill>
                  <a:schemeClr val="tx1"/>
                </a:solidFill>
                <a:latin typeface="Times New Roman" panose="02020603050405020304" pitchFamily="18" charset="0"/>
                <a:cs typeface="Times New Roman" panose="02020603050405020304" pitchFamily="18" charset="0"/>
              </a:rPr>
              <a:t>The </a:t>
            </a:r>
            <a:r>
              <a:rPr lang="en-IN" sz="1850" dirty="0">
                <a:solidFill>
                  <a:schemeClr val="tx1"/>
                </a:solidFill>
                <a:latin typeface="Times New Roman" panose="02020603050405020304" pitchFamily="18" charset="0"/>
                <a:cs typeface="Times New Roman" panose="02020603050405020304" pitchFamily="18" charset="0"/>
              </a:rPr>
              <a:t>work started with exploratory data analytics, observing each attributes and their relations, visualizing the data using heat map </a:t>
            </a:r>
            <a:endParaRPr lang="en-IN" sz="1850" dirty="0" smtClean="0">
              <a:solidFill>
                <a:schemeClr val="tx1"/>
              </a:solidFill>
              <a:latin typeface="Times New Roman" panose="02020603050405020304" pitchFamily="18" charset="0"/>
              <a:cs typeface="Times New Roman" panose="02020603050405020304" pitchFamily="18" charset="0"/>
            </a:endParaRPr>
          </a:p>
          <a:p>
            <a:pPr lvl="0"/>
            <a:r>
              <a:rPr lang="en-IN" sz="1850" dirty="0" smtClean="0">
                <a:solidFill>
                  <a:schemeClr val="tx1"/>
                </a:solidFill>
                <a:latin typeface="Times New Roman" panose="02020603050405020304" pitchFamily="18" charset="0"/>
                <a:cs typeface="Times New Roman" panose="02020603050405020304" pitchFamily="18" charset="0"/>
              </a:rPr>
              <a:t>Training </a:t>
            </a:r>
            <a:r>
              <a:rPr lang="en-IN" sz="1850" dirty="0">
                <a:solidFill>
                  <a:schemeClr val="tx1"/>
                </a:solidFill>
                <a:latin typeface="Times New Roman" panose="02020603050405020304" pitchFamily="18" charset="0"/>
                <a:cs typeface="Times New Roman" panose="02020603050405020304" pitchFamily="18" charset="0"/>
              </a:rPr>
              <a:t>of machine learning models with all features and with only selected features were then carried out and compared.</a:t>
            </a:r>
            <a:endParaRPr lang="en-US" sz="1850" dirty="0">
              <a:solidFill>
                <a:schemeClr val="tx1"/>
              </a:solidFill>
              <a:latin typeface="Times New Roman" panose="02020603050405020304" pitchFamily="18" charset="0"/>
              <a:cs typeface="Times New Roman" panose="02020603050405020304" pitchFamily="18" charset="0"/>
            </a:endParaRPr>
          </a:p>
          <a:p>
            <a:pPr lvl="0"/>
            <a:r>
              <a:rPr lang="en-IN" sz="1850" dirty="0">
                <a:solidFill>
                  <a:schemeClr val="tx1"/>
                </a:solidFill>
                <a:latin typeface="Times New Roman" panose="02020603050405020304" pitchFamily="18" charset="0"/>
                <a:cs typeface="Times New Roman" panose="02020603050405020304" pitchFamily="18" charset="0"/>
              </a:rPr>
              <a:t>On implementing the Leave One Feature Out (LOFO) importance technique(claimed age, male, sysBP, heartRate, prevalentHyp, education, cigsPerday, diaBP, diabetes as top 9 features), we observed significant change in the performance metrics. </a:t>
            </a:r>
            <a:endParaRPr lang="en-US" sz="1850" dirty="0">
              <a:solidFill>
                <a:schemeClr val="tx1"/>
              </a:solidFill>
              <a:latin typeface="Times New Roman" panose="02020603050405020304" pitchFamily="18" charset="0"/>
              <a:cs typeface="Times New Roman" panose="02020603050405020304" pitchFamily="18" charset="0"/>
            </a:endParaRPr>
          </a:p>
          <a:p>
            <a:pPr lvl="0"/>
            <a:r>
              <a:rPr lang="en-IN" sz="1850" dirty="0">
                <a:solidFill>
                  <a:schemeClr val="tx1"/>
                </a:solidFill>
                <a:latin typeface="Times New Roman" panose="02020603050405020304" pitchFamily="18" charset="0"/>
                <a:cs typeface="Times New Roman" panose="02020603050405020304" pitchFamily="18" charset="0"/>
              </a:rPr>
              <a:t>Least Absolute Shrinkage and Selection Operator(LASSO) Feature Importance technique stated that totchol, glucose, cigsPerDay, age, sysBP are the most 5 important features of our dataset. Using this, we were able to half the number of features in the model without changing the accuracy.</a:t>
            </a:r>
            <a:endParaRPr lang="en-US" sz="1850" dirty="0">
              <a:solidFill>
                <a:schemeClr val="tx1"/>
              </a:solidFill>
              <a:latin typeface="Times New Roman" panose="02020603050405020304" pitchFamily="18" charset="0"/>
              <a:cs typeface="Times New Roman" panose="02020603050405020304" pitchFamily="18" charset="0"/>
            </a:endParaRPr>
          </a:p>
          <a:p>
            <a:endParaRPr lang="en-US" sz="18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156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894" y="1951629"/>
            <a:ext cx="9703558" cy="72019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Cardiovascular diseases have become a significant concern </a:t>
            </a:r>
            <a:r>
              <a:rPr lang="en-US" sz="1700" dirty="0" smtClean="0">
                <a:latin typeface="Times New Roman" panose="02020603050405020304" pitchFamily="18" charset="0"/>
                <a:cs typeface="Times New Roman" panose="02020603050405020304" pitchFamily="18" charset="0"/>
              </a:rPr>
              <a:t>after </a:t>
            </a:r>
            <a:r>
              <a:rPr lang="en-US" sz="1700" dirty="0">
                <a:latin typeface="Times New Roman" panose="02020603050405020304" pitchFamily="18" charset="0"/>
                <a:cs typeface="Times New Roman" panose="02020603050405020304" pitchFamily="18" charset="0"/>
              </a:rPr>
              <a:t>the Covid-19 pandemic, affecting people of all ages. </a:t>
            </a:r>
            <a:endParaRPr lang="en-US" sz="17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The World Health Organization (WHO) estimates that 17.9 million people worldwide die each year as a result of heart-related disorders.</a:t>
            </a:r>
          </a:p>
          <a:p>
            <a:pPr marL="285750" indent="-285750" algn="just">
              <a:lnSpc>
                <a:spcPct val="150000"/>
              </a:lnSpc>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It </a:t>
            </a:r>
            <a:r>
              <a:rPr lang="en-US" sz="1700" dirty="0">
                <a:latin typeface="Times New Roman" panose="02020603050405020304" pitchFamily="18" charset="0"/>
                <a:cs typeface="Times New Roman" panose="02020603050405020304" pitchFamily="18" charset="0"/>
              </a:rPr>
              <a:t>is also found that by 2030, 40.5% of the US population is projected to have some form of </a:t>
            </a:r>
            <a:r>
              <a:rPr lang="en-US" sz="1700" dirty="0" smtClean="0">
                <a:latin typeface="Times New Roman" panose="02020603050405020304" pitchFamily="18" charset="0"/>
                <a:cs typeface="Times New Roman" panose="02020603050405020304" pitchFamily="18" charset="0"/>
              </a:rPr>
              <a:t>CVD.</a:t>
            </a:r>
          </a:p>
          <a:p>
            <a:pPr marL="285750" indent="-285750" algn="just">
              <a:lnSpc>
                <a:spcPct val="150000"/>
              </a:lnSpc>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major challenge faced today in the world by medical sciences are Quality service, Accurate prediction, and Precise </a:t>
            </a:r>
            <a:r>
              <a:rPr lang="en-US" sz="1700" dirty="0" smtClean="0">
                <a:latin typeface="Times New Roman" panose="02020603050405020304" pitchFamily="18" charset="0"/>
                <a:cs typeface="Times New Roman" panose="02020603050405020304" pitchFamily="18" charset="0"/>
              </a:rPr>
              <a:t>results.</a:t>
            </a:r>
          </a:p>
          <a:p>
            <a:pPr marL="285750" indent="-285750" algn="just">
              <a:lnSpc>
                <a:spcPct val="150000"/>
              </a:lnSpc>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Thus </a:t>
            </a:r>
            <a:r>
              <a:rPr lang="en-US" sz="1700" dirty="0">
                <a:latin typeface="Times New Roman" panose="02020603050405020304" pitchFamily="18" charset="0"/>
                <a:cs typeface="Times New Roman" panose="02020603050405020304" pitchFamily="18" charset="0"/>
              </a:rPr>
              <a:t>it is essential to develop innovative approaches to monitor and address the potential long-term cardiovascular consequences and ensure the best possible outcomes for those affected</a:t>
            </a:r>
            <a:endParaRPr lang="en-US" sz="17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700" dirty="0" smtClean="0">
                <a:latin typeface="Times New Roman" panose="02020603050405020304" pitchFamily="18" charset="0"/>
                <a:cs typeface="Times New Roman" panose="02020603050405020304" pitchFamily="18" charset="0"/>
              </a:rPr>
              <a:t>With </a:t>
            </a:r>
            <a:r>
              <a:rPr lang="en-US" sz="1700" dirty="0">
                <a:latin typeface="Times New Roman" panose="02020603050405020304" pitchFamily="18" charset="0"/>
                <a:cs typeface="Times New Roman" panose="02020603050405020304" pitchFamily="18" charset="0"/>
              </a:rPr>
              <a:t>the help </a:t>
            </a:r>
            <a:r>
              <a:rPr lang="en-US" sz="1700" dirty="0" smtClean="0">
                <a:latin typeface="Times New Roman" panose="02020603050405020304" pitchFamily="18" charset="0"/>
                <a:cs typeface="Times New Roman" panose="02020603050405020304" pitchFamily="18" charset="0"/>
              </a:rPr>
              <a:t>of necessary steps, various techniques and </a:t>
            </a:r>
            <a:r>
              <a:rPr lang="en-US" sz="1700" dirty="0">
                <a:latin typeface="Times New Roman" panose="02020603050405020304" pitchFamily="18" charset="0"/>
                <a:cs typeface="Times New Roman" panose="02020603050405020304" pitchFamily="18" charset="0"/>
              </a:rPr>
              <a:t>machine learning (ML), we can find a solution for reducing and understanding symptoms associated with heart disease. </a:t>
            </a:r>
          </a:p>
          <a:p>
            <a:pPr marL="285750" indent="-285750" algn="just">
              <a:lnSpc>
                <a:spcPct val="150000"/>
              </a:lnSpc>
              <a:buFont typeface="Wingdings" panose="05000000000000000000" pitchFamily="2" charset="2"/>
              <a:buChar char="Ø"/>
            </a:pPr>
            <a:endParaRPr lang="en-US" sz="1700" b="1" i="1"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p:txBody>
      </p:sp>
      <p:sp>
        <p:nvSpPr>
          <p:cNvPr id="3" name="Rectangle 2"/>
          <p:cNvSpPr/>
          <p:nvPr/>
        </p:nvSpPr>
        <p:spPr>
          <a:xfrm>
            <a:off x="4211957" y="760440"/>
            <a:ext cx="3470823" cy="584775"/>
          </a:xfrm>
          <a:prstGeom prst="rect">
            <a:avLst/>
          </a:prstGeom>
        </p:spPr>
        <p:txBody>
          <a:bodyPr wrap="none">
            <a:spAutoFit/>
          </a:bodyPr>
          <a:lstStyle/>
          <a:p>
            <a:pPr algn="ctr"/>
            <a:r>
              <a:rPr lang="en-US" sz="3200" b="1" u="sng"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77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420" y="2876456"/>
            <a:ext cx="10281870" cy="3416300"/>
          </a:xfrm>
        </p:spPr>
        <p:txBody>
          <a:bodyPr>
            <a:noAutofit/>
          </a:bodyPr>
          <a:lstStyle/>
          <a:p>
            <a:pPr lvl="0"/>
            <a:r>
              <a:rPr lang="en-IN" sz="1850" dirty="0">
                <a:solidFill>
                  <a:schemeClr val="tx1"/>
                </a:solidFill>
                <a:latin typeface="Times New Roman" panose="02020603050405020304" pitchFamily="18" charset="0"/>
                <a:cs typeface="Times New Roman" panose="02020603050405020304" pitchFamily="18" charset="0"/>
              </a:rPr>
              <a:t>Anova F-test, which used only 4 features and LOFO on the other hand with 9 features gave us good results overall.</a:t>
            </a:r>
            <a:endParaRPr lang="en-US" sz="1850" dirty="0">
              <a:solidFill>
                <a:schemeClr val="tx1"/>
              </a:solidFill>
              <a:latin typeface="Times New Roman" panose="02020603050405020304" pitchFamily="18" charset="0"/>
              <a:cs typeface="Times New Roman" panose="02020603050405020304" pitchFamily="18" charset="0"/>
            </a:endParaRPr>
          </a:p>
          <a:p>
            <a:pPr lvl="0"/>
            <a:r>
              <a:rPr lang="en-IN" sz="1850" dirty="0">
                <a:solidFill>
                  <a:schemeClr val="tx1"/>
                </a:solidFill>
                <a:latin typeface="Times New Roman" panose="02020603050405020304" pitchFamily="18" charset="0"/>
                <a:cs typeface="Times New Roman" panose="02020603050405020304" pitchFamily="18" charset="0"/>
              </a:rPr>
              <a:t>After implementing the 5 techniques, it is found that all of them gave us high accuracy with similar or less set of important features. </a:t>
            </a:r>
            <a:endParaRPr lang="en-US" sz="1850" dirty="0">
              <a:solidFill>
                <a:schemeClr val="tx1"/>
              </a:solidFill>
              <a:latin typeface="Times New Roman" panose="02020603050405020304" pitchFamily="18" charset="0"/>
              <a:cs typeface="Times New Roman" panose="02020603050405020304" pitchFamily="18" charset="0"/>
            </a:endParaRPr>
          </a:p>
          <a:p>
            <a:pPr lvl="0"/>
            <a:r>
              <a:rPr lang="en-IN" sz="1850" dirty="0">
                <a:solidFill>
                  <a:schemeClr val="tx1"/>
                </a:solidFill>
                <a:latin typeface="Times New Roman" panose="02020603050405020304" pitchFamily="18" charset="0"/>
                <a:cs typeface="Times New Roman" panose="02020603050405020304" pitchFamily="18" charset="0"/>
              </a:rPr>
              <a:t>Data balancing using SMOTE also had a huge impact on the performance of the model.</a:t>
            </a:r>
            <a:endParaRPr lang="en-US" sz="1850" dirty="0">
              <a:solidFill>
                <a:schemeClr val="tx1"/>
              </a:solidFill>
              <a:latin typeface="Times New Roman" panose="02020603050405020304" pitchFamily="18" charset="0"/>
              <a:cs typeface="Times New Roman" panose="02020603050405020304" pitchFamily="18" charset="0"/>
            </a:endParaRPr>
          </a:p>
          <a:p>
            <a:pPr lvl="0"/>
            <a:r>
              <a:rPr lang="en-IN" sz="1850" dirty="0">
                <a:solidFill>
                  <a:schemeClr val="tx1"/>
                </a:solidFill>
                <a:latin typeface="Times New Roman" panose="02020603050405020304" pitchFamily="18" charset="0"/>
                <a:cs typeface="Times New Roman" panose="02020603050405020304" pitchFamily="18" charset="0"/>
              </a:rPr>
              <a:t>The proposed hybrid </a:t>
            </a:r>
            <a:r>
              <a:rPr lang="en-IN" sz="1850" dirty="0" smtClean="0">
                <a:solidFill>
                  <a:schemeClr val="tx1"/>
                </a:solidFill>
                <a:latin typeface="Times New Roman" panose="02020603050405020304" pitchFamily="18" charset="0"/>
                <a:cs typeface="Times New Roman" panose="02020603050405020304" pitchFamily="18" charset="0"/>
              </a:rPr>
              <a:t>approach </a:t>
            </a:r>
            <a:r>
              <a:rPr lang="en-IN" sz="1850" dirty="0">
                <a:solidFill>
                  <a:schemeClr val="tx1"/>
                </a:solidFill>
                <a:latin typeface="Times New Roman" panose="02020603050405020304" pitchFamily="18" charset="0"/>
                <a:cs typeface="Times New Roman" panose="02020603050405020304" pitchFamily="18" charset="0"/>
              </a:rPr>
              <a:t>used data balancing, features extracted using CNN, and finally a stacking classifier to get more accurate results with the </a:t>
            </a:r>
            <a:r>
              <a:rPr lang="en-IN" sz="1850" dirty="0" smtClean="0">
                <a:solidFill>
                  <a:schemeClr val="tx1"/>
                </a:solidFill>
                <a:latin typeface="Times New Roman" panose="02020603050405020304" pitchFamily="18" charset="0"/>
                <a:cs typeface="Times New Roman" panose="02020603050405020304" pitchFamily="18" charset="0"/>
              </a:rPr>
              <a:t>accuracy </a:t>
            </a:r>
            <a:r>
              <a:rPr lang="en-IN" sz="1850" dirty="0">
                <a:solidFill>
                  <a:schemeClr val="tx1"/>
                </a:solidFill>
                <a:latin typeface="Times New Roman" panose="02020603050405020304" pitchFamily="18" charset="0"/>
                <a:cs typeface="Times New Roman" panose="02020603050405020304" pitchFamily="18" charset="0"/>
              </a:rPr>
              <a:t>of 94.44%, precision of 92.89%, Recall of 96.31%, F1 score of 94.57</a:t>
            </a:r>
            <a:r>
              <a:rPr lang="en-IN" sz="1850" dirty="0" smtClean="0">
                <a:solidFill>
                  <a:schemeClr val="tx1"/>
                </a:solidFill>
                <a:latin typeface="Times New Roman" panose="02020603050405020304" pitchFamily="18" charset="0"/>
                <a:cs typeface="Times New Roman" panose="02020603050405020304" pitchFamily="18" charset="0"/>
              </a:rPr>
              <a:t>% without any overfitting.</a:t>
            </a:r>
            <a:endParaRPr lang="en-US" sz="18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22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614" y="2099147"/>
            <a:ext cx="4351025" cy="2283824"/>
          </a:xfrm>
        </p:spPr>
        <p:txBody>
          <a:bodyPr/>
          <a:lstStyle/>
          <a:p>
            <a:r>
              <a:rPr lang="en-US" dirty="0" smtClean="0"/>
              <a:t>Future Works</a:t>
            </a:r>
            <a:endParaRPr lang="en-US" dirty="0"/>
          </a:p>
        </p:txBody>
      </p:sp>
      <p:sp>
        <p:nvSpPr>
          <p:cNvPr id="4" name="Rectangle 3"/>
          <p:cNvSpPr/>
          <p:nvPr/>
        </p:nvSpPr>
        <p:spPr>
          <a:xfrm>
            <a:off x="6978555" y="1375815"/>
            <a:ext cx="4130723" cy="4362733"/>
          </a:xfrm>
          <a:prstGeom prst="rect">
            <a:avLst/>
          </a:prstGeom>
        </p:spPr>
        <p:txBody>
          <a:bodyPr wrap="square">
            <a:spAutoFit/>
          </a:bodyPr>
          <a:lstStyle/>
          <a:p>
            <a:pPr marL="285750" indent="-285750">
              <a:buFont typeface="Wingdings" panose="05000000000000000000" pitchFamily="2" charset="2"/>
              <a:buChar char="Ø"/>
            </a:pPr>
            <a:r>
              <a:rPr lang="en-US" sz="1850" dirty="0">
                <a:latin typeface="Times New Roman" panose="02020603050405020304" pitchFamily="18" charset="0"/>
                <a:cs typeface="Times New Roman" panose="02020603050405020304" pitchFamily="18" charset="0"/>
              </a:rPr>
              <a:t>In the </a:t>
            </a:r>
            <a:r>
              <a:rPr lang="en-US" sz="1850" dirty="0" smtClean="0">
                <a:latin typeface="Times New Roman" panose="02020603050405020304" pitchFamily="18" charset="0"/>
                <a:cs typeface="Times New Roman" panose="02020603050405020304" pitchFamily="18" charset="0"/>
              </a:rPr>
              <a:t>future, this work can further be enhanced to the prediction </a:t>
            </a:r>
            <a:r>
              <a:rPr lang="en-US" sz="1850" dirty="0">
                <a:latin typeface="Times New Roman" panose="02020603050405020304" pitchFamily="18" charset="0"/>
                <a:cs typeface="Times New Roman" panose="02020603050405020304" pitchFamily="18" charset="0"/>
              </a:rPr>
              <a:t>by using a vast combination of ML and deep learning models </a:t>
            </a:r>
            <a:r>
              <a:rPr lang="en-US" sz="1850" dirty="0" smtClean="0">
                <a:latin typeface="Times New Roman" panose="02020603050405020304" pitchFamily="18" charset="0"/>
                <a:cs typeface="Times New Roman" panose="02020603050405020304" pitchFamily="18" charset="0"/>
              </a:rPr>
              <a:t>to </a:t>
            </a:r>
            <a:r>
              <a:rPr lang="en-US" sz="1850" dirty="0">
                <a:latin typeface="Times New Roman" panose="02020603050405020304" pitchFamily="18" charset="0"/>
                <a:cs typeface="Times New Roman" panose="02020603050405020304" pitchFamily="18" charset="0"/>
              </a:rPr>
              <a:t>obtain the best feasible model for the heart disease diagnosis. </a:t>
            </a:r>
            <a:endParaRPr lang="en-US" sz="18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50" dirty="0">
                <a:latin typeface="Times New Roman" panose="02020603050405020304" pitchFamily="18" charset="0"/>
                <a:cs typeface="Times New Roman" panose="02020603050405020304" pitchFamily="18" charset="0"/>
              </a:rPr>
              <a:t>Furthermore, </a:t>
            </a:r>
            <a:r>
              <a:rPr lang="en-US" sz="1850" dirty="0" smtClean="0">
                <a:latin typeface="Times New Roman" panose="02020603050405020304" pitchFamily="18" charset="0"/>
                <a:cs typeface="Times New Roman" panose="02020603050405020304" pitchFamily="18" charset="0"/>
              </a:rPr>
              <a:t>a new feature selection method </a:t>
            </a:r>
            <a:r>
              <a:rPr lang="en-US" sz="1850" dirty="0">
                <a:latin typeface="Times New Roman" panose="02020603050405020304" pitchFamily="18" charset="0"/>
                <a:cs typeface="Times New Roman" panose="02020603050405020304" pitchFamily="18" charset="0"/>
              </a:rPr>
              <a:t>can be developed to get a broader </a:t>
            </a:r>
            <a:r>
              <a:rPr lang="en-US" sz="1850" dirty="0" smtClean="0">
                <a:latin typeface="Times New Roman" panose="02020603050405020304" pitchFamily="18" charset="0"/>
                <a:cs typeface="Times New Roman" panose="02020603050405020304" pitchFamily="18" charset="0"/>
              </a:rPr>
              <a:t>perception </a:t>
            </a:r>
            <a:r>
              <a:rPr lang="en-US" sz="1850" dirty="0">
                <a:latin typeface="Times New Roman" panose="02020603050405020304" pitchFamily="18" charset="0"/>
                <a:cs typeface="Times New Roman" panose="02020603050405020304" pitchFamily="18" charset="0"/>
              </a:rPr>
              <a:t>of the significant features</a:t>
            </a:r>
          </a:p>
          <a:p>
            <a:pPr marL="285750" indent="-285750">
              <a:buFont typeface="Wingdings" panose="05000000000000000000" pitchFamily="2" charset="2"/>
              <a:buChar char="Ø"/>
            </a:pPr>
            <a:endParaRPr lang="en-US" sz="185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50" dirty="0" smtClean="0">
                <a:latin typeface="Times New Roman" panose="02020603050405020304" pitchFamily="18" charset="0"/>
                <a:cs typeface="Times New Roman" panose="02020603050405020304" pitchFamily="18" charset="0"/>
              </a:rPr>
              <a:t>We can also </a:t>
            </a:r>
            <a:r>
              <a:rPr lang="en-US" sz="1850" dirty="0">
                <a:latin typeface="Times New Roman" panose="02020603050405020304" pitchFamily="18" charset="0"/>
                <a:cs typeface="Times New Roman" panose="02020603050405020304" pitchFamily="18" charset="0"/>
              </a:rPr>
              <a:t>benchmark our analysis on additional </a:t>
            </a:r>
            <a:r>
              <a:rPr lang="en-US" sz="1850" dirty="0" smtClean="0">
                <a:latin typeface="Times New Roman" panose="02020603050405020304" pitchFamily="18" charset="0"/>
                <a:cs typeface="Times New Roman" panose="02020603050405020304" pitchFamily="18" charset="0"/>
              </a:rPr>
              <a:t>datasets.</a:t>
            </a:r>
          </a:p>
          <a:p>
            <a:endParaRPr lang="en-US" sz="18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130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405" y="3480179"/>
            <a:ext cx="10541177" cy="1271199"/>
          </a:xfrm>
        </p:spPr>
        <p:txBody>
          <a:bodyPr/>
          <a:lstStyle/>
          <a:p>
            <a:r>
              <a:rPr lang="en-US" sz="4800" dirty="0" smtClean="0">
                <a:solidFill>
                  <a:schemeClr val="accent2">
                    <a:lumMod val="50000"/>
                  </a:schemeClr>
                </a:solidFill>
              </a:rPr>
              <a:t>THANK YOU!</a:t>
            </a:r>
            <a:endParaRPr lang="en-US" sz="4800" dirty="0">
              <a:solidFill>
                <a:schemeClr val="accent2">
                  <a:lumMod val="50000"/>
                </a:schemeClr>
              </a:solidFill>
            </a:endParaRPr>
          </a:p>
        </p:txBody>
      </p:sp>
    </p:spTree>
    <p:extLst>
      <p:ext uri="{BB962C8B-B14F-4D97-AF65-F5344CB8AC3E}">
        <p14:creationId xmlns:p14="http://schemas.microsoft.com/office/powerpoint/2010/main" val="1424166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a:xfrm>
            <a:off x="1154954" y="2439727"/>
            <a:ext cx="9899733" cy="3416300"/>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Muhammad Salman et </a:t>
            </a:r>
            <a:r>
              <a:rPr lang="en-US" sz="1600" dirty="0" smtClean="0">
                <a:solidFill>
                  <a:schemeClr val="tx1"/>
                </a:solidFill>
                <a:latin typeface="Times New Roman" panose="02020603050405020304" pitchFamily="18" charset="0"/>
                <a:cs typeface="Times New Roman" panose="02020603050405020304" pitchFamily="18" charset="0"/>
              </a:rPr>
              <a:t>al [1] </a:t>
            </a:r>
            <a:r>
              <a:rPr lang="en-US" sz="1600" dirty="0">
                <a:solidFill>
                  <a:schemeClr val="tx1"/>
                </a:solidFill>
                <a:latin typeface="Times New Roman" panose="02020603050405020304" pitchFamily="18" charset="0"/>
                <a:cs typeface="Times New Roman" panose="02020603050405020304" pitchFamily="18" charset="0"/>
              </a:rPr>
              <a:t>analyzed the effect of selecting required features on the Cleveland and Framingham dataset and compared the results with many machine learning classifiers. </a:t>
            </a:r>
            <a:r>
              <a:rPr lang="en-US" sz="1600" dirty="0" smtClean="0">
                <a:solidFill>
                  <a:schemeClr val="tx1"/>
                </a:solidFill>
                <a:latin typeface="Times New Roman" panose="02020603050405020304" pitchFamily="18" charset="0"/>
                <a:cs typeface="Times New Roman" panose="02020603050405020304" pitchFamily="18" charset="0"/>
              </a:rPr>
              <a:t>With </a:t>
            </a:r>
            <a:r>
              <a:rPr lang="en-US" sz="1600" dirty="0">
                <a:solidFill>
                  <a:schemeClr val="tx1"/>
                </a:solidFill>
                <a:latin typeface="Times New Roman" panose="02020603050405020304" pitchFamily="18" charset="0"/>
                <a:cs typeface="Times New Roman" panose="02020603050405020304" pitchFamily="18" charset="0"/>
              </a:rPr>
              <a:t>the ANOVA-F test- to select important features, the accuracy was </a:t>
            </a:r>
            <a:r>
              <a:rPr lang="en-US" sz="1600" dirty="0" smtClean="0">
                <a:solidFill>
                  <a:schemeClr val="tx1"/>
                </a:solidFill>
                <a:latin typeface="Times New Roman" panose="02020603050405020304" pitchFamily="18" charset="0"/>
                <a:cs typeface="Times New Roman" panose="02020603050405020304" pitchFamily="18" charset="0"/>
              </a:rPr>
              <a:t>increased </a:t>
            </a:r>
            <a:r>
              <a:rPr lang="en-US" sz="1600" dirty="0">
                <a:solidFill>
                  <a:schemeClr val="tx1"/>
                </a:solidFill>
                <a:latin typeface="Times New Roman" panose="02020603050405020304" pitchFamily="18" charset="0"/>
                <a:cs typeface="Times New Roman" panose="02020603050405020304" pitchFamily="18" charset="0"/>
              </a:rPr>
              <a:t>to 75% and 71% for both datasets, respectively. </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err="1" smtClean="0">
                <a:solidFill>
                  <a:schemeClr val="tx1"/>
                </a:solidFill>
                <a:latin typeface="Times New Roman" panose="02020603050405020304" pitchFamily="18" charset="0"/>
                <a:cs typeface="Times New Roman" panose="02020603050405020304" pitchFamily="18" charset="0"/>
              </a:rPr>
              <a:t>Senthilkumar</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Mohan et al [2] </a:t>
            </a:r>
            <a:r>
              <a:rPr lang="en-US" sz="1600" dirty="0" smtClean="0">
                <a:solidFill>
                  <a:schemeClr val="tx1"/>
                </a:solidFill>
                <a:latin typeface="Times New Roman" panose="02020603050405020304" pitchFamily="18" charset="0"/>
                <a:cs typeface="Times New Roman" panose="02020603050405020304" pitchFamily="18" charset="0"/>
              </a:rPr>
              <a:t>introduced </a:t>
            </a:r>
            <a:r>
              <a:rPr lang="en-US" sz="1600" dirty="0">
                <a:solidFill>
                  <a:schemeClr val="tx1"/>
                </a:solidFill>
                <a:latin typeface="Times New Roman" panose="02020603050405020304" pitchFamily="18" charset="0"/>
                <a:cs typeface="Times New Roman" panose="02020603050405020304" pitchFamily="18" charset="0"/>
              </a:rPr>
              <a:t>a new effective cardiac disease prediction approach with the help of hybrid random forest with a linear model (HRFLM) on UCI Cleveland dataset and achieved the highest accuracy of 88.4%. </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C</a:t>
            </a:r>
            <a:r>
              <a:rPr lang="en-US" sz="1600" dirty="0">
                <a:solidFill>
                  <a:schemeClr val="tx1"/>
                </a:solidFill>
                <a:latin typeface="Times New Roman" panose="02020603050405020304" pitchFamily="18" charset="0"/>
                <a:cs typeface="Times New Roman" panose="02020603050405020304" pitchFamily="18" charset="0"/>
              </a:rPr>
              <a:t>. Pan et al [</a:t>
            </a:r>
            <a:r>
              <a:rPr lang="en-US" sz="1600" dirty="0" smtClean="0">
                <a:solidFill>
                  <a:schemeClr val="tx1"/>
                </a:solidFill>
                <a:latin typeface="Times New Roman" panose="02020603050405020304" pitchFamily="18" charset="0"/>
                <a:cs typeface="Times New Roman" panose="02020603050405020304" pitchFamily="18" charset="0"/>
              </a:rPr>
              <a:t>3] did </a:t>
            </a:r>
            <a:r>
              <a:rPr lang="en-US" sz="1600" dirty="0">
                <a:solidFill>
                  <a:schemeClr val="tx1"/>
                </a:solidFill>
                <a:latin typeface="Times New Roman" panose="02020603050405020304" pitchFamily="18" charset="0"/>
                <a:cs typeface="Times New Roman" panose="02020603050405020304" pitchFamily="18" charset="0"/>
              </a:rPr>
              <a:t>an evaluation on the effects of numerical, categorical and combination of both types of features on ensemble machine learning frameworks. A soft voting ensemble approach was also presented, and comparisons were made between the boosting algorithms and other deep learning and machine learning algorithms. The categorical features performed well compared to the numerical and combined features, according to 10 distinct performance criteria. Furthermore, it was shown that the ensemble learning of SVM + </a:t>
            </a:r>
            <a:r>
              <a:rPr lang="en-US" sz="1600" dirty="0" err="1">
                <a:solidFill>
                  <a:schemeClr val="tx1"/>
                </a:solidFill>
                <a:latin typeface="Times New Roman" panose="02020603050405020304" pitchFamily="18" charset="0"/>
                <a:cs typeface="Times New Roman" panose="02020603050405020304" pitchFamily="18" charset="0"/>
              </a:rPr>
              <a:t>AdaBoost</a:t>
            </a:r>
            <a:r>
              <a:rPr lang="en-US" sz="1600" dirty="0">
                <a:solidFill>
                  <a:schemeClr val="tx1"/>
                </a:solidFill>
                <a:latin typeface="Times New Roman" panose="02020603050405020304" pitchFamily="18" charset="0"/>
                <a:cs typeface="Times New Roman" panose="02020603050405020304" pitchFamily="18" charset="0"/>
              </a:rPr>
              <a:t> classifiers with categorical features gave the best CVD prediction performance, with an SVM with categorical features score of 92.97 and a random forest technique score of 74.23</a:t>
            </a:r>
          </a:p>
        </p:txBody>
      </p:sp>
    </p:spTree>
    <p:extLst>
      <p:ext uri="{BB962C8B-B14F-4D97-AF65-F5344CB8AC3E}">
        <p14:creationId xmlns:p14="http://schemas.microsoft.com/office/powerpoint/2010/main" val="447878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EXISTING SYSTEM</a:t>
            </a:r>
            <a:endParaRPr lang="en-US" dirty="0"/>
          </a:p>
        </p:txBody>
      </p:sp>
      <p:sp>
        <p:nvSpPr>
          <p:cNvPr id="4" name="Rectangle 3"/>
          <p:cNvSpPr/>
          <p:nvPr/>
        </p:nvSpPr>
        <p:spPr>
          <a:xfrm>
            <a:off x="6719246" y="1418900"/>
            <a:ext cx="5017829" cy="4247317"/>
          </a:xfrm>
          <a:prstGeom prst="rect">
            <a:avLst/>
          </a:prstGeom>
        </p:spPr>
        <p:txBody>
          <a:bodyPr wrap="square">
            <a:spAutoFit/>
          </a:bodyPr>
          <a:lstStyle/>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Lack of </a:t>
            </a:r>
            <a:r>
              <a:rPr lang="en-US" dirty="0">
                <a:latin typeface="Times New Roman" panose="02020603050405020304" pitchFamily="18" charset="0"/>
                <a:cs typeface="Times New Roman" panose="02020603050405020304" pitchFamily="18" charset="0"/>
              </a:rPr>
              <a:t>implementation on selecting the required input features for the development of prediction models which is an important aspect in terms of heart disease predictive performance.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Thus </a:t>
            </a:r>
            <a:r>
              <a:rPr lang="en-US" dirty="0">
                <a:latin typeface="Times New Roman" panose="02020603050405020304" pitchFamily="18" charset="0"/>
                <a:cs typeface="Times New Roman" panose="02020603050405020304" pitchFamily="18" charset="0"/>
              </a:rPr>
              <a:t>this study aims in using more feature selection techniques on different machine learning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compare </a:t>
            </a:r>
            <a:r>
              <a:rPr lang="en-US" dirty="0" smtClean="0">
                <a:latin typeface="Times New Roman" panose="02020603050405020304" pitchFamily="18" charset="0"/>
                <a:cs typeface="Times New Roman" panose="02020603050405020304" pitchFamily="18" charset="0"/>
              </a:rPr>
              <a:t>and obtain more feasible feature subsets.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Improving the accuracy and overall performance of the model is also a major concern.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278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31873" y="2426080"/>
            <a:ext cx="11073440" cy="3416300"/>
          </a:xfrm>
        </p:spPr>
        <p:txBody>
          <a:bodyPr>
            <a:no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lvl="0"/>
            <a:r>
              <a:rPr lang="en-US" dirty="0" smtClean="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pre-processing to remove all irrelevant, unexplained</a:t>
            </a:r>
            <a:r>
              <a:rPr lang="en-US" dirty="0" smtClean="0">
                <a:solidFill>
                  <a:schemeClr val="tx1"/>
                </a:solidFill>
                <a:latin typeface="Times New Roman" panose="02020603050405020304" pitchFamily="18" charset="0"/>
                <a:cs typeface="Times New Roman" panose="02020603050405020304" pitchFamily="18" charset="0"/>
              </a:rPr>
              <a:t>, outliers </a:t>
            </a:r>
            <a:r>
              <a:rPr lang="en-US" dirty="0">
                <a:solidFill>
                  <a:schemeClr val="tx1"/>
                </a:solidFill>
                <a:latin typeface="Times New Roman" panose="02020603050405020304" pitchFamily="18" charset="0"/>
                <a:cs typeface="Times New Roman" panose="02020603050405020304" pitchFamily="18" charset="0"/>
              </a:rPr>
              <a:t>or null values that may affect the prediction results.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To use more feature selection techniques and find the important risk factors in the dataset. </a:t>
            </a:r>
          </a:p>
          <a:p>
            <a:pPr lvl="0"/>
            <a:r>
              <a:rPr lang="en-US" dirty="0" smtClean="0">
                <a:solidFill>
                  <a:schemeClr val="tx1"/>
                </a:solidFill>
                <a:latin typeface="Times New Roman" panose="02020603050405020304" pitchFamily="18" charset="0"/>
                <a:cs typeface="Times New Roman" panose="02020603050405020304" pitchFamily="18" charset="0"/>
              </a:rPr>
              <a:t>Balancing </a:t>
            </a:r>
            <a:r>
              <a:rPr lang="en-US" dirty="0">
                <a:solidFill>
                  <a:schemeClr val="tx1"/>
                </a:solidFill>
                <a:latin typeface="Times New Roman" panose="02020603050405020304" pitchFamily="18" charset="0"/>
                <a:cs typeface="Times New Roman" panose="02020603050405020304" pitchFamily="18" charset="0"/>
              </a:rPr>
              <a:t>the highly imbalanced dataset using </a:t>
            </a:r>
            <a:r>
              <a:rPr lang="en-US" dirty="0" smtClean="0">
                <a:solidFill>
                  <a:schemeClr val="tx1"/>
                </a:solidFill>
                <a:latin typeface="Times New Roman" panose="02020603050405020304" pitchFamily="18" charset="0"/>
                <a:cs typeface="Times New Roman" panose="02020603050405020304" pitchFamily="18" charset="0"/>
              </a:rPr>
              <a:t>SMOTE (</a:t>
            </a:r>
            <a:r>
              <a:rPr lang="en-US" dirty="0">
                <a:solidFill>
                  <a:schemeClr val="tx1"/>
                </a:solidFill>
                <a:latin typeface="Times New Roman" panose="02020603050405020304" pitchFamily="18" charset="0"/>
                <a:cs typeface="Times New Roman" panose="02020603050405020304" pitchFamily="18" charset="0"/>
              </a:rPr>
              <a:t>Synthetic Minority Over-sampling </a:t>
            </a:r>
            <a:r>
              <a:rPr lang="en-US" dirty="0" smtClean="0">
                <a:solidFill>
                  <a:schemeClr val="tx1"/>
                </a:solidFill>
                <a:latin typeface="Times New Roman" panose="02020603050405020304" pitchFamily="18" charset="0"/>
                <a:cs typeface="Times New Roman" panose="02020603050405020304" pitchFamily="18" charset="0"/>
              </a:rPr>
              <a:t>Technique) </a:t>
            </a:r>
            <a:r>
              <a:rPr lang="en-US" dirty="0">
                <a:solidFill>
                  <a:schemeClr val="tx1"/>
                </a:solidFill>
                <a:latin typeface="Times New Roman" panose="02020603050405020304" pitchFamily="18" charset="0"/>
                <a:cs typeface="Times New Roman" panose="02020603050405020304" pitchFamily="18" charset="0"/>
              </a:rPr>
              <a:t>technique </a:t>
            </a:r>
          </a:p>
          <a:p>
            <a:pPr lvl="0"/>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enhance the prediction accuracy by using </a:t>
            </a:r>
            <a:r>
              <a:rPr lang="en-US" dirty="0" smtClean="0">
                <a:solidFill>
                  <a:schemeClr val="tx1"/>
                </a:solidFill>
                <a:latin typeface="Times New Roman" panose="02020603050405020304" pitchFamily="18" charset="0"/>
                <a:cs typeface="Times New Roman" panose="02020603050405020304" pitchFamily="18" charset="0"/>
              </a:rPr>
              <a:t>various </a:t>
            </a:r>
            <a:r>
              <a:rPr lang="en-US" dirty="0">
                <a:solidFill>
                  <a:schemeClr val="tx1"/>
                </a:solidFill>
                <a:latin typeface="Times New Roman" panose="02020603050405020304" pitchFamily="18" charset="0"/>
                <a:cs typeface="Times New Roman" panose="02020603050405020304" pitchFamily="18" charset="0"/>
              </a:rPr>
              <a:t>machine learning and deep learning models. </a:t>
            </a:r>
          </a:p>
          <a:p>
            <a:pPr lvl="0"/>
            <a:r>
              <a:rPr lang="en-US" dirty="0" smtClean="0">
                <a:solidFill>
                  <a:schemeClr val="tx1"/>
                </a:solidFill>
                <a:latin typeface="Times New Roman" panose="02020603050405020304" pitchFamily="18" charset="0"/>
                <a:cs typeface="Times New Roman" panose="02020603050405020304" pitchFamily="18" charset="0"/>
              </a:rPr>
              <a:t>Comparative </a:t>
            </a:r>
            <a:r>
              <a:rPr lang="en-US" dirty="0">
                <a:solidFill>
                  <a:schemeClr val="tx1"/>
                </a:solidFill>
                <a:latin typeface="Times New Roman" panose="02020603050405020304" pitchFamily="18" charset="0"/>
                <a:cs typeface="Times New Roman" panose="02020603050405020304" pitchFamily="18" charset="0"/>
              </a:rPr>
              <a:t>study of tested classification models on full as well as the reduced feature subset.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Propose a hybrid model which takes advantage of data balancing, feature map using CNN and stacking classifier. (SMOTE</a:t>
            </a:r>
            <a:r>
              <a:rPr lang="en-US" dirty="0" smtClean="0">
                <a:solidFill>
                  <a:schemeClr val="tx1"/>
                </a:solidFill>
                <a:latin typeface="Times New Roman" panose="02020603050405020304" pitchFamily="18" charset="0"/>
                <a:cs typeface="Times New Roman" panose="02020603050405020304" pitchFamily="18" charset="0"/>
              </a:rPr>
              <a:t>+ Feature </a:t>
            </a:r>
            <a:r>
              <a:rPr lang="en-US" dirty="0">
                <a:solidFill>
                  <a:schemeClr val="tx1"/>
                </a:solidFill>
                <a:latin typeface="Times New Roman" panose="02020603050405020304" pitchFamily="18" charset="0"/>
                <a:cs typeface="Times New Roman" panose="02020603050405020304" pitchFamily="18" charset="0"/>
              </a:rPr>
              <a:t>map using CNN</a:t>
            </a:r>
            <a:r>
              <a:rPr lang="en-US" dirty="0" smtClean="0">
                <a:solidFill>
                  <a:schemeClr val="tx1"/>
                </a:solidFill>
                <a:latin typeface="Times New Roman" panose="02020603050405020304" pitchFamily="18" charset="0"/>
                <a:cs typeface="Times New Roman" panose="02020603050405020304" pitchFamily="18" charset="0"/>
              </a:rPr>
              <a:t>+ Stacking)</a:t>
            </a:r>
            <a:endParaRPr lang="en-US" dirty="0">
              <a:solidFill>
                <a:schemeClr val="tx1"/>
              </a:solidFill>
              <a:latin typeface="Times New Roman" panose="02020603050405020304" pitchFamily="18" charset="0"/>
              <a:cs typeface="Times New Roman" panose="02020603050405020304" pitchFamily="18" charset="0"/>
            </a:endParaRPr>
          </a:p>
          <a:p>
            <a:pPr lvl="0"/>
            <a:r>
              <a:rPr lang="en-US" dirty="0" smtClean="0">
                <a:solidFill>
                  <a:schemeClr val="tx1"/>
                </a:solidFill>
                <a:latin typeface="Times New Roman" panose="02020603050405020304" pitchFamily="18" charset="0"/>
                <a:cs typeface="Times New Roman" panose="02020603050405020304" pitchFamily="18" charset="0"/>
              </a:rPr>
              <a:t>Performance </a:t>
            </a:r>
            <a:r>
              <a:rPr lang="en-US" dirty="0">
                <a:solidFill>
                  <a:schemeClr val="tx1"/>
                </a:solidFill>
                <a:latin typeface="Times New Roman" panose="02020603050405020304" pitchFamily="18" charset="0"/>
                <a:cs typeface="Times New Roman" panose="02020603050405020304" pitchFamily="18" charset="0"/>
              </a:rPr>
              <a:t>evaluation using accuracy, balanced accuracy, precision, ROC AUC, and F1 score. </a:t>
            </a:r>
          </a:p>
        </p:txBody>
      </p:sp>
    </p:spTree>
    <p:extLst>
      <p:ext uri="{BB962C8B-B14F-4D97-AF65-F5344CB8AC3E}">
        <p14:creationId xmlns:p14="http://schemas.microsoft.com/office/powerpoint/2010/main" val="1335691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&amp; Architecture</a:t>
            </a:r>
          </a:p>
        </p:txBody>
      </p:sp>
      <p:sp>
        <p:nvSpPr>
          <p:cNvPr id="5" name="Rectangle 4"/>
          <p:cNvSpPr/>
          <p:nvPr/>
        </p:nvSpPr>
        <p:spPr>
          <a:xfrm>
            <a:off x="2373437" y="6490551"/>
            <a:ext cx="3162223" cy="307777"/>
          </a:xfrm>
          <a:prstGeom prst="rect">
            <a:avLst/>
          </a:prstGeom>
        </p:spPr>
        <p:txBody>
          <a:bodyPr wrap="square">
            <a:spAutoFit/>
          </a:bodyPr>
          <a:lstStyle/>
          <a:p>
            <a:r>
              <a:rPr lang="en-IN" sz="1400" u="sng" dirty="0"/>
              <a:t>Fig. 1. </a:t>
            </a:r>
            <a:r>
              <a:rPr lang="en-IN" sz="1400" u="sng" dirty="0" smtClean="0"/>
              <a:t>Methodology 1</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549" y="2249509"/>
            <a:ext cx="5654722" cy="42410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44" y="2249509"/>
            <a:ext cx="5450005" cy="4087504"/>
          </a:xfrm>
          <a:prstGeom prst="rect">
            <a:avLst/>
          </a:prstGeom>
        </p:spPr>
      </p:pic>
      <p:sp>
        <p:nvSpPr>
          <p:cNvPr id="7" name="Rectangle 6"/>
          <p:cNvSpPr/>
          <p:nvPr/>
        </p:nvSpPr>
        <p:spPr>
          <a:xfrm>
            <a:off x="6882454" y="6490551"/>
            <a:ext cx="5437706" cy="307777"/>
          </a:xfrm>
          <a:prstGeom prst="rect">
            <a:avLst/>
          </a:prstGeom>
        </p:spPr>
        <p:txBody>
          <a:bodyPr wrap="square">
            <a:spAutoFit/>
          </a:bodyPr>
          <a:lstStyle/>
          <a:p>
            <a:r>
              <a:rPr lang="en-IN" sz="1400" u="sng" dirty="0"/>
              <a:t>Fig. </a:t>
            </a:r>
            <a:r>
              <a:rPr lang="en-IN" sz="1400" u="sng" dirty="0" smtClean="0"/>
              <a:t>2. </a:t>
            </a:r>
            <a:r>
              <a:rPr lang="en-IN" sz="1400" u="sng" dirty="0"/>
              <a:t>Methodology </a:t>
            </a:r>
            <a:r>
              <a:rPr lang="en-IN" sz="1400" u="sng" dirty="0" smtClean="0"/>
              <a:t>2 (Proposed hybrid model)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26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 1</a:t>
            </a:r>
            <a:endParaRPr lang="en-US" dirty="0"/>
          </a:p>
        </p:txBody>
      </p:sp>
      <p:sp>
        <p:nvSpPr>
          <p:cNvPr id="3" name="Content Placeholder 2"/>
          <p:cNvSpPr>
            <a:spLocks noGrp="1"/>
          </p:cNvSpPr>
          <p:nvPr>
            <p:ph idx="1"/>
          </p:nvPr>
        </p:nvSpPr>
        <p:spPr>
          <a:xfrm>
            <a:off x="759170" y="2576206"/>
            <a:ext cx="10554825" cy="3416300"/>
          </a:xfrm>
        </p:spPr>
        <p:txBody>
          <a:bodyPr>
            <a:noAutofit/>
          </a:bodyPr>
          <a:lstStyle/>
          <a:p>
            <a:pPr lvl="0"/>
            <a:r>
              <a:rPr lang="en-US" b="1" u="sng" dirty="0">
                <a:solidFill>
                  <a:schemeClr val="tx1"/>
                </a:solidFill>
                <a:latin typeface="Times New Roman" panose="02020603050405020304" pitchFamily="18" charset="0"/>
                <a:cs typeface="Times New Roman" panose="02020603050405020304" pitchFamily="18" charset="0"/>
              </a:rPr>
              <a:t>Data Collection</a:t>
            </a:r>
            <a:endParaRPr lang="en-US" u="sng"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Framingham dataset is collected from Kaggle</a:t>
            </a:r>
            <a:r>
              <a:rPr lang="en-US"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It is a numerical dataset having 16 </a:t>
            </a:r>
            <a:r>
              <a:rPr lang="en-US" dirty="0">
                <a:solidFill>
                  <a:schemeClr val="tx1"/>
                </a:solidFill>
                <a:latin typeface="Times New Roman" panose="02020603050405020304" pitchFamily="18" charset="0"/>
                <a:cs typeface="Times New Roman" panose="02020603050405020304" pitchFamily="18" charset="0"/>
              </a:rPr>
              <a:t>features including the target ‘TenYearCHD’  </a:t>
            </a:r>
            <a:r>
              <a:rPr lang="en-US" dirty="0" smtClean="0">
                <a:solidFill>
                  <a:schemeClr val="tx1"/>
                </a:solidFill>
                <a:latin typeface="Times New Roman" panose="02020603050405020304" pitchFamily="18" charset="0"/>
                <a:cs typeface="Times New Roman" panose="02020603050405020304" pitchFamily="18" charset="0"/>
              </a:rPr>
              <a:t>and 4238 </a:t>
            </a:r>
            <a:r>
              <a:rPr lang="en-US" dirty="0">
                <a:solidFill>
                  <a:schemeClr val="tx1"/>
                </a:solidFill>
                <a:latin typeface="Times New Roman" panose="02020603050405020304" pitchFamily="18" charset="0"/>
                <a:cs typeface="Times New Roman" panose="02020603050405020304" pitchFamily="18" charset="0"/>
              </a:rPr>
              <a:t>records in total. </a:t>
            </a:r>
          </a:p>
          <a:p>
            <a:pPr lvl="0"/>
            <a:r>
              <a:rPr lang="en-US" b="1" u="sng" dirty="0" smtClean="0">
                <a:solidFill>
                  <a:schemeClr val="tx1"/>
                </a:solidFill>
                <a:latin typeface="Times New Roman" panose="02020603050405020304" pitchFamily="18" charset="0"/>
                <a:cs typeface="Times New Roman" panose="02020603050405020304" pitchFamily="18" charset="0"/>
              </a:rPr>
              <a:t>Data Pre-Processing and EDA process</a:t>
            </a:r>
          </a:p>
          <a:p>
            <a:pP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Data pre-processing:- eliminating </a:t>
            </a:r>
            <a:r>
              <a:rPr lang="en-IN" dirty="0">
                <a:solidFill>
                  <a:schemeClr val="tx1"/>
                </a:solidFill>
                <a:latin typeface="Times New Roman" panose="02020603050405020304" pitchFamily="18" charset="0"/>
                <a:cs typeface="Times New Roman" panose="02020603050405020304" pitchFamily="18" charset="0"/>
              </a:rPr>
              <a:t>any duplicates, regularities in the data, </a:t>
            </a:r>
            <a:r>
              <a:rPr lang="en-IN" dirty="0" smtClean="0">
                <a:solidFill>
                  <a:schemeClr val="tx1"/>
                </a:solidFill>
                <a:latin typeface="Times New Roman" panose="02020603050405020304" pitchFamily="18" charset="0"/>
                <a:cs typeface="Times New Roman" panose="02020603050405020304" pitchFamily="18" charset="0"/>
              </a:rPr>
              <a:t>scaling and removing outliers (capping/ trimming)</a:t>
            </a:r>
          </a:p>
          <a:p>
            <a:pP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Summarizing </a:t>
            </a:r>
            <a:r>
              <a:rPr lang="en-IN" dirty="0">
                <a:solidFill>
                  <a:schemeClr val="tx1"/>
                </a:solidFill>
                <a:latin typeface="Times New Roman" panose="02020603050405020304" pitchFamily="18" charset="0"/>
                <a:cs typeface="Times New Roman" panose="02020603050405020304" pitchFamily="18" charset="0"/>
              </a:rPr>
              <a:t>the data using descriptive </a:t>
            </a:r>
            <a:r>
              <a:rPr lang="en-IN" dirty="0" smtClean="0">
                <a:solidFill>
                  <a:schemeClr val="tx1"/>
                </a:solidFill>
                <a:latin typeface="Times New Roman" panose="02020603050405020304" pitchFamily="18" charset="0"/>
                <a:cs typeface="Times New Roman" panose="02020603050405020304" pitchFamily="18" charset="0"/>
              </a:rPr>
              <a:t>statistics: provides </a:t>
            </a:r>
            <a:r>
              <a:rPr lang="en-IN" dirty="0">
                <a:solidFill>
                  <a:schemeClr val="tx1"/>
                </a:solidFill>
                <a:latin typeface="Times New Roman" panose="02020603050405020304" pitchFamily="18" charset="0"/>
                <a:cs typeface="Times New Roman" panose="02020603050405020304" pitchFamily="18" charset="0"/>
              </a:rPr>
              <a:t>an overview of the data and can help identify potential issues or </a:t>
            </a:r>
            <a:r>
              <a:rPr lang="en-IN" dirty="0" smtClean="0">
                <a:solidFill>
                  <a:schemeClr val="tx1"/>
                </a:solidFill>
                <a:latin typeface="Times New Roman" panose="02020603050405020304" pitchFamily="18" charset="0"/>
                <a:cs typeface="Times New Roman" panose="02020603050405020304" pitchFamily="18" charset="0"/>
              </a:rPr>
              <a:t>trends</a:t>
            </a:r>
            <a:endParaRPr lang="en-US"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Exploratory </a:t>
            </a:r>
            <a:r>
              <a:rPr lang="en-US" dirty="0">
                <a:solidFill>
                  <a:schemeClr val="tx1"/>
                </a:solidFill>
                <a:latin typeface="Times New Roman" panose="02020603050405020304" pitchFamily="18" charset="0"/>
                <a:cs typeface="Times New Roman" panose="02020603050405020304" pitchFamily="18" charset="0"/>
              </a:rPr>
              <a:t>Data Analysis (</a:t>
            </a:r>
            <a:r>
              <a:rPr lang="en-US" dirty="0" smtClean="0">
                <a:solidFill>
                  <a:schemeClr val="tx1"/>
                </a:solidFill>
                <a:latin typeface="Times New Roman" panose="02020603050405020304" pitchFamily="18" charset="0"/>
                <a:cs typeface="Times New Roman" panose="02020603050405020304" pitchFamily="18" charset="0"/>
              </a:rPr>
              <a:t>EDA): understanding </a:t>
            </a:r>
            <a:r>
              <a:rPr lang="en-US" dirty="0">
                <a:solidFill>
                  <a:schemeClr val="tx1"/>
                </a:solidFill>
                <a:latin typeface="Times New Roman" panose="02020603050405020304" pitchFamily="18" charset="0"/>
                <a:cs typeface="Times New Roman" panose="02020603050405020304" pitchFamily="18" charset="0"/>
              </a:rPr>
              <a:t>the data </a:t>
            </a:r>
            <a:r>
              <a:rPr lang="en-US" dirty="0" smtClean="0">
                <a:solidFill>
                  <a:schemeClr val="tx1"/>
                </a:solidFill>
                <a:latin typeface="Times New Roman" panose="02020603050405020304" pitchFamily="18" charset="0"/>
                <a:cs typeface="Times New Roman" panose="02020603050405020304" pitchFamily="18" charset="0"/>
              </a:rPr>
              <a:t>, identify </a:t>
            </a:r>
            <a:r>
              <a:rPr lang="en-US" dirty="0">
                <a:solidFill>
                  <a:schemeClr val="tx1"/>
                </a:solidFill>
                <a:latin typeface="Times New Roman" panose="02020603050405020304" pitchFamily="18" charset="0"/>
                <a:cs typeface="Times New Roman" panose="02020603050405020304" pitchFamily="18" charset="0"/>
              </a:rPr>
              <a:t>patterns, trends, and relationships in the data </a:t>
            </a:r>
            <a:endParaRPr lang="en-US"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Visualizing </a:t>
            </a:r>
            <a:r>
              <a:rPr lang="en-US" dirty="0">
                <a:solidFill>
                  <a:schemeClr val="tx1"/>
                </a:solidFill>
                <a:latin typeface="Times New Roman" panose="02020603050405020304" pitchFamily="18" charset="0"/>
                <a:cs typeface="Times New Roman" panose="02020603050405020304" pitchFamily="18" charset="0"/>
              </a:rPr>
              <a:t>the data using different types of plots such as histograms, scatter plots, box plots, and heat </a:t>
            </a:r>
            <a:r>
              <a:rPr lang="en-US" dirty="0" smtClean="0">
                <a:solidFill>
                  <a:schemeClr val="tx1"/>
                </a:solidFill>
                <a:latin typeface="Times New Roman" panose="02020603050405020304" pitchFamily="18" charset="0"/>
                <a:cs typeface="Times New Roman" panose="02020603050405020304" pitchFamily="18" charset="0"/>
              </a:rPr>
              <a:t>map</a:t>
            </a:r>
            <a:endParaRPr lang="en-IN" sz="16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51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45270" y="474448"/>
            <a:ext cx="9722313"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b="1" u="sng" dirty="0" smtClean="0">
                <a:solidFill>
                  <a:schemeClr val="tx1"/>
                </a:solidFill>
                <a:latin typeface="Times New Roman" panose="02020603050405020304" pitchFamily="18" charset="0"/>
                <a:cs typeface="Times New Roman" panose="02020603050405020304" pitchFamily="18" charset="0"/>
              </a:rPr>
              <a:t>Feature selection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Feature selection methods- select only the most critical variables and eliminates the redundant and irrelevant ones. </a:t>
            </a:r>
            <a:endParaRPr lang="en-US"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Benefits of performing feature selection: </a:t>
            </a:r>
            <a:r>
              <a:rPr lang="en-US" dirty="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educes </a:t>
            </a:r>
            <a:r>
              <a:rPr lang="en-US" dirty="0">
                <a:solidFill>
                  <a:schemeClr val="tx1"/>
                </a:solidFill>
                <a:latin typeface="Times New Roman" panose="02020603050405020304" pitchFamily="18" charset="0"/>
                <a:cs typeface="Times New Roman" panose="02020603050405020304" pitchFamily="18" charset="0"/>
              </a:rPr>
              <a:t>o</a:t>
            </a:r>
            <a:r>
              <a:rPr lang="en-US" dirty="0" smtClean="0">
                <a:solidFill>
                  <a:schemeClr val="tx1"/>
                </a:solidFill>
                <a:latin typeface="Times New Roman" panose="02020603050405020304" pitchFamily="18" charset="0"/>
                <a:cs typeface="Times New Roman" panose="02020603050405020304" pitchFamily="18" charset="0"/>
              </a:rPr>
              <a:t>ver </a:t>
            </a: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itting, </a:t>
            </a:r>
            <a:r>
              <a:rPr lang="en-US" dirty="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latin typeface="Times New Roman" panose="02020603050405020304" pitchFamily="18" charset="0"/>
                <a:cs typeface="Times New Roman" panose="02020603050405020304" pitchFamily="18" charset="0"/>
              </a:rPr>
              <a:t>mproves performance, </a:t>
            </a:r>
            <a:r>
              <a:rPr lang="en-US" dirty="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educes </a:t>
            </a:r>
            <a:r>
              <a:rPr lang="en-US" dirty="0">
                <a:solidFill>
                  <a:schemeClr val="tx1"/>
                </a:solidFill>
                <a:latin typeface="Times New Roman" panose="02020603050405020304" pitchFamily="18" charset="0"/>
                <a:cs typeface="Times New Roman" panose="02020603050405020304" pitchFamily="18" charset="0"/>
              </a:rPr>
              <a:t>t</a:t>
            </a:r>
            <a:r>
              <a:rPr lang="en-US" dirty="0" smtClean="0">
                <a:solidFill>
                  <a:schemeClr val="tx1"/>
                </a:solidFill>
                <a:latin typeface="Times New Roman" panose="02020603050405020304" pitchFamily="18" charset="0"/>
                <a:cs typeface="Times New Roman" panose="02020603050405020304" pitchFamily="18" charset="0"/>
              </a:rPr>
              <a:t>raining time</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Types- Filter, wrapper and embedded methods</a:t>
            </a:r>
            <a:endParaRPr lang="en-US" dirty="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paper, </a:t>
            </a:r>
            <a:r>
              <a:rPr lang="en-US" dirty="0" smtClean="0">
                <a:solidFill>
                  <a:schemeClr val="tx1"/>
                </a:solidFill>
                <a:latin typeface="Times New Roman" panose="02020603050405020304" pitchFamily="18" charset="0"/>
                <a:cs typeface="Times New Roman" panose="02020603050405020304" pitchFamily="18" charset="0"/>
              </a:rPr>
              <a:t>Anova F-test, </a:t>
            </a:r>
            <a:r>
              <a:rPr lang="en-US" dirty="0">
                <a:solidFill>
                  <a:schemeClr val="tx1"/>
                </a:solidFill>
                <a:latin typeface="Times New Roman" panose="02020603050405020304" pitchFamily="18" charset="0"/>
                <a:cs typeface="Times New Roman" panose="02020603050405020304" pitchFamily="18" charset="0"/>
              </a:rPr>
              <a:t>Chi-squared, Forward selection, LASSO and LOFO feature selection techniques are used</a:t>
            </a:r>
            <a:r>
              <a:rPr lang="en-US" dirty="0" smtClean="0">
                <a:solidFill>
                  <a:schemeClr val="tx1"/>
                </a:solidFill>
                <a:latin typeface="Times New Roman" panose="02020603050405020304" pitchFamily="18" charset="0"/>
                <a:cs typeface="Times New Roman" panose="02020603050405020304" pitchFamily="18" charset="0"/>
              </a:rPr>
              <a:t>.</a:t>
            </a:r>
            <a:endParaRPr lang="en-IN" b="1" u="sng" dirty="0" smtClean="0">
              <a:solidFill>
                <a:schemeClr val="tx1"/>
              </a:solidFill>
              <a:latin typeface="Times New Roman" panose="02020603050405020304" pitchFamily="18" charset="0"/>
              <a:cs typeface="Times New Roman" panose="02020603050405020304" pitchFamily="18" charset="0"/>
            </a:endParaRPr>
          </a:p>
          <a:p>
            <a:r>
              <a:rPr lang="en-IN" sz="2000" b="1" u="sng" dirty="0" smtClean="0">
                <a:solidFill>
                  <a:schemeClr val="tx1"/>
                </a:solidFill>
                <a:latin typeface="Times New Roman" panose="02020603050405020304" pitchFamily="18" charset="0"/>
                <a:cs typeface="Times New Roman" panose="02020603050405020304" pitchFamily="18" charset="0"/>
              </a:rPr>
              <a:t>Data Balancing</a:t>
            </a:r>
          </a:p>
          <a:p>
            <a:pP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Framingham data is highly imbalanced (85:15):  </a:t>
            </a:r>
            <a:r>
              <a:rPr lang="en-US" dirty="0" smtClean="0">
                <a:solidFill>
                  <a:schemeClr val="tx1"/>
                </a:solidFill>
                <a:latin typeface="Times New Roman" panose="02020603050405020304" pitchFamily="18" charset="0"/>
                <a:cs typeface="Times New Roman" panose="02020603050405020304" pitchFamily="18" charset="0"/>
              </a:rPr>
              <a:t>result </a:t>
            </a:r>
            <a:r>
              <a:rPr lang="en-US" dirty="0">
                <a:solidFill>
                  <a:schemeClr val="tx1"/>
                </a:solidFill>
                <a:latin typeface="Times New Roman" panose="02020603050405020304" pitchFamily="18" charset="0"/>
                <a:cs typeface="Times New Roman" panose="02020603050405020304" pitchFamily="18" charset="0"/>
              </a:rPr>
              <a:t>in biased models </a:t>
            </a:r>
            <a:endParaRPr lang="en-US"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Data balancing: process of adjusting </a:t>
            </a:r>
            <a:r>
              <a:rPr lang="en-US" dirty="0">
                <a:solidFill>
                  <a:schemeClr val="tx1"/>
                </a:solidFill>
                <a:latin typeface="Times New Roman" panose="02020603050405020304" pitchFamily="18" charset="0"/>
                <a:cs typeface="Times New Roman" panose="02020603050405020304" pitchFamily="18" charset="0"/>
              </a:rPr>
              <a:t>the distribution of data in a dataset to ensure that the number of instances in each class is approximately equal. </a:t>
            </a:r>
            <a:endParaRPr lang="en-US"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Data </a:t>
            </a:r>
            <a:r>
              <a:rPr lang="en-IN" dirty="0">
                <a:solidFill>
                  <a:schemeClr val="tx1"/>
                </a:solidFill>
                <a:latin typeface="Times New Roman" panose="02020603050405020304" pitchFamily="18" charset="0"/>
                <a:cs typeface="Times New Roman" panose="02020603050405020304" pitchFamily="18" charset="0"/>
              </a:rPr>
              <a:t>balancing </a:t>
            </a:r>
            <a:r>
              <a:rPr lang="en-IN" dirty="0" smtClean="0">
                <a:solidFill>
                  <a:schemeClr val="tx1"/>
                </a:solidFill>
                <a:latin typeface="Times New Roman" panose="02020603050405020304" pitchFamily="18" charset="0"/>
                <a:cs typeface="Times New Roman" panose="02020603050405020304" pitchFamily="18" charset="0"/>
              </a:rPr>
              <a:t>techniques- Oversampling and Undersampling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SMOTE (Synthetic Minority Over-sampling Technique) is a popular oversampling technique and it improve the sensitivity of the model while maintaining a high level of specificity (i.e., the ability to correctly identify negative cases of heart disease). </a:t>
            </a:r>
          </a:p>
          <a:p>
            <a:pPr>
              <a:buFont typeface="Arial" panose="020B0604020202020204" pitchFamily="34" charset="0"/>
              <a:buChar char="•"/>
            </a:pP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lv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lvl="0" indent="0">
              <a:buNone/>
            </a:pP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0944" t="32790" r="4232" b="9747"/>
          <a:stretch/>
        </p:blipFill>
        <p:spPr>
          <a:xfrm>
            <a:off x="10167583" y="4722127"/>
            <a:ext cx="1722438" cy="1597924"/>
          </a:xfrm>
          <a:prstGeom prst="rect">
            <a:avLst/>
          </a:prstGeom>
        </p:spPr>
      </p:pic>
    </p:spTree>
    <p:extLst>
      <p:ext uri="{BB962C8B-B14F-4D97-AF65-F5344CB8AC3E}">
        <p14:creationId xmlns:p14="http://schemas.microsoft.com/office/powerpoint/2010/main" val="1132199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36087" y="569983"/>
            <a:ext cx="10159042"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works </a:t>
            </a:r>
            <a:r>
              <a:rPr lang="en-US" dirty="0" smtClean="0">
                <a:solidFill>
                  <a:schemeClr val="tx1"/>
                </a:solidFill>
                <a:latin typeface="Times New Roman" panose="02020603050405020304" pitchFamily="18" charset="0"/>
                <a:cs typeface="Times New Roman" panose="02020603050405020304" pitchFamily="18" charset="0"/>
              </a:rPr>
              <a:t>by generating </a:t>
            </a:r>
            <a:r>
              <a:rPr lang="en-US" dirty="0">
                <a:solidFill>
                  <a:schemeClr val="tx1"/>
                </a:solidFill>
                <a:latin typeface="Times New Roman" panose="02020603050405020304" pitchFamily="18" charset="0"/>
                <a:cs typeface="Times New Roman" panose="02020603050405020304" pitchFamily="18" charset="0"/>
              </a:rPr>
              <a:t>synthetic examples of the minority class by interpolating between existing examples. </a:t>
            </a: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It </a:t>
            </a:r>
            <a:r>
              <a:rPr lang="en-US" dirty="0">
                <a:solidFill>
                  <a:schemeClr val="tx1"/>
                </a:solidFill>
                <a:latin typeface="Times New Roman" panose="02020603050405020304" pitchFamily="18" charset="0"/>
                <a:cs typeface="Times New Roman" panose="02020603050405020304" pitchFamily="18" charset="0"/>
              </a:rPr>
              <a:t>selects a minority class example and creates new synthetic examples by taking linear combinations of its feature values with those of its nearest minority class neighbors. </a:t>
            </a:r>
            <a:endParaRPr lang="en-US" dirty="0" smtClean="0">
              <a:solidFill>
                <a:schemeClr val="tx1"/>
              </a:solidFill>
              <a:latin typeface="Times New Roman" panose="02020603050405020304" pitchFamily="18" charset="0"/>
              <a:cs typeface="Times New Roman" panose="02020603050405020304" pitchFamily="18" charset="0"/>
            </a:endParaRPr>
          </a:p>
          <a:p>
            <a:pPr lvl="0" algn="just"/>
            <a:r>
              <a:rPr lang="en-US" b="1" dirty="0">
                <a:solidFill>
                  <a:schemeClr val="tx1"/>
                </a:solidFill>
                <a:latin typeface="Times New Roman" panose="02020603050405020304" pitchFamily="18" charset="0"/>
                <a:cs typeface="Times New Roman" panose="02020603050405020304" pitchFamily="18" charset="0"/>
              </a:rPr>
              <a:t>Splitting into Training and Testing</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To evaluate </a:t>
            </a:r>
            <a:r>
              <a:rPr lang="en-US" dirty="0">
                <a:solidFill>
                  <a:schemeClr val="tx1"/>
                </a:solidFill>
                <a:latin typeface="Times New Roman" panose="02020603050405020304" pitchFamily="18" charset="0"/>
                <a:cs typeface="Times New Roman" panose="02020603050405020304" pitchFamily="18" charset="0"/>
              </a:rPr>
              <a:t>the performance of a machine learning model on unseen </a:t>
            </a:r>
            <a:r>
              <a:rPr lang="en-US" dirty="0" smtClean="0">
                <a:solidFill>
                  <a:schemeClr val="tx1"/>
                </a:solidFill>
                <a:latin typeface="Times New Roman" panose="02020603050405020304" pitchFamily="18" charset="0"/>
                <a:cs typeface="Times New Roman" panose="02020603050405020304" pitchFamily="18" charset="0"/>
              </a:rPr>
              <a:t>data: 80-20 ratio of training vs testing.</a:t>
            </a:r>
          </a:p>
          <a:p>
            <a:pPr lvl="0" algn="just"/>
            <a:r>
              <a:rPr lang="en-US" b="1" dirty="0" smtClean="0">
                <a:solidFill>
                  <a:schemeClr val="tx1"/>
                </a:solidFill>
                <a:latin typeface="Times New Roman" panose="02020603050405020304" pitchFamily="18" charset="0"/>
                <a:cs typeface="Times New Roman" panose="02020603050405020304" pitchFamily="18" charset="0"/>
              </a:rPr>
              <a:t>Classifier Module</a:t>
            </a: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Different </a:t>
            </a:r>
            <a:r>
              <a:rPr lang="en-US" dirty="0">
                <a:solidFill>
                  <a:schemeClr val="tx1"/>
                </a:solidFill>
                <a:latin typeface="Times New Roman" panose="02020603050405020304" pitchFamily="18" charset="0"/>
                <a:cs typeface="Times New Roman" panose="02020603050405020304" pitchFamily="18" charset="0"/>
              </a:rPr>
              <a:t>ML classifiers like Naïve Bayes, k Nearest, Neighbor (KNN), Decision tree, SVM, Random Forest, and deep learning algorithms </a:t>
            </a:r>
            <a:r>
              <a:rPr lang="en-US" dirty="0" smtClean="0">
                <a:solidFill>
                  <a:schemeClr val="tx1"/>
                </a:solidFill>
                <a:latin typeface="Times New Roman" panose="02020603050405020304" pitchFamily="18" charset="0"/>
                <a:cs typeface="Times New Roman" panose="02020603050405020304" pitchFamily="18" charset="0"/>
              </a:rPr>
              <a:t>like convolutional </a:t>
            </a:r>
            <a:r>
              <a:rPr lang="en-US" dirty="0">
                <a:solidFill>
                  <a:schemeClr val="tx1"/>
                </a:solidFill>
                <a:latin typeface="Times New Roman" panose="02020603050405020304" pitchFamily="18" charset="0"/>
                <a:cs typeface="Times New Roman" panose="02020603050405020304" pitchFamily="18" charset="0"/>
              </a:rPr>
              <a:t>neural networks are used to compare and find the most classification algorithm which accurately classifies the heart disease patients. </a:t>
            </a:r>
            <a:endParaRPr lang="en-US" dirty="0" smtClean="0">
              <a:solidFill>
                <a:schemeClr val="tx1"/>
              </a:solidFill>
              <a:latin typeface="Times New Roman" panose="02020603050405020304" pitchFamily="18" charset="0"/>
              <a:cs typeface="Times New Roman" panose="02020603050405020304" pitchFamily="18" charset="0"/>
            </a:endParaRPr>
          </a:p>
          <a:p>
            <a:pPr lvl="0" algn="just"/>
            <a:r>
              <a:rPr lang="en-US" b="1" dirty="0" smtClean="0">
                <a:solidFill>
                  <a:schemeClr val="tx1"/>
                </a:solidFill>
                <a:latin typeface="Times New Roman" panose="02020603050405020304" pitchFamily="18" charset="0"/>
                <a:cs typeface="Times New Roman" panose="02020603050405020304" pitchFamily="18" charset="0"/>
              </a:rPr>
              <a:t>Validation </a:t>
            </a:r>
            <a:r>
              <a:rPr lang="en-US" b="1" dirty="0">
                <a:solidFill>
                  <a:schemeClr val="tx1"/>
                </a:solidFill>
                <a:latin typeface="Times New Roman" panose="02020603050405020304" pitchFamily="18" charset="0"/>
                <a:cs typeface="Times New Roman" panose="02020603050405020304" pitchFamily="18" charset="0"/>
              </a:rPr>
              <a:t>and Performance</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Model </a:t>
            </a:r>
            <a:r>
              <a:rPr lang="en-IN" dirty="0" smtClean="0">
                <a:solidFill>
                  <a:schemeClr val="tx1"/>
                </a:solidFill>
                <a:latin typeface="Times New Roman" panose="02020603050405020304" pitchFamily="18" charset="0"/>
                <a:cs typeface="Times New Roman" panose="02020603050405020304" pitchFamily="18" charset="0"/>
              </a:rPr>
              <a:t>validation- the </a:t>
            </a:r>
            <a:r>
              <a:rPr lang="en-IN" dirty="0">
                <a:solidFill>
                  <a:schemeClr val="tx1"/>
                </a:solidFill>
                <a:latin typeface="Times New Roman" panose="02020603050405020304" pitchFamily="18" charset="0"/>
                <a:cs typeface="Times New Roman" panose="02020603050405020304" pitchFamily="18" charset="0"/>
              </a:rPr>
              <a:t>process where a trained model is evaluated with testing data </a:t>
            </a:r>
            <a:r>
              <a:rPr lang="en-IN" dirty="0" smtClean="0">
                <a:solidFill>
                  <a:schemeClr val="tx1"/>
                </a:solidFill>
                <a:latin typeface="Times New Roman" panose="02020603050405020304" pitchFamily="18" charset="0"/>
                <a:cs typeface="Times New Roman" panose="02020603050405020304" pitchFamily="18" charset="0"/>
              </a:rPr>
              <a:t>set to ensure </a:t>
            </a:r>
            <a:r>
              <a:rPr lang="en-IN" dirty="0">
                <a:solidFill>
                  <a:schemeClr val="tx1"/>
                </a:solidFill>
                <a:latin typeface="Times New Roman" panose="02020603050405020304" pitchFamily="18" charset="0"/>
                <a:cs typeface="Times New Roman" panose="02020603050405020304" pitchFamily="18" charset="0"/>
              </a:rPr>
              <a:t>the accuracy of our proposed model </a:t>
            </a:r>
            <a:r>
              <a:rPr lang="en-IN" dirty="0" smtClean="0">
                <a:solidFill>
                  <a:schemeClr val="tx1"/>
                </a:solidFill>
                <a:latin typeface="Times New Roman" panose="02020603050405020304" pitchFamily="18" charset="0"/>
                <a:cs typeface="Times New Roman" panose="02020603050405020304" pitchFamily="18" charset="0"/>
              </a:rPr>
              <a:t>(as </a:t>
            </a:r>
            <a:r>
              <a:rPr lang="en-IN" dirty="0">
                <a:solidFill>
                  <a:schemeClr val="tx1"/>
                </a:solidFill>
                <a:latin typeface="Times New Roman" panose="02020603050405020304" pitchFamily="18" charset="0"/>
                <a:cs typeface="Times New Roman" panose="02020603050405020304" pitchFamily="18" charset="0"/>
              </a:rPr>
              <a:t>it helps us to see how our model reacts to unseen data</a:t>
            </a:r>
            <a:r>
              <a:rPr lang="en-IN" dirty="0" smtClean="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Performance </a:t>
            </a:r>
            <a:r>
              <a:rPr lang="en-IN" dirty="0">
                <a:solidFill>
                  <a:schemeClr val="tx1"/>
                </a:solidFill>
                <a:latin typeface="Times New Roman" panose="02020603050405020304" pitchFamily="18" charset="0"/>
                <a:cs typeface="Times New Roman" panose="02020603050405020304" pitchFamily="18" charset="0"/>
              </a:rPr>
              <a:t>metrics are used to measure the </a:t>
            </a:r>
            <a:r>
              <a:rPr lang="en-IN" dirty="0" smtClean="0">
                <a:solidFill>
                  <a:schemeClr val="tx1"/>
                </a:solidFill>
                <a:latin typeface="Times New Roman" panose="02020603050405020304" pitchFamily="18" charset="0"/>
                <a:cs typeface="Times New Roman" panose="02020603050405020304" pitchFamily="18" charset="0"/>
              </a:rPr>
              <a:t>behaviour, </a:t>
            </a:r>
            <a:r>
              <a:rPr lang="en-IN" dirty="0">
                <a:solidFill>
                  <a:schemeClr val="tx1"/>
                </a:solidFill>
                <a:latin typeface="Times New Roman" panose="02020603050405020304" pitchFamily="18" charset="0"/>
                <a:cs typeface="Times New Roman" panose="02020603050405020304" pitchFamily="18" charset="0"/>
              </a:rPr>
              <a:t>activities, and the performance of the </a:t>
            </a:r>
            <a:r>
              <a:rPr lang="en-IN" dirty="0" smtClean="0">
                <a:solidFill>
                  <a:schemeClr val="tx1"/>
                </a:solidFill>
                <a:latin typeface="Times New Roman" panose="02020603050405020304" pitchFamily="18" charset="0"/>
                <a:cs typeface="Times New Roman" panose="02020603050405020304" pitchFamily="18" charset="0"/>
              </a:rPr>
              <a:t>models- Accuracy, precision, recall, F1-score and confusion matrix.</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4726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2513</TotalTime>
  <Words>2587</Words>
  <Application>Microsoft Office PowerPoint</Application>
  <PresentationFormat>Widescreen</PresentationFormat>
  <Paragraphs>822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Kartika</vt:lpstr>
      <vt:lpstr>Times New Roman</vt:lpstr>
      <vt:lpstr>Wingdings</vt:lpstr>
      <vt:lpstr>Wingdings 3</vt:lpstr>
      <vt:lpstr>Ion Boardroom</vt:lpstr>
      <vt:lpstr>PowerPoint Presentation</vt:lpstr>
      <vt:lpstr>PowerPoint Presentation</vt:lpstr>
      <vt:lpstr>Literature Survey</vt:lpstr>
      <vt:lpstr>LIMITATION OF EXISTING SYSTEM</vt:lpstr>
      <vt:lpstr>Objectives</vt:lpstr>
      <vt:lpstr>Proposed Methodology &amp; Architecture</vt:lpstr>
      <vt:lpstr>Proposed methodology 1</vt:lpstr>
      <vt:lpstr>PowerPoint Presentation</vt:lpstr>
      <vt:lpstr>PowerPoint Presentation</vt:lpstr>
      <vt:lpstr>PowerPoint Presentation</vt:lpstr>
      <vt:lpstr>PowerPoint Presentation</vt:lpstr>
      <vt:lpstr>PowerPoint Presentation</vt:lpstr>
      <vt:lpstr>PowerPoint Presentation</vt:lpstr>
      <vt:lpstr>Proposed hybrid methodology 2 </vt:lpstr>
      <vt:lpstr>PowerPoint Presentation</vt:lpstr>
      <vt:lpstr>Performance Metrics on Proposed Hybrid Model</vt:lpstr>
      <vt:lpstr>PowerPoint Presentation</vt:lpstr>
      <vt:lpstr>PowerPoint Presentation</vt:lpstr>
      <vt:lpstr>Conclusion</vt:lpstr>
      <vt:lpstr>PowerPoint Presentation</vt:lpstr>
      <vt:lpstr>Future Works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92</cp:revision>
  <dcterms:created xsi:type="dcterms:W3CDTF">2022-11-23T07:00:25Z</dcterms:created>
  <dcterms:modified xsi:type="dcterms:W3CDTF">2023-04-18T11:54:32Z</dcterms:modified>
</cp:coreProperties>
</file>