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pavi2004(AutoRecovered).xlsx]Sheet1!PivotTable1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>
        <c:manualLayout>
          <c:xMode val="edge"/>
          <c:yMode val="edge"/>
          <c:x val="0.22487500860145287"/>
          <c:y val="6.154612485320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D-4C61-9CDE-DE55D8B2213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7D-4C61-9CDE-DE55D8B2213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3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7D-4C61-9CDE-DE55D8B2213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7D-4C61-9CDE-DE55D8B221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000124608"/>
        <c:axId val="2001382432"/>
      </c:barChart>
      <c:catAx>
        <c:axId val="20001246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82432"/>
        <c:crosses val="autoZero"/>
        <c:auto val="1"/>
        <c:lblAlgn val="ctr"/>
        <c:lblOffset val="100"/>
        <c:noMultiLvlLbl val="0"/>
      </c:catAx>
      <c:valAx>
        <c:axId val="20013824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12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pavi2004(AutoRecovered).xlsx]Sheet1!PivotTable1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0A7-40F2-9816-AB0EFA301B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0A7-40F2-9816-AB0EFA301B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0A7-40F2-9816-AB0EFA301B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0A7-40F2-9816-AB0EFA301B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0A7-40F2-9816-AB0EFA301BD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0A7-40F2-9816-AB0EFA301BD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0A7-40F2-9816-AB0EFA301BD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0A7-40F2-9816-AB0EFA301BD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0A7-40F2-9816-AB0EFA301BD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0A7-40F2-9816-AB0EFA301BD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0A7-40F2-9816-AB0EFA301BD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80A7-40F2-9816-AB0EFA301B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80A7-40F2-9816-AB0EFA301B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80A7-40F2-9816-AB0EFA301B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80A7-40F2-9816-AB0EFA301B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80A7-40F2-9816-AB0EFA301BD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80A7-40F2-9816-AB0EFA301BD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80A7-40F2-9816-AB0EFA301BD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80A7-40F2-9816-AB0EFA301BD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80A7-40F2-9816-AB0EFA301BD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80A7-40F2-9816-AB0EFA301BD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0A7-40F2-9816-AB0EFA301BD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80A7-40F2-9816-AB0EFA301B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80A7-40F2-9816-AB0EFA301B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80A7-40F2-9816-AB0EFA301B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80A7-40F2-9816-AB0EFA301B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80A7-40F2-9816-AB0EFA301BD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80A7-40F2-9816-AB0EFA301BD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80A7-40F2-9816-AB0EFA301BD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80A7-40F2-9816-AB0EFA301BD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80A7-40F2-9816-AB0EFA301BD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80A7-40F2-9816-AB0EFA301BD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80A7-40F2-9816-AB0EFA301BD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80A7-40F2-9816-AB0EFA301B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80A7-40F2-9816-AB0EFA301B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80A7-40F2-9816-AB0EFA301B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80A7-40F2-9816-AB0EFA301B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80A7-40F2-9816-AB0EFA301BD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80A7-40F2-9816-AB0EFA301BD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80A7-40F2-9816-AB0EFA301BD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80A7-40F2-9816-AB0EFA301BD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80A7-40F2-9816-AB0EFA301BD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80A7-40F2-9816-AB0EFA301BD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80A7-40F2-9816-AB0EFA301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NAME:PAVITHRA T</a:t>
            </a:r>
          </a:p>
          <a:p>
            <a:r>
              <a:rPr lang="en-US" sz="2400" dirty="0"/>
              <a:t>REGISTER NO:312204777</a:t>
            </a:r>
          </a:p>
          <a:p>
            <a:r>
              <a:rPr lang="en-US" sz="2400" dirty="0"/>
              <a:t>DEPARTMENT:B.COM(ACCOUNTING AND FINANCE)</a:t>
            </a:r>
          </a:p>
          <a:p>
            <a:r>
              <a:rPr lang="en-US" sz="2400" dirty="0"/>
              <a:t>COLLEGE: THIRUMURUGAN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382B2-A689-409A-BA93-065CC06B55C2}"/>
              </a:ext>
            </a:extLst>
          </p:cNvPr>
          <p:cNvSpPr txBox="1"/>
          <p:nvPr/>
        </p:nvSpPr>
        <p:spPr>
          <a:xfrm>
            <a:off x="739775" y="1371600"/>
            <a:ext cx="67278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from </a:t>
            </a:r>
            <a:r>
              <a:rPr lang="en-US" dirty="0" err="1"/>
              <a:t>edunet</a:t>
            </a:r>
            <a:r>
              <a:rPr lang="en-US" dirty="0"/>
              <a:t> dash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then align all the </a:t>
            </a:r>
            <a:r>
              <a:rPr lang="en-US" dirty="0" err="1"/>
              <a:t>datas</a:t>
            </a:r>
            <a:r>
              <a:rPr lang="en-US" dirty="0"/>
              <a:t> properly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 an end  </a:t>
            </a:r>
          </a:p>
          <a:p>
            <a:r>
              <a:rPr lang="en-US" dirty="0"/>
              <a:t>FEATURE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new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form the data collections in order </a:t>
            </a:r>
          </a:p>
          <a:p>
            <a:r>
              <a:rPr lang="en-US" dirty="0"/>
              <a:t>DATA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filter out</a:t>
            </a:r>
          </a:p>
          <a:p>
            <a:r>
              <a:rPr lang="en-US" dirty="0"/>
              <a:t>PERFORMANCE LEVEL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from the current employee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formula  added and find the value like very </a:t>
            </a:r>
            <a:r>
              <a:rPr lang="en-US" dirty="0" err="1"/>
              <a:t>high,high</a:t>
            </a:r>
            <a:r>
              <a:rPr lang="en-US" dirty="0"/>
              <a:t>, mid,</a:t>
            </a:r>
          </a:p>
          <a:p>
            <a:r>
              <a:rPr lang="en-US" dirty="0"/>
              <a:t>SUMMARY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pivot table in the form of using the insert option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insert in the form table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create  in the new sheet called the sheet1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7E0E9-244B-4F13-BA6C-31FEB0D2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10972800" cy="3323987"/>
          </a:xfrm>
        </p:spPr>
        <p:txBody>
          <a:bodyPr/>
          <a:lstStyle/>
          <a:p>
            <a:r>
              <a:rPr lang="en-US" dirty="0"/>
              <a:t>CREATE THE GRAPH USING THE DATAS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pivot table and form insert the recommended chart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recommended chart to create more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create the two models charts to using get the results </a:t>
            </a:r>
          </a:p>
          <a:p>
            <a:r>
              <a:rPr lang="en-US" dirty="0"/>
              <a:t>RESULT OF CHART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should be shown in the different forms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 two various performance to get result from the chart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is bar chart , then another one is pie chart to get result in the form of data</a:t>
            </a:r>
          </a:p>
          <a:p>
            <a:r>
              <a:rPr lang="en-US" dirty="0"/>
              <a:t>VISUALIZE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generate the values of the employee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generate the variations of the 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working type is generate in the using of pivot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77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17904A-9A81-41C7-9BDB-E0028A471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484131"/>
              </p:ext>
            </p:extLst>
          </p:nvPr>
        </p:nvGraphicFramePr>
        <p:xfrm>
          <a:off x="685800" y="1810807"/>
          <a:ext cx="5543550" cy="4085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EA05-B4D2-4D3A-9A3F-23BFA07F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10681335" cy="307777"/>
          </a:xfrm>
        </p:spPr>
        <p:txBody>
          <a:bodyPr/>
          <a:lstStyle/>
          <a:p>
            <a:r>
              <a:rPr lang="en-US" sz="2000" dirty="0"/>
              <a:t>HIGH VALUES RESULT </a:t>
            </a:r>
            <a:endParaRPr lang="en-IN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2FA53F4-8757-4BF4-AA0F-78E9C9601A9B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D573-345D-49E1-BF44-746ECEB6C1C9}"/>
              </a:ext>
            </a:extLst>
          </p:cNvPr>
          <p:cNvSpPr txBox="1"/>
          <p:nvPr/>
        </p:nvSpPr>
        <p:spPr>
          <a:xfrm>
            <a:off x="609600" y="1676400"/>
            <a:ext cx="5874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Here I have come to the  end of this project on the topic </a:t>
            </a:r>
            <a:r>
              <a:rPr lang="en-US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I would like to share my experience while doing this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 learnt many new things about employee data base and it was wonderful learning experience for me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a very special thanks to my coordinator Nandhini mam for setting search target for us. I enjoyed every bit for making this project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B4DA6-C6EE-4AA0-80A1-80FE0F52FCF9}"/>
              </a:ext>
            </a:extLst>
          </p:cNvPr>
          <p:cNvSpPr txBox="1"/>
          <p:nvPr/>
        </p:nvSpPr>
        <p:spPr>
          <a:xfrm>
            <a:off x="914400" y="1905000"/>
            <a:ext cx="5636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prstClr val="black"/>
                </a:solidFill>
                <a:latin typeface="Bell MT" panose="02020503060305020303" pitchFamily="18" charset="0"/>
              </a:rPr>
              <a:t>For motivating employees </a:t>
            </a:r>
          </a:p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prstClr val="black"/>
                </a:solidFill>
                <a:latin typeface="Bell MT" panose="02020503060305020303" pitchFamily="18" charset="0"/>
              </a:rPr>
              <a:t>Improve more skills in works </a:t>
            </a:r>
          </a:p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prstClr val="black"/>
                </a:solidFill>
                <a:latin typeface="Bell MT" panose="02020503060305020303" pitchFamily="18" charset="0"/>
              </a:rPr>
              <a:t>For improve increment for their skills</a:t>
            </a:r>
          </a:p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prstClr val="black"/>
                </a:solidFill>
                <a:latin typeface="Bell MT" panose="02020503060305020303" pitchFamily="18" charset="0"/>
              </a:rPr>
              <a:t>Employees performance is based on the business profit </a:t>
            </a:r>
            <a:endParaRPr lang="en-IN" sz="28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employee by considering various factors like  a gender performance scored , ratings their achievements. In order to identify the trends and patterns of different categories of employees like high medium low performance 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0780" y="15826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B98C-BDD4-4E9B-9C7E-B29EEA20AD9D}"/>
              </a:ext>
            </a:extLst>
          </p:cNvPr>
          <p:cNvSpPr txBox="1"/>
          <p:nvPr/>
        </p:nvSpPr>
        <p:spPr>
          <a:xfrm>
            <a:off x="990599" y="1828800"/>
            <a:ext cx="6400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Employees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Employer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Manager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Industries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D442D5-5771-44BA-97C0-857E553CD919}"/>
              </a:ext>
            </a:extLst>
          </p:cNvPr>
          <p:cNvSpPr/>
          <p:nvPr/>
        </p:nvSpPr>
        <p:spPr>
          <a:xfrm>
            <a:off x="5486400" y="1978765"/>
            <a:ext cx="990600" cy="84063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" b="-10092"/>
            </a:stretch>
          </a:blip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F24E2-E14A-4E97-981C-B49C517FE74C}"/>
              </a:ext>
            </a:extLst>
          </p:cNvPr>
          <p:cNvSpPr/>
          <p:nvPr/>
        </p:nvSpPr>
        <p:spPr>
          <a:xfrm>
            <a:off x="5128227" y="2958318"/>
            <a:ext cx="1120173" cy="722539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" b="-15932"/>
            </a:stretch>
          </a:blip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A186E-5F85-4522-8A18-43C3F9B02C49}"/>
              </a:ext>
            </a:extLst>
          </p:cNvPr>
          <p:cNvSpPr/>
          <p:nvPr/>
        </p:nvSpPr>
        <p:spPr>
          <a:xfrm>
            <a:off x="5062028" y="3928936"/>
            <a:ext cx="1120173" cy="7225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8AD91-C3FB-4CE2-AC4B-CBF9D2151CC9}"/>
              </a:ext>
            </a:extLst>
          </p:cNvPr>
          <p:cNvSpPr txBox="1"/>
          <p:nvPr/>
        </p:nvSpPr>
        <p:spPr>
          <a:xfrm>
            <a:off x="990599" y="1828800"/>
            <a:ext cx="6400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Employees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Employer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Manager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Industries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4BBA5-4F98-474D-93E0-DF175F516E0A}"/>
              </a:ext>
            </a:extLst>
          </p:cNvPr>
          <p:cNvSpPr/>
          <p:nvPr/>
        </p:nvSpPr>
        <p:spPr>
          <a:xfrm>
            <a:off x="5128227" y="4868636"/>
            <a:ext cx="1372553" cy="722539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8B9D-17E2-48DF-BDB5-9B4C961797EF}"/>
              </a:ext>
            </a:extLst>
          </p:cNvPr>
          <p:cNvSpPr txBox="1"/>
          <p:nvPr/>
        </p:nvSpPr>
        <p:spPr>
          <a:xfrm>
            <a:off x="2286000" y="2438400"/>
            <a:ext cx="533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prstClr val="black"/>
                </a:solidFill>
                <a:latin typeface="Bodoni MT" panose="02070603080606020203" pitchFamily="18" charset="0"/>
              </a:rPr>
              <a:t>Conditional formatting : </a:t>
            </a:r>
            <a:r>
              <a:rPr lang="en-US" b="1">
                <a:solidFill>
                  <a:prstClr val="black"/>
                </a:solidFill>
                <a:latin typeface="Bodoni MT" panose="02070603080606020203" pitchFamily="18" charset="0"/>
              </a:rPr>
              <a:t> </a:t>
            </a:r>
            <a:r>
              <a:rPr lang="en-US">
                <a:solidFill>
                  <a:prstClr val="black"/>
                </a:solidFill>
                <a:latin typeface="Bodoni MT" panose="02070603080606020203" pitchFamily="18" charset="0"/>
              </a:rPr>
              <a:t>M</a:t>
            </a:r>
            <a:r>
              <a:rPr lang="en-US">
                <a:solidFill>
                  <a:srgbClr val="040C28"/>
                </a:solidFill>
                <a:latin typeface="Bell MT" panose="02020503060305020303" pitchFamily="18" charset="0"/>
              </a:rPr>
              <a:t>akes it easy to highlight certain values or make particular cells easy to identify</a:t>
            </a:r>
            <a:endParaRPr lang="en-US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144000" lvl="0" indent="-457200" defTabSz="457200"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prstClr val="black"/>
                </a:solidFill>
                <a:latin typeface="Bodoni MT" panose="02070603080606020203" pitchFamily="18" charset="0"/>
              </a:rPr>
              <a:t>Filter-remove: </a:t>
            </a:r>
            <a:r>
              <a:rPr lang="en-US">
                <a:solidFill>
                  <a:srgbClr val="040C28"/>
                </a:solidFill>
                <a:latin typeface="Bell MT" panose="02020503060305020303" pitchFamily="18" charset="0"/>
              </a:rPr>
              <a:t>Select any cell inside your table or        range and, on the Data tab, select the Filter button</a:t>
            </a:r>
            <a:r>
              <a:rPr lang="en-US" sz="2800">
                <a:solidFill>
                  <a:srgbClr val="1F1F1F"/>
                </a:solidFill>
                <a:latin typeface="Google Sans"/>
              </a:rPr>
              <a:t>.</a:t>
            </a:r>
            <a:endParaRPr lang="en-US" sz="2800">
              <a:solidFill>
                <a:srgbClr val="1F1F1F"/>
              </a:solidFill>
              <a:latin typeface="Bodoni MT" panose="02070603080606020203" pitchFamily="18" charset="0"/>
            </a:endParaRPr>
          </a:p>
          <a:p>
            <a:pPr marL="457200" lvl="0" indent="-457200" defTabSz="457200"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prstClr val="black"/>
                </a:solidFill>
                <a:latin typeface="Bodoni MT" panose="02070603080606020203" pitchFamily="18" charset="0"/>
              </a:rPr>
              <a:t>Formula –performance: </a:t>
            </a:r>
            <a:r>
              <a:rPr lang="en-US">
                <a:solidFill>
                  <a:srgbClr val="1F1F1F"/>
                </a:solidFill>
                <a:latin typeface="Bell MT" panose="02020503060305020303" pitchFamily="18" charset="0"/>
              </a:rPr>
              <a:t>Calculate     selected worksheets, Calculate a range of cells</a:t>
            </a:r>
          </a:p>
          <a:p>
            <a:pPr marL="457200" lvl="0" indent="-457200" defTabSz="457200"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prstClr val="black"/>
                </a:solidFill>
                <a:latin typeface="Bodoni MT" panose="02070603080606020203" pitchFamily="18" charset="0"/>
              </a:rPr>
              <a:t>Pivot-summary: </a:t>
            </a:r>
            <a:r>
              <a:rPr lang="en-US">
                <a:solidFill>
                  <a:srgbClr val="040C28"/>
                </a:solidFill>
                <a:latin typeface="Bell MT" panose="02020503060305020303" pitchFamily="18" charset="0"/>
              </a:rPr>
              <a:t>to summarize, analyze, explore, and present summary data</a:t>
            </a:r>
            <a:r>
              <a:rPr lang="en-US">
                <a:solidFill>
                  <a:srgbClr val="1F1F1F"/>
                </a:solidFill>
                <a:latin typeface="Bell MT" panose="02020503060305020303" pitchFamily="18" charset="0"/>
              </a:rPr>
              <a:t>. </a:t>
            </a:r>
            <a:endParaRPr lang="en-US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342900" lvl="0" indent="-342900" defTabSz="457200"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prstClr val="black"/>
                </a:solidFill>
                <a:latin typeface="Bodoni MT" panose="02070603080606020203" pitchFamily="18" charset="0"/>
              </a:rPr>
              <a:t>Graph-data visualization </a:t>
            </a:r>
            <a:r>
              <a:rPr lang="en-IN" sz="2000" b="1">
                <a:solidFill>
                  <a:prstClr val="black"/>
                </a:solidFill>
                <a:latin typeface="Bodoni MT" panose="02070603080606020203" pitchFamily="18" charset="0"/>
              </a:rPr>
              <a:t>and designs </a:t>
            </a:r>
            <a:r>
              <a:rPr lang="en-IN" sz="1400" b="1">
                <a:solidFill>
                  <a:prstClr val="black"/>
                </a:solidFill>
                <a:latin typeface="Bodoni MT" panose="02070603080606020203" pitchFamily="18" charset="0"/>
              </a:rPr>
              <a:t>:</a:t>
            </a:r>
            <a:r>
              <a:rPr lang="en-US" sz="1600">
                <a:solidFill>
                  <a:srgbClr val="1F1F1F"/>
                </a:solidFill>
                <a:latin typeface="Bell MT" panose="02020503060305020303" pitchFamily="18" charset="0"/>
              </a:rPr>
              <a:t>Highlight your data and click 'Insert' your desired graph.</a:t>
            </a:r>
            <a:endParaRPr lang="en-US" sz="1600" dirty="0">
              <a:solidFill>
                <a:srgbClr val="1F1F1F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AB496-4B5E-4718-B3C1-02FE32C9070A}"/>
              </a:ext>
            </a:extLst>
          </p:cNvPr>
          <p:cNvSpPr txBox="1"/>
          <p:nvPr/>
        </p:nvSpPr>
        <p:spPr>
          <a:xfrm>
            <a:off x="914400" y="1524000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set from NM</a:t>
            </a:r>
          </a:p>
          <a:p>
            <a:r>
              <a:rPr lang="en-US" dirty="0"/>
              <a:t>28 features</a:t>
            </a:r>
          </a:p>
          <a:p>
            <a:r>
              <a:rPr lang="en-US" dirty="0"/>
              <a:t>9features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Employe</a:t>
            </a:r>
            <a:r>
              <a:rPr lang="en-US" dirty="0"/>
              <a:t> id n </a:t>
            </a:r>
            <a:r>
              <a:rPr lang="en-US" dirty="0" err="1"/>
              <a:t>umeric</a:t>
            </a:r>
            <a:r>
              <a:rPr lang="en-US" dirty="0"/>
              <a:t>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–text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Gender-male female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type –num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classification type –</a:t>
            </a:r>
            <a:r>
              <a:rPr lang="en-US" dirty="0" err="1"/>
              <a:t>parttime</a:t>
            </a:r>
            <a:r>
              <a:rPr lang="en-US" dirty="0"/>
              <a:t>, full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type-</a:t>
            </a:r>
            <a:r>
              <a:rPr lang="en-US" dirty="0" err="1"/>
              <a:t>A,B,Zonal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Employee-Manager ,line man, coordinator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dob-07-08-2000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91B46-79C4-4D02-9305-EE5266005976}"/>
              </a:ext>
            </a:extLst>
          </p:cNvPr>
          <p:cNvSpPr txBox="1"/>
          <p:nvPr/>
        </p:nvSpPr>
        <p:spPr>
          <a:xfrm>
            <a:off x="2057400" y="235470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level=IFS(Z8&gt;=5,”VERY HIGH”,Z8&gt;=4,”HIGH”,Z8&gt;3,”MID”,TRUE,”LOW”)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new models in graph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610</Words>
  <Application>Microsoft Office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Bell MT</vt:lpstr>
      <vt:lpstr>Bodoni MT</vt:lpstr>
      <vt:lpstr>Calibri</vt:lpstr>
      <vt:lpstr>Google Sans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HIGH VALUES RESULT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SATHISH R</cp:lastModifiedBy>
  <cp:revision>23</cp:revision>
  <dcterms:created xsi:type="dcterms:W3CDTF">2024-03-29T15:07:22Z</dcterms:created>
  <dcterms:modified xsi:type="dcterms:W3CDTF">2024-09-02T06:55:28Z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