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media/image1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70"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6" d="100"/>
          <a:sy n="86" d="100"/>
        </p:scale>
        <p:origin x="-66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eepak\Desktop\Puvi%20Performance%20Analysis%20N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1</c:f>
              <c:strCache>
                <c:ptCount val="1"/>
                <c:pt idx="0">
                  <c:v>1</c:v>
                </c:pt>
              </c:strCache>
            </c:strRef>
          </c:tx>
          <c:spPr>
            <a:solidFill>
              <a:schemeClr val="accent1"/>
            </a:solidFill>
            <a:ln>
              <a:noFill/>
            </a:ln>
            <a:effectLst/>
          </c:spPr>
          <c:invertIfNegative val="0"/>
          <c:dLbls>
            <c:delete val="1"/>
          </c:dLbls>
          <c:cat>
            <c:strRef>
              <c:f>{"Average","Bad","Good","Very Bad","Very Good"}</c:f>
              <c:strCache>
                <c:ptCount val="5"/>
                <c:pt idx="0">
                  <c:v>Average</c:v>
                </c:pt>
                <c:pt idx="1">
                  <c:v>Bad</c:v>
                </c:pt>
                <c:pt idx="2">
                  <c:v>Good</c:v>
                </c:pt>
                <c:pt idx="3">
                  <c:v>Very Bad</c:v>
                </c:pt>
                <c:pt idx="4">
                  <c:v>Very Good</c:v>
                </c:pt>
              </c:strCache>
            </c:strRef>
          </c:cat>
          <c:val>
            <c:numRef>
              <c:f>{0,0,0,271,0}</c:f>
              <c:numCache>
                <c:formatCode>General</c:formatCode>
                <c:ptCount val="5"/>
                <c:pt idx="0">
                  <c:v>0</c:v>
                </c:pt>
                <c:pt idx="1">
                  <c:v>0</c:v>
                </c:pt>
                <c:pt idx="2">
                  <c:v>0</c:v>
                </c:pt>
                <c:pt idx="3">
                  <c:v>271</c:v>
                </c:pt>
                <c:pt idx="4">
                  <c:v>0</c:v>
                </c:pt>
              </c:numCache>
            </c:numRef>
          </c:val>
        </c:ser>
        <c:ser>
          <c:idx val="1"/>
          <c:order val="1"/>
          <c:tx>
            <c:strRef>
              <c:f>2</c:f>
              <c:strCache>
                <c:ptCount val="1"/>
                <c:pt idx="0">
                  <c:v>2</c:v>
                </c:pt>
              </c:strCache>
            </c:strRef>
          </c:tx>
          <c:spPr>
            <a:solidFill>
              <a:schemeClr val="accent2"/>
            </a:solidFill>
            <a:ln>
              <a:noFill/>
            </a:ln>
            <a:effectLst/>
          </c:spPr>
          <c:invertIfNegative val="0"/>
          <c:dLbls>
            <c:delete val="1"/>
          </c:dLbls>
          <c:cat>
            <c:strRef>
              <c:f>{"Average","Bad","Good","Very Bad","Very Good"}</c:f>
              <c:strCache>
                <c:ptCount val="5"/>
                <c:pt idx="0">
                  <c:v>Average</c:v>
                </c:pt>
                <c:pt idx="1">
                  <c:v>Bad</c:v>
                </c:pt>
                <c:pt idx="2">
                  <c:v>Good</c:v>
                </c:pt>
                <c:pt idx="3">
                  <c:v>Very Bad</c:v>
                </c:pt>
                <c:pt idx="4">
                  <c:v>Very Good</c:v>
                </c:pt>
              </c:strCache>
            </c:strRef>
          </c:cat>
          <c:val>
            <c:numRef>
              <c:f>{0,1020,0,0,0}</c:f>
              <c:numCache>
                <c:formatCode>General</c:formatCode>
                <c:ptCount val="5"/>
                <c:pt idx="0">
                  <c:v>0</c:v>
                </c:pt>
                <c:pt idx="1">
                  <c:v>1020</c:v>
                </c:pt>
                <c:pt idx="2">
                  <c:v>0</c:v>
                </c:pt>
                <c:pt idx="3">
                  <c:v>0</c:v>
                </c:pt>
                <c:pt idx="4">
                  <c:v>0</c:v>
                </c:pt>
              </c:numCache>
            </c:numRef>
          </c:val>
        </c:ser>
        <c:ser>
          <c:idx val="2"/>
          <c:order val="2"/>
          <c:tx>
            <c:strRef>
              <c:f>3</c:f>
              <c:strCache>
                <c:ptCount val="1"/>
                <c:pt idx="0">
                  <c:v>3</c:v>
                </c:pt>
              </c:strCache>
            </c:strRef>
          </c:tx>
          <c:spPr>
            <a:solidFill>
              <a:schemeClr val="accent3"/>
            </a:solidFill>
            <a:ln>
              <a:noFill/>
            </a:ln>
            <a:effectLst/>
          </c:spPr>
          <c:invertIfNegative val="0"/>
          <c:dLbls>
            <c:delete val="1"/>
          </c:dLbls>
          <c:cat>
            <c:strRef>
              <c:f>{"Average","Bad","Good","Very Bad","Very Good"}</c:f>
              <c:strCache>
                <c:ptCount val="5"/>
                <c:pt idx="0">
                  <c:v>Average</c:v>
                </c:pt>
                <c:pt idx="1">
                  <c:v>Bad</c:v>
                </c:pt>
                <c:pt idx="2">
                  <c:v>Good</c:v>
                </c:pt>
                <c:pt idx="3">
                  <c:v>Very Bad</c:v>
                </c:pt>
                <c:pt idx="4">
                  <c:v>Very Good</c:v>
                </c:pt>
              </c:strCache>
            </c:strRef>
          </c:cat>
          <c:val>
            <c:numRef>
              <c:f>{4590,0,0,0,0}</c:f>
              <c:numCache>
                <c:formatCode>General</c:formatCode>
                <c:ptCount val="5"/>
                <c:pt idx="0">
                  <c:v>4590</c:v>
                </c:pt>
                <c:pt idx="1">
                  <c:v>0</c:v>
                </c:pt>
                <c:pt idx="2">
                  <c:v>0</c:v>
                </c:pt>
                <c:pt idx="3">
                  <c:v>0</c:v>
                </c:pt>
                <c:pt idx="4">
                  <c:v>0</c:v>
                </c:pt>
              </c:numCache>
            </c:numRef>
          </c:val>
        </c:ser>
        <c:ser>
          <c:idx val="3"/>
          <c:order val="3"/>
          <c:tx>
            <c:strRef>
              <c:f>4</c:f>
              <c:strCache>
                <c:ptCount val="1"/>
                <c:pt idx="0">
                  <c:v>4</c:v>
                </c:pt>
              </c:strCache>
            </c:strRef>
          </c:tx>
          <c:spPr>
            <a:solidFill>
              <a:schemeClr val="accent4"/>
            </a:solidFill>
            <a:ln>
              <a:noFill/>
            </a:ln>
            <a:effectLst/>
          </c:spPr>
          <c:invertIfNegative val="0"/>
          <c:dLbls>
            <c:delete val="1"/>
          </c:dLbls>
          <c:cat>
            <c:strRef>
              <c:f>{"Average","Bad","Good","Very Bad","Very Good"}</c:f>
              <c:strCache>
                <c:ptCount val="5"/>
                <c:pt idx="0">
                  <c:v>Average</c:v>
                </c:pt>
                <c:pt idx="1">
                  <c:v>Bad</c:v>
                </c:pt>
                <c:pt idx="2">
                  <c:v>Good</c:v>
                </c:pt>
                <c:pt idx="3">
                  <c:v>Very Bad</c:v>
                </c:pt>
                <c:pt idx="4">
                  <c:v>Very Good</c:v>
                </c:pt>
              </c:strCache>
            </c:strRef>
          </c:cat>
          <c:val>
            <c:numRef>
              <c:f>{0,0,1676,0,0}</c:f>
              <c:numCache>
                <c:formatCode>General</c:formatCode>
                <c:ptCount val="5"/>
                <c:pt idx="0">
                  <c:v>0</c:v>
                </c:pt>
                <c:pt idx="1">
                  <c:v>0</c:v>
                </c:pt>
                <c:pt idx="2">
                  <c:v>1676</c:v>
                </c:pt>
                <c:pt idx="3">
                  <c:v>0</c:v>
                </c:pt>
                <c:pt idx="4">
                  <c:v>0</c:v>
                </c:pt>
              </c:numCache>
            </c:numRef>
          </c:val>
        </c:ser>
        <c:ser>
          <c:idx val="4"/>
          <c:order val="4"/>
          <c:tx>
            <c:strRef>
              <c:f>5</c:f>
              <c:strCache>
                <c:ptCount val="1"/>
                <c:pt idx="0">
                  <c:v>5</c:v>
                </c:pt>
              </c:strCache>
            </c:strRef>
          </c:tx>
          <c:spPr>
            <a:solidFill>
              <a:schemeClr val="accent5"/>
            </a:solidFill>
            <a:ln>
              <a:noFill/>
            </a:ln>
            <a:effectLst/>
          </c:spPr>
          <c:invertIfNegative val="0"/>
          <c:dLbls>
            <c:delete val="1"/>
          </c:dLbls>
          <c:cat>
            <c:strRef>
              <c:f>{"Average","Bad","Good","Very Bad","Very Good"}</c:f>
              <c:strCache>
                <c:ptCount val="5"/>
                <c:pt idx="0">
                  <c:v>Average</c:v>
                </c:pt>
                <c:pt idx="1">
                  <c:v>Bad</c:v>
                </c:pt>
                <c:pt idx="2">
                  <c:v>Good</c:v>
                </c:pt>
                <c:pt idx="3">
                  <c:v>Very Bad</c:v>
                </c:pt>
                <c:pt idx="4">
                  <c:v>Very Good</c:v>
                </c:pt>
              </c:strCache>
            </c:strRef>
          </c:cat>
          <c:val>
            <c:numRef>
              <c:f>{0,0,0,0,1350}</c:f>
              <c:numCache>
                <c:formatCode>General</c:formatCode>
                <c:ptCount val="5"/>
                <c:pt idx="0">
                  <c:v>0</c:v>
                </c:pt>
                <c:pt idx="1">
                  <c:v>0</c:v>
                </c:pt>
                <c:pt idx="2">
                  <c:v>0</c:v>
                </c:pt>
                <c:pt idx="3">
                  <c:v>0</c:v>
                </c:pt>
                <c:pt idx="4">
                  <c:v>1350</c:v>
                </c:pt>
              </c:numCache>
            </c:numRef>
          </c:val>
        </c:ser>
        <c:dLbls>
          <c:showLegendKey val="0"/>
          <c:showVal val="0"/>
          <c:showCatName val="0"/>
          <c:showSerName val="0"/>
          <c:showPercent val="0"/>
          <c:showBubbleSize val="0"/>
        </c:dLbls>
        <c:gapWidth val="150"/>
        <c:overlap val="100"/>
        <c:axId val="40603648"/>
        <c:axId val="40605952"/>
      </c:barChart>
      <c:catAx>
        <c:axId val="40603648"/>
        <c:scaling>
          <c:orientation val="minMax"/>
        </c:scaling>
        <c:delete val="0"/>
        <c:axPos val="b"/>
        <c:majorTickMark val="out"/>
        <c:minorTickMark val="none"/>
        <c:tickLblPos val="nextTo"/>
        <c:spPr>
          <a:noFill/>
          <a:ln w="9525" cap="flat" cmpd="sng" algn="ctr">
            <a:solidFill>
              <a:schemeClr val="tx1">
                <a:lumMod val="15000"/>
                <a:lumOff val="85000"/>
              </a:schemeClr>
            </a:solidFill>
            <a:prstDash val="solid"/>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0605952"/>
        <c:crosses val="autoZero"/>
        <c:auto val="1"/>
        <c:lblAlgn val="ctr"/>
        <c:lblOffset val="100"/>
        <c:noMultiLvlLbl val="0"/>
      </c:catAx>
      <c:valAx>
        <c:axId val="40605952"/>
        <c:scaling>
          <c:orientation val="minMax"/>
        </c:scaling>
        <c:delete val="0"/>
        <c:axPos val="l"/>
        <c:majorGridlines>
          <c:spPr>
            <a:ln w="9525" cap="flat" cmpd="sng" algn="ctr">
              <a:solidFill>
                <a:schemeClr val="lt1">
                  <a:lumMod val="90200"/>
                </a:schemeClr>
              </a:solidFill>
              <a:prstDash val="solid"/>
              <a:round/>
            </a:ln>
            <a:effectLst/>
          </c:spPr>
        </c:majorGridlines>
        <c:numFmt formatCode="General" sourceLinked="1"/>
        <c:majorTickMark val="none"/>
        <c:minorTickMark val="none"/>
        <c:tickLblPos val="nextTo"/>
        <c:spPr>
          <a:noFill/>
          <a:ln w="9525" cap="flat" cmpd="sng" algn="ctr">
            <a:noFill/>
            <a:prstDash val="solid"/>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0603648"/>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265269"/>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295524" y="3290233"/>
            <a:ext cx="9667876" cy="1938020"/>
          </a:xfrm>
          <a:prstGeom prst="rect">
            <a:avLst/>
          </a:prstGeom>
          <a:noFill/>
        </p:spPr>
        <p:txBody>
          <a:bodyPr wrap="square" rtlCol="0">
            <a:spAutoFit/>
          </a:bodyPr>
          <a:lstStyle/>
          <a:p>
            <a:r>
              <a:rPr lang="en-US" sz="2400" dirty="0"/>
              <a:t>STUDENT NAME</a:t>
            </a:r>
            <a:r>
              <a:rPr lang="en-US" sz="2400" dirty="0" smtClean="0"/>
              <a:t>: </a:t>
            </a:r>
            <a:r>
              <a:rPr lang="en-GB" altLang="en-US" sz="2400" dirty="0" smtClean="0"/>
              <a:t>PAVITHRA. V</a:t>
            </a:r>
            <a:endParaRPr lang="en-US" sz="2400" dirty="0"/>
          </a:p>
          <a:p>
            <a:r>
              <a:rPr lang="en-US" sz="2400" dirty="0"/>
              <a:t>REGISTER NO: </a:t>
            </a:r>
            <a:r>
              <a:rPr lang="en-US" sz="2400" dirty="0" smtClean="0"/>
              <a:t>3122038</a:t>
            </a:r>
            <a:r>
              <a:rPr lang="en-GB" altLang="en-US" sz="2400" dirty="0" smtClean="0"/>
              <a:t>50</a:t>
            </a:r>
            <a:r>
              <a:rPr lang="en-US" sz="2400" dirty="0" smtClean="0"/>
              <a:t> / 365F5ED08CC0091AE7447CE60F44DC59</a:t>
            </a:r>
            <a:endParaRPr lang="en-US" sz="2400" dirty="0" smtClean="0"/>
          </a:p>
          <a:p>
            <a:r>
              <a:rPr lang="en-US" sz="2400" dirty="0"/>
              <a:t>DEPARTMENT: DEPARTMENT </a:t>
            </a:r>
            <a:r>
              <a:rPr lang="en-US" sz="2400" dirty="0" smtClean="0"/>
              <a:t>OF COMMERCE</a:t>
            </a:r>
            <a:endParaRPr lang="en-US" sz="2400" dirty="0"/>
          </a:p>
          <a:p>
            <a:r>
              <a:rPr lang="en-US" sz="2400" dirty="0"/>
              <a:t>COLLEGE: HINDUSTAN COLLEGE OF ARTS &amp;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609600" y="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1" name="TextBox 10"/>
          <p:cNvSpPr txBox="1"/>
          <p:nvPr/>
        </p:nvSpPr>
        <p:spPr>
          <a:xfrm>
            <a:off x="838200" y="753741"/>
            <a:ext cx="8286750" cy="7571303"/>
          </a:xfrm>
          <a:prstGeom prst="rect">
            <a:avLst/>
          </a:prstGeom>
          <a:noFill/>
        </p:spPr>
        <p:txBody>
          <a:bodyPr wrap="square">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ata collection: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 employee dataset is collected from the Edunet dashboard.</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Features collection: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Then, the features for the project is selected from the dataset.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Conversion: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Then, the rating is converted into text by using formula.</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Pivot table: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Then, created a pivot table using the insert tool.</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business unit is used in the rows.</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gender code is used as filter.</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performance category is used as the values.</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employee classification type is used in columns.</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chart: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 chart is created by using the insert tool.</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Number of employees are in the Y axis and the business unit in the X axis. The chart is used to classify the male and female employees performances separately.</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TextBox 7"/>
          <p:cNvSpPr txBox="1"/>
          <p:nvPr/>
        </p:nvSpPr>
        <p:spPr>
          <a:xfrm>
            <a:off x="755332" y="1143634"/>
            <a:ext cx="5940743"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C</a:t>
            </a:r>
            <a:r>
              <a:rPr lang="en-IN" sz="2000" b="1" u="sng" dirty="0">
                <a:latin typeface="Times New Roman" panose="02020603050405020304" pitchFamily="18" charset="0"/>
                <a:cs typeface="Times New Roman" panose="02020603050405020304" pitchFamily="18" charset="0"/>
              </a:rPr>
              <a:t>hart for Female Employee performance analysis:</a:t>
            </a:r>
            <a:endParaRPr lang="en-IN" sz="2000" b="1" u="sng" dirty="0">
              <a:latin typeface="Times New Roman" panose="02020603050405020304" pitchFamily="18" charset="0"/>
              <a:cs typeface="Times New Roman" panose="02020603050405020304" pitchFamily="18" charset="0"/>
            </a:endParaRPr>
          </a:p>
        </p:txBody>
      </p:sp>
      <p:graphicFrame>
        <p:nvGraphicFramePr>
          <p:cNvPr id="12" name="Chart 11"/>
          <p:cNvGraphicFramePr/>
          <p:nvPr/>
        </p:nvGraphicFramePr>
        <p:xfrm>
          <a:off x="914400" y="1752600"/>
          <a:ext cx="9906000" cy="4343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371600" y="1371600"/>
            <a:ext cx="8458200" cy="4831080"/>
          </a:xfrm>
          <a:prstGeom prst="rect">
            <a:avLst/>
          </a:prstGeom>
          <a:noFill/>
        </p:spPr>
        <p:txBody>
          <a:bodyPr wrap="square">
            <a:spAutoFit/>
          </a:bodyPr>
          <a:lstStyle/>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 findings from the analysis of female employees indicate that temporary workers are achieving better performance than their permanent colleagues.</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It shows that the number of employees in the full time job is between 18 and 36.</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 number of employees in the part time job is between 19 and 38.</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Lastly the number of employees in the temporary job is 23 and 40.</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Therefore, the company may prefer temporary job persons more than others to get a good outcome.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Box 11"/>
          <p:cNvSpPr txBox="1"/>
          <p:nvPr/>
        </p:nvSpPr>
        <p:spPr>
          <a:xfrm>
            <a:off x="894713" y="1996327"/>
            <a:ext cx="7777799" cy="3539430"/>
          </a:xfrm>
          <a:prstGeom prst="rect">
            <a:avLst/>
          </a:prstGeom>
          <a:noFill/>
        </p:spPr>
        <p:txBody>
          <a:bodyPr wrap="square">
            <a:spAutoFit/>
          </a:bodyPr>
          <a:lstStyle/>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This PowerPoint is about the performance analysis of the employees in a company during a particular period.</a:t>
            </a:r>
            <a:endParaRPr lang="en-US" sz="3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performance analysis is use to know about the work of an employee.</a:t>
            </a:r>
            <a:endParaRPr lang="en-US" sz="3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By doing this we can easily identify the best employees of the company.</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14400" y="1613167"/>
            <a:ext cx="7924800" cy="5201424"/>
          </a:xfrm>
          <a:prstGeom prst="rect">
            <a:avLst/>
          </a:prstGeom>
          <a:noFill/>
        </p:spPr>
        <p:txBody>
          <a:bodyPr wrap="square" rtlCol="0">
            <a:spAutoFit/>
          </a:bodyPr>
          <a:lstStyle/>
          <a:p>
            <a:pPr marL="342900" indent="-342900" algn="l">
              <a:buFont typeface="Arial" panose="020B0604020202020204" pitchFamily="34" charset="0"/>
              <a:buChar char="•"/>
            </a:pPr>
            <a:r>
              <a:rPr lang="en-US" sz="2800" dirty="0"/>
              <a:t>Employee performance analysis is the process of evaluating how well employees perform their job duties and responsibilities. This involves assessing various aspects of their work, including productivity, quality, and efficiency, as well as their contribution to organizational goals.</a:t>
            </a:r>
            <a:endParaRPr lang="en-US" sz="2800" dirty="0"/>
          </a:p>
          <a:p>
            <a:pPr algn="l"/>
            <a:r>
              <a:rPr lang="en-US" sz="2800" dirty="0"/>
              <a:t> </a:t>
            </a:r>
            <a:endParaRPr lang="en-US" sz="2800" dirty="0">
              <a:solidFill>
                <a:srgbClr val="0D0D0D"/>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In this project the performance is analyzed by using the employee’s gender, business unit, performance category, first name, last name, date of birth, performance rating and with 20 more columns.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752241" y="1510784"/>
            <a:ext cx="6100996" cy="1569660"/>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T</a:t>
            </a:r>
            <a:r>
              <a:rPr lang="en-IN" sz="2400" b="1" u="sng" dirty="0">
                <a:latin typeface="Times New Roman" panose="02020603050405020304" pitchFamily="18" charset="0"/>
                <a:cs typeface="Times New Roman" panose="02020603050405020304" pitchFamily="18" charset="0"/>
              </a:rPr>
              <a:t>he end users of the employee performance analysis are:</a:t>
            </a:r>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524000" y="2503019"/>
            <a:ext cx="6100996" cy="3970318"/>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Employer</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Manager</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Supervisors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HR</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Executives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Senior leadership</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Financial analyst</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Training and development teams</a:t>
            </a:r>
            <a:endParaRPr lang="en-IN" sz="2800" dirty="0">
              <a:latin typeface="Times New Roman" panose="02020603050405020304" pitchFamily="18" charset="0"/>
              <a:cs typeface="Times New Roman" panose="02020603050405020304" pitchFamily="18" charset="0"/>
            </a:endParaRP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4996" y="636486"/>
            <a:ext cx="1564533" cy="15469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2819399" y="2060523"/>
            <a:ext cx="6715125" cy="4401205"/>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Conditional formatting to find the blank cells.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Filter option to eliminate the blank cells in the columns.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IFS formula to convert the performance rating to text.</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Pivot table to make a summary about the project.</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Chart visualization for easy understanding of the analysis.</a:t>
            </a:r>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673089" y="1546804"/>
            <a:ext cx="6100996"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U</a:t>
            </a:r>
            <a:r>
              <a:rPr lang="en-IN" sz="2000" b="1" u="sng" dirty="0">
                <a:latin typeface="Times New Roman" panose="02020603050405020304" pitchFamily="18" charset="0"/>
                <a:cs typeface="Times New Roman" panose="02020603050405020304" pitchFamily="18" charset="0"/>
              </a:rPr>
              <a:t>SED FORMULAS AND TECHNIQUES:</a:t>
            </a:r>
            <a:endParaRPr lang="en-IN" sz="2000" b="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4" name="TextBox 3"/>
          <p:cNvSpPr txBox="1"/>
          <p:nvPr/>
        </p:nvSpPr>
        <p:spPr>
          <a:xfrm>
            <a:off x="755332" y="1295400"/>
            <a:ext cx="6100996" cy="461665"/>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D</a:t>
            </a:r>
            <a:r>
              <a:rPr lang="en-IN" sz="2400" b="1" u="sng" dirty="0">
                <a:latin typeface="Times New Roman" panose="02020603050405020304" pitchFamily="18" charset="0"/>
                <a:cs typeface="Times New Roman" panose="02020603050405020304" pitchFamily="18" charset="0"/>
              </a:rPr>
              <a:t>ETAILS OF THE DATASET:</a:t>
            </a:r>
            <a:endParaRPr lang="en-IN" sz="2400" b="1" u="sng"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295400" y="2057400"/>
            <a:ext cx="8915400" cy="4247317"/>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Downloaded the dataset from the Edunet student dashboard.</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contains totally  26 features</a:t>
            </a:r>
            <a:r>
              <a:rPr lang="en-IN"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 this project I have selected 9 features to analyse the performance</a:t>
            </a: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 ID and the current employee rating are in numerical values. </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 have added one more feature called performance category to convert the rating into text by formula.</a:t>
            </a:r>
            <a:endParaRPr lang="en-US" sz="28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1335139" y="1325634"/>
            <a:ext cx="8751188" cy="3539430"/>
          </a:xfrm>
          <a:prstGeom prst="rect">
            <a:avLst/>
          </a:prstGeom>
          <a:noFill/>
        </p:spPr>
        <p:txBody>
          <a:bodyPr wrap="square" rtlCol="0">
            <a:spAutoFit/>
          </a:bodyPr>
          <a:lstStyle/>
          <a:p>
            <a:pPr marL="514350" indent="-514350" algn="l">
              <a:buFont typeface="Wingdings" panose="05000000000000000000" pitchFamily="2" charset="2"/>
              <a:buChar char="q"/>
            </a:pPr>
            <a:r>
              <a:rPr lang="en-US" sz="2800" b="0" i="0" dirty="0">
                <a:solidFill>
                  <a:srgbClr val="0D0D0D"/>
                </a:solidFill>
                <a:effectLst/>
                <a:latin typeface="Times New Roman" panose="02020603050405020304" pitchFamily="18" charset="0"/>
                <a:cs typeface="Times New Roman" panose="02020603050405020304" pitchFamily="18" charset="0"/>
              </a:rPr>
              <a:t>The main thing of the project is converting the rating into text by using IFS formula:</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a:t>
            </a:r>
            <a:r>
              <a:rPr lang="en-US" sz="2800" dirty="0">
                <a:solidFill>
                  <a:srgbClr val="0D0D0D"/>
                </a:solidFill>
                <a:highlight>
                  <a:srgbClr val="FFFF00"/>
                </a:highlight>
                <a:latin typeface="Times New Roman" panose="02020603050405020304" pitchFamily="18" charset="0"/>
                <a:cs typeface="Times New Roman" panose="02020603050405020304" pitchFamily="18" charset="0"/>
              </a:rPr>
              <a:t>=IFS(Z8&gt;=5,"EXCELLENT",Z8&gt;=4,"VERY GOOD",Z8&gt;=3,"GOOD",TRUE,"LOW")</a:t>
            </a:r>
            <a:endParaRPr lang="en-US" sz="2800" dirty="0">
              <a:solidFill>
                <a:srgbClr val="0D0D0D"/>
              </a:solidFill>
              <a:highlight>
                <a:srgbClr val="FFFF00"/>
              </a:highligh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2170265" y="3381373"/>
            <a:ext cx="4943200" cy="2246769"/>
          </a:xfrm>
          <a:prstGeom prst="rect">
            <a:avLst/>
          </a:prstGeom>
          <a:noFill/>
        </p:spPr>
        <p:txBody>
          <a:bodyPr wrap="square">
            <a:spAutoFit/>
          </a:bodyPr>
          <a:lstStyle/>
          <a:p>
            <a:pPr marL="514350" indent="-5143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second part is about the Pivot table used in the excel to easily identify the performance based on the employee work type:</a:t>
            </a:r>
            <a:endParaRPr lang="en-IN" sz="2800" dirty="0">
              <a:latin typeface="Times New Roman" panose="02020603050405020304" pitchFamily="18" charset="0"/>
              <a:cs typeface="Times New Roman" panose="02020603050405020304" pitchFamily="18" charset="0"/>
            </a:endParaRPr>
          </a:p>
        </p:txBody>
      </p:sp>
      <p:pic>
        <p:nvPicPr>
          <p:cNvPr id="16" name="Graphic 15"/>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7314138" y="3381374"/>
            <a:ext cx="2972862" cy="3419474"/>
          </a:xfrm>
          <a:prstGeom prst="rect">
            <a:avLst/>
          </a:prstGeom>
          <a:effectLst>
            <a:glow rad="139700">
              <a:schemeClr val="accent1">
                <a:satMod val="175000"/>
                <a:alpha val="40000"/>
              </a:schemeClr>
            </a:glow>
          </a:effectLst>
          <a:scene3d>
            <a:camera prst="orthographicFront"/>
            <a:lightRig rig="threePt" dir="t"/>
          </a:scene3d>
          <a:sp3d>
            <a:bevelT prst="angle"/>
          </a:sp3d>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3704</Words>
  <Application>WPS Presentation</Application>
  <PresentationFormat>Custom</PresentationFormat>
  <Paragraphs>149</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wwwsi</cp:lastModifiedBy>
  <cp:revision>15</cp:revision>
  <dcterms:created xsi:type="dcterms:W3CDTF">2024-03-29T15:07:00Z</dcterms:created>
  <dcterms:modified xsi:type="dcterms:W3CDTF">2024-10-08T06:14:58Z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F25B546142BF40DDBA1443B497F53541_13</vt:lpwstr>
  </property>
  <property fmtid="{D5CDD505-2E9C-101B-9397-08002B2CF9AE}" pid="5" name="KSOProductBuildVer">
    <vt:lpwstr>1033-12.2.0.13472</vt:lpwstr>
  </property>
</Properties>
</file>