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 id="268" r:id="rId14"/>
    <p:sldId id="272" r:id="rId15"/>
    <p:sldId id="269" r:id="rId16"/>
    <p:sldId id="270" r:id="rId17"/>
    <p:sldId id="271"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7" d="100"/>
          <a:sy n="107" d="100"/>
        </p:scale>
        <p:origin x="6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419EA85-F496-4034-A991-9DB0E7127BB0}" type="datetimeFigureOut">
              <a:rPr lang="en-IN" smtClean="0"/>
              <a:t>29-09-2024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82B9F15F-81ED-4D59-9B14-79B41E26E6EE}" type="slidenum">
              <a:rPr lang="en-IN" smtClean="0"/>
              <a:t>‹#›</a:t>
            </a:fld>
            <a:endParaRPr lang="en-IN"/>
          </a:p>
        </p:txBody>
      </p:sp>
    </p:spTree>
    <p:extLst>
      <p:ext uri="{BB962C8B-B14F-4D97-AF65-F5344CB8AC3E}">
        <p14:creationId xmlns:p14="http://schemas.microsoft.com/office/powerpoint/2010/main" val="14603451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9EA85-F496-4034-A991-9DB0E7127BB0}"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B9F15F-81ED-4D59-9B14-79B41E26E6EE}" type="slidenum">
              <a:rPr lang="en-IN" smtClean="0"/>
              <a:t>‹#›</a:t>
            </a:fld>
            <a:endParaRPr lang="en-IN"/>
          </a:p>
        </p:txBody>
      </p:sp>
    </p:spTree>
    <p:extLst>
      <p:ext uri="{BB962C8B-B14F-4D97-AF65-F5344CB8AC3E}">
        <p14:creationId xmlns:p14="http://schemas.microsoft.com/office/powerpoint/2010/main" val="2795060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9EA85-F496-4034-A991-9DB0E7127BB0}"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B9F15F-81ED-4D59-9B14-79B41E26E6EE}" type="slidenum">
              <a:rPr lang="en-IN" smtClean="0"/>
              <a:t>‹#›</a:t>
            </a:fld>
            <a:endParaRPr lang="en-IN"/>
          </a:p>
        </p:txBody>
      </p:sp>
    </p:spTree>
    <p:extLst>
      <p:ext uri="{BB962C8B-B14F-4D97-AF65-F5344CB8AC3E}">
        <p14:creationId xmlns:p14="http://schemas.microsoft.com/office/powerpoint/2010/main" val="1602589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9EA85-F496-4034-A991-9DB0E7127BB0}"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B9F15F-81ED-4D59-9B14-79B41E26E6EE}" type="slidenum">
              <a:rPr lang="en-IN" smtClean="0"/>
              <a:t>‹#›</a:t>
            </a:fld>
            <a:endParaRPr lang="en-IN"/>
          </a:p>
        </p:txBody>
      </p:sp>
    </p:spTree>
    <p:extLst>
      <p:ext uri="{BB962C8B-B14F-4D97-AF65-F5344CB8AC3E}">
        <p14:creationId xmlns:p14="http://schemas.microsoft.com/office/powerpoint/2010/main" val="568569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9EA85-F496-4034-A991-9DB0E7127BB0}"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B9F15F-81ED-4D59-9B14-79B41E26E6EE}" type="slidenum">
              <a:rPr lang="en-IN" smtClean="0"/>
              <a:t>‹#›</a:t>
            </a:fld>
            <a:endParaRPr lang="en-IN"/>
          </a:p>
        </p:txBody>
      </p:sp>
    </p:spTree>
    <p:extLst>
      <p:ext uri="{BB962C8B-B14F-4D97-AF65-F5344CB8AC3E}">
        <p14:creationId xmlns:p14="http://schemas.microsoft.com/office/powerpoint/2010/main" val="2578495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9EA85-F496-4034-A991-9DB0E7127BB0}"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B9F15F-81ED-4D59-9B14-79B41E26E6EE}" type="slidenum">
              <a:rPr lang="en-IN" smtClean="0"/>
              <a:t>‹#›</a:t>
            </a:fld>
            <a:endParaRPr lang="en-IN"/>
          </a:p>
        </p:txBody>
      </p:sp>
    </p:spTree>
    <p:extLst>
      <p:ext uri="{BB962C8B-B14F-4D97-AF65-F5344CB8AC3E}">
        <p14:creationId xmlns:p14="http://schemas.microsoft.com/office/powerpoint/2010/main" val="238720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9EA85-F496-4034-A991-9DB0E7127BB0}"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B9F15F-81ED-4D59-9B14-79B41E26E6EE}" type="slidenum">
              <a:rPr lang="en-IN" smtClean="0"/>
              <a:t>‹#›</a:t>
            </a:fld>
            <a:endParaRPr lang="en-IN"/>
          </a:p>
        </p:txBody>
      </p:sp>
    </p:spTree>
    <p:extLst>
      <p:ext uri="{BB962C8B-B14F-4D97-AF65-F5344CB8AC3E}">
        <p14:creationId xmlns:p14="http://schemas.microsoft.com/office/powerpoint/2010/main" val="902301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9EA85-F496-4034-A991-9DB0E7127BB0}"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B9F15F-81ED-4D59-9B14-79B41E26E6EE}" type="slidenum">
              <a:rPr lang="en-IN" smtClean="0"/>
              <a:t>‹#›</a:t>
            </a:fld>
            <a:endParaRPr lang="en-IN"/>
          </a:p>
        </p:txBody>
      </p:sp>
    </p:spTree>
    <p:extLst>
      <p:ext uri="{BB962C8B-B14F-4D97-AF65-F5344CB8AC3E}">
        <p14:creationId xmlns:p14="http://schemas.microsoft.com/office/powerpoint/2010/main" val="871849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9EA85-F496-4034-A991-9DB0E7127BB0}"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B9F15F-81ED-4D59-9B14-79B41E26E6EE}" type="slidenum">
              <a:rPr lang="en-IN" smtClean="0"/>
              <a:t>‹#›</a:t>
            </a:fld>
            <a:endParaRPr lang="en-IN"/>
          </a:p>
        </p:txBody>
      </p:sp>
    </p:spTree>
    <p:extLst>
      <p:ext uri="{BB962C8B-B14F-4D97-AF65-F5344CB8AC3E}">
        <p14:creationId xmlns:p14="http://schemas.microsoft.com/office/powerpoint/2010/main" val="996209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9EA85-F496-4034-A991-9DB0E7127BB0}"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B9F15F-81ED-4D59-9B14-79B41E26E6EE}" type="slidenum">
              <a:rPr lang="en-IN" smtClean="0"/>
              <a:t>‹#›</a:t>
            </a:fld>
            <a:endParaRPr lang="en-IN"/>
          </a:p>
        </p:txBody>
      </p:sp>
    </p:spTree>
    <p:extLst>
      <p:ext uri="{BB962C8B-B14F-4D97-AF65-F5344CB8AC3E}">
        <p14:creationId xmlns:p14="http://schemas.microsoft.com/office/powerpoint/2010/main" val="23765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9EA85-F496-4034-A991-9DB0E7127BB0}"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B9F15F-81ED-4D59-9B14-79B41E26E6EE}" type="slidenum">
              <a:rPr lang="en-IN" smtClean="0"/>
              <a:t>‹#›</a:t>
            </a:fld>
            <a:endParaRPr lang="en-IN"/>
          </a:p>
        </p:txBody>
      </p:sp>
    </p:spTree>
    <p:extLst>
      <p:ext uri="{BB962C8B-B14F-4D97-AF65-F5344CB8AC3E}">
        <p14:creationId xmlns:p14="http://schemas.microsoft.com/office/powerpoint/2010/main" val="160757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9EA85-F496-4034-A991-9DB0E7127BB0}"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B9F15F-81ED-4D59-9B14-79B41E26E6EE}" type="slidenum">
              <a:rPr lang="en-IN" smtClean="0"/>
              <a:t>‹#›</a:t>
            </a:fld>
            <a:endParaRPr lang="en-IN"/>
          </a:p>
        </p:txBody>
      </p:sp>
    </p:spTree>
    <p:extLst>
      <p:ext uri="{BB962C8B-B14F-4D97-AF65-F5344CB8AC3E}">
        <p14:creationId xmlns:p14="http://schemas.microsoft.com/office/powerpoint/2010/main" val="3486670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19EA85-F496-4034-A991-9DB0E7127BB0}" type="datetimeFigureOut">
              <a:rPr lang="en-IN" smtClean="0"/>
              <a:t>29-09-2024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B9F15F-81ED-4D59-9B14-79B41E26E6EE}" type="slidenum">
              <a:rPr lang="en-IN" smtClean="0"/>
              <a:t>‹#›</a:t>
            </a:fld>
            <a:endParaRPr lang="en-IN"/>
          </a:p>
        </p:txBody>
      </p:sp>
    </p:spTree>
    <p:extLst>
      <p:ext uri="{BB962C8B-B14F-4D97-AF65-F5344CB8AC3E}">
        <p14:creationId xmlns:p14="http://schemas.microsoft.com/office/powerpoint/2010/main" val="369035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19EA85-F496-4034-A991-9DB0E7127BB0}" type="datetimeFigureOut">
              <a:rPr lang="en-IN" smtClean="0"/>
              <a:t>29-09-2024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B9F15F-81ED-4D59-9B14-79B41E26E6EE}" type="slidenum">
              <a:rPr lang="en-IN" smtClean="0"/>
              <a:t>‹#›</a:t>
            </a:fld>
            <a:endParaRPr lang="en-IN"/>
          </a:p>
        </p:txBody>
      </p:sp>
    </p:spTree>
    <p:extLst>
      <p:ext uri="{BB962C8B-B14F-4D97-AF65-F5344CB8AC3E}">
        <p14:creationId xmlns:p14="http://schemas.microsoft.com/office/powerpoint/2010/main" val="553287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419EA85-F496-4034-A991-9DB0E7127BB0}" type="datetimeFigureOut">
              <a:rPr lang="en-IN" smtClean="0"/>
              <a:t>29-09-2024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B9F15F-81ED-4D59-9B14-79B41E26E6EE}" type="slidenum">
              <a:rPr lang="en-IN" smtClean="0"/>
              <a:t>‹#›</a:t>
            </a:fld>
            <a:endParaRPr lang="en-IN"/>
          </a:p>
        </p:txBody>
      </p:sp>
    </p:spTree>
    <p:extLst>
      <p:ext uri="{BB962C8B-B14F-4D97-AF65-F5344CB8AC3E}">
        <p14:creationId xmlns:p14="http://schemas.microsoft.com/office/powerpoint/2010/main" val="3899637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9EA85-F496-4034-A991-9DB0E7127BB0}"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B9F15F-81ED-4D59-9B14-79B41E26E6EE}" type="slidenum">
              <a:rPr lang="en-IN" smtClean="0"/>
              <a:t>‹#›</a:t>
            </a:fld>
            <a:endParaRPr lang="en-IN"/>
          </a:p>
        </p:txBody>
      </p:sp>
    </p:spTree>
    <p:extLst>
      <p:ext uri="{BB962C8B-B14F-4D97-AF65-F5344CB8AC3E}">
        <p14:creationId xmlns:p14="http://schemas.microsoft.com/office/powerpoint/2010/main" val="207283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9EA85-F496-4034-A991-9DB0E7127BB0}"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B9F15F-81ED-4D59-9B14-79B41E26E6EE}" type="slidenum">
              <a:rPr lang="en-IN" smtClean="0"/>
              <a:t>‹#›</a:t>
            </a:fld>
            <a:endParaRPr lang="en-IN"/>
          </a:p>
        </p:txBody>
      </p:sp>
    </p:spTree>
    <p:extLst>
      <p:ext uri="{BB962C8B-B14F-4D97-AF65-F5344CB8AC3E}">
        <p14:creationId xmlns:p14="http://schemas.microsoft.com/office/powerpoint/2010/main" val="2517363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19EA85-F496-4034-A991-9DB0E7127BB0}" type="datetimeFigureOut">
              <a:rPr lang="en-IN" smtClean="0"/>
              <a:t>29-09-2024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2B9F15F-81ED-4D59-9B14-79B41E26E6EE}" type="slidenum">
              <a:rPr lang="en-IN" smtClean="0"/>
              <a:t>‹#›</a:t>
            </a:fld>
            <a:endParaRPr lang="en-IN"/>
          </a:p>
        </p:txBody>
      </p:sp>
    </p:spTree>
    <p:extLst>
      <p:ext uri="{BB962C8B-B14F-4D97-AF65-F5344CB8AC3E}">
        <p14:creationId xmlns:p14="http://schemas.microsoft.com/office/powerpoint/2010/main" val="2156014173"/>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1B7C-DCDF-2F2B-2517-A33747370B74}"/>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F6843FC5-3A77-087E-5D72-3D9376AF7B7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328323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0AF33129-0895-F074-BA50-D9E12FD840FC}"/>
              </a:ext>
            </a:extLst>
          </p:cNvPr>
          <p:cNvSpPr>
            <a:spLocks noGrp="1" noChangeArrowheads="1"/>
          </p:cNvSpPr>
          <p:nvPr>
            <p:ph idx="1"/>
          </p:nvPr>
        </p:nvSpPr>
        <p:spPr bwMode="auto">
          <a:xfrm>
            <a:off x="1649186" y="476528"/>
            <a:ext cx="889362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Load transfer </a:t>
            </a:r>
            <a:r>
              <a:rPr kumimoji="0" lang="en-US" altLang="en-US" sz="1800" b="0" i="0" u="none" strike="noStrike" cap="none" normalizeH="0" baseline="0" dirty="0">
                <a:ln>
                  <a:noFill/>
                </a:ln>
                <a:solidFill>
                  <a:schemeClr val="tx1"/>
                </a:solidFill>
                <a:effectLst/>
                <a:latin typeface="Arial" panose="020B0604020202020204" pitchFamily="34" charset="0"/>
              </a:rPr>
              <a:t>is a fundamental concept in racing car dynamics. It refers to the shift in weight distribution of a car when it accelerates, brakes, or corners. This redistribution of weight significantly affects the car's handling and grip.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How Load Transfer Works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Acceleration: Weight shifts towards the rear, reducing grip at the front tires.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Braking: Weight shifts towards the front, reducing grip at the rear tires.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Cornering: Weight shifts to the outer wheels, increasing grip on the outside and reducing grip on the inside.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1593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5D65-FA8E-E943-60DD-4EBF01FC36FF}"/>
              </a:ext>
            </a:extLst>
          </p:cNvPr>
          <p:cNvSpPr>
            <a:spLocks noGrp="1"/>
          </p:cNvSpPr>
          <p:nvPr>
            <p:ph type="title"/>
          </p:nvPr>
        </p:nvSpPr>
        <p:spPr>
          <a:xfrm>
            <a:off x="685801" y="609600"/>
            <a:ext cx="10220324" cy="1456267"/>
          </a:xfrm>
        </p:spPr>
        <p:txBody>
          <a:bodyPr/>
          <a:lstStyle/>
          <a:p>
            <a:pPr algn="ctr"/>
            <a:r>
              <a:rPr lang="en-IN" dirty="0"/>
              <a:t>Components of a suspension system</a:t>
            </a:r>
          </a:p>
        </p:txBody>
      </p:sp>
    </p:spTree>
    <p:extLst>
      <p:ext uri="{BB962C8B-B14F-4D97-AF65-F5344CB8AC3E}">
        <p14:creationId xmlns:p14="http://schemas.microsoft.com/office/powerpoint/2010/main" val="2083954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9A845-CC87-3FA8-3FD1-9A0EF462F2FA}"/>
              </a:ext>
            </a:extLst>
          </p:cNvPr>
          <p:cNvSpPr>
            <a:spLocks noGrp="1"/>
          </p:cNvSpPr>
          <p:nvPr>
            <p:ph type="title"/>
          </p:nvPr>
        </p:nvSpPr>
        <p:spPr/>
        <p:txBody>
          <a:bodyPr/>
          <a:lstStyle/>
          <a:p>
            <a:r>
              <a:rPr lang="en-IN" dirty="0"/>
              <a:t>springs</a:t>
            </a:r>
          </a:p>
        </p:txBody>
      </p:sp>
      <p:sp>
        <p:nvSpPr>
          <p:cNvPr id="3" name="Content Placeholder 2">
            <a:extLst>
              <a:ext uri="{FF2B5EF4-FFF2-40B4-BE49-F238E27FC236}">
                <a16:creationId xmlns:a16="http://schemas.microsoft.com/office/drawing/2014/main" id="{2BB92981-7560-D3B5-F8C5-27B669DD787B}"/>
              </a:ext>
            </a:extLst>
          </p:cNvPr>
          <p:cNvSpPr>
            <a:spLocks noGrp="1"/>
          </p:cNvSpPr>
          <p:nvPr>
            <p:ph idx="1"/>
          </p:nvPr>
        </p:nvSpPr>
        <p:spPr>
          <a:xfrm>
            <a:off x="685802" y="2142067"/>
            <a:ext cx="5991224" cy="3649133"/>
          </a:xfrm>
        </p:spPr>
        <p:txBody>
          <a:bodyPr/>
          <a:lstStyle/>
          <a:p>
            <a:pPr marL="0" indent="0">
              <a:buNone/>
            </a:pPr>
            <a:r>
              <a:rPr lang="en-US" b="1" dirty="0"/>
              <a:t>Suspension springs</a:t>
            </a:r>
            <a:r>
              <a:rPr lang="en-US" dirty="0"/>
              <a:t> are essential components in a vehicle's suspension system. Their primary function is to absorb the impact from road irregularities, providing a smoother ride and maintaining tire contact with the road.</a:t>
            </a:r>
            <a:endParaRPr lang="en-IN" dirty="0"/>
          </a:p>
        </p:txBody>
      </p:sp>
      <p:pic>
        <p:nvPicPr>
          <p:cNvPr id="5" name="Picture 4">
            <a:extLst>
              <a:ext uri="{FF2B5EF4-FFF2-40B4-BE49-F238E27FC236}">
                <a16:creationId xmlns:a16="http://schemas.microsoft.com/office/drawing/2014/main" id="{E6B8DE32-362B-1F19-70BD-5F3CC6B945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278233">
            <a:off x="5703039" y="1915268"/>
            <a:ext cx="6364509" cy="3219547"/>
          </a:xfrm>
          <a:prstGeom prst="rect">
            <a:avLst/>
          </a:prstGeom>
        </p:spPr>
      </p:pic>
      <p:cxnSp>
        <p:nvCxnSpPr>
          <p:cNvPr id="7" name="Straight Arrow Connector 6">
            <a:extLst>
              <a:ext uri="{FF2B5EF4-FFF2-40B4-BE49-F238E27FC236}">
                <a16:creationId xmlns:a16="http://schemas.microsoft.com/office/drawing/2014/main" id="{5DE7314C-E99B-2DB8-5FAB-BFD75281F747}"/>
              </a:ext>
            </a:extLst>
          </p:cNvPr>
          <p:cNvCxnSpPr/>
          <p:nvPr/>
        </p:nvCxnSpPr>
        <p:spPr>
          <a:xfrm>
            <a:off x="6905625" y="1857375"/>
            <a:ext cx="1514475" cy="10382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81AEA084-B684-6E85-5FE2-5B093B006D3C}"/>
              </a:ext>
            </a:extLst>
          </p:cNvPr>
          <p:cNvSpPr txBox="1"/>
          <p:nvPr/>
        </p:nvSpPr>
        <p:spPr>
          <a:xfrm>
            <a:off x="6391276" y="1511869"/>
            <a:ext cx="1057275" cy="369332"/>
          </a:xfrm>
          <a:prstGeom prst="rect">
            <a:avLst/>
          </a:prstGeom>
          <a:noFill/>
        </p:spPr>
        <p:txBody>
          <a:bodyPr wrap="square" rtlCol="0">
            <a:spAutoFit/>
          </a:bodyPr>
          <a:lstStyle/>
          <a:p>
            <a:r>
              <a:rPr lang="en-IN" dirty="0">
                <a:solidFill>
                  <a:schemeClr val="bg1"/>
                </a:solidFill>
              </a:rPr>
              <a:t>spring</a:t>
            </a:r>
          </a:p>
        </p:txBody>
      </p:sp>
    </p:spTree>
    <p:extLst>
      <p:ext uri="{BB962C8B-B14F-4D97-AF65-F5344CB8AC3E}">
        <p14:creationId xmlns:p14="http://schemas.microsoft.com/office/powerpoint/2010/main" val="3725145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84DD5-AAA6-614F-8103-3B7FCBDEFF3A}"/>
              </a:ext>
            </a:extLst>
          </p:cNvPr>
          <p:cNvSpPr>
            <a:spLocks noGrp="1"/>
          </p:cNvSpPr>
          <p:nvPr>
            <p:ph type="title"/>
          </p:nvPr>
        </p:nvSpPr>
        <p:spPr/>
        <p:txBody>
          <a:bodyPr/>
          <a:lstStyle/>
          <a:p>
            <a:r>
              <a:rPr lang="en-IN" dirty="0"/>
              <a:t>Dampers (shock absorbers)</a:t>
            </a:r>
          </a:p>
        </p:txBody>
      </p:sp>
      <p:pic>
        <p:nvPicPr>
          <p:cNvPr id="4" name="Picture 3">
            <a:extLst>
              <a:ext uri="{FF2B5EF4-FFF2-40B4-BE49-F238E27FC236}">
                <a16:creationId xmlns:a16="http://schemas.microsoft.com/office/drawing/2014/main" id="{2F3EFDEC-0EFC-1AF2-9687-34DFA45E7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278233">
            <a:off x="5703039" y="1915268"/>
            <a:ext cx="6364509" cy="3219547"/>
          </a:xfrm>
          <a:prstGeom prst="rect">
            <a:avLst/>
          </a:prstGeom>
        </p:spPr>
      </p:pic>
      <p:cxnSp>
        <p:nvCxnSpPr>
          <p:cNvPr id="5" name="Straight Arrow Connector 4">
            <a:extLst>
              <a:ext uri="{FF2B5EF4-FFF2-40B4-BE49-F238E27FC236}">
                <a16:creationId xmlns:a16="http://schemas.microsoft.com/office/drawing/2014/main" id="{60964651-5BFA-EFEF-8856-C0AA43D4C375}"/>
              </a:ext>
            </a:extLst>
          </p:cNvPr>
          <p:cNvCxnSpPr/>
          <p:nvPr/>
        </p:nvCxnSpPr>
        <p:spPr>
          <a:xfrm>
            <a:off x="7277100" y="2110786"/>
            <a:ext cx="1514475" cy="10382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D4F62E2B-7C74-4450-64E5-57A4784827FB}"/>
              </a:ext>
            </a:extLst>
          </p:cNvPr>
          <p:cNvSpPr txBox="1"/>
          <p:nvPr/>
        </p:nvSpPr>
        <p:spPr>
          <a:xfrm>
            <a:off x="6657976" y="1741454"/>
            <a:ext cx="1057275" cy="369332"/>
          </a:xfrm>
          <a:prstGeom prst="rect">
            <a:avLst/>
          </a:prstGeom>
          <a:noFill/>
        </p:spPr>
        <p:txBody>
          <a:bodyPr wrap="square" rtlCol="0">
            <a:spAutoFit/>
          </a:bodyPr>
          <a:lstStyle/>
          <a:p>
            <a:r>
              <a:rPr lang="en-IN" dirty="0">
                <a:solidFill>
                  <a:schemeClr val="bg1"/>
                </a:solidFill>
              </a:rPr>
              <a:t>dampers</a:t>
            </a:r>
          </a:p>
        </p:txBody>
      </p:sp>
      <p:sp>
        <p:nvSpPr>
          <p:cNvPr id="10" name="Rectangle 1">
            <a:extLst>
              <a:ext uri="{FF2B5EF4-FFF2-40B4-BE49-F238E27FC236}">
                <a16:creationId xmlns:a16="http://schemas.microsoft.com/office/drawing/2014/main" id="{226C3D20-516C-6069-FE70-881071C0E9EC}"/>
              </a:ext>
            </a:extLst>
          </p:cNvPr>
          <p:cNvSpPr>
            <a:spLocks noGrp="1" noChangeArrowheads="1"/>
          </p:cNvSpPr>
          <p:nvPr>
            <p:ph idx="1"/>
          </p:nvPr>
        </p:nvSpPr>
        <p:spPr bwMode="auto">
          <a:xfrm>
            <a:off x="685801" y="3366469"/>
            <a:ext cx="718184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Dampers</a:t>
            </a:r>
            <a:r>
              <a:rPr kumimoji="0" lang="en-US" altLang="en-US" sz="1800" b="0" i="0" u="none" strike="noStrike" cap="none" normalizeH="0" baseline="0">
                <a:ln>
                  <a:noFill/>
                </a:ln>
                <a:solidFill>
                  <a:schemeClr val="tx1"/>
                </a:solidFill>
                <a:effectLst/>
                <a:latin typeface="Arial" panose="020B0604020202020204" pitchFamily="34" charset="0"/>
              </a:rPr>
              <a:t>, also known as shock absorbers, are crucial components in a vehicle's suspension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They work in conjunction with springs to control the vehicle's movement, providing a smooth and stable ride. </a:t>
            </a:r>
          </a:p>
        </p:txBody>
      </p:sp>
    </p:spTree>
    <p:extLst>
      <p:ext uri="{BB962C8B-B14F-4D97-AF65-F5344CB8AC3E}">
        <p14:creationId xmlns:p14="http://schemas.microsoft.com/office/powerpoint/2010/main" val="1134288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96CF3-4FB8-5ED0-F670-A1BE8FB7E17C}"/>
              </a:ext>
            </a:extLst>
          </p:cNvPr>
          <p:cNvSpPr>
            <a:spLocks noGrp="1"/>
          </p:cNvSpPr>
          <p:nvPr>
            <p:ph type="title"/>
          </p:nvPr>
        </p:nvSpPr>
        <p:spPr/>
        <p:txBody>
          <a:bodyPr/>
          <a:lstStyle/>
          <a:p>
            <a:r>
              <a:rPr lang="en-IN" dirty="0"/>
              <a:t>Control arms</a:t>
            </a:r>
          </a:p>
        </p:txBody>
      </p:sp>
      <p:sp>
        <p:nvSpPr>
          <p:cNvPr id="3" name="Content Placeholder 2">
            <a:extLst>
              <a:ext uri="{FF2B5EF4-FFF2-40B4-BE49-F238E27FC236}">
                <a16:creationId xmlns:a16="http://schemas.microsoft.com/office/drawing/2014/main" id="{D00FD6F2-BED0-DA31-1CE1-48ED3DFE45DD}"/>
              </a:ext>
            </a:extLst>
          </p:cNvPr>
          <p:cNvSpPr>
            <a:spLocks noGrp="1"/>
          </p:cNvSpPr>
          <p:nvPr>
            <p:ph idx="1"/>
          </p:nvPr>
        </p:nvSpPr>
        <p:spPr>
          <a:xfrm>
            <a:off x="685801" y="2142067"/>
            <a:ext cx="4343399" cy="3649133"/>
          </a:xfrm>
        </p:spPr>
        <p:txBody>
          <a:bodyPr/>
          <a:lstStyle/>
          <a:p>
            <a:pPr marL="0" indent="0">
              <a:buNone/>
            </a:pPr>
            <a:r>
              <a:rPr lang="en-US" b="1" dirty="0"/>
              <a:t>Control arms</a:t>
            </a:r>
            <a:r>
              <a:rPr lang="en-US" dirty="0"/>
              <a:t> are essential components in a vehicle's suspension system. They connect the wheels to the vehicle's frame, controlling the wheel's position and movement.</a:t>
            </a:r>
          </a:p>
          <a:p>
            <a:pPr marL="0" indent="0">
              <a:buNone/>
            </a:pPr>
            <a:endParaRPr lang="en-IN" dirty="0"/>
          </a:p>
        </p:txBody>
      </p:sp>
      <p:pic>
        <p:nvPicPr>
          <p:cNvPr id="6146" name="Picture 2">
            <a:extLst>
              <a:ext uri="{FF2B5EF4-FFF2-40B4-BE49-F238E27FC236}">
                <a16:creationId xmlns:a16="http://schemas.microsoft.com/office/drawing/2014/main" id="{650A9127-F2D6-C406-3308-31F0F1E13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3538" y="381000"/>
            <a:ext cx="4910137" cy="6183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711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2A15F-217D-8F76-CC04-7DE47D635F65}"/>
              </a:ext>
            </a:extLst>
          </p:cNvPr>
          <p:cNvSpPr>
            <a:spLocks noGrp="1"/>
          </p:cNvSpPr>
          <p:nvPr>
            <p:ph type="title"/>
          </p:nvPr>
        </p:nvSpPr>
        <p:spPr/>
        <p:txBody>
          <a:bodyPr/>
          <a:lstStyle/>
          <a:p>
            <a:r>
              <a:rPr lang="en-IN" dirty="0"/>
              <a:t>ARB (anti roll bar)</a:t>
            </a:r>
          </a:p>
        </p:txBody>
      </p:sp>
      <p:sp>
        <p:nvSpPr>
          <p:cNvPr id="3" name="Content Placeholder 2">
            <a:extLst>
              <a:ext uri="{FF2B5EF4-FFF2-40B4-BE49-F238E27FC236}">
                <a16:creationId xmlns:a16="http://schemas.microsoft.com/office/drawing/2014/main" id="{6F235DBC-83E4-2C08-1A2F-774A0316A5D2}"/>
              </a:ext>
            </a:extLst>
          </p:cNvPr>
          <p:cNvSpPr>
            <a:spLocks noGrp="1"/>
          </p:cNvSpPr>
          <p:nvPr>
            <p:ph idx="1"/>
          </p:nvPr>
        </p:nvSpPr>
        <p:spPr>
          <a:xfrm>
            <a:off x="685801" y="2142067"/>
            <a:ext cx="5238749" cy="3649133"/>
          </a:xfrm>
        </p:spPr>
        <p:txBody>
          <a:bodyPr/>
          <a:lstStyle/>
          <a:p>
            <a:pPr marL="0" indent="0">
              <a:buNone/>
            </a:pPr>
            <a:r>
              <a:rPr lang="en-US" dirty="0"/>
              <a:t>An </a:t>
            </a:r>
            <a:r>
              <a:rPr lang="en-US" b="1" dirty="0"/>
              <a:t>anti-roll bar</a:t>
            </a:r>
            <a:r>
              <a:rPr lang="en-US" dirty="0"/>
              <a:t> or </a:t>
            </a:r>
            <a:r>
              <a:rPr lang="en-US" b="1" dirty="0"/>
              <a:t>stabilizer bar</a:t>
            </a:r>
            <a:r>
              <a:rPr lang="en-US" dirty="0"/>
              <a:t> is a component in a vehicle's suspension system designed to reduce body roll. Body roll is the tendency of a vehicle to lean excessively when cornering.</a:t>
            </a:r>
          </a:p>
          <a:p>
            <a:pPr marL="0" indent="0">
              <a:buNone/>
            </a:pPr>
            <a:r>
              <a:rPr lang="en-US" b="1" dirty="0"/>
              <a:t>How it Works?</a:t>
            </a:r>
          </a:p>
          <a:p>
            <a:pPr marL="0" indent="0">
              <a:buNone/>
            </a:pPr>
            <a:r>
              <a:rPr lang="en-US" dirty="0"/>
              <a:t>An anti-roll bar is essentially a torsion bar, a thick metal bar shaped like a "U." It's connected to the control arms on opposite sides of the axle. When one wheel encounters a bump or the car corners, the anti-roll bar resists twisting, which helps to keep the vehicle level.</a:t>
            </a:r>
          </a:p>
          <a:p>
            <a:endParaRPr lang="en-IN" dirty="0"/>
          </a:p>
        </p:txBody>
      </p:sp>
      <p:pic>
        <p:nvPicPr>
          <p:cNvPr id="5" name="Picture 4">
            <a:extLst>
              <a:ext uri="{FF2B5EF4-FFF2-40B4-BE49-F238E27FC236}">
                <a16:creationId xmlns:a16="http://schemas.microsoft.com/office/drawing/2014/main" id="{CBF4E179-731F-65DF-FDE9-272454C909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5788" y="410878"/>
            <a:ext cx="6440487" cy="6036243"/>
          </a:xfrm>
          <a:prstGeom prst="rect">
            <a:avLst/>
          </a:prstGeom>
        </p:spPr>
      </p:pic>
    </p:spTree>
    <p:extLst>
      <p:ext uri="{BB962C8B-B14F-4D97-AF65-F5344CB8AC3E}">
        <p14:creationId xmlns:p14="http://schemas.microsoft.com/office/powerpoint/2010/main" val="352729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E85EE-69D2-B2BD-18F9-5D1BBDFEA3F5}"/>
              </a:ext>
            </a:extLst>
          </p:cNvPr>
          <p:cNvSpPr>
            <a:spLocks noGrp="1"/>
          </p:cNvSpPr>
          <p:nvPr>
            <p:ph type="title"/>
          </p:nvPr>
        </p:nvSpPr>
        <p:spPr/>
        <p:txBody>
          <a:bodyPr/>
          <a:lstStyle/>
          <a:p>
            <a:pPr algn="ctr"/>
            <a:r>
              <a:rPr lang="en-IN" dirty="0"/>
              <a:t>Common suspension types</a:t>
            </a:r>
          </a:p>
        </p:txBody>
      </p:sp>
      <p:sp>
        <p:nvSpPr>
          <p:cNvPr id="3" name="Content Placeholder 2">
            <a:extLst>
              <a:ext uri="{FF2B5EF4-FFF2-40B4-BE49-F238E27FC236}">
                <a16:creationId xmlns:a16="http://schemas.microsoft.com/office/drawing/2014/main" id="{980CA11E-6C11-2122-1D7D-1E2177BDB5D9}"/>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450871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89403-1E69-9D8F-443F-74564AEFB68F}"/>
              </a:ext>
            </a:extLst>
          </p:cNvPr>
          <p:cNvSpPr>
            <a:spLocks noGrp="1"/>
          </p:cNvSpPr>
          <p:nvPr>
            <p:ph type="title"/>
          </p:nvPr>
        </p:nvSpPr>
        <p:spPr/>
        <p:txBody>
          <a:bodyPr/>
          <a:lstStyle/>
          <a:p>
            <a:r>
              <a:rPr lang="en-IN" dirty="0"/>
              <a:t>Macpherson Strut</a:t>
            </a:r>
          </a:p>
        </p:txBody>
      </p:sp>
      <p:sp>
        <p:nvSpPr>
          <p:cNvPr id="3" name="Content Placeholder 2">
            <a:extLst>
              <a:ext uri="{FF2B5EF4-FFF2-40B4-BE49-F238E27FC236}">
                <a16:creationId xmlns:a16="http://schemas.microsoft.com/office/drawing/2014/main" id="{07DEBBEC-D6D8-3EEE-8D2D-666FE6568969}"/>
              </a:ext>
            </a:extLst>
          </p:cNvPr>
          <p:cNvSpPr>
            <a:spLocks noGrp="1"/>
          </p:cNvSpPr>
          <p:nvPr>
            <p:ph idx="1"/>
          </p:nvPr>
        </p:nvSpPr>
        <p:spPr>
          <a:xfrm>
            <a:off x="685801" y="2142067"/>
            <a:ext cx="5410199" cy="3649133"/>
          </a:xfrm>
        </p:spPr>
        <p:txBody>
          <a:bodyPr/>
          <a:lstStyle/>
          <a:p>
            <a:pPr marL="0" indent="0">
              <a:buNone/>
            </a:pPr>
            <a:r>
              <a:rPr lang="en-US" dirty="0"/>
              <a:t>The MacPherson strut combines the functions of a shock absorber and a spring into a single unit. This unit is attached to the car's body at the top and to the steering knuckle at the bottom. A lower control arm is used to locate the wheel laterally.</a:t>
            </a:r>
            <a:endParaRPr lang="en-IN" dirty="0"/>
          </a:p>
        </p:txBody>
      </p:sp>
      <p:pic>
        <p:nvPicPr>
          <p:cNvPr id="4" name="Picture 2">
            <a:extLst>
              <a:ext uri="{FF2B5EF4-FFF2-40B4-BE49-F238E27FC236}">
                <a16:creationId xmlns:a16="http://schemas.microsoft.com/office/drawing/2014/main" id="{967CF23B-34EB-F7C2-226F-EFD931F97D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0813" y="438150"/>
            <a:ext cx="4910137" cy="6183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223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9F361-9691-8F8E-5C47-C327440ECAB1}"/>
              </a:ext>
            </a:extLst>
          </p:cNvPr>
          <p:cNvSpPr>
            <a:spLocks noGrp="1"/>
          </p:cNvSpPr>
          <p:nvPr>
            <p:ph type="title"/>
          </p:nvPr>
        </p:nvSpPr>
        <p:spPr/>
        <p:txBody>
          <a:bodyPr/>
          <a:lstStyle/>
          <a:p>
            <a:r>
              <a:rPr lang="en-IN" dirty="0"/>
              <a:t>Double wishbone</a:t>
            </a:r>
          </a:p>
        </p:txBody>
      </p:sp>
      <p:sp>
        <p:nvSpPr>
          <p:cNvPr id="3" name="Content Placeholder 2">
            <a:extLst>
              <a:ext uri="{FF2B5EF4-FFF2-40B4-BE49-F238E27FC236}">
                <a16:creationId xmlns:a16="http://schemas.microsoft.com/office/drawing/2014/main" id="{7ABC599E-8E9D-F3EB-295D-2C31EFDD5B2C}"/>
              </a:ext>
            </a:extLst>
          </p:cNvPr>
          <p:cNvSpPr>
            <a:spLocks noGrp="1"/>
          </p:cNvSpPr>
          <p:nvPr>
            <p:ph idx="1"/>
          </p:nvPr>
        </p:nvSpPr>
        <p:spPr>
          <a:xfrm>
            <a:off x="528639" y="2142067"/>
            <a:ext cx="6496049" cy="3649133"/>
          </a:xfrm>
        </p:spPr>
        <p:txBody>
          <a:bodyPr/>
          <a:lstStyle/>
          <a:p>
            <a:pPr marL="0" indent="0">
              <a:buNone/>
            </a:pPr>
            <a:r>
              <a:rPr lang="en-US" dirty="0"/>
              <a:t>A double wishbone suspension is a type of independent suspension system that uses two wishbone-shaped arms (or control arms) to locate the wheel. It's considered one of the most advanced and adjustable suspension systems.</a:t>
            </a:r>
          </a:p>
          <a:p>
            <a:pPr marL="0" indent="0">
              <a:buNone/>
            </a:pPr>
            <a:r>
              <a:rPr lang="en-US" dirty="0"/>
              <a:t>The upper and lower control arms are attached to the vehicle's chassis at one end and to the steering knuckle at the other. These arms control the wheel's movement in various directions. The shock absorber and spring are usually mounted to the lower control arm.   </a:t>
            </a:r>
            <a:endParaRPr lang="en-IN" dirty="0"/>
          </a:p>
        </p:txBody>
      </p:sp>
      <p:pic>
        <p:nvPicPr>
          <p:cNvPr id="7170" name="Picture 2">
            <a:extLst>
              <a:ext uri="{FF2B5EF4-FFF2-40B4-BE49-F238E27FC236}">
                <a16:creationId xmlns:a16="http://schemas.microsoft.com/office/drawing/2014/main" id="{2E6BEAB2-C6AE-6869-D50F-7868C49523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4688" y="2142067"/>
            <a:ext cx="4929186" cy="3155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455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26AD6-F560-8013-6BC8-85F24BDD9A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8FCF981-507B-2C51-B406-FF02A9C5B90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59918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352A2-8C25-EBC3-1E8A-ED6B99515E32}"/>
              </a:ext>
            </a:extLst>
          </p:cNvPr>
          <p:cNvSpPr>
            <a:spLocks noGrp="1"/>
          </p:cNvSpPr>
          <p:nvPr>
            <p:ph type="title"/>
          </p:nvPr>
        </p:nvSpPr>
        <p:spPr>
          <a:xfrm>
            <a:off x="1205754" y="1337732"/>
            <a:ext cx="10131425" cy="1456267"/>
          </a:xfrm>
        </p:spPr>
        <p:txBody>
          <a:bodyPr>
            <a:normAutofit/>
          </a:bodyPr>
          <a:lstStyle/>
          <a:p>
            <a:r>
              <a:rPr lang="en-IN" sz="4800" dirty="0"/>
              <a:t>Caster</a:t>
            </a:r>
          </a:p>
        </p:txBody>
      </p:sp>
      <p:sp>
        <p:nvSpPr>
          <p:cNvPr id="3" name="Content Placeholder 2">
            <a:extLst>
              <a:ext uri="{FF2B5EF4-FFF2-40B4-BE49-F238E27FC236}">
                <a16:creationId xmlns:a16="http://schemas.microsoft.com/office/drawing/2014/main" id="{A2EB9957-540E-FD9F-9306-2B3AC317A9BF}"/>
              </a:ext>
            </a:extLst>
          </p:cNvPr>
          <p:cNvSpPr>
            <a:spLocks noGrp="1"/>
          </p:cNvSpPr>
          <p:nvPr>
            <p:ph idx="1"/>
          </p:nvPr>
        </p:nvSpPr>
        <p:spPr>
          <a:xfrm>
            <a:off x="614083" y="3130616"/>
            <a:ext cx="10131425" cy="3649133"/>
          </a:xfrm>
        </p:spPr>
        <p:txBody>
          <a:bodyPr/>
          <a:lstStyle/>
          <a:p>
            <a:r>
              <a:rPr lang="en-US" dirty="0"/>
              <a:t>Caster is a crucial geometric property of a vehicle's suspension, particularly important in racing cars. It's not a physical component like a caster wheel, but rather an angle measurement. Caster angle is the angle between the vertical axis of the wheel and the steering axis when viewed from the side of the car. Positive caster means the steering axis is tilted backward.   </a:t>
            </a:r>
            <a:endParaRPr lang="en-IN" dirty="0"/>
          </a:p>
        </p:txBody>
      </p:sp>
      <p:pic>
        <p:nvPicPr>
          <p:cNvPr id="10" name="Picture 9">
            <a:extLst>
              <a:ext uri="{FF2B5EF4-FFF2-40B4-BE49-F238E27FC236}">
                <a16:creationId xmlns:a16="http://schemas.microsoft.com/office/drawing/2014/main" id="{A3E9B248-256E-E378-7FE3-04528422EF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9601" y="793904"/>
            <a:ext cx="4838139" cy="2543925"/>
          </a:xfrm>
          <a:prstGeom prst="rect">
            <a:avLst/>
          </a:prstGeom>
        </p:spPr>
      </p:pic>
    </p:spTree>
    <p:extLst>
      <p:ext uri="{BB962C8B-B14F-4D97-AF65-F5344CB8AC3E}">
        <p14:creationId xmlns:p14="http://schemas.microsoft.com/office/powerpoint/2010/main" val="4070205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53B2-52CA-4EDF-7428-1E4CD41E9D26}"/>
              </a:ext>
            </a:extLst>
          </p:cNvPr>
          <p:cNvSpPr>
            <a:spLocks noGrp="1"/>
          </p:cNvSpPr>
          <p:nvPr>
            <p:ph type="title"/>
          </p:nvPr>
        </p:nvSpPr>
        <p:spPr/>
        <p:txBody>
          <a:bodyPr/>
          <a:lstStyle/>
          <a:p>
            <a:r>
              <a:rPr lang="en-US" dirty="0"/>
              <a:t>Impact of Caster Angle on Racing Cars</a:t>
            </a:r>
            <a:br>
              <a:rPr lang="en-US" dirty="0"/>
            </a:br>
            <a:endParaRPr lang="en-IN" dirty="0"/>
          </a:p>
        </p:txBody>
      </p:sp>
      <p:sp>
        <p:nvSpPr>
          <p:cNvPr id="3" name="Content Placeholder 2">
            <a:extLst>
              <a:ext uri="{FF2B5EF4-FFF2-40B4-BE49-F238E27FC236}">
                <a16:creationId xmlns:a16="http://schemas.microsoft.com/office/drawing/2014/main" id="{71AECAD4-26B3-5D39-37C7-048CCFF40E2C}"/>
              </a:ext>
            </a:extLst>
          </p:cNvPr>
          <p:cNvSpPr>
            <a:spLocks noGrp="1"/>
          </p:cNvSpPr>
          <p:nvPr>
            <p:ph idx="1"/>
          </p:nvPr>
        </p:nvSpPr>
        <p:spPr>
          <a:xfrm>
            <a:off x="685802" y="2142067"/>
            <a:ext cx="5069540" cy="3649133"/>
          </a:xfrm>
        </p:spPr>
        <p:txBody>
          <a:bodyPr>
            <a:normAutofit lnSpcReduction="10000"/>
          </a:bodyPr>
          <a:lstStyle/>
          <a:p>
            <a:r>
              <a:rPr lang="en-US" dirty="0"/>
              <a:t>Directional Stability: Positive caster tends to improve directional stability, making the car track straighter. This is beneficial for high-speed tracks.  </a:t>
            </a:r>
          </a:p>
          <a:p>
            <a:r>
              <a:rPr lang="en-US" dirty="0"/>
              <a:t> Steering Effort: Increasing caster angle generally increases steering effort. This is a trade-off to consider when balancing stability and driver input.</a:t>
            </a:r>
          </a:p>
          <a:p>
            <a:r>
              <a:rPr lang="en-US" dirty="0"/>
              <a:t> Turn-in Response: Excessive positive caster can slow down turn-in response.</a:t>
            </a:r>
          </a:p>
          <a:p>
            <a:r>
              <a:rPr lang="en-US" dirty="0"/>
              <a:t>Tire Wear: Caster angle can affect tire wear patterns.   </a:t>
            </a:r>
            <a:endParaRPr lang="en-IN" dirty="0"/>
          </a:p>
        </p:txBody>
      </p:sp>
      <p:pic>
        <p:nvPicPr>
          <p:cNvPr id="5" name="Picture 4">
            <a:extLst>
              <a:ext uri="{FF2B5EF4-FFF2-40B4-BE49-F238E27FC236}">
                <a16:creationId xmlns:a16="http://schemas.microsoft.com/office/drawing/2014/main" id="{8589C51B-62D2-B1CE-1A51-FB6DC5999043}"/>
              </a:ext>
            </a:extLst>
          </p:cNvPr>
          <p:cNvPicPr>
            <a:picLocks noChangeAspect="1"/>
          </p:cNvPicPr>
          <p:nvPr/>
        </p:nvPicPr>
        <p:blipFill>
          <a:blip r:embed="rId2"/>
          <a:stretch>
            <a:fillRect/>
          </a:stretch>
        </p:blipFill>
        <p:spPr>
          <a:xfrm>
            <a:off x="5993883" y="2065867"/>
            <a:ext cx="6049219" cy="3305636"/>
          </a:xfrm>
          <a:prstGeom prst="rect">
            <a:avLst/>
          </a:prstGeom>
        </p:spPr>
      </p:pic>
    </p:spTree>
    <p:extLst>
      <p:ext uri="{BB962C8B-B14F-4D97-AF65-F5344CB8AC3E}">
        <p14:creationId xmlns:p14="http://schemas.microsoft.com/office/powerpoint/2010/main" val="3394911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2396D-CC16-66DC-FAAD-BB41337277FB}"/>
              </a:ext>
            </a:extLst>
          </p:cNvPr>
          <p:cNvSpPr>
            <a:spLocks noGrp="1"/>
          </p:cNvSpPr>
          <p:nvPr>
            <p:ph type="title"/>
          </p:nvPr>
        </p:nvSpPr>
        <p:spPr/>
        <p:txBody>
          <a:bodyPr/>
          <a:lstStyle/>
          <a:p>
            <a:r>
              <a:rPr lang="en-IN" dirty="0"/>
              <a:t>CAMBER</a:t>
            </a:r>
          </a:p>
        </p:txBody>
      </p:sp>
      <p:sp>
        <p:nvSpPr>
          <p:cNvPr id="4" name="Rectangle 1">
            <a:extLst>
              <a:ext uri="{FF2B5EF4-FFF2-40B4-BE49-F238E27FC236}">
                <a16:creationId xmlns:a16="http://schemas.microsoft.com/office/drawing/2014/main" id="{A8D44831-0562-219F-9D40-F6D272049AF4}"/>
              </a:ext>
            </a:extLst>
          </p:cNvPr>
          <p:cNvSpPr>
            <a:spLocks noGrp="1" noChangeArrowheads="1"/>
          </p:cNvSpPr>
          <p:nvPr>
            <p:ph idx="1"/>
          </p:nvPr>
        </p:nvSpPr>
        <p:spPr bwMode="auto">
          <a:xfrm>
            <a:off x="434789" y="3429000"/>
            <a:ext cx="776791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Camber</a:t>
            </a:r>
            <a:r>
              <a:rPr kumimoji="0" lang="en-US" altLang="en-US" sz="1800" b="0" i="0" u="none" strike="noStrike" cap="none" normalizeH="0" baseline="0">
                <a:ln>
                  <a:noFill/>
                </a:ln>
                <a:solidFill>
                  <a:schemeClr val="tx1"/>
                </a:solidFill>
                <a:effectLst/>
                <a:latin typeface="Arial" panose="020B0604020202020204" pitchFamily="34" charset="0"/>
              </a:rPr>
              <a:t> is the angle of a tire relative to the vertical axis of the car when viewed from the front.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It's another crucial factor in racing car setup. </a:t>
            </a:r>
          </a:p>
        </p:txBody>
      </p:sp>
      <p:pic>
        <p:nvPicPr>
          <p:cNvPr id="6" name="Picture 5">
            <a:extLst>
              <a:ext uri="{FF2B5EF4-FFF2-40B4-BE49-F238E27FC236}">
                <a16:creationId xmlns:a16="http://schemas.microsoft.com/office/drawing/2014/main" id="{882A3426-D70C-DA10-C6D5-E108B4B5A0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4606" y="537322"/>
            <a:ext cx="6429375" cy="2609850"/>
          </a:xfrm>
          <a:prstGeom prst="rect">
            <a:avLst/>
          </a:prstGeom>
        </p:spPr>
      </p:pic>
    </p:spTree>
    <p:extLst>
      <p:ext uri="{BB962C8B-B14F-4D97-AF65-F5344CB8AC3E}">
        <p14:creationId xmlns:p14="http://schemas.microsoft.com/office/powerpoint/2010/main" val="1217825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017B9-68D5-46B8-263F-19E81CC4C453}"/>
              </a:ext>
            </a:extLst>
          </p:cNvPr>
          <p:cNvSpPr>
            <a:spLocks noGrp="1"/>
          </p:cNvSpPr>
          <p:nvPr>
            <p:ph type="title"/>
          </p:nvPr>
        </p:nvSpPr>
        <p:spPr/>
        <p:txBody>
          <a:bodyPr/>
          <a:lstStyle/>
          <a:p>
            <a:r>
              <a:rPr lang="en-US" dirty="0"/>
              <a:t>How Camber Affects the </a:t>
            </a:r>
            <a:r>
              <a:rPr lang="en-US" dirty="0" err="1"/>
              <a:t>Tyre</a:t>
            </a:r>
            <a:r>
              <a:rPr lang="en-US" dirty="0"/>
              <a:t> Life</a:t>
            </a:r>
            <a:br>
              <a:rPr lang="en-US" dirty="0"/>
            </a:br>
            <a:endParaRPr lang="en-IN" dirty="0"/>
          </a:p>
        </p:txBody>
      </p:sp>
      <p:sp>
        <p:nvSpPr>
          <p:cNvPr id="3" name="Content Placeholder 2">
            <a:extLst>
              <a:ext uri="{FF2B5EF4-FFF2-40B4-BE49-F238E27FC236}">
                <a16:creationId xmlns:a16="http://schemas.microsoft.com/office/drawing/2014/main" id="{EBB7658E-C181-524F-8052-DC6901063284}"/>
              </a:ext>
            </a:extLst>
          </p:cNvPr>
          <p:cNvSpPr>
            <a:spLocks noGrp="1"/>
          </p:cNvSpPr>
          <p:nvPr>
            <p:ph idx="1"/>
          </p:nvPr>
        </p:nvSpPr>
        <p:spPr/>
        <p:txBody>
          <a:bodyPr/>
          <a:lstStyle/>
          <a:p>
            <a:pPr marL="0" indent="0" algn="l">
              <a:buNone/>
            </a:pPr>
            <a:r>
              <a:rPr lang="en-US" b="1" i="0" dirty="0">
                <a:effectLst/>
                <a:latin typeface="Be Vietnam"/>
              </a:rPr>
              <a:t>If the camber is out of limit, it will cause </a:t>
            </a:r>
            <a:r>
              <a:rPr lang="en-US" b="1" i="0" dirty="0" err="1">
                <a:effectLst/>
                <a:latin typeface="Be Vietnam"/>
              </a:rPr>
              <a:t>tyre</a:t>
            </a:r>
            <a:r>
              <a:rPr lang="en-US" b="1" i="0" dirty="0">
                <a:effectLst/>
                <a:latin typeface="Be Vietnam"/>
              </a:rPr>
              <a:t> wear on one side of the </a:t>
            </a:r>
            <a:r>
              <a:rPr lang="en-US" b="1" i="0" dirty="0" err="1">
                <a:effectLst/>
                <a:latin typeface="Be Vietnam"/>
              </a:rPr>
              <a:t>tyre’s</a:t>
            </a:r>
            <a:r>
              <a:rPr lang="en-US" b="1" i="0" dirty="0">
                <a:effectLst/>
                <a:latin typeface="Be Vietnam"/>
              </a:rPr>
              <a:t> tread.</a:t>
            </a:r>
          </a:p>
          <a:p>
            <a:pPr marL="0" indent="0" algn="l">
              <a:buNone/>
            </a:pPr>
            <a:r>
              <a:rPr lang="en-US" b="1" i="0" dirty="0">
                <a:effectLst/>
                <a:latin typeface="Be Vietnam"/>
              </a:rPr>
              <a:t>If the camber is negative, then the </a:t>
            </a:r>
            <a:r>
              <a:rPr lang="en-US" b="1" i="0" dirty="0" err="1">
                <a:effectLst/>
                <a:latin typeface="Be Vietnam"/>
              </a:rPr>
              <a:t>tyre</a:t>
            </a:r>
            <a:r>
              <a:rPr lang="en-US" b="1" i="0" dirty="0">
                <a:effectLst/>
                <a:latin typeface="Be Vietnam"/>
              </a:rPr>
              <a:t> will wear on the inside of the tread.</a:t>
            </a:r>
          </a:p>
          <a:p>
            <a:pPr marL="0" indent="0" algn="l">
              <a:buNone/>
            </a:pPr>
            <a:r>
              <a:rPr lang="en-US" b="1" i="0" dirty="0">
                <a:effectLst/>
                <a:latin typeface="Be Vietnam"/>
              </a:rPr>
              <a:t>If the camber is different from side to side it can cause a </a:t>
            </a:r>
            <a:r>
              <a:rPr lang="en-US" b="1" i="0" dirty="0" err="1">
                <a:effectLst/>
                <a:latin typeface="Be Vietnam"/>
              </a:rPr>
              <a:t>tyre</a:t>
            </a:r>
            <a:r>
              <a:rPr lang="en-US" b="1" i="0" dirty="0">
                <a:effectLst/>
                <a:latin typeface="Be Vietnam"/>
              </a:rPr>
              <a:t> pulling problem.</a:t>
            </a:r>
          </a:p>
          <a:p>
            <a:pPr marL="0" indent="0" algn="l">
              <a:buNone/>
            </a:pPr>
            <a:r>
              <a:rPr lang="en-US" b="1" i="0" dirty="0">
                <a:effectLst/>
                <a:latin typeface="Be Vietnam"/>
              </a:rPr>
              <a:t>If camber is positive then vehicle will pull with the respective side.</a:t>
            </a:r>
          </a:p>
          <a:p>
            <a:pPr marL="0" indent="0" algn="l">
              <a:buNone/>
            </a:pPr>
            <a:r>
              <a:rPr lang="en-US" b="1" i="0" dirty="0">
                <a:effectLst/>
                <a:latin typeface="Be Vietnam"/>
              </a:rPr>
              <a:t>On many front-wheel drive vehicles, the camber is not adjustable. If the camber is out on these cars, it indicates that something is worn or bent, possibly from an accident, and must be repaired or replaced. On many vehicles, the camber changes with different road speeds. This is because aerodynamic forces cause a change in riding height from the height of a vehicle at rest. Because of this, riding height should be checked and problems are corrected before setting camber.</a:t>
            </a:r>
          </a:p>
          <a:p>
            <a:pPr marL="0" indent="0" algn="l">
              <a:buNone/>
            </a:pPr>
            <a:endParaRPr lang="en-US" b="1" i="0" dirty="0">
              <a:effectLst/>
              <a:latin typeface="Be Vietnam"/>
            </a:endParaRPr>
          </a:p>
        </p:txBody>
      </p:sp>
    </p:spTree>
    <p:extLst>
      <p:ext uri="{BB962C8B-B14F-4D97-AF65-F5344CB8AC3E}">
        <p14:creationId xmlns:p14="http://schemas.microsoft.com/office/powerpoint/2010/main" val="2141939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3427-656B-0BEF-1F39-7466445FD733}"/>
              </a:ext>
            </a:extLst>
          </p:cNvPr>
          <p:cNvSpPr>
            <a:spLocks noGrp="1"/>
          </p:cNvSpPr>
          <p:nvPr>
            <p:ph type="title"/>
          </p:nvPr>
        </p:nvSpPr>
        <p:spPr/>
        <p:txBody>
          <a:bodyPr/>
          <a:lstStyle/>
          <a:p>
            <a:r>
              <a:rPr lang="en-IN" dirty="0"/>
              <a:t>TOE</a:t>
            </a:r>
          </a:p>
        </p:txBody>
      </p:sp>
      <p:sp>
        <p:nvSpPr>
          <p:cNvPr id="3" name="Content Placeholder 2">
            <a:extLst>
              <a:ext uri="{FF2B5EF4-FFF2-40B4-BE49-F238E27FC236}">
                <a16:creationId xmlns:a16="http://schemas.microsoft.com/office/drawing/2014/main" id="{37ED3A87-EC65-8C8C-5033-FD9ECBFE80A2}"/>
              </a:ext>
            </a:extLst>
          </p:cNvPr>
          <p:cNvSpPr>
            <a:spLocks noGrp="1"/>
          </p:cNvSpPr>
          <p:nvPr>
            <p:ph idx="1"/>
          </p:nvPr>
        </p:nvSpPr>
        <p:spPr>
          <a:xfrm>
            <a:off x="488578" y="1953809"/>
            <a:ext cx="10131425" cy="3649133"/>
          </a:xfrm>
        </p:spPr>
        <p:txBody>
          <a:bodyPr/>
          <a:lstStyle/>
          <a:p>
            <a:pPr marL="0" indent="0">
              <a:buNone/>
            </a:pPr>
            <a:r>
              <a:rPr lang="en-US" b="1" dirty="0"/>
              <a:t>Toe</a:t>
            </a:r>
            <a:r>
              <a:rPr lang="en-US" dirty="0"/>
              <a:t> refers to the angle at which the wheels point</a:t>
            </a:r>
          </a:p>
          <a:p>
            <a:pPr marL="0" indent="0">
              <a:buNone/>
            </a:pPr>
            <a:r>
              <a:rPr lang="en-US" dirty="0"/>
              <a:t> relative to each other when viewed from above.</a:t>
            </a:r>
          </a:p>
          <a:p>
            <a:pPr marL="0" indent="0">
              <a:buNone/>
            </a:pPr>
            <a:r>
              <a:rPr lang="en-US" b="1" dirty="0"/>
              <a:t>Types of Toe</a:t>
            </a:r>
          </a:p>
          <a:p>
            <a:pPr>
              <a:buFont typeface="Arial" panose="020B0604020202020204" pitchFamily="34" charset="0"/>
              <a:buChar char="•"/>
            </a:pPr>
            <a:r>
              <a:rPr lang="en-US" b="1" dirty="0"/>
              <a:t>Toe-in:</a:t>
            </a:r>
            <a:r>
              <a:rPr lang="en-US" dirty="0"/>
              <a:t> The front of the tires points inward.</a:t>
            </a:r>
          </a:p>
          <a:p>
            <a:pPr>
              <a:buFont typeface="Arial" panose="020B0604020202020204" pitchFamily="34" charset="0"/>
              <a:buChar char="•"/>
            </a:pPr>
            <a:r>
              <a:rPr lang="en-US" b="1" dirty="0"/>
              <a:t>Toe-out:</a:t>
            </a:r>
            <a:r>
              <a:rPr lang="en-US" dirty="0"/>
              <a:t> The front of the tires points outward.</a:t>
            </a:r>
          </a:p>
          <a:p>
            <a:endParaRPr lang="en-IN" dirty="0"/>
          </a:p>
        </p:txBody>
      </p:sp>
      <p:pic>
        <p:nvPicPr>
          <p:cNvPr id="5" name="Picture 4">
            <a:extLst>
              <a:ext uri="{FF2B5EF4-FFF2-40B4-BE49-F238E27FC236}">
                <a16:creationId xmlns:a16="http://schemas.microsoft.com/office/drawing/2014/main" id="{FFA0DADC-CD03-4903-9797-6AF50D99E3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1513" y="1572807"/>
            <a:ext cx="6090987" cy="3429000"/>
          </a:xfrm>
          <a:prstGeom prst="rect">
            <a:avLst/>
          </a:prstGeom>
        </p:spPr>
      </p:pic>
    </p:spTree>
    <p:extLst>
      <p:ext uri="{BB962C8B-B14F-4D97-AF65-F5344CB8AC3E}">
        <p14:creationId xmlns:p14="http://schemas.microsoft.com/office/powerpoint/2010/main" val="1368234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BE368-DA6D-EB76-6C50-D548ADD62ADB}"/>
              </a:ext>
            </a:extLst>
          </p:cNvPr>
          <p:cNvSpPr>
            <a:spLocks noGrp="1"/>
          </p:cNvSpPr>
          <p:nvPr>
            <p:ph type="title"/>
          </p:nvPr>
        </p:nvSpPr>
        <p:spPr/>
        <p:txBody>
          <a:bodyPr/>
          <a:lstStyle/>
          <a:p>
            <a:r>
              <a:rPr lang="en-US" b="1" dirty="0"/>
              <a:t>Impact of Toe on Racing Cars</a:t>
            </a:r>
            <a:br>
              <a:rPr lang="en-US" b="1" dirty="0"/>
            </a:br>
            <a:endParaRPr lang="en-IN" dirty="0"/>
          </a:p>
        </p:txBody>
      </p:sp>
      <p:sp>
        <p:nvSpPr>
          <p:cNvPr id="3" name="Content Placeholder 2">
            <a:extLst>
              <a:ext uri="{FF2B5EF4-FFF2-40B4-BE49-F238E27FC236}">
                <a16:creationId xmlns:a16="http://schemas.microsoft.com/office/drawing/2014/main" id="{06DE788D-CDA3-A141-A2A9-AE000DD75422}"/>
              </a:ext>
            </a:extLst>
          </p:cNvPr>
          <p:cNvSpPr>
            <a:spLocks noGrp="1"/>
          </p:cNvSpPr>
          <p:nvPr>
            <p:ph idx="1"/>
          </p:nvPr>
        </p:nvSpPr>
        <p:spPr/>
        <p:txBody>
          <a:bodyPr/>
          <a:lstStyle/>
          <a:p>
            <a:pPr>
              <a:buFont typeface="Arial" panose="020B0604020202020204" pitchFamily="34" charset="0"/>
              <a:buChar char="•"/>
            </a:pPr>
            <a:r>
              <a:rPr lang="en-US" b="1" dirty="0"/>
              <a:t>Turn-in response:</a:t>
            </a:r>
            <a:r>
              <a:rPr lang="en-US" dirty="0"/>
              <a:t> Toe-in can improve turn-in response but can also increase tire wear.</a:t>
            </a:r>
          </a:p>
          <a:p>
            <a:pPr>
              <a:buFont typeface="Arial" panose="020B0604020202020204" pitchFamily="34" charset="0"/>
              <a:buChar char="•"/>
            </a:pPr>
            <a:r>
              <a:rPr lang="en-US" b="1" dirty="0"/>
              <a:t>Stability:</a:t>
            </a:r>
            <a:r>
              <a:rPr lang="en-US" dirty="0"/>
              <a:t> Toe-out can improve straight-line stability but can reduce cornering grip.</a:t>
            </a:r>
          </a:p>
          <a:p>
            <a:pPr>
              <a:buFont typeface="Arial" panose="020B0604020202020204" pitchFamily="34" charset="0"/>
              <a:buChar char="•"/>
            </a:pPr>
            <a:r>
              <a:rPr lang="en-US" b="1" dirty="0"/>
              <a:t>Tire wear:</a:t>
            </a:r>
            <a:r>
              <a:rPr lang="en-US" dirty="0"/>
              <a:t> Excessive toe in either direction can accelerate tire wear.</a:t>
            </a:r>
          </a:p>
          <a:p>
            <a:endParaRPr lang="en-IN" dirty="0"/>
          </a:p>
        </p:txBody>
      </p:sp>
    </p:spTree>
    <p:extLst>
      <p:ext uri="{BB962C8B-B14F-4D97-AF65-F5344CB8AC3E}">
        <p14:creationId xmlns:p14="http://schemas.microsoft.com/office/powerpoint/2010/main" val="4045119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EAF30-7258-88D8-02D1-4D8B93E7172E}"/>
              </a:ext>
            </a:extLst>
          </p:cNvPr>
          <p:cNvSpPr>
            <a:spLocks noGrp="1"/>
          </p:cNvSpPr>
          <p:nvPr>
            <p:ph type="title"/>
          </p:nvPr>
        </p:nvSpPr>
        <p:spPr/>
        <p:txBody>
          <a:bodyPr/>
          <a:lstStyle/>
          <a:p>
            <a:r>
              <a:rPr lang="en-IN" dirty="0"/>
              <a:t>Kingpin Angle</a:t>
            </a:r>
          </a:p>
        </p:txBody>
      </p:sp>
      <p:sp>
        <p:nvSpPr>
          <p:cNvPr id="3" name="Content Placeholder 2">
            <a:extLst>
              <a:ext uri="{FF2B5EF4-FFF2-40B4-BE49-F238E27FC236}">
                <a16:creationId xmlns:a16="http://schemas.microsoft.com/office/drawing/2014/main" id="{AF722A21-6D5B-2D0B-4B1D-2198F99F871B}"/>
              </a:ext>
            </a:extLst>
          </p:cNvPr>
          <p:cNvSpPr>
            <a:spLocks noGrp="1"/>
          </p:cNvSpPr>
          <p:nvPr>
            <p:ph idx="1"/>
          </p:nvPr>
        </p:nvSpPr>
        <p:spPr>
          <a:xfrm>
            <a:off x="685801" y="2142067"/>
            <a:ext cx="4190999" cy="3649133"/>
          </a:xfrm>
        </p:spPr>
        <p:txBody>
          <a:bodyPr/>
          <a:lstStyle/>
          <a:p>
            <a:r>
              <a:rPr lang="en-US" b="1" dirty="0"/>
              <a:t>Kingpin angle</a:t>
            </a:r>
            <a:r>
              <a:rPr lang="en-US" dirty="0"/>
              <a:t> is another crucial element of suspension geometry. It's the angle between the vertical axis and the steering axis when viewed from the front of the car.</a:t>
            </a:r>
            <a:endParaRPr lang="en-IN" dirty="0"/>
          </a:p>
        </p:txBody>
      </p:sp>
      <p:pic>
        <p:nvPicPr>
          <p:cNvPr id="4098" name="Picture 2">
            <a:extLst>
              <a:ext uri="{FF2B5EF4-FFF2-40B4-BE49-F238E27FC236}">
                <a16:creationId xmlns:a16="http://schemas.microsoft.com/office/drawing/2014/main" id="{EB112C9A-0321-4DA8-9118-B857EB4592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1263650"/>
            <a:ext cx="6362700" cy="424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32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DD30D-6D70-C2E2-E9E9-B2E10779B0B8}"/>
              </a:ext>
            </a:extLst>
          </p:cNvPr>
          <p:cNvSpPr>
            <a:spLocks noGrp="1"/>
          </p:cNvSpPr>
          <p:nvPr>
            <p:ph type="title"/>
          </p:nvPr>
        </p:nvSpPr>
        <p:spPr/>
        <p:txBody>
          <a:bodyPr>
            <a:normAutofit/>
          </a:bodyPr>
          <a:lstStyle/>
          <a:p>
            <a:pPr algn="ctr"/>
            <a:r>
              <a:rPr lang="en-IN" sz="4400" dirty="0"/>
              <a:t>load transfer</a:t>
            </a:r>
          </a:p>
        </p:txBody>
      </p:sp>
      <p:sp>
        <p:nvSpPr>
          <p:cNvPr id="3" name="Content Placeholder 2">
            <a:extLst>
              <a:ext uri="{FF2B5EF4-FFF2-40B4-BE49-F238E27FC236}">
                <a16:creationId xmlns:a16="http://schemas.microsoft.com/office/drawing/2014/main" id="{73F7B666-0B52-8393-8723-4BCA35C4B29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315125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Presentation22</Template>
  <TotalTime>0</TotalTime>
  <Words>929</Words>
  <Application>Microsoft Office PowerPoint</Application>
  <PresentationFormat>Widescreen</PresentationFormat>
  <Paragraphs>59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Be Vietnam</vt:lpstr>
      <vt:lpstr>Calibri</vt:lpstr>
      <vt:lpstr>Calibri Light</vt:lpstr>
      <vt:lpstr>Celestial</vt:lpstr>
      <vt:lpstr>PowerPoint Presentation</vt:lpstr>
      <vt:lpstr>Caster</vt:lpstr>
      <vt:lpstr>Impact of Caster Angle on Racing Cars </vt:lpstr>
      <vt:lpstr>CAMBER</vt:lpstr>
      <vt:lpstr>How Camber Affects the Tyre Life </vt:lpstr>
      <vt:lpstr>TOE</vt:lpstr>
      <vt:lpstr>Impact of Toe on Racing Cars </vt:lpstr>
      <vt:lpstr>Kingpin Angle</vt:lpstr>
      <vt:lpstr>load transfer</vt:lpstr>
      <vt:lpstr>PowerPoint Presentation</vt:lpstr>
      <vt:lpstr>Components of a suspension system</vt:lpstr>
      <vt:lpstr>springs</vt:lpstr>
      <vt:lpstr>Dampers (shock absorbers)</vt:lpstr>
      <vt:lpstr>Control arms</vt:lpstr>
      <vt:lpstr>ARB (anti roll bar)</vt:lpstr>
      <vt:lpstr>Common suspension types</vt:lpstr>
      <vt:lpstr>Macpherson Strut</vt:lpstr>
      <vt:lpstr>Double wishbone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Pavitpal Singh</dc:creator>
  <cp:lastModifiedBy>Pavitpal Singh</cp:lastModifiedBy>
  <cp:revision>1</cp:revision>
  <dcterms:created xsi:type="dcterms:W3CDTF">2024-09-29T08:55:56Z</dcterms:created>
  <dcterms:modified xsi:type="dcterms:W3CDTF">2024-09-29T08:56:40Z</dcterms:modified>
</cp:coreProperties>
</file>