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782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1C83F-2583-464B-BB51-27DB0165842A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8957CCCE-220C-4041-BAB3-F9F157E2FF7B}">
      <dgm:prSet phldrT="[Text]" custT="1"/>
      <dgm:spPr/>
      <dgm:t>
        <a:bodyPr/>
        <a:lstStyle/>
        <a:p>
          <a:pPr>
            <a:buNone/>
          </a:pPr>
          <a:r>
            <a:rPr lang="en-IN" sz="32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Split the dataset</a:t>
          </a:r>
          <a:endParaRPr lang="en-IN" sz="3200" dirty="0">
            <a:solidFill>
              <a:schemeClr val="tx1"/>
            </a:solidFill>
          </a:endParaRPr>
        </a:p>
      </dgm:t>
    </dgm:pt>
    <dgm:pt modelId="{A954E0A3-35FD-4BA0-B970-5C114729C541}" type="parTrans" cxnId="{674E7DD1-D0C9-4A5A-8E63-DF53B88DA1D9}">
      <dgm:prSet/>
      <dgm:spPr/>
      <dgm:t>
        <a:bodyPr/>
        <a:lstStyle/>
        <a:p>
          <a:endParaRPr lang="en-IN"/>
        </a:p>
      </dgm:t>
    </dgm:pt>
    <dgm:pt modelId="{72C61A41-7018-4C39-AB56-6324D00A1FF8}" type="sibTrans" cxnId="{674E7DD1-D0C9-4A5A-8E63-DF53B88DA1D9}">
      <dgm:prSet/>
      <dgm:spPr/>
      <dgm:t>
        <a:bodyPr/>
        <a:lstStyle/>
        <a:p>
          <a:endParaRPr lang="en-IN"/>
        </a:p>
      </dgm:t>
    </dgm:pt>
    <dgm:pt modelId="{D477810B-D2FA-4831-BF39-A49A783BC95A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Train the dataset</a:t>
          </a:r>
          <a:endParaRPr lang="en-IN" dirty="0">
            <a:solidFill>
              <a:schemeClr val="tx1"/>
            </a:solidFill>
          </a:endParaRPr>
        </a:p>
      </dgm:t>
    </dgm:pt>
    <dgm:pt modelId="{9A1CD2E2-43BF-45BA-8310-C67F45037EF4}" type="parTrans" cxnId="{92FB48F4-40C5-49FB-AE3B-3C04F16BDCC1}">
      <dgm:prSet/>
      <dgm:spPr/>
      <dgm:t>
        <a:bodyPr/>
        <a:lstStyle/>
        <a:p>
          <a:endParaRPr lang="en-IN"/>
        </a:p>
      </dgm:t>
    </dgm:pt>
    <dgm:pt modelId="{8EB4E91D-28C4-422E-9DEF-F37F3EB544EF}" type="sibTrans" cxnId="{92FB48F4-40C5-49FB-AE3B-3C04F16BDCC1}">
      <dgm:prSet/>
      <dgm:spPr/>
      <dgm:t>
        <a:bodyPr/>
        <a:lstStyle/>
        <a:p>
          <a:endParaRPr lang="en-IN"/>
        </a:p>
      </dgm:t>
    </dgm:pt>
    <dgm:pt modelId="{B59811AB-ACB6-42AF-9615-775204AC5705}">
      <dgm:prSet phldrT="[Text]"/>
      <dgm:spPr/>
      <dgm:t>
        <a:bodyPr/>
        <a:lstStyle/>
        <a:p>
          <a:pPr>
            <a:buNone/>
          </a:pPr>
          <a:r>
            <a:rPr lang="en-IN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Compare the Algorithm</a:t>
          </a:r>
          <a:endParaRPr lang="en-IN" dirty="0">
            <a:solidFill>
              <a:schemeClr val="tx1"/>
            </a:solidFill>
          </a:endParaRPr>
        </a:p>
      </dgm:t>
    </dgm:pt>
    <dgm:pt modelId="{C27805E6-77A6-49F2-B8A5-AF4B39868E1C}" type="parTrans" cxnId="{2FB180A8-B963-49DD-8E73-D21DA2864E6A}">
      <dgm:prSet/>
      <dgm:spPr/>
      <dgm:t>
        <a:bodyPr/>
        <a:lstStyle/>
        <a:p>
          <a:endParaRPr lang="en-IN"/>
        </a:p>
      </dgm:t>
    </dgm:pt>
    <dgm:pt modelId="{38FBDF87-0D68-470D-B84C-CFCB3A625DD1}" type="sibTrans" cxnId="{2FB180A8-B963-49DD-8E73-D21DA2864E6A}">
      <dgm:prSet/>
      <dgm:spPr/>
      <dgm:t>
        <a:bodyPr/>
        <a:lstStyle/>
        <a:p>
          <a:endParaRPr lang="en-IN"/>
        </a:p>
      </dgm:t>
    </dgm:pt>
    <dgm:pt modelId="{811E94BD-4B29-4E66-A208-3267B7766A3A}" type="pres">
      <dgm:prSet presAssocID="{A011C83F-2583-464B-BB51-27DB0165842A}" presName="Name0" presStyleCnt="0">
        <dgm:presLayoutVars>
          <dgm:dir/>
          <dgm:animLvl val="lvl"/>
          <dgm:resizeHandles val="exact"/>
        </dgm:presLayoutVars>
      </dgm:prSet>
      <dgm:spPr/>
    </dgm:pt>
    <dgm:pt modelId="{B2366E59-4392-4A78-8473-2F2275B0ECC9}" type="pres">
      <dgm:prSet presAssocID="{8957CCCE-220C-4041-BAB3-F9F157E2FF7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1BEC93B-F773-4726-8F9F-0381A210808B}" type="pres">
      <dgm:prSet presAssocID="{72C61A41-7018-4C39-AB56-6324D00A1FF8}" presName="parTxOnlySpace" presStyleCnt="0"/>
      <dgm:spPr/>
    </dgm:pt>
    <dgm:pt modelId="{6EB93AD7-9C46-4B4C-BE67-7144031E5EF8}" type="pres">
      <dgm:prSet presAssocID="{D477810B-D2FA-4831-BF39-A49A783BC95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F0CFA09-01D9-4645-9277-B9D6B16EE64B}" type="pres">
      <dgm:prSet presAssocID="{8EB4E91D-28C4-422E-9DEF-F37F3EB544EF}" presName="parTxOnlySpace" presStyleCnt="0"/>
      <dgm:spPr/>
    </dgm:pt>
    <dgm:pt modelId="{AA81C8F4-8C89-4E14-9A52-D2A965734F32}" type="pres">
      <dgm:prSet presAssocID="{B59811AB-ACB6-42AF-9615-775204AC570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BC3A30-BFE3-4C12-855F-0417BC36A402}" type="presOf" srcId="{B59811AB-ACB6-42AF-9615-775204AC5705}" destId="{AA81C8F4-8C89-4E14-9A52-D2A965734F32}" srcOrd="0" destOrd="0" presId="urn:microsoft.com/office/officeart/2005/8/layout/chevron1"/>
    <dgm:cxn modelId="{095548A1-2F25-4FE2-A9BB-C1AC7FB07037}" type="presOf" srcId="{8957CCCE-220C-4041-BAB3-F9F157E2FF7B}" destId="{B2366E59-4392-4A78-8473-2F2275B0ECC9}" srcOrd="0" destOrd="0" presId="urn:microsoft.com/office/officeart/2005/8/layout/chevron1"/>
    <dgm:cxn modelId="{2FB180A8-B963-49DD-8E73-D21DA2864E6A}" srcId="{A011C83F-2583-464B-BB51-27DB0165842A}" destId="{B59811AB-ACB6-42AF-9615-775204AC5705}" srcOrd="2" destOrd="0" parTransId="{C27805E6-77A6-49F2-B8A5-AF4B39868E1C}" sibTransId="{38FBDF87-0D68-470D-B84C-CFCB3A625DD1}"/>
    <dgm:cxn modelId="{2289F3B4-EBF2-47D6-8804-29EA025BACC4}" type="presOf" srcId="{D477810B-D2FA-4831-BF39-A49A783BC95A}" destId="{6EB93AD7-9C46-4B4C-BE67-7144031E5EF8}" srcOrd="0" destOrd="0" presId="urn:microsoft.com/office/officeart/2005/8/layout/chevron1"/>
    <dgm:cxn modelId="{674E7DD1-D0C9-4A5A-8E63-DF53B88DA1D9}" srcId="{A011C83F-2583-464B-BB51-27DB0165842A}" destId="{8957CCCE-220C-4041-BAB3-F9F157E2FF7B}" srcOrd="0" destOrd="0" parTransId="{A954E0A3-35FD-4BA0-B970-5C114729C541}" sibTransId="{72C61A41-7018-4C39-AB56-6324D00A1FF8}"/>
    <dgm:cxn modelId="{92FB48F4-40C5-49FB-AE3B-3C04F16BDCC1}" srcId="{A011C83F-2583-464B-BB51-27DB0165842A}" destId="{D477810B-D2FA-4831-BF39-A49A783BC95A}" srcOrd="1" destOrd="0" parTransId="{9A1CD2E2-43BF-45BA-8310-C67F45037EF4}" sibTransId="{8EB4E91D-28C4-422E-9DEF-F37F3EB544EF}"/>
    <dgm:cxn modelId="{84D9FEFB-5B02-4991-BC0E-D8AF38411F97}" type="presOf" srcId="{A011C83F-2583-464B-BB51-27DB0165842A}" destId="{811E94BD-4B29-4E66-A208-3267B7766A3A}" srcOrd="0" destOrd="0" presId="urn:microsoft.com/office/officeart/2005/8/layout/chevron1"/>
    <dgm:cxn modelId="{6AF96112-239C-4814-BE88-B1676A0B41ED}" type="presParOf" srcId="{811E94BD-4B29-4E66-A208-3267B7766A3A}" destId="{B2366E59-4392-4A78-8473-2F2275B0ECC9}" srcOrd="0" destOrd="0" presId="urn:microsoft.com/office/officeart/2005/8/layout/chevron1"/>
    <dgm:cxn modelId="{4EDF8983-A400-499A-86C2-CE46B67821BF}" type="presParOf" srcId="{811E94BD-4B29-4E66-A208-3267B7766A3A}" destId="{81BEC93B-F773-4726-8F9F-0381A210808B}" srcOrd="1" destOrd="0" presId="urn:microsoft.com/office/officeart/2005/8/layout/chevron1"/>
    <dgm:cxn modelId="{8305D815-CE75-4388-BC00-BE7019F94EAD}" type="presParOf" srcId="{811E94BD-4B29-4E66-A208-3267B7766A3A}" destId="{6EB93AD7-9C46-4B4C-BE67-7144031E5EF8}" srcOrd="2" destOrd="0" presId="urn:microsoft.com/office/officeart/2005/8/layout/chevron1"/>
    <dgm:cxn modelId="{F2E31332-F73A-490F-86E0-898777716EAF}" type="presParOf" srcId="{811E94BD-4B29-4E66-A208-3267B7766A3A}" destId="{7F0CFA09-01D9-4645-9277-B9D6B16EE64B}" srcOrd="3" destOrd="0" presId="urn:microsoft.com/office/officeart/2005/8/layout/chevron1"/>
    <dgm:cxn modelId="{5D0E4321-87E9-4CEA-8C54-968A3B4FEC98}" type="presParOf" srcId="{811E94BD-4B29-4E66-A208-3267B7766A3A}" destId="{AA81C8F4-8C89-4E14-9A52-D2A965734F3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66E59-4392-4A78-8473-2F2275B0ECC9}">
      <dsp:nvSpPr>
        <dsp:cNvPr id="0" name=""/>
        <dsp:cNvSpPr/>
      </dsp:nvSpPr>
      <dsp:spPr>
        <a:xfrm>
          <a:off x="2678" y="1633239"/>
          <a:ext cx="3263800" cy="1305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Split the dataset</a:t>
          </a:r>
          <a:endParaRPr lang="en-IN" sz="3200" kern="1200" dirty="0">
            <a:solidFill>
              <a:schemeClr val="tx1"/>
            </a:solidFill>
          </a:endParaRPr>
        </a:p>
      </dsp:txBody>
      <dsp:txXfrm>
        <a:off x="655438" y="1633239"/>
        <a:ext cx="1958280" cy="1305520"/>
      </dsp:txXfrm>
    </dsp:sp>
    <dsp:sp modelId="{6EB93AD7-9C46-4B4C-BE67-7144031E5EF8}">
      <dsp:nvSpPr>
        <dsp:cNvPr id="0" name=""/>
        <dsp:cNvSpPr/>
      </dsp:nvSpPr>
      <dsp:spPr>
        <a:xfrm>
          <a:off x="2940099" y="1633239"/>
          <a:ext cx="3263800" cy="1305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Train the dataset</a:t>
          </a:r>
          <a:endParaRPr lang="en-IN" sz="2900" kern="1200" dirty="0">
            <a:solidFill>
              <a:schemeClr val="tx1"/>
            </a:solidFill>
          </a:endParaRPr>
        </a:p>
      </dsp:txBody>
      <dsp:txXfrm>
        <a:off x="3592859" y="1633239"/>
        <a:ext cx="1958280" cy="1305520"/>
      </dsp:txXfrm>
    </dsp:sp>
    <dsp:sp modelId="{AA81C8F4-8C89-4E14-9A52-D2A965734F32}">
      <dsp:nvSpPr>
        <dsp:cNvPr id="0" name=""/>
        <dsp:cNvSpPr/>
      </dsp:nvSpPr>
      <dsp:spPr>
        <a:xfrm>
          <a:off x="5877520" y="1633239"/>
          <a:ext cx="3263800" cy="1305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solidFill>
                <a:schemeClr val="tx1"/>
              </a:solidFill>
              <a:latin typeface="Lato Light"/>
              <a:ea typeface="Lato Light"/>
              <a:cs typeface="Lato Light"/>
              <a:sym typeface="Lato Light"/>
            </a:rPr>
            <a:t>Compare the Algorithm</a:t>
          </a:r>
          <a:endParaRPr lang="en-IN" sz="2900" kern="1200" dirty="0">
            <a:solidFill>
              <a:schemeClr val="tx1"/>
            </a:solidFill>
          </a:endParaRPr>
        </a:p>
      </dsp:txBody>
      <dsp:txXfrm>
        <a:off x="6530280" y="1633239"/>
        <a:ext cx="1958280" cy="130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10/7/2023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10/7/2023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10/7/2023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4" y="1124744"/>
            <a:ext cx="4098175" cy="3177380"/>
          </a:xfrm>
        </p:spPr>
        <p:txBody>
          <a:bodyPr/>
          <a:lstStyle/>
          <a:p>
            <a:r>
              <a:rPr lang="en-US" dirty="0"/>
              <a:t>HeartHealth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59" y="404664"/>
            <a:ext cx="5231904" cy="1127720"/>
          </a:xfrm>
        </p:spPr>
        <p:txBody>
          <a:bodyPr/>
          <a:lstStyle/>
          <a:p>
            <a:r>
              <a:rPr lang="en-US" dirty="0"/>
              <a:t>Name : USDADIYA Pavitraben Prafulbhai</a:t>
            </a:r>
            <a:br>
              <a:rPr lang="en-US" dirty="0"/>
            </a:br>
            <a:r>
              <a:rPr lang="en-US" dirty="0"/>
              <a:t>Roll no.: 11</a:t>
            </a:r>
            <a:br>
              <a:rPr lang="en-US" dirty="0"/>
            </a:br>
            <a:r>
              <a:rPr lang="en-US" dirty="0"/>
              <a:t>Enrollment no.: 21002170210094</a:t>
            </a:r>
          </a:p>
        </p:txBody>
      </p:sp>
      <p:pic>
        <p:nvPicPr>
          <p:cNvPr id="4" name="Google Shape;71;p1">
            <a:extLst>
              <a:ext uri="{FF2B5EF4-FFF2-40B4-BE49-F238E27FC236}">
                <a16:creationId xmlns:a16="http://schemas.microsoft.com/office/drawing/2014/main" id="{F2051208-6762-BDB5-ADBD-6D63678C4A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643004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5190-659C-9BF4-8D1A-021B7863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4" y="1751931"/>
            <a:ext cx="11809312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1. Age: The person's age in years</a:t>
            </a:r>
            <a:br>
              <a:rPr lang="en-US" sz="1800" dirty="0"/>
            </a:br>
            <a:r>
              <a:rPr lang="en-US" sz="1800" dirty="0"/>
              <a:t>2. Gender: The person’s gender (1 = male, 0 = female)</a:t>
            </a:r>
            <a:br>
              <a:rPr lang="en-US" sz="1800" dirty="0"/>
            </a:br>
            <a:r>
              <a:rPr lang="en-US" sz="1800" dirty="0"/>
              <a:t>3. ChestPainType: The chest pain experienced (Value 1: typical angina, Value 2: atypical angina, Value 3: non-anginal pain, Value 4: asymptomatic)</a:t>
            </a:r>
            <a:br>
              <a:rPr lang="en-US" sz="1800" dirty="0"/>
            </a:br>
            <a:r>
              <a:rPr lang="en-US" sz="1800" dirty="0"/>
              <a:t>4. </a:t>
            </a:r>
            <a:r>
              <a:rPr lang="en-US" sz="1800" dirty="0" err="1"/>
              <a:t>Resting_BP</a:t>
            </a:r>
            <a:r>
              <a:rPr lang="en-US" sz="1800" dirty="0"/>
              <a:t>: The person's resting blood pressure (mm Hg on admission to the hospital)</a:t>
            </a:r>
            <a:br>
              <a:rPr lang="en-US" sz="1800" dirty="0"/>
            </a:br>
            <a:r>
              <a:rPr lang="en-US" sz="1800" dirty="0"/>
              <a:t>5. Cholesterol: The person's cholesterol measurement in mg/dl</a:t>
            </a:r>
            <a:br>
              <a:rPr lang="en-US" sz="1800" dirty="0"/>
            </a:br>
            <a:r>
              <a:rPr lang="en-US" sz="1800" dirty="0"/>
              <a:t>6. FastingBS: The person's fasting blood sugar (&gt; 120 mg/dl, 1 = true; 0 = false)</a:t>
            </a:r>
            <a:br>
              <a:rPr lang="en-US" sz="1800" dirty="0"/>
            </a:br>
            <a:r>
              <a:rPr lang="en-US" sz="1800" dirty="0"/>
              <a:t>7. RestingECG: Resting electrocardiographic measurement (0 = normal, 1 = having ST-T wave abnormality, 2 = showing probable or definite left ventricular hypertrophy by Estes' criteria)</a:t>
            </a:r>
            <a:br>
              <a:rPr lang="en-US" sz="1800" dirty="0"/>
            </a:br>
            <a:r>
              <a:rPr lang="en-US" sz="1800" dirty="0"/>
              <a:t>8. MaxHR: The person's maximum heart rate achieved</a:t>
            </a:r>
            <a:br>
              <a:rPr lang="en-US" sz="1800" dirty="0"/>
            </a:br>
            <a:r>
              <a:rPr lang="en-US" sz="1800" dirty="0"/>
              <a:t>9. ExerciseAngina: Exercise induced angina (1 = yes; 0 = no)</a:t>
            </a:r>
            <a:br>
              <a:rPr lang="en-US" sz="1800" dirty="0"/>
            </a:br>
            <a:r>
              <a:rPr lang="en-US" sz="1800" dirty="0"/>
              <a:t>10. oldpeak: ST depression induced by exercise relative to rest ('ST' relates to positions on the ECG plot.)</a:t>
            </a:r>
            <a:br>
              <a:rPr lang="en-US" sz="1800" dirty="0"/>
            </a:br>
            <a:r>
              <a:rPr lang="en-US" sz="1800" dirty="0"/>
              <a:t>11. </a:t>
            </a:r>
            <a:r>
              <a:rPr lang="en-US" sz="1800" dirty="0" err="1"/>
              <a:t>ST_Slope</a:t>
            </a:r>
            <a:r>
              <a:rPr lang="en-US" sz="1800" dirty="0"/>
              <a:t>: the slope of the peak exercise ST segment (Value 1: upsloping, Value 2: flat, Value 3: </a:t>
            </a:r>
            <a:r>
              <a:rPr lang="en-US" sz="1800" dirty="0" err="1"/>
              <a:t>downsloping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12. HeartDisease: Heart disease (0 = no, 1 = yes)</a:t>
            </a:r>
            <a:endParaRPr lang="en-IN" sz="1800" dirty="0"/>
          </a:p>
        </p:txBody>
      </p:sp>
      <p:pic>
        <p:nvPicPr>
          <p:cNvPr id="3" name="Google Shape;71;p1">
            <a:extLst>
              <a:ext uri="{FF2B5EF4-FFF2-40B4-BE49-F238E27FC236}">
                <a16:creationId xmlns:a16="http://schemas.microsoft.com/office/drawing/2014/main" id="{2B806CDC-98EA-4BD3-E8B2-C3050A03AD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10397" y="155433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step Process 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A211E0-B843-65D0-D885-CEF44FCAA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709286"/>
              </p:ext>
            </p:extLst>
          </p:nvPr>
        </p:nvGraphicFramePr>
        <p:xfrm>
          <a:off x="1524000" y="1828800"/>
          <a:ext cx="9144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oogle Shape;71;p1">
            <a:extLst>
              <a:ext uri="{FF2B5EF4-FFF2-40B4-BE49-F238E27FC236}">
                <a16:creationId xmlns:a16="http://schemas.microsoft.com/office/drawing/2014/main" id="{4A94B1C9-2275-85E3-A018-AB3BDE3E5B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48528" y="181584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90449-116F-A620-3483-351C3E8E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: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C9417-0CE4-2E34-D410-5F468B5AD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556792"/>
            <a:ext cx="6624736" cy="513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71;p1">
            <a:extLst>
              <a:ext uri="{FF2B5EF4-FFF2-40B4-BE49-F238E27FC236}">
                <a16:creationId xmlns:a16="http://schemas.microsoft.com/office/drawing/2014/main" id="{9E7864B2-8987-46D5-0D55-4671EF1481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6520" y="203685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Framework</a:t>
            </a:r>
          </a:p>
        </p:txBody>
      </p:sp>
      <p:pic>
        <p:nvPicPr>
          <p:cNvPr id="3" name="Google Shape;71;p1">
            <a:extLst>
              <a:ext uri="{FF2B5EF4-FFF2-40B4-BE49-F238E27FC236}">
                <a16:creationId xmlns:a16="http://schemas.microsoft.com/office/drawing/2014/main" id="{69178870-0969-697F-9CA6-97E170356F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04512" y="332656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UserProfileInfo Model 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C1B7F1-5619-5339-8409-923F6F3A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44824"/>
            <a:ext cx="11377264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class UserProfileInfo(</a:t>
            </a:r>
            <a:r>
              <a:rPr lang="en-US" dirty="0" err="1"/>
              <a:t>models.Model</a:t>
            </a:r>
            <a:r>
              <a:rPr lang="en-US" dirty="0"/>
              <a:t>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defines a new model named UserProfileInfo that inherits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This model will have fields and methods specific to user profiles.</a:t>
            </a:r>
          </a:p>
          <a:p>
            <a:pPr>
              <a:lnSpc>
                <a:spcPct val="120000"/>
              </a:lnSpc>
            </a:pPr>
            <a:r>
              <a:rPr lang="en-US" dirty="0"/>
              <a:t>user = models.OneToOneField(User, </a:t>
            </a:r>
            <a:r>
              <a:rPr lang="en-US" dirty="0" err="1"/>
              <a:t>on_delete</a:t>
            </a:r>
            <a:r>
              <a:rPr lang="en-US" dirty="0"/>
              <a:t>=</a:t>
            </a:r>
            <a:r>
              <a:rPr lang="en-US" dirty="0" err="1"/>
              <a:t>models.CASCADE</a:t>
            </a:r>
            <a:r>
              <a:rPr lang="en-US" dirty="0"/>
              <a:t>, </a:t>
            </a:r>
            <a:r>
              <a:rPr lang="en-US" dirty="0" err="1"/>
              <a:t>related_name</a:t>
            </a:r>
            <a:r>
              <a:rPr lang="en-US" dirty="0"/>
              <a:t>='profile'):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defines a one-to-one relationship between UserProfileInfo and the built-in User model. It creates a foreign key field named user, which links each UserProfileInfo instance to a user.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on_delete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=models.CASCADE argument specifies that when a user is deleted, their associated profile should be deleted as well.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related_name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attribute allows you to access the profile from a user instance using the name 'profile'.</a:t>
            </a:r>
          </a:p>
          <a:p>
            <a:pPr>
              <a:lnSpc>
                <a:spcPct val="120000"/>
              </a:lnSpc>
            </a:pPr>
            <a:r>
              <a:rPr lang="en-US" dirty="0"/>
              <a:t>profile_pic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models.ImageField(upload_to='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profile_pics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', default="1.jpg"): This line defines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ImageField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named profile_pic. This field is used to store user profile pictures. The upload_to argument specifies the directory where uploaded images will be stored within the MEDIA_ROOT. The default argument provides a default image (in this case, "1.jpg") if a user doesn't upload a profile picture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def __str__(self):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defines the string representation of a UserProfileInfo instance. By returning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self.user.username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will display the username of the associated user when you query the model.</a:t>
            </a:r>
          </a:p>
          <a:p>
            <a:pPr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3" name="Google Shape;71;p1">
            <a:extLst>
              <a:ext uri="{FF2B5EF4-FFF2-40B4-BE49-F238E27FC236}">
                <a16:creationId xmlns:a16="http://schemas.microsoft.com/office/drawing/2014/main" id="{D5CF7033-8E16-1EDC-D988-1BB9999E96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0536" y="155433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AA612-79BD-D134-7032-FDDDB256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ECECF1"/>
                </a:solidFill>
                <a:effectLst/>
              </a:rPr>
              <a:t>Predictions</a:t>
            </a:r>
            <a:r>
              <a:rPr lang="en-IN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IN" b="0" i="0" dirty="0">
                <a:solidFill>
                  <a:srgbClr val="ECECF1"/>
                </a:solidFill>
                <a:effectLst/>
              </a:rPr>
              <a:t>Model: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5A7A-C51B-ADD9-9753-154FFE704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28799"/>
            <a:ext cx="11089232" cy="49299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class Predictions(models.Model):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defines the Predictions model, which inherits from models.Model. This model is used to store prediction data related to a user's medical condition.</a:t>
            </a:r>
          </a:p>
          <a:p>
            <a:pPr>
              <a:lnSpc>
                <a:spcPct val="120000"/>
              </a:lnSpc>
            </a:pPr>
            <a:r>
              <a:rPr lang="en-US" dirty="0"/>
              <a:t>profile = </a:t>
            </a:r>
            <a:r>
              <a:rPr lang="en-US" dirty="0" err="1"/>
              <a:t>models.ForeignKey</a:t>
            </a:r>
            <a:r>
              <a:rPr lang="en-US" dirty="0"/>
              <a:t>(UserProfileInfo, on_delete=models.CASCADE, </a:t>
            </a:r>
            <a:r>
              <a:rPr lang="en-US" dirty="0" err="1"/>
              <a:t>related_name</a:t>
            </a:r>
            <a:r>
              <a:rPr lang="en-US" dirty="0"/>
              <a:t>='predict'):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field represents a foreign key relationship with the UserProfileInfo model, suggesting that each prediction is associated with a user profile. The on_delete=models.CASCADE argument specifies that if a user profile is deleted, all related predictions should be deleted as well.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related_name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attribute allows you to access predictions related to a user profile.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includes various fields such as age, gender, cp,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resting_bp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serum_cholesterol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fasting_blood_sugar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resting_ecg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max_heart_rate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exercise_induced_angina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st_depression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st_slope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predicted_on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result. These fields capture data related to the user's medical condition or the prediction itself.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get_absolute_url</a:t>
            </a:r>
            <a:r>
              <a:rPr lang="en-US" dirty="0"/>
              <a:t>(self):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method defines how to get the absolute URL of a Predictions instance. It uses the reverse function to generate the URL for a specific prediction based on its primary key (pk) and the app name (predict).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71;p1">
            <a:extLst>
              <a:ext uri="{FF2B5EF4-FFF2-40B4-BE49-F238E27FC236}">
                <a16:creationId xmlns:a16="http://schemas.microsoft.com/office/drawing/2014/main" id="{5FB96DA6-0A7D-9F79-F883-32E5171E2B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3310" y="211647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654-0768-A447-0182-9AE415EC2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225" y="323850"/>
            <a:ext cx="4098175" cy="685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DataPredict</a:t>
            </a:r>
            <a:r>
              <a:rPr lang="en-US" dirty="0"/>
              <a:t> 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97567-064F-7215-7611-80EE6097A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53" y="1124744"/>
            <a:ext cx="4680520" cy="55446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= int(form['age'].value())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 = int(form['gender'].value())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= int(form['cp'].value())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resting_bp = int(form['resting_bp'].value())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serum_cholesterol = int(form['serum_cholesterol'].value())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fasting_blood_sugar = int(form['fasting_blood_sugar'].value())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resting_ecg = int(form['resting_ecg'].value())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max_heart_rate = int(form['max_heart_rate'].value())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exercise_induced_angina = int(form['exercise_induced_angina'].value())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st_depression = int(form['st_depression'].value())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st_slope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int(form['</a:t>
            </a:r>
            <a:r>
              <a:rPr lang="en-IN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st_slope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'].value())</a:t>
            </a:r>
          </a:p>
          <a:p>
            <a:pPr>
              <a:lnSpc>
                <a:spcPct val="120000"/>
              </a:lnSpc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= [[age, gender, cp, resting_bp, serum_cholesterol, fasting_blood_sugar, resting_ecg, max_heart_rate, exercise_induced_angina, st_depression, st_slope]]</a:t>
            </a:r>
          </a:p>
          <a:p>
            <a:pPr>
              <a:lnSpc>
                <a:spcPct val="120000"/>
              </a:lnSpc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lr = linearregression()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lr.intercept_ = [0.04036609]</a:t>
            </a:r>
            <a:b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lr.coef_ = np.array([[ 0.00265557, -0.16398325,  0.1116549 ,  0.00084365, -0.0004857 , 0.1416075, -0.0008661,  -0.00122041,  0.17004547,  0.05761804 , 0.22223918]])</a:t>
            </a:r>
          </a:p>
          <a:p>
            <a:pPr>
              <a:lnSpc>
                <a:spcPct val="120000"/>
              </a:lnSpc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predictions = lr.predict(features)</a:t>
            </a:r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704" y="3501008"/>
            <a:ext cx="7200800" cy="2896586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3" name="Google Shape;71;p1">
            <a:extLst>
              <a:ext uri="{FF2B5EF4-FFF2-40B4-BE49-F238E27FC236}">
                <a16:creationId xmlns:a16="http://schemas.microsoft.com/office/drawing/2014/main" id="{8ACE134E-8035-BF10-73FB-A9E60D213C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0536" y="116632"/>
            <a:ext cx="1146579" cy="1213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230</TotalTime>
  <Words>1078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Franklin Gothic Medium</vt:lpstr>
      <vt:lpstr>Lato Light</vt:lpstr>
      <vt:lpstr>Söhne</vt:lpstr>
      <vt:lpstr>Medical Design 16x9</vt:lpstr>
      <vt:lpstr>HeartHealth</vt:lpstr>
      <vt:lpstr>Dataset : </vt:lpstr>
      <vt:lpstr>Three step Process : </vt:lpstr>
      <vt:lpstr>CORRELATION :</vt:lpstr>
      <vt:lpstr>Django Framework</vt:lpstr>
      <vt:lpstr>UserProfileInfo Model :</vt:lpstr>
      <vt:lpstr>Predictions Model:</vt:lpstr>
      <vt:lpstr>DataPredict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HeartHealth</dc:title>
  <dc:creator>PAVITRA USDADIYA</dc:creator>
  <cp:lastModifiedBy>PAVITRA USDADIYA</cp:lastModifiedBy>
  <cp:revision>4</cp:revision>
  <dcterms:created xsi:type="dcterms:W3CDTF">2023-10-06T07:57:05Z</dcterms:created>
  <dcterms:modified xsi:type="dcterms:W3CDTF">2023-10-07T05:20:47Z</dcterms:modified>
</cp:coreProperties>
</file>