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74" r:id="rId5"/>
    <p:sldId id="275" r:id="rId6"/>
    <p:sldId id="280" r:id="rId7"/>
    <p:sldId id="292" r:id="rId8"/>
    <p:sldId id="293" r:id="rId9"/>
    <p:sldId id="284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728D19-281F-4946-9684-65A557653D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2D4F2-D8CF-48D7-8E93-9342D2AE3950}"/>
              </a:ext>
            </a:extLst>
          </p:cNvPr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071F9-5F9E-43AF-B1F9-8F94CCA0D1D0}"/>
              </a:ext>
            </a:extLst>
          </p:cNvPr>
          <p:cNvSpPr/>
          <p:nvPr userDrawn="1"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4D1A4-E8FD-4E5A-A528-35498A356680}"/>
              </a:ext>
            </a:extLst>
          </p:cNvPr>
          <p:cNvSpPr/>
          <p:nvPr userDrawn="1"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D6FD0CF-1406-477D-A12B-53DC561B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0DFABF-2A96-46EC-8C35-1C4A9D0A0739}"/>
              </a:ext>
            </a:extLst>
          </p:cNvPr>
          <p:cNvSpPr/>
          <p:nvPr userDrawn="1"/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7">
            <a:extLst>
              <a:ext uri="{FF2B5EF4-FFF2-40B4-BE49-F238E27FC236}">
                <a16:creationId xmlns:a16="http://schemas.microsoft.com/office/drawing/2014/main" id="{A943203E-4446-4D2D-AFEE-C3BCE752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0">
                <a:solidFill>
                  <a:schemeClr val="bg1"/>
                </a:solidFill>
                <a:latin typeface="+mj-lt"/>
              </a:rPr>
              <a:t>Click to edit Master subtitle style</a:t>
            </a:r>
            <a:endParaRPr 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7CDD05-39F5-4344-992F-995A7F9E8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3C996A2-0E21-4652-A9DD-F74F8BC040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1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A8306-2063-4EE3-B249-F2AA08C30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4438-1D32-4E70-8582-6A520002B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54AC3-129F-4075-B216-D22A2C2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117C9-4AC1-4174-8CED-D839A050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BA4B60-FD16-4BB9-99BE-945815D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48B8AB-3038-447E-A760-83F9D9900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4B1264E-7B5A-4325-840D-E1994D41E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576" y="75895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30B566CA-63FC-43A4-A9E1-7EC3164CB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576" y="359359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BD15FE-44A7-4CA5-815B-71FF4994DB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9901" y="693738"/>
            <a:ext cx="3522980" cy="5446712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C97D6C-07B7-434E-BBAE-1937957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Click to edit Master title style</a:t>
            </a:r>
            <a:endParaRPr lang="en-US" sz="28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119872" cy="6409944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938" y="2530475"/>
            <a:ext cx="3023806" cy="3427413"/>
          </a:xfrm>
        </p:spPr>
        <p:txBody>
          <a:bodyPr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3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0052647-C66D-4244-962F-2AA82F92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78375" y="863600"/>
            <a:ext cx="3441700" cy="5130800"/>
          </a:xfrm>
        </p:spPr>
        <p:txBody>
          <a:bodyPr anchor="ctr"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5D66CC0-A06E-4254-AAF8-8DA80B0193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87384" y="8686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9E32C36A-291F-44F8-81D5-1899179E0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7384" y="2688336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E44311D2-BC20-4706-9F00-7D9178FB0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7384" y="45262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A857F5-96C8-461D-A78C-38E92FE1C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702E7C4-3925-41D8-8339-6521FE726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347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748BF23-0309-4049-B999-7977CE56B2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20694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342D563E-638C-4E20-9FB7-739D6E4A9A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810409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70438" y="2368550"/>
            <a:ext cx="6230411" cy="33909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6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DFFA2-22D4-4919-9C0C-45E51AF578AC}"/>
              </a:ext>
            </a:extLst>
          </p:cNvPr>
          <p:cNvSpPr/>
          <p:nvPr userDrawn="1"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FBF45C-4020-4F59-8E88-4006B53BE427}"/>
              </a:ext>
            </a:extLst>
          </p:cNvPr>
          <p:cNvSpPr/>
          <p:nvPr userDrawn="1"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E23BB-F1B6-4676-BAD7-56273E800FEB}"/>
              </a:ext>
            </a:extLst>
          </p:cNvPr>
          <p:cNvSpPr/>
          <p:nvPr userDrawn="1"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36A792-3F80-40BE-96DB-0CDC51B9AA89}"/>
              </a:ext>
            </a:extLst>
          </p:cNvPr>
          <p:cNvSpPr/>
          <p:nvPr userDrawn="1"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A3C02BB-F8E9-47C7-AF5B-34F4E0DF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85BD763-B468-4FE3-BCE8-C2E276B7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1400">
                <a:solidFill>
                  <a:schemeClr val="bg1"/>
                </a:solidFill>
              </a:rPr>
              <a:t>Click to edit Master subtitle style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482A36A-6BEB-495C-8399-9E9EA28C2B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1152" y="627063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5">
            <a:extLst>
              <a:ext uri="{FF2B5EF4-FFF2-40B4-BE49-F238E27FC236}">
                <a16:creationId xmlns:a16="http://schemas.microsoft.com/office/drawing/2014/main" id="{23DC67C7-2D14-4866-B487-E6C7EF2D1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1152" y="3621024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03500"/>
            <a:ext cx="10190163" cy="346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6EB34-1B8B-4396-BFD2-98D14076D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69A3D-D17E-4FD6-87AB-82FA30AC0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E216A4-83E5-4AF8-83B6-82171757B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3141D-24A2-4BE2-B276-C20C06CB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35F720A-671B-47F4-88B8-83CD2FE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3600">
                <a:solidFill>
                  <a:schemeClr val="bg1"/>
                </a:solidFill>
              </a:rPr>
              <a:t>Click to edit Master title style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8168417-C3D6-45B7-898A-D94F37EA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200">
                <a:solidFill>
                  <a:schemeClr val="bg1"/>
                </a:solidFill>
              </a:rPr>
              <a:t>Click to edit Master subtitle style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0F7C81-3A6B-4709-B144-6A0DFEF3B8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62272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BBCEB0-C572-483A-88B2-C65A607EC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DDF8D-E0F6-454C-9BC5-15EF5630F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382B2655-24B6-4245-8B87-EE7F13887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580030"/>
            <a:ext cx="10240903" cy="100993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1866142-B2E0-46DB-B8B4-2078CE780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013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A221-28CD-49DF-AF22-78815A6E2F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7600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71C398-D779-4B1A-BD2F-395D1F3F8D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1928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83C6BE-C8D0-4726-B217-58FE337E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112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35F3E11-74CF-4460-9FF3-DD91B5E5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6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D857D03-665D-4D33-B7E8-B85D42470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01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5D2C286-1A79-4B52-82F1-D520602693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7663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F0B53ABB-D4AE-4C0B-9902-0C1763EE40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1308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AE87779-12F2-4327-ADEE-3F31BFB8D3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307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DCB8055-0EA2-426F-989D-AC9932A17A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3952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08EC59B-41AE-4F1B-9364-A00C479F76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2440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C3965F4-D2B3-4353-A638-332A3F4E70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3805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59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8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80" userDrawn="1">
          <p15:clr>
            <a:srgbClr val="FBAE40"/>
          </p15:clr>
        </p15:guide>
        <p15:guide id="4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CF8EE9-A776-4052-ABB2-29666265C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F2F3BB-127D-44BC-A8EF-A8BB5F5911CA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0D1F30-F118-4A1F-A48F-7E5706959F64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b="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61" r:id="rId4"/>
    <p:sldLayoutId id="2147483686" r:id="rId5"/>
    <p:sldLayoutId id="2147483684" r:id="rId6"/>
    <p:sldLayoutId id="2147483681" r:id="rId7"/>
    <p:sldLayoutId id="2147483685" r:id="rId8"/>
    <p:sldLayoutId id="2147483650" r:id="rId9"/>
    <p:sldLayoutId id="2147483653" r:id="rId10"/>
    <p:sldLayoutId id="2147483682" r:id="rId11"/>
    <p:sldLayoutId id="2147483683" r:id="rId12"/>
    <p:sldLayoutId id="2147483679" r:id="rId13"/>
    <p:sldLayoutId id="2147483655" r:id="rId14"/>
    <p:sldLayoutId id="2147483656" r:id="rId15"/>
    <p:sldLayoutId id="2147483657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99020-4ABD-4E8C-8F34-FD42A314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975" y="1594308"/>
            <a:ext cx="10614211" cy="1152712"/>
          </a:xfrm>
        </p:spPr>
        <p:txBody>
          <a:bodyPr>
            <a:normAutofit fontScale="90000"/>
          </a:bodyPr>
          <a:lstStyle/>
          <a:p>
            <a:r>
              <a:rPr lang="en-US" sz="4000" b="0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Song Popularity Predictor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US" dirty="0"/>
          </a:p>
        </p:txBody>
      </p:sp>
      <p:pic>
        <p:nvPicPr>
          <p:cNvPr id="8" name="Picture Placeholder 7" descr="A close - up of a record player">
            <a:extLst>
              <a:ext uri="{FF2B5EF4-FFF2-40B4-BE49-F238E27FC236}">
                <a16:creationId xmlns:a16="http://schemas.microsoft.com/office/drawing/2014/main" id="{33532A47-3BF0-4F92-A773-5C134A954C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3302" y="3351746"/>
            <a:ext cx="7519558" cy="3506255"/>
          </a:xfrm>
        </p:spPr>
      </p:pic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3FAF9DE-5A85-D020-8F2C-884911ACC38E}"/>
              </a:ext>
            </a:extLst>
          </p:cNvPr>
          <p:cNvSpPr txBox="1">
            <a:spLocks/>
          </p:cNvSpPr>
          <p:nvPr/>
        </p:nvSpPr>
        <p:spPr>
          <a:xfrm>
            <a:off x="11753850" y="6410325"/>
            <a:ext cx="438150" cy="447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A857F5-96C8-461D-A78C-38E92FE1C52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971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25DEB519-11FF-4424-9BF3-B1EDC0F5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144" y="1209453"/>
            <a:ext cx="5251336" cy="508650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We use Kaggle website to fetch the original data of Spotify.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In dataset there are many columns like title , artist , top  genre, year, bpm, ngry , dnce , dB , live , val , dur , acous , spch , pop ,.. Etc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In dataset bpm stands for beats per minutes , dB related to loudness , ngry means energy of the sound , acousticness  is an estimate of how acoustic a particular song is , pop  is for popularity of the song , spch column for </a:t>
            </a:r>
            <a:r>
              <a:rPr lang="en-US" b="0" i="0" dirty="0">
                <a:effectLst/>
                <a:latin typeface="+mj-lt"/>
              </a:rPr>
              <a:t>the more spoken word the song contains.</a:t>
            </a:r>
            <a:endParaRPr lang="en-US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81DAD-88A7-463E-B09A-E1BC93B1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pic>
        <p:nvPicPr>
          <p:cNvPr id="14" name="Picture Placeholder 13" descr="A picture containing a dj deck with levers">
            <a:extLst>
              <a:ext uri="{FF2B5EF4-FFF2-40B4-BE49-F238E27FC236}">
                <a16:creationId xmlns:a16="http://schemas.microsoft.com/office/drawing/2014/main" id="{D3212BBA-7AB4-4A90-93F9-1B40576326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152" y="627063"/>
            <a:ext cx="4195763" cy="2674937"/>
          </a:xfrm>
        </p:spPr>
      </p:pic>
      <p:pic>
        <p:nvPicPr>
          <p:cNvPr id="16" name="Picture Placeholder 15" descr="Close-up of a DJ Deck">
            <a:extLst>
              <a:ext uri="{FF2B5EF4-FFF2-40B4-BE49-F238E27FC236}">
                <a16:creationId xmlns:a16="http://schemas.microsoft.com/office/drawing/2014/main" id="{9AA84949-1394-42B3-8A1F-D93B0A3C055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152" y="3621024"/>
            <a:ext cx="4195763" cy="2674937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FB7EA2-5848-4DB6-828C-99DA351E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243C41-0186-A2FD-164B-F1F442A91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144" y="143538"/>
            <a:ext cx="4794390" cy="747295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36082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6646DD-9771-4241-9017-A1226C4F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480" y="-437792"/>
            <a:ext cx="3241040" cy="1234440"/>
          </a:xfrm>
        </p:spPr>
        <p:txBody>
          <a:bodyPr/>
          <a:lstStyle/>
          <a:p>
            <a:pPr algn="ctr"/>
            <a:r>
              <a:rPr lang="en-US" b="0" dirty="0" err="1">
                <a:latin typeface="Abadi" panose="020B0604020104020204" pitchFamily="34" charset="0"/>
              </a:rPr>
              <a:t>DJango</a:t>
            </a:r>
            <a:r>
              <a:rPr lang="en-US" b="0" dirty="0">
                <a:latin typeface="Abadi" panose="020B0604020104020204" pitchFamily="34" charset="0"/>
              </a:rPr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0F1437-7C61-4D91-B080-B0C80E5D4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6160" y="894080"/>
            <a:ext cx="10342880" cy="5384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Django is free, open source and written in Python.</a:t>
            </a:r>
            <a:endParaRPr lang="en-US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badi" panose="020B0604020104020204" pitchFamily="34" charset="0"/>
              </a:rPr>
              <a:t>we use django as gui  because django makes  easier to create web sites using Python.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effectLst/>
                <a:latin typeface="Abadi" panose="020B0604020104020204" pitchFamily="34" charset="0"/>
              </a:rPr>
              <a:t>Django follows the MVT design pattern (Model View Template).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Abadi" panose="020B0604020104020204" pitchFamily="34" charset="0"/>
              </a:rPr>
              <a:t>           	</a:t>
            </a:r>
            <a:r>
              <a:rPr lang="en-US" b="0" i="0" dirty="0">
                <a:effectLst/>
                <a:latin typeface="Abadi" panose="020B0604020104020204" pitchFamily="34" charset="0"/>
              </a:rPr>
              <a:t>Model - The data you want to present, usually data from a database.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Abadi" panose="020B0604020104020204" pitchFamily="34" charset="0"/>
              </a:rPr>
              <a:t>	</a:t>
            </a:r>
            <a:r>
              <a:rPr lang="en-US" b="0" i="0" dirty="0">
                <a:effectLst/>
                <a:latin typeface="Abadi" panose="020B0604020104020204" pitchFamily="34" charset="0"/>
              </a:rPr>
              <a:t>View - A request handler that returns the relevant template and content based on the 		request from the user.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Abadi" panose="020B0604020104020204" pitchFamily="34" charset="0"/>
              </a:rPr>
              <a:t>	</a:t>
            </a:r>
            <a:r>
              <a:rPr lang="en-US" b="0" i="0" dirty="0">
                <a:effectLst/>
                <a:latin typeface="Abadi" panose="020B0604020104020204" pitchFamily="34" charset="0"/>
              </a:rPr>
              <a:t>Template - A text file (like an HTML file) containing the layout of the web page, with 			logic on how to display the data.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Abadi" panose="020B0604020104020204" pitchFamily="34" charset="0"/>
              </a:rPr>
              <a:t>Django comes with ready-to-use features like login system , database connection and CRUD operations (Create Read Update Delete).</a:t>
            </a:r>
          </a:p>
          <a:p>
            <a:pPr algn="just">
              <a:lnSpc>
                <a:spcPct val="150000"/>
              </a:lnSpc>
            </a:pPr>
            <a:endParaRPr lang="en-US" b="0" i="0" dirty="0">
              <a:effectLst/>
              <a:latin typeface="Abadi" panose="020B06040201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b="0" i="0" dirty="0">
              <a:effectLst/>
              <a:latin typeface="Abadi" panose="020B0604020104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b="0" i="0" dirty="0">
              <a:effectLst/>
              <a:latin typeface="Abadi" panose="020B0604020104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b="0" i="0" dirty="0">
              <a:effectLst/>
              <a:latin typeface="Abadi" panose="020B06040201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dirty="0">
                <a:latin typeface="Abadi" panose="020B0604020104020204" pitchFamily="34" charset="0"/>
              </a:rPr>
            </a:b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4425451-8618-441E-9D12-2D59D6AD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5681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7BF8C52-7000-5103-CD55-678289EF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6360"/>
            <a:ext cx="10241280" cy="1234440"/>
          </a:xfrm>
        </p:spPr>
        <p:txBody>
          <a:bodyPr anchor="ctr"/>
          <a:lstStyle/>
          <a:p>
            <a:r>
              <a:rPr lang="en-IN" dirty="0"/>
              <a:t>                  </a:t>
            </a:r>
            <a:r>
              <a:rPr lang="en-IN" b="0" dirty="0">
                <a:latin typeface="Abadi" panose="020B0604020104020204" pitchFamily="34" charset="0"/>
              </a:rPr>
              <a:t>Models </a:t>
            </a:r>
            <a:endParaRPr lang="en-IN" b="0" dirty="0">
              <a:latin typeface="Aptos" panose="020B00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DC34C-73B0-CDAE-A5F4-4CE62A9A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20D003-226D-2D56-6A37-02AE3C2DE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080"/>
            <a:ext cx="10515600" cy="51714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i="0" dirty="0">
                <a:effectLst/>
                <a:latin typeface="Abadi" panose="020B0604020104020204" pitchFamily="34" charset="0"/>
              </a:rPr>
              <a:t>Popularity Predictions Model</a:t>
            </a:r>
            <a:r>
              <a:rPr lang="en-IN" dirty="0">
                <a:latin typeface="Abadi" panose="020B0604020104020204" pitchFamily="34" charset="0"/>
              </a:rPr>
              <a:t> : This model is used for prediction the popularity of songs and includes the following fields.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Abadi" panose="020B0604020104020204" pitchFamily="34" charset="0"/>
              </a:rPr>
              <a:t>       Title : A character field for the  song’s title.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Abadi" panose="020B0604020104020204" pitchFamily="34" charset="0"/>
              </a:rPr>
              <a:t>       Artist : A character field for the  song’s artist.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Abadi" panose="020B0604020104020204" pitchFamily="34" charset="0"/>
              </a:rPr>
              <a:t>       Year : An integer field for the year the song released.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Abadi" panose="020B0604020104020204" pitchFamily="34" charset="0"/>
              </a:rPr>
              <a:t>       bpm : An integer field for the bpm.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Abadi" panose="020B0604020104020204" pitchFamily="34" charset="0"/>
              </a:rPr>
              <a:t>       Energy : An integer field representing the energy level of the song.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Abadi" panose="020B0604020104020204" pitchFamily="34" charset="0"/>
              </a:rPr>
              <a:t>       Loudness : An integer field for the loudness of the song.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Abadi" panose="020B0604020104020204" pitchFamily="34" charset="0"/>
              </a:rPr>
              <a:t>       Duration : An integer field for the duration of the song.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Abadi" panose="020B0604020104020204" pitchFamily="34" charset="0"/>
              </a:rPr>
              <a:t>       Acousticness : it representing the acousticness of the song.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Abadi" panose="020B0604020104020204" pitchFamily="34" charset="0"/>
            </a:endParaRPr>
          </a:p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3CDC3D-DED1-1BCE-AE6D-307E5C81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9554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0BB823-9817-C4EC-A84A-CED7A8F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Forms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97460-2801-86D8-AC8B-E9C765F7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7749DF-DB98-FFEA-B8BC-7F76A6D2D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i="0" dirty="0">
                <a:effectLst/>
                <a:latin typeface="Söhne Mono"/>
              </a:rPr>
              <a:t>Predict_Popularity_Form :  </a:t>
            </a:r>
          </a:p>
          <a:p>
            <a:pPr marL="0" indent="0">
              <a:buNone/>
            </a:pPr>
            <a:r>
              <a:rPr lang="en-IN" b="1" i="0" dirty="0">
                <a:effectLst/>
                <a:latin typeface="Söhne Mono"/>
              </a:rPr>
              <a:t>                This form inherits from forms.ModelForm , which is a base class for creating forms based on Django models. </a:t>
            </a:r>
          </a:p>
          <a:p>
            <a:pPr marL="0" indent="0">
              <a:buNone/>
            </a:pPr>
            <a:r>
              <a:rPr lang="en-IN" b="1" dirty="0">
                <a:latin typeface="Söhne Mono"/>
              </a:rPr>
              <a:t>                In this form field like Title , Artist , Year , bpm , Energy , </a:t>
            </a:r>
            <a:r>
              <a:rPr lang="en-IN" b="1" i="0" dirty="0">
                <a:effectLst/>
                <a:latin typeface="Söhne Mono"/>
              </a:rPr>
              <a:t> Loudness and Acousticness.</a:t>
            </a:r>
          </a:p>
          <a:p>
            <a:r>
              <a:rPr lang="en-IN" b="1" dirty="0">
                <a:latin typeface="Söhne Mono"/>
              </a:rPr>
              <a:t> </a:t>
            </a:r>
            <a:r>
              <a:rPr lang="en-IN" b="1" i="0" dirty="0">
                <a:effectLst/>
                <a:latin typeface="Söhne"/>
              </a:rPr>
              <a:t>UserForm</a:t>
            </a:r>
            <a:r>
              <a:rPr lang="en-IN" b="1" dirty="0">
                <a:latin typeface="Söhne Mono"/>
              </a:rPr>
              <a:t> : </a:t>
            </a:r>
          </a:p>
          <a:p>
            <a:pPr marL="0" indent="0">
              <a:buNone/>
            </a:pPr>
            <a:r>
              <a:rPr lang="en-IN" b="1" dirty="0">
                <a:latin typeface="Söhne Mono"/>
              </a:rPr>
              <a:t>                 This form includes several fields like Username , Email , Password , Confirm Password.</a:t>
            </a:r>
          </a:p>
          <a:p>
            <a:pPr marL="0" indent="0">
              <a:buNone/>
            </a:pPr>
            <a:r>
              <a:rPr lang="en-IN" b="1" dirty="0">
                <a:latin typeface="Söhne Mono"/>
              </a:rPr>
              <a:t>	 form can be used in Django views to handle user registration.</a:t>
            </a:r>
          </a:p>
          <a:p>
            <a:pPr marL="0" indent="0">
              <a:buNone/>
            </a:pPr>
            <a:r>
              <a:rPr lang="en-IN" b="1" i="0" dirty="0">
                <a:effectLst/>
                <a:latin typeface="Söhne Mono"/>
              </a:rPr>
              <a:t>	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D5895-FF44-FD97-69BD-C3D1E8E6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February 1, 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1D2A6-D917-4CB1-3A2B-FA7AF360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335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0EC0-C38C-41A8-A532-E2716966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Placeholder 9" descr="A close - up of a trumpet">
            <a:extLst>
              <a:ext uri="{FF2B5EF4-FFF2-40B4-BE49-F238E27FC236}">
                <a16:creationId xmlns:a16="http://schemas.microsoft.com/office/drawing/2014/main" id="{C7AC6189-076B-4290-9627-23ADDBA25A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8576" y="758952"/>
            <a:ext cx="2962656" cy="2514600"/>
          </a:xfrm>
        </p:spPr>
      </p:pic>
      <p:pic>
        <p:nvPicPr>
          <p:cNvPr id="12" name="Picture Placeholder 11" descr="A close - up of a violin">
            <a:extLst>
              <a:ext uri="{FF2B5EF4-FFF2-40B4-BE49-F238E27FC236}">
                <a16:creationId xmlns:a16="http://schemas.microsoft.com/office/drawing/2014/main" id="{21291091-9FC2-4F30-84FB-DB4A41BB216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8576" y="3593592"/>
            <a:ext cx="2962656" cy="25146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A4F76A-5D04-4CCD-B9EE-29C2A303924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09560" y="693738"/>
            <a:ext cx="4008119" cy="5446712"/>
          </a:xfrm>
        </p:spPr>
        <p:txBody>
          <a:bodyPr/>
          <a:lstStyle/>
          <a:p>
            <a:r>
              <a:rPr lang="en-US" b="0" i="0" dirty="0">
                <a:effectLst/>
                <a:latin typeface="Aptos" panose="020B0004020202020204" pitchFamily="34" charset="0"/>
              </a:rPr>
              <a:t>The Song Prediction Project demonstrates the power of data analysis and machine learning in the field of music. It offers a valuable tool for predicting song popularity and enhancing the music listening experience for users and artists alike.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D7BB7-D04B-4D6C-86B1-392E2402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8841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BAB28E-BAF4-438C-A475-0D041A6A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384" y="2341150"/>
            <a:ext cx="3785616" cy="1727643"/>
          </a:xfrm>
        </p:spPr>
        <p:txBody>
          <a:bodyPr/>
          <a:lstStyle/>
          <a:p>
            <a:r>
              <a:rPr lang="en-US" dirty="0"/>
              <a:t>Thankyou</a:t>
            </a:r>
          </a:p>
        </p:txBody>
      </p:sp>
      <p:pic>
        <p:nvPicPr>
          <p:cNvPr id="10" name="Picture Placeholder 9" descr="Close-up of a DJ playing on his Deck">
            <a:extLst>
              <a:ext uri="{FF2B5EF4-FFF2-40B4-BE49-F238E27FC236}">
                <a16:creationId xmlns:a16="http://schemas.microsoft.com/office/drawing/2014/main" id="{05C410A7-E92A-4EFD-A6AE-36748F8E33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8119872" cy="6409944"/>
          </a:xfr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7E1EC9-3F85-4EB7-AF0B-3F8DFE94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064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1EB17-D597-42E7-995C-18B75FCBF2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9123E8-1B6B-49B5-873D-A8D01C369B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1E43E0E-1DE3-4D32-85EB-739731B9E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Gradient rise design</Template>
  <TotalTime>287</TotalTime>
  <Words>503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Abadi</vt:lpstr>
      <vt:lpstr>Aptos</vt:lpstr>
      <vt:lpstr>Arial</vt:lpstr>
      <vt:lpstr>Avenir Next LT Pro</vt:lpstr>
      <vt:lpstr>Avenir Next LT Pro Light</vt:lpstr>
      <vt:lpstr>Calibri</vt:lpstr>
      <vt:lpstr>Söhne</vt:lpstr>
      <vt:lpstr>Söhne Mono</vt:lpstr>
      <vt:lpstr>Wingdings</vt:lpstr>
      <vt:lpstr>GradientRiseVTI</vt:lpstr>
      <vt:lpstr>Song Popularity Predictor </vt:lpstr>
      <vt:lpstr>Dataset</vt:lpstr>
      <vt:lpstr>DJango </vt:lpstr>
      <vt:lpstr>                  Models </vt:lpstr>
      <vt:lpstr>Forms </vt:lpstr>
      <vt:lpstr>Summary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sejal dodiya</dc:creator>
  <cp:lastModifiedBy>PAVITRA USDADIYA</cp:lastModifiedBy>
  <cp:revision>7</cp:revision>
  <dcterms:created xsi:type="dcterms:W3CDTF">2023-10-06T11:12:42Z</dcterms:created>
  <dcterms:modified xsi:type="dcterms:W3CDTF">2025-03-08T03:49:01Z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