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5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21.2.2022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21.2.2022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ytchev.github.io/CourseVAX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105-rotation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106-reverse-rotation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107-forward-backward-rotation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108-complex-rotatio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t.webgl.or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109-rotation-90-90-90.html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Solutions/S0110-swing-rotation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et.webgl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hreejs.org/do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reejs.org/examples/#webgl_animation_keyframe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reejs.org/docs/index.html#api/en/geometries/BoxGeometr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CourseVAX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 err="1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 dirty="0"/>
              <a:t>22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Решения на задачите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>
                <a:latin typeface="Calibri Light" panose="020F0302020204030204" pitchFamily="34" charset="0"/>
              </a:rPr>
              <a:t>Тема №1</a:t>
            </a:r>
          </a:p>
        </p:txBody>
      </p:sp>
    </p:spTree>
    <p:extLst>
      <p:ext uri="{BB962C8B-B14F-4D97-AF65-F5344CB8AC3E}">
        <p14:creationId xmlns:p14="http://schemas.microsoft.com/office/powerpoint/2010/main" val="301745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Страница с качени примери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B767AD3A-D378-444D-A6F6-CBAAA17E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575816"/>
            <a:ext cx="7308182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1121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Има достатъчно много онлайн примери за въртящ се куб с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Това е </a:t>
            </a:r>
            <a:r>
              <a:rPr lang="en-US" dirty="0"/>
              <a:t>hello-world</a:t>
            </a:r>
            <a:r>
              <a:rPr lang="bg-BG" dirty="0"/>
              <a:t> еквивалентът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графика</a:t>
            </a:r>
          </a:p>
          <a:p>
            <a:pPr lvl="1"/>
            <a:r>
              <a:rPr lang="bg-BG" dirty="0"/>
              <a:t>При затруднения, вижте лекциите</a:t>
            </a:r>
          </a:p>
        </p:txBody>
      </p:sp>
    </p:spTree>
    <p:extLst>
      <p:ext uri="{BB962C8B-B14F-4D97-AF65-F5344CB8AC3E}">
        <p14:creationId xmlns:p14="http://schemas.microsoft.com/office/powerpoint/2010/main" val="49692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Може да не е идентичен с този от лекцията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D7BC44B-222C-492F-B928-274680BE50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01257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Обратно въртене</a:t>
            </a:r>
          </a:p>
          <a:p>
            <a:pPr lvl="1"/>
            <a:r>
              <a:rPr lang="bg-BG" dirty="0"/>
              <a:t>Сменяме знака на ъгъла на въртене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Равносилно на връщане в миналото</a:t>
            </a:r>
          </a:p>
          <a:p>
            <a:pPr lvl="1"/>
            <a:r>
              <a:rPr lang="bg-BG" dirty="0"/>
              <a:t>Или пък на време, което върви назад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8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Върти се в обратна посока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04A6510A-758F-4242-9D4F-D05FA8294B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826606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 </a:t>
            </a:r>
            <a:r>
              <a:rPr lang="bg-BG" dirty="0"/>
              <a:t>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Въртене напред-назад</a:t>
                </a:r>
              </a:p>
              <a:p>
                <a:pPr lvl="1"/>
                <a:r>
                  <a:rPr lang="bg-BG" dirty="0"/>
                  <a:t>Ъгълът 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bg-BG" dirty="0"/>
                  <a:t>от времето</a:t>
                </a:r>
              </a:p>
              <a:p>
                <a:pPr lvl="1"/>
                <a:r>
                  <a:rPr lang="bg-BG" dirty="0"/>
                  <a:t>В </a:t>
                </a:r>
                <a:r>
                  <a:rPr lang="en-US" dirty="0"/>
                  <a:t>JavaScript </a:t>
                </a:r>
                <a:r>
                  <a:rPr lang="bg-BG" dirty="0"/>
                  <a:t>функцията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sin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⁡(…)</m:t>
                    </m:r>
                  </m:oMath>
                </a14:m>
                <a:r>
                  <a:rPr lang="bg-BG" dirty="0"/>
                  <a:t> е в </a:t>
                </a:r>
                <a:r>
                  <a:rPr lang="en-US" dirty="0">
                    <a:solidFill>
                      <a:srgbClr val="FF388C"/>
                    </a:solidFill>
                  </a:rPr>
                  <a:t>Math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bg-BG" dirty="0"/>
                  <a:t>т.е. трябва да се изписва </a:t>
                </a:r>
                <a:r>
                  <a:rPr lang="en-US" dirty="0" err="1">
                    <a:solidFill>
                      <a:srgbClr val="FF388C"/>
                    </a:solidFill>
                  </a:rPr>
                  <a:t>Math.sin</a:t>
                </a:r>
                <a:r>
                  <a:rPr lang="en-US" dirty="0">
                    <a:solidFill>
                      <a:srgbClr val="FF388C"/>
                    </a:solidFill>
                  </a:rPr>
                  <a:t>(…)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7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Плавно обръщане на посоката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F80066A1-B6DC-4B89-B2EB-6C08371C2B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484647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Разбъркано въртене</a:t>
            </a:r>
          </a:p>
          <a:p>
            <a:pPr lvl="1"/>
            <a:r>
              <a:rPr lang="bg-BG" dirty="0"/>
              <a:t>Добавяме въртене около трите оси</a:t>
            </a:r>
          </a:p>
          <a:p>
            <a:pPr lvl="1"/>
            <a:r>
              <a:rPr lang="bg-BG" dirty="0"/>
              <a:t>Различни коефициенти за разбъркване</a:t>
            </a:r>
          </a:p>
        </p:txBody>
      </p:sp>
    </p:spTree>
    <p:extLst>
      <p:ext uri="{BB962C8B-B14F-4D97-AF65-F5344CB8AC3E}">
        <p14:creationId xmlns:p14="http://schemas.microsoft.com/office/powerpoint/2010/main" val="146079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На външен вид хаотично въртене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B5A1C4EC-A83D-4834-87FA-6227EF58A1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721687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Последователно въртене</a:t>
                </a:r>
              </a:p>
              <a:p>
                <a:pPr lvl="1"/>
                <a:r>
                  <a:rPr lang="bg-BG" dirty="0"/>
                  <a:t>За удобство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bg-BG" dirty="0">
                    <a:solidFill>
                      <a:srgbClr val="FF388C"/>
                    </a:solidFill>
                  </a:rPr>
                  <a:t> секунда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 err="1">
                    <a:solidFill>
                      <a:srgbClr val="FF388C"/>
                    </a:solidFill>
                  </a:rPr>
                  <a:t>радиан</a:t>
                </a:r>
                <a:endParaRPr lang="bg-BG" dirty="0"/>
              </a:p>
              <a:p>
                <a:pPr lvl="1"/>
                <a:r>
                  <a:rPr lang="bg-BG" dirty="0"/>
                  <a:t>Делим времето на парчета по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𝜋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bg-BG" dirty="0"/>
                  <a:t> (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90°</m:t>
                    </m:r>
                  </m:oMath>
                </a14:m>
                <a:r>
                  <a:rPr lang="bg-BG" dirty="0"/>
                  <a:t>)</a:t>
                </a:r>
              </a:p>
              <a:p>
                <a:pPr lvl="1"/>
                <a:r>
                  <a:rPr lang="bg-BG" dirty="0"/>
                  <a:t>Номерът на парчето, в което сме сега, делим на три и гледаме остатъка</a:t>
                </a:r>
              </a:p>
              <a:p>
                <a:pPr lvl="1"/>
                <a:r>
                  <a:rPr lang="bg-BG" dirty="0"/>
                  <a:t>Той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bg-BG" dirty="0"/>
                  <a:t> и определя оста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r="-44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320636" y="5353538"/>
            <a:ext cx="5146964" cy="0"/>
          </a:xfrm>
          <a:prstGeom prst="straightConnector1">
            <a:avLst/>
          </a:prstGeom>
          <a:ln w="31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24544" y="5277338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5036" y="5277338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49436" y="5277338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59928" y="5277338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78236" y="5257800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2636" y="5257800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05000" y="4972538"/>
                <a:ext cx="831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972538"/>
                <a:ext cx="83127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19399" y="4884075"/>
                <a:ext cx="831273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400" i="1" dirty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99" y="4884075"/>
                <a:ext cx="831273" cy="45839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3799" y="4876800"/>
                <a:ext cx="83127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99" y="4876800"/>
                <a:ext cx="831273" cy="495649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44291" y="4884075"/>
                <a:ext cx="83127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91" y="4884075"/>
                <a:ext cx="831273" cy="4956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62599" y="4896338"/>
                <a:ext cx="831273" cy="49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9" y="4896338"/>
                <a:ext cx="831273" cy="494879"/>
              </a:xfrm>
              <a:prstGeom prst="rect">
                <a:avLst/>
              </a:prstGeom>
              <a:blipFill rotWithShape="1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76999" y="4896338"/>
                <a:ext cx="831273" cy="50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9" y="4896338"/>
                <a:ext cx="831273" cy="500009"/>
              </a:xfrm>
              <a:prstGeom prst="rect">
                <a:avLst/>
              </a:prstGeom>
              <a:blipFill rotWithShape="1"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320636" y="5334448"/>
            <a:ext cx="4571998" cy="307777"/>
            <a:chOff x="1177636" y="5513610"/>
            <a:chExt cx="457199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77636" y="5513610"/>
                  <a:ext cx="9143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6" y="5513610"/>
                  <a:ext cx="914399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92035" y="5513610"/>
                  <a:ext cx="914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035" y="5513610"/>
                  <a:ext cx="914401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06436" y="5513610"/>
                  <a:ext cx="9104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36" y="5513610"/>
                  <a:ext cx="91049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916928" y="5513610"/>
                  <a:ext cx="9183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≡</m:t>
                        </m:r>
                        <m:r>
                          <a:rPr lang="bg-BG" sz="1400" b="0" i="1" dirty="0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928" y="5513610"/>
                  <a:ext cx="918307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35235" y="5513610"/>
                  <a:ext cx="9143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≡</m:t>
                        </m:r>
                        <m:r>
                          <a:rPr lang="bg-BG" sz="1400" b="0" i="1" dirty="0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235" y="5513610"/>
                  <a:ext cx="914399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2307190" y="5909846"/>
            <a:ext cx="4571999" cy="338554"/>
            <a:chOff x="1177637" y="5864423"/>
            <a:chExt cx="4571999" cy="338554"/>
          </a:xfrm>
        </p:grpSpPr>
        <p:sp>
          <p:nvSpPr>
            <p:cNvPr id="33" name="TextBox 32"/>
            <p:cNvSpPr txBox="1"/>
            <p:nvPr/>
          </p:nvSpPr>
          <p:spPr>
            <a:xfrm>
              <a:off x="1177637" y="58644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2035" y="5864423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6436" y="5864423"/>
              <a:ext cx="910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16928" y="5864423"/>
              <a:ext cx="918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35236" y="58644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50673" y="5670692"/>
            <a:ext cx="3665984" cy="232567"/>
            <a:chOff x="1634836" y="5905535"/>
            <a:chExt cx="3665984" cy="2325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634836" y="5905535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57621" y="5907059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472021" y="5908013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78035" y="5905535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300820" y="5907059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8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Проверка на </a:t>
            </a:r>
            <a:r>
              <a:rPr lang="en-US" dirty="0"/>
              <a:t>WebGL</a:t>
            </a:r>
          </a:p>
          <a:p>
            <a:pPr lvl="1"/>
            <a:r>
              <a:rPr lang="bg-BG" dirty="0"/>
              <a:t>Проверка на адрес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get.webgl.org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Ако имате достъп до компютър с поддръжка на </a:t>
            </a:r>
            <a:r>
              <a:rPr lang="en-US" dirty="0"/>
              <a:t>WebGL</a:t>
            </a:r>
            <a:r>
              <a:rPr lang="bg-BG" dirty="0"/>
              <a:t>, всичко е добре</a:t>
            </a:r>
          </a:p>
          <a:p>
            <a:pPr lvl="1"/>
            <a:r>
              <a:rPr lang="bg-BG" dirty="0"/>
              <a:t>Ако нямате, всичко е зле и спешно си</a:t>
            </a:r>
            <a:r>
              <a:rPr lang="en-US" dirty="0"/>
              <a:t> </a:t>
            </a:r>
            <a:r>
              <a:rPr lang="bg-BG" dirty="0"/>
              <a:t>намерите къде да работите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8720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Последователно въртене на куба около три взаимно перпендикулярни оси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7EFA5DAD-EB6C-4A0E-9B11-EFEA388602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28364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с поклащане</a:t>
            </a:r>
          </a:p>
          <a:p>
            <a:pPr lvl="1"/>
            <a:r>
              <a:rPr lang="bg-BG" dirty="0"/>
              <a:t>Хоризонталното въртене е спрямо времето</a:t>
            </a:r>
          </a:p>
          <a:p>
            <a:pPr lvl="1"/>
            <a:r>
              <a:rPr lang="bg-BG" dirty="0"/>
              <a:t>Вертикалното е синусоида от времето, но е ускорено,</a:t>
            </a:r>
            <a:r>
              <a:rPr lang="bg-BG" dirty="0">
                <a:sym typeface="Symbol"/>
              </a:rPr>
              <a:t> за да изглежда като поклащане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030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Кубът прави поклони на всички страни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DE115C9-6B80-4875-92F7-E50CC2B4C3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297538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02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Въртящ се квадрат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7DD1E1E-ED27-4207-AA19-72B2400F42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04626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Three.js</a:t>
            </a:r>
          </a:p>
          <a:p>
            <a:pPr lvl="1">
              <a:tabLst>
                <a:tab pos="7772400" algn="r"/>
              </a:tabLst>
            </a:pPr>
            <a:r>
              <a:rPr lang="bg-BG" dirty="0"/>
              <a:t>Сайтът</a:t>
            </a:r>
            <a:r>
              <a:rPr lang="en-US" dirty="0"/>
              <a:t> . . . . . . . . . . . . . . . . . . . . . . .	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threejs.org</a:t>
            </a:r>
            <a:r>
              <a:rPr lang="en-US" dirty="0"/>
              <a:t> ]</a:t>
            </a:r>
            <a:endParaRPr lang="bg-BG" dirty="0"/>
          </a:p>
          <a:p>
            <a:pPr lvl="1">
              <a:tabLst>
                <a:tab pos="7772400" algn="r"/>
              </a:tabLst>
            </a:pPr>
            <a:r>
              <a:rPr lang="bg-BG" dirty="0"/>
              <a:t>Примерите</a:t>
            </a:r>
            <a:r>
              <a:rPr lang="en-US" dirty="0"/>
              <a:t> . . . . . . . . . 	</a:t>
            </a:r>
            <a:r>
              <a:rPr lang="bg-BG" dirty="0"/>
              <a:t> </a:t>
            </a:r>
            <a:r>
              <a:rPr lang="en-US" dirty="0"/>
              <a:t>[ </a:t>
            </a:r>
            <a:r>
              <a:rPr lang="en-US" dirty="0">
                <a:hlinkClick r:id="rId3"/>
              </a:rPr>
              <a:t>threejs.org/examples</a:t>
            </a:r>
            <a:r>
              <a:rPr lang="en-US" dirty="0"/>
              <a:t> ]</a:t>
            </a:r>
            <a:endParaRPr lang="bg-BG" dirty="0"/>
          </a:p>
          <a:p>
            <a:pPr lvl="1">
              <a:tabLst>
                <a:tab pos="7772400" algn="r"/>
              </a:tabLst>
            </a:pPr>
            <a:r>
              <a:rPr lang="bg-BG" dirty="0"/>
              <a:t>Документацията</a:t>
            </a:r>
            <a:r>
              <a:rPr lang="en-US" dirty="0"/>
              <a:t> . . . . . . . . .	</a:t>
            </a:r>
            <a:r>
              <a:rPr lang="bg-BG" dirty="0"/>
              <a:t> </a:t>
            </a:r>
            <a:r>
              <a:rPr lang="en-US" dirty="0"/>
              <a:t>[ </a:t>
            </a:r>
            <a:r>
              <a:rPr lang="en-US" dirty="0">
                <a:hlinkClick r:id="rId4"/>
              </a:rPr>
              <a:t>threejs.org/docs</a:t>
            </a:r>
            <a:r>
              <a:rPr lang="en-US" dirty="0"/>
              <a:t> ]</a:t>
            </a:r>
          </a:p>
          <a:p>
            <a:pPr>
              <a:tabLst>
                <a:tab pos="7772400" algn="r"/>
              </a:tabLst>
            </a:pPr>
            <a:r>
              <a:rPr lang="bg-BG" dirty="0"/>
              <a:t>Версия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r135</a:t>
            </a:r>
          </a:p>
          <a:p>
            <a:pPr lvl="1">
              <a:tabLst>
                <a:tab pos="7772400" algn="r"/>
              </a:tabLst>
            </a:pPr>
            <a:r>
              <a:rPr lang="bg-BG" dirty="0"/>
              <a:t>В страницата на курса в </a:t>
            </a:r>
            <a:r>
              <a:rPr lang="bg-BG" dirty="0" err="1"/>
              <a:t>Мудъл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Така изглежда сайтът</a:t>
            </a:r>
            <a:endParaRPr lang="en-US" dirty="0"/>
          </a:p>
          <a:p>
            <a:pPr lvl="1"/>
            <a:r>
              <a:rPr lang="bg-BG" dirty="0"/>
              <a:t>Може да е с други картинки</a:t>
            </a:r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A9E42D-9C88-4153-954F-EE8C1CE3A3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09431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Страница с примери</a:t>
            </a:r>
          </a:p>
          <a:p>
            <a:pPr lvl="1"/>
            <a:r>
              <a:rPr lang="bg-BG" dirty="0"/>
              <a:t>На картинката е избран един от тях</a:t>
            </a:r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E443DEC-45F8-4F8D-B59D-5D441D7827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20782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Онлайн документация</a:t>
            </a:r>
          </a:p>
          <a:p>
            <a:pPr lvl="1"/>
            <a:r>
              <a:rPr lang="bg-BG" dirty="0"/>
              <a:t>Отворена е страница за </a:t>
            </a:r>
            <a:r>
              <a:rPr lang="en-US" dirty="0" err="1"/>
              <a:t>BoxGeometry</a:t>
            </a:r>
            <a:endParaRPr lang="bg-BG" dirty="0"/>
          </a:p>
          <a:p>
            <a:endParaRPr lang="bg-BG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ACE99E0-272B-4B04-A56D-A238F56B2F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04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9757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Примерите от лекцията</a:t>
            </a:r>
          </a:p>
          <a:p>
            <a:pPr lvl="1"/>
            <a:r>
              <a:rPr lang="bg-BG" dirty="0"/>
              <a:t>Ако примерите от лекцията работят на компютъра ви, всичко е ОК</a:t>
            </a:r>
          </a:p>
          <a:p>
            <a:pPr lvl="1"/>
            <a:r>
              <a:rPr lang="bg-BG" dirty="0"/>
              <a:t>Ако не работят, а </a:t>
            </a:r>
            <a:r>
              <a:rPr lang="en-US" dirty="0"/>
              <a:t>WebGL</a:t>
            </a:r>
            <a:r>
              <a:rPr lang="bg-BG" dirty="0"/>
              <a:t> работи, трябва да откриете проблема</a:t>
            </a:r>
            <a:endParaRPr lang="en-US" dirty="0"/>
          </a:p>
          <a:p>
            <a:pPr marL="735013" lvl="2"/>
            <a:r>
              <a:rPr lang="bg-BG" dirty="0"/>
              <a:t>(може в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bg-BG" dirty="0"/>
              <a:t>конзолата да има полезно </a:t>
            </a:r>
            <a:r>
              <a:rPr lang="bg-BG" dirty="0" err="1"/>
              <a:t>инфо</a:t>
            </a:r>
            <a:r>
              <a:rPr lang="bg-B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81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Тест на смартфон</a:t>
            </a:r>
          </a:p>
          <a:p>
            <a:pPr lvl="1"/>
            <a:r>
              <a:rPr lang="bg-BG" dirty="0"/>
              <a:t>За да пробвате пример с мобилно устройство, трябва да го качите онлайн</a:t>
            </a:r>
            <a:endParaRPr lang="en-US" dirty="0"/>
          </a:p>
          <a:p>
            <a:pPr lvl="1"/>
            <a:r>
              <a:rPr lang="bg-BG" dirty="0"/>
              <a:t>Или да го намерите някъде онлайн</a:t>
            </a:r>
            <a:endParaRPr lang="en-US" dirty="0"/>
          </a:p>
          <a:p>
            <a:pPr marL="741363" lvl="2"/>
            <a:r>
              <a:rPr lang="en-US" dirty="0"/>
              <a:t>(</a:t>
            </a:r>
            <a:r>
              <a:rPr lang="bg-BG" dirty="0"/>
              <a:t>примерно тук: </a:t>
            </a:r>
            <a:r>
              <a:rPr lang="en-US" dirty="0">
                <a:hlinkClick r:id="rId2"/>
              </a:rPr>
              <a:t>boytchev.github.io/</a:t>
            </a:r>
            <a:r>
              <a:rPr lang="en-US" dirty="0" err="1">
                <a:hlinkClick r:id="rId2"/>
              </a:rPr>
              <a:t>CourseVAX</a:t>
            </a:r>
            <a:r>
              <a:rPr lang="bg-B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23436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6976</TotalTime>
  <Words>512</Words>
  <Application>Microsoft Office PowerPoint</Application>
  <PresentationFormat>On-screen Show (4:3)</PresentationFormat>
  <Paragraphs>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2022</vt:lpstr>
      <vt:lpstr>Решение №1</vt:lpstr>
      <vt:lpstr>PowerPoint Presentation</vt:lpstr>
      <vt:lpstr>Решение №2</vt:lpstr>
      <vt:lpstr>PowerPoint Presentation</vt:lpstr>
      <vt:lpstr>PowerPoint Presentation</vt:lpstr>
      <vt:lpstr>PowerPoint Presentation</vt:lpstr>
      <vt:lpstr>Решение №3</vt:lpstr>
      <vt:lpstr>Решение №4</vt:lpstr>
      <vt:lpstr>PowerPoint Presentation</vt:lpstr>
      <vt:lpstr>Решение №5</vt:lpstr>
      <vt:lpstr>PowerPoint Presentation</vt:lpstr>
      <vt:lpstr>Решение №6</vt:lpstr>
      <vt:lpstr>PowerPoint Presentation</vt:lpstr>
      <vt:lpstr>Решение №7*</vt:lpstr>
      <vt:lpstr>PowerPoint Presentation</vt:lpstr>
      <vt:lpstr>Решение №8*</vt:lpstr>
      <vt:lpstr>PowerPoint Presentation</vt:lpstr>
      <vt:lpstr>Решение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</dc:title>
  <dc:creator>Pavel Boytchev</dc:creator>
  <cp:lastModifiedBy>Pavel Boytchev</cp:lastModifiedBy>
  <cp:revision>505</cp:revision>
  <dcterms:created xsi:type="dcterms:W3CDTF">2013-12-13T09:03:57Z</dcterms:created>
  <dcterms:modified xsi:type="dcterms:W3CDTF">2022-02-21T20:28:41Z</dcterms:modified>
</cp:coreProperties>
</file>